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0" r:id="rId1"/>
  </p:sldMasterIdLst>
  <p:notesMasterIdLst>
    <p:notesMasterId r:id="rId54"/>
  </p:notesMasterIdLst>
  <p:handoutMasterIdLst>
    <p:handoutMasterId r:id="rId55"/>
  </p:handoutMasterIdLst>
  <p:sldIdLst>
    <p:sldId id="348" r:id="rId2"/>
    <p:sldId id="257" r:id="rId3"/>
    <p:sldId id="346" r:id="rId4"/>
    <p:sldId id="327" r:id="rId5"/>
    <p:sldId id="258" r:id="rId6"/>
    <p:sldId id="278" r:id="rId7"/>
    <p:sldId id="349" r:id="rId8"/>
    <p:sldId id="260" r:id="rId9"/>
    <p:sldId id="350" r:id="rId10"/>
    <p:sldId id="282" r:id="rId11"/>
    <p:sldId id="261" r:id="rId12"/>
    <p:sldId id="262" r:id="rId13"/>
    <p:sldId id="351" r:id="rId14"/>
    <p:sldId id="352" r:id="rId15"/>
    <p:sldId id="263" r:id="rId16"/>
    <p:sldId id="353" r:id="rId17"/>
    <p:sldId id="264" r:id="rId18"/>
    <p:sldId id="265" r:id="rId19"/>
    <p:sldId id="329" r:id="rId20"/>
    <p:sldId id="309" r:id="rId21"/>
    <p:sldId id="328" r:id="rId22"/>
    <p:sldId id="266" r:id="rId23"/>
    <p:sldId id="336" r:id="rId24"/>
    <p:sldId id="333" r:id="rId25"/>
    <p:sldId id="267" r:id="rId26"/>
    <p:sldId id="268" r:id="rId27"/>
    <p:sldId id="331" r:id="rId28"/>
    <p:sldId id="332" r:id="rId29"/>
    <p:sldId id="310" r:id="rId30"/>
    <p:sldId id="271" r:id="rId31"/>
    <p:sldId id="272" r:id="rId32"/>
    <p:sldId id="273" r:id="rId33"/>
    <p:sldId id="274" r:id="rId34"/>
    <p:sldId id="298" r:id="rId35"/>
    <p:sldId id="275" r:id="rId36"/>
    <p:sldId id="299" r:id="rId37"/>
    <p:sldId id="276" r:id="rId38"/>
    <p:sldId id="337" r:id="rId39"/>
    <p:sldId id="338" r:id="rId40"/>
    <p:sldId id="339" r:id="rId41"/>
    <p:sldId id="340" r:id="rId42"/>
    <p:sldId id="300" r:id="rId43"/>
    <p:sldId id="301" r:id="rId44"/>
    <p:sldId id="292" r:id="rId45"/>
    <p:sldId id="302" r:id="rId46"/>
    <p:sldId id="293" r:id="rId47"/>
    <p:sldId id="342" r:id="rId48"/>
    <p:sldId id="343" r:id="rId49"/>
    <p:sldId id="344" r:id="rId50"/>
    <p:sldId id="345" r:id="rId51"/>
    <p:sldId id="354" r:id="rId52"/>
    <p:sldId id="355" r:id="rId53"/>
  </p:sldIdLst>
  <p:sldSz cx="13716000" cy="9144000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1pPr>
    <a:lvl2pPr marL="652463" indent="-1952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1304925" indent="-390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958975" indent="-5873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2611438" indent="-782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>
          <p15:clr>
            <a:srgbClr val="A4A3A4"/>
          </p15:clr>
        </p15:guide>
        <p15:guide id="2" pos="1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8934" autoAdjust="0"/>
  </p:normalViewPr>
  <p:slideViewPr>
    <p:cSldViewPr snapToGrid="0">
      <p:cViewPr varScale="1">
        <p:scale>
          <a:sx n="63" d="100"/>
          <a:sy n="63" d="100"/>
        </p:scale>
        <p:origin x="1061" y="82"/>
      </p:cViewPr>
      <p:guideLst>
        <p:guide orient="horz" pos="1536"/>
        <p:guide pos="1961"/>
      </p:guideLst>
    </p:cSldViewPr>
  </p:slideViewPr>
  <p:outlineViewPr>
    <p:cViewPr>
      <p:scale>
        <a:sx n="33" d="100"/>
        <a:sy n="33" d="100"/>
      </p:scale>
      <p:origin x="0" y="34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-1914" y="-84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96DE114-B022-454E-A2D9-0DE4185511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81050" y="688975"/>
            <a:ext cx="52625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>
              <a:defRPr sz="1200">
                <a:latin typeface="Helvetica" charset="0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>
              <a:defRPr sz="1200" smtClean="0">
                <a:latin typeface="Helvetica" charset="0"/>
              </a:defRPr>
            </a:lvl1pPr>
          </a:lstStyle>
          <a:p>
            <a:pPr>
              <a:defRPr/>
            </a:pPr>
            <a:fld id="{D334AC7B-DD6D-4978-B1F1-82649DFD4C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723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652463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130492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958975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261143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326555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66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771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882" algn="l" defTabSz="653110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C program to implement one side of FIFO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// This side writes first, then reads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stdio.h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fcntl.h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&lt;sys/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&lt;sys/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types.h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b="1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unistd.h</a:t>
            </a:r>
            <a:r>
              <a:rPr lang="en-US" sz="1200" b="1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  <a:endParaRPr lang="en-US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DF232-9500-4BCB-9320-ECE33033579E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https://www.geeksforgeeks.org/named-pipe-fifo-example-c-program/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5DF232-9500-4BCB-9320-ECE33033579E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4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6218863"/>
            <a:ext cx="13726634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028700" y="2336802"/>
            <a:ext cx="11658600" cy="243968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69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028700" y="4815476"/>
            <a:ext cx="11658600" cy="1599605"/>
          </a:xfrm>
        </p:spPr>
        <p:txBody>
          <a:bodyPr lIns="65311" rIns="65311"/>
          <a:lstStyle>
            <a:lvl1pPr marL="0" marR="91435" indent="0" algn="r">
              <a:buNone/>
              <a:defRPr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647" y="6604000"/>
            <a:ext cx="13721648" cy="2549451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1975106"/>
            <a:ext cx="12344400" cy="584809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6020" y="366187"/>
            <a:ext cx="2666205" cy="745701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66188"/>
            <a:ext cx="9486900" cy="745701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64" y="1412949"/>
            <a:ext cx="11658600" cy="24384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69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84070" y="3908949"/>
            <a:ext cx="6858000" cy="1939851"/>
          </a:xfrm>
        </p:spPr>
        <p:txBody>
          <a:bodyPr lIns="130622" rIns="130622" anchor="t"/>
          <a:lstStyle>
            <a:lvl1pPr marL="0" indent="0" algn="l">
              <a:buNone/>
              <a:defRPr sz="33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5455020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5175396" y="4007296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975105"/>
            <a:ext cx="6057900" cy="6034617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4067"/>
            <a:ext cx="12344400" cy="1524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7213600"/>
            <a:ext cx="6060282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967540" y="7213600"/>
            <a:ext cx="6062663" cy="1016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261244" anchor="ctr"/>
          <a:lstStyle>
            <a:lvl1pPr marL="0" indent="0">
              <a:buNone/>
              <a:defRPr sz="3400" b="0">
                <a:solidFill>
                  <a:schemeClr val="bg1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85800" y="1925726"/>
            <a:ext cx="6060282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925726"/>
            <a:ext cx="6062663" cy="5255684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502400"/>
            <a:ext cx="11222664" cy="6096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36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29400" y="7140136"/>
            <a:ext cx="5961888" cy="1219200"/>
          </a:xfrm>
        </p:spPr>
        <p:txBody>
          <a:bodyPr/>
          <a:lstStyle>
            <a:lvl1pPr marL="0" indent="0" algn="r">
              <a:buNone/>
              <a:defRPr sz="23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600" y="365760"/>
            <a:ext cx="11219688" cy="6096000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90548" y="8543925"/>
            <a:ext cx="2880360" cy="48768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1848" y="7257870"/>
            <a:ext cx="10744200" cy="864309"/>
          </a:xfrm>
          <a:noFill/>
        </p:spPr>
        <p:txBody>
          <a:bodyPr lIns="130622" tIns="0" rIns="130622" anchor="t"/>
          <a:lstStyle>
            <a:lvl1pPr marL="0" marR="26124" indent="0" algn="r">
              <a:buNone/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42900" y="253291"/>
            <a:ext cx="13030200" cy="585216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46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70109" y="8543926"/>
            <a:ext cx="3526022" cy="4868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6486830"/>
            <a:ext cx="12113148" cy="750229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43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2996168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2716544" y="6651253"/>
            <a:ext cx="274320" cy="3048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48910" y="7926582"/>
            <a:ext cx="7410936" cy="1228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728576" y="7918681"/>
            <a:ext cx="5535677" cy="124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30622" tIns="65311" rIns="130622" bIns="65311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9063" y="7721671"/>
            <a:ext cx="5103471" cy="1441157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130622" tIns="65311" rIns="130622" bIns="65311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3855" y="7716985"/>
            <a:ext cx="5108264" cy="1445844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85800" y="366184"/>
            <a:ext cx="12344400" cy="1524000"/>
          </a:xfrm>
          <a:prstGeom prst="rect">
            <a:avLst/>
          </a:prstGeom>
        </p:spPr>
        <p:txBody>
          <a:bodyPr vert="horz" lIns="130622" tIns="65311" rIns="130622" bIns="65311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85800" y="1975105"/>
            <a:ext cx="12344400" cy="6034617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10090548" y="8543925"/>
            <a:ext cx="2880360" cy="487680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l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570109" y="8543926"/>
            <a:ext cx="3526022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4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2970908" y="8543926"/>
            <a:ext cx="548640" cy="486833"/>
          </a:xfrm>
          <a:prstGeom prst="rect">
            <a:avLst/>
          </a:prstGeom>
        </p:spPr>
        <p:txBody>
          <a:bodyPr vert="horz" lIns="130622" tIns="65311" rIns="130622" bIns="65311" anchor="b"/>
          <a:lstStyle>
            <a:lvl1pPr algn="r" eaLnBrk="1" latinLnBrk="0" hangingPunct="1">
              <a:defRPr kumimoji="0" sz="14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4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1" latinLnBrk="0" hangingPunct="1">
        <a:spcBef>
          <a:spcPct val="0"/>
        </a:spcBef>
        <a:buNone/>
        <a:defRPr kumimoji="0" sz="59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522488" indent="-365742" algn="l" rtl="0" eaLnBrk="1" latinLnBrk="0" hangingPunct="1">
        <a:spcBef>
          <a:spcPts val="571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888230" indent="-326555" algn="l" rtl="0" eaLnBrk="1" latinLnBrk="0" hangingPunct="1">
        <a:spcBef>
          <a:spcPts val="463"/>
        </a:spcBef>
        <a:buClr>
          <a:schemeClr val="accent1"/>
        </a:buClr>
        <a:buFont typeface="Verdana"/>
        <a:buChar char="◦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227847" indent="-326555" algn="l" rtl="0" eaLnBrk="1" latinLnBrk="0" hangingPunct="1">
        <a:spcBef>
          <a:spcPts val="500"/>
        </a:spcBef>
        <a:buClr>
          <a:schemeClr val="accent2"/>
        </a:buClr>
        <a:buSzPct val="100000"/>
        <a:buFont typeface="Wingdings 2"/>
        <a:buChar char="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776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00"/>
        </a:spcBef>
        <a:buClr>
          <a:schemeClr val="accent2"/>
        </a:buClr>
        <a:buFont typeface="Wingdings 2"/>
        <a:buChar char="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261244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2938996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3265551" indent="-326555" algn="l" rtl="0" eaLnBrk="1" latinLnBrk="0" hangingPunct="1">
        <a:spcBef>
          <a:spcPts val="500"/>
        </a:spcBef>
        <a:buClr>
          <a:schemeClr val="accent3"/>
        </a:buClr>
        <a:buFont typeface="Wingdings 2"/>
        <a:buChar char="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700" b="1" dirty="0" smtClean="0"/>
              <a:t>Processes</a:t>
            </a:r>
            <a:endParaRPr lang="en-US" sz="5700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1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45732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Representation of Process Scheduling</a:t>
            </a:r>
          </a:p>
        </p:txBody>
      </p:sp>
      <p:pic>
        <p:nvPicPr>
          <p:cNvPr id="17411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1822450"/>
            <a:ext cx="10853737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</a:rPr>
              <a:t>Long-term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job scheduler) – selects which processes should be brought into the ready queue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0000"/>
                </a:solidFill>
              </a:rPr>
              <a:t>Short-term scheduler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 smtClean="0"/>
              <a:t>(or CPU scheduler) – selects which process should be executed next and allocates CPU</a:t>
            </a:r>
          </a:p>
          <a:p>
            <a:pPr lvl="1"/>
            <a:r>
              <a:rPr lang="en-US" dirty="0" smtClean="0"/>
              <a:t>Sometimes the only scheduler in a system</a:t>
            </a:r>
          </a:p>
          <a:p>
            <a:endParaRPr lang="en-US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077575" cy="6040438"/>
          </a:xfrm>
        </p:spPr>
        <p:txBody>
          <a:bodyPr/>
          <a:lstStyle/>
          <a:p>
            <a:r>
              <a:rPr lang="en-US" sz="3200" dirty="0" smtClean="0"/>
              <a:t>Short-term scheduler is invoked very frequently (milliseconds) </a:t>
            </a:r>
            <a:r>
              <a:rPr lang="en-US" sz="3200" dirty="0" smtClean="0">
                <a:sym typeface="Symbol" charset="2"/>
              </a:rPr>
              <a:t> (must be fast)</a:t>
            </a:r>
          </a:p>
          <a:p>
            <a:r>
              <a:rPr lang="en-US" sz="3200" dirty="0" smtClean="0">
                <a:sym typeface="Symbol" charset="2"/>
              </a:rPr>
              <a:t>Long-term scheduler is invoked very infrequently (seconds, minutes)  (may be slow)</a:t>
            </a:r>
          </a:p>
          <a:p>
            <a:r>
              <a:rPr lang="en-US" sz="3200" dirty="0" smtClean="0">
                <a:sym typeface="Symbol" charset="2"/>
              </a:rPr>
              <a:t>The long-term scheduler controls the </a:t>
            </a:r>
            <a:r>
              <a:rPr lang="en-US" sz="3200" i="1" dirty="0" smtClean="0">
                <a:sym typeface="Symbol" charset="2"/>
              </a:rPr>
              <a:t>degree of multiprogramming</a:t>
            </a:r>
          </a:p>
          <a:p>
            <a:r>
              <a:rPr lang="en-US" sz="3200" dirty="0" smtClean="0">
                <a:sym typeface="Symbol" charset="2"/>
              </a:rPr>
              <a:t>Processes can be described as either: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I/O-bound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I/O than computations, many short CPU bursts</a:t>
            </a:r>
          </a:p>
          <a:p>
            <a:pPr lvl="1"/>
            <a:r>
              <a:rPr lang="en-US" sz="3200" b="1" dirty="0" smtClean="0">
                <a:solidFill>
                  <a:srgbClr val="000000"/>
                </a:solidFill>
                <a:sym typeface="Symbol" charset="2"/>
              </a:rPr>
              <a:t>CPU-bound process</a:t>
            </a:r>
            <a:r>
              <a:rPr lang="en-US" sz="3200" dirty="0" smtClean="0">
                <a:solidFill>
                  <a:srgbClr val="000000"/>
                </a:solidFill>
                <a:sym typeface="Symbol" charset="2"/>
              </a:rPr>
              <a:t> </a:t>
            </a:r>
            <a:r>
              <a:rPr lang="en-US" sz="3200" dirty="0" smtClean="0">
                <a:sym typeface="Symbol" charset="2"/>
              </a:rPr>
              <a:t>– spends more time doing computations; few very long CPU bursts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Schedulers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Addition of Medium Term Scheduling</a:t>
            </a:r>
          </a:p>
        </p:txBody>
      </p:sp>
      <p:pic>
        <p:nvPicPr>
          <p:cNvPr id="194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3769784"/>
            <a:ext cx="10991850" cy="3553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3"/>
          <p:cNvSpPr txBox="1">
            <a:spLocks noChangeArrowheads="1"/>
          </p:cNvSpPr>
          <p:nvPr/>
        </p:nvSpPr>
        <p:spPr bwMode="auto">
          <a:xfrm>
            <a:off x="1209675" y="2013115"/>
            <a:ext cx="10801350" cy="1928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Medium-term scheduler  </a:t>
            </a:r>
            <a:r>
              <a:rPr kumimoji="1" lang="en-US" altLang="en-US" sz="2000" dirty="0">
                <a:latin typeface="Helvetica" pitchFamily="-84" charset="0"/>
              </a:rPr>
              <a:t>can be added if degree of multiple programming needs to decrease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altLang="en-US" sz="2000" dirty="0">
                <a:latin typeface="Helvetica" pitchFamily="-84" charset="0"/>
              </a:rPr>
              <a:t>Remove process from memory, store on disk, bring back in from disk to continue execution: </a:t>
            </a:r>
            <a:r>
              <a:rPr kumimoji="1" lang="en-US" altLang="en-US" sz="2000" b="1" dirty="0">
                <a:solidFill>
                  <a:srgbClr val="3366FF"/>
                </a:solidFill>
                <a:latin typeface="Helvetica" pitchFamily="-84" charset="0"/>
              </a:rPr>
              <a:t>swapping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  <a:p>
            <a: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altLang="en-US" sz="2000" dirty="0">
              <a:latin typeface="Helvetica" pitchFamily="-8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9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257300" y="1496485"/>
            <a:ext cx="11039475" cy="59309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Some mobile systems (e.g., early version of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)  allow only one process to run, others suspended</a:t>
            </a:r>
          </a:p>
          <a:p>
            <a:r>
              <a:rPr lang="en-US" altLang="en-US" dirty="0" smtClean="0"/>
              <a:t>Due to screen real estate, user interface limits </a:t>
            </a:r>
            <a:r>
              <a:rPr lang="en-US" altLang="en-US" dirty="0" err="1" smtClean="0"/>
              <a:t>iOS</a:t>
            </a:r>
            <a:r>
              <a:rPr lang="en-US" altLang="en-US" dirty="0" smtClean="0"/>
              <a:t> provides for a </a:t>
            </a:r>
          </a:p>
          <a:p>
            <a:pPr lvl="1"/>
            <a:r>
              <a:rPr lang="en-US" altLang="en-US" dirty="0" smtClean="0"/>
              <a:t>Single </a:t>
            </a:r>
            <a:r>
              <a:rPr lang="en-US" altLang="en-US" b="1" dirty="0" smtClean="0">
                <a:solidFill>
                  <a:srgbClr val="3366FF"/>
                </a:solidFill>
              </a:rPr>
              <a:t>foreground</a:t>
            </a:r>
            <a:r>
              <a:rPr lang="en-US" altLang="en-US" dirty="0" smtClean="0"/>
              <a:t> process- controlled via user interface</a:t>
            </a:r>
          </a:p>
          <a:p>
            <a:pPr lvl="1"/>
            <a:r>
              <a:rPr lang="en-US" altLang="en-US" dirty="0" smtClean="0"/>
              <a:t>Multiple </a:t>
            </a:r>
            <a:r>
              <a:rPr lang="en-US" altLang="en-US" b="1" dirty="0" smtClean="0">
                <a:solidFill>
                  <a:srgbClr val="3366FF"/>
                </a:solidFill>
              </a:rPr>
              <a:t>background</a:t>
            </a:r>
            <a:r>
              <a:rPr lang="en-US" altLang="en-US" dirty="0" smtClean="0"/>
              <a:t> processes– in memory, running, but not on the display, and with limits</a:t>
            </a:r>
          </a:p>
          <a:p>
            <a:pPr lvl="1"/>
            <a:r>
              <a:rPr lang="en-US" altLang="en-US" dirty="0" smtClean="0"/>
              <a:t>Limits include single, short task, receiving notification of events, specific long-running tasks like audio playback</a:t>
            </a:r>
          </a:p>
          <a:p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en-US" altLang="en-US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28725" y="243418"/>
            <a:ext cx="12344400" cy="76834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Multitasking in Mobile Systems</a:t>
            </a:r>
          </a:p>
        </p:txBody>
      </p:sp>
    </p:spTree>
    <p:extLst>
      <p:ext uri="{BB962C8B-B14F-4D97-AF65-F5344CB8AC3E}">
        <p14:creationId xmlns:p14="http://schemas.microsoft.com/office/powerpoint/2010/main" val="201954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20450" cy="5930900"/>
          </a:xfrm>
        </p:spPr>
        <p:txBody>
          <a:bodyPr/>
          <a:lstStyle/>
          <a:p>
            <a:r>
              <a:rPr lang="en-US" sz="2800" dirty="0" smtClean="0"/>
              <a:t>When CPU switches to another process, the system must save the state of the old process and load the saved state for the new process via a </a:t>
            </a:r>
            <a:r>
              <a:rPr lang="en-US" sz="2800" b="1" dirty="0" smtClean="0">
                <a:solidFill>
                  <a:srgbClr val="3366FF"/>
                </a:solidFill>
              </a:rPr>
              <a:t>context switch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b="1" dirty="0" smtClean="0">
                <a:solidFill>
                  <a:srgbClr val="3366FF"/>
                </a:solidFill>
              </a:rPr>
              <a:t>Context </a:t>
            </a:r>
            <a:r>
              <a:rPr lang="en-US" sz="2800" dirty="0" smtClean="0"/>
              <a:t>of a process represented in the PCB</a:t>
            </a:r>
          </a:p>
          <a:p>
            <a:endParaRPr lang="en-US" sz="2800" dirty="0" smtClean="0"/>
          </a:p>
          <a:p>
            <a:r>
              <a:rPr lang="en-US" sz="2800" dirty="0" smtClean="0"/>
              <a:t>Context-switch time is overhead; the system does no useful work </a:t>
            </a:r>
            <a:r>
              <a:rPr lang="en-US" sz="2800" smtClean="0"/>
              <a:t>while switching</a:t>
            </a:r>
            <a:endParaRPr lang="en-US" sz="28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Context Switch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369887"/>
            <a:ext cx="12344400" cy="1027591"/>
          </a:xfrm>
        </p:spPr>
        <p:txBody>
          <a:bodyPr>
            <a:noAutofit/>
          </a:bodyPr>
          <a:lstStyle/>
          <a:p>
            <a:pPr eaLnBrk="1" hangingPunct="1"/>
            <a:r>
              <a:rPr lang="en-US" sz="4400" dirty="0" smtClean="0"/>
              <a:t>CPU Switch From Process to Process (Context Switching)</a:t>
            </a: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1882147"/>
            <a:ext cx="10453688" cy="624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4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769100"/>
          </a:xfrm>
        </p:spPr>
        <p:txBody>
          <a:bodyPr/>
          <a:lstStyle/>
          <a:p>
            <a:r>
              <a:rPr lang="en-US" sz="2800" b="1" dirty="0" smtClean="0"/>
              <a:t>Parent </a:t>
            </a:r>
            <a:r>
              <a:rPr lang="en-US" sz="2800" dirty="0" smtClean="0"/>
              <a:t>process create </a:t>
            </a:r>
            <a:r>
              <a:rPr lang="en-US" sz="2800" b="1" dirty="0" smtClean="0"/>
              <a:t>children </a:t>
            </a:r>
            <a:r>
              <a:rPr lang="en-US" sz="2800" dirty="0" smtClean="0"/>
              <a:t>processes, which, in turn create other processes, forming a tree of processes</a:t>
            </a:r>
          </a:p>
          <a:p>
            <a:r>
              <a:rPr lang="en-US" sz="2800" dirty="0" smtClean="0"/>
              <a:t>Generally, process identified and managed via </a:t>
            </a:r>
            <a:r>
              <a:rPr lang="en-US" sz="2800" b="1" dirty="0" smtClean="0"/>
              <a:t>a process identifier </a:t>
            </a:r>
            <a:r>
              <a:rPr lang="en-US" sz="2800" dirty="0" smtClean="0"/>
              <a:t>(</a:t>
            </a:r>
            <a:r>
              <a:rPr lang="en-US" sz="2800" b="1" dirty="0" err="1" smtClean="0"/>
              <a:t>pid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Resource sharing Options</a:t>
            </a:r>
          </a:p>
          <a:p>
            <a:pPr lvl="1"/>
            <a:r>
              <a:rPr lang="en-US" sz="2800" dirty="0" smtClean="0"/>
              <a:t>Parent and children share all resources</a:t>
            </a:r>
          </a:p>
          <a:p>
            <a:pPr lvl="1"/>
            <a:r>
              <a:rPr lang="en-US" sz="2800" dirty="0" smtClean="0"/>
              <a:t>Children share subset of parent’s resource</a:t>
            </a:r>
          </a:p>
          <a:p>
            <a:pPr lvl="1"/>
            <a:r>
              <a:rPr lang="en-US" altLang="en-US" sz="2800" dirty="0"/>
              <a:t>Parent and child share no resources</a:t>
            </a:r>
            <a:endParaRPr lang="en-US" sz="2800" dirty="0" smtClean="0"/>
          </a:p>
          <a:p>
            <a:r>
              <a:rPr lang="en-US" sz="2800" dirty="0" smtClean="0"/>
              <a:t>Execution Options</a:t>
            </a:r>
          </a:p>
          <a:p>
            <a:pPr lvl="1"/>
            <a:r>
              <a:rPr lang="en-US" sz="2800" dirty="0" smtClean="0"/>
              <a:t>Parent and children execute concurrently</a:t>
            </a:r>
          </a:p>
          <a:p>
            <a:pPr lvl="1"/>
            <a:r>
              <a:rPr lang="en-US" sz="2800" dirty="0" smtClean="0"/>
              <a:t>Parent waits until children terminate</a:t>
            </a:r>
          </a:p>
          <a:p>
            <a:pPr>
              <a:buFont typeface="Monotype Sorts" charset="2"/>
              <a:buNone/>
            </a:pPr>
            <a:endParaRPr lang="en-US" sz="2800" dirty="0" smtClean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smtClean="0"/>
              <a:t>Address space</a:t>
            </a:r>
          </a:p>
          <a:p>
            <a:pPr lvl="1"/>
            <a:r>
              <a:rPr lang="en-US" sz="3600" smtClean="0"/>
              <a:t>Child duplicate of parent</a:t>
            </a:r>
          </a:p>
          <a:p>
            <a:pPr lvl="1"/>
            <a:r>
              <a:rPr lang="en-US" sz="3600" smtClean="0"/>
              <a:t>Child has a program loaded into it</a:t>
            </a:r>
          </a:p>
          <a:p>
            <a:r>
              <a:rPr lang="en-US" sz="3600" smtClean="0"/>
              <a:t>UNIX examples</a:t>
            </a:r>
          </a:p>
          <a:p>
            <a:pPr lvl="1"/>
            <a:r>
              <a:rPr lang="en-US" sz="3600" b="1" smtClean="0"/>
              <a:t>fork</a:t>
            </a:r>
            <a:r>
              <a:rPr lang="en-US" sz="3600" smtClean="0"/>
              <a:t> system call creates new process</a:t>
            </a:r>
          </a:p>
          <a:p>
            <a:pPr lvl="1"/>
            <a:r>
              <a:rPr lang="en-US" sz="3600" b="1" smtClean="0"/>
              <a:t>exec</a:t>
            </a:r>
            <a:r>
              <a:rPr lang="en-US" sz="3600" smtClean="0"/>
              <a:t> system call used after a </a:t>
            </a:r>
            <a:r>
              <a:rPr lang="en-US" sz="3600" b="1" smtClean="0"/>
              <a:t>fork</a:t>
            </a:r>
            <a:r>
              <a:rPr lang="en-US" sz="3600" smtClean="0"/>
              <a:t> to replace the process’ memory space with a new program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pic>
        <p:nvPicPr>
          <p:cNvPr id="2457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13" y="2840038"/>
            <a:ext cx="1125378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3817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operating system executes a variety of programs: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Batch system – jobs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Time-shared systems – user programs or tasks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Process – a program in execution; process execution must progress in sequential fashion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A process includes: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program counter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stack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data section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365375" y="369888"/>
            <a:ext cx="915987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Concept [1/2]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857625" y="1435100"/>
            <a:ext cx="7445375" cy="6753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&lt;sys/types.h&gt;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&lt;studio.h&gt;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#include &lt;unistd.h&gt;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int main()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pid_t  pid;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/* fork another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pid = fork();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if (pid &lt; 0) { /* error occurred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fprintf(stderr, "Fork Failed");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return 1;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if (pid == 0) { /* child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execlp("/bin/ls", "ls", 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else { /* parent process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/* parent will wait for the child */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wait (NULL);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	printf ("Child Complete");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	return 0;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kumimoji="0" lang="en-US" sz="2000" smtClean="0">
                <a:latin typeface="Monaco" charset="0"/>
              </a:rPr>
              <a:t>}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8738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65275" y="369888"/>
            <a:ext cx="123444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Tree of Processes on Solaris</a:t>
            </a:r>
          </a:p>
        </p:txBody>
      </p:sp>
      <p:pic>
        <p:nvPicPr>
          <p:cNvPr id="266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25" y="1593850"/>
            <a:ext cx="8588375" cy="672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95075" cy="6040438"/>
          </a:xfrm>
        </p:spPr>
        <p:txBody>
          <a:bodyPr/>
          <a:lstStyle/>
          <a:p>
            <a:r>
              <a:rPr lang="en-US" sz="2800" dirty="0" smtClean="0"/>
              <a:t>Process executes last statement and asks the operating system to delete it (</a:t>
            </a:r>
            <a:r>
              <a:rPr lang="en-US" sz="2800" b="1" dirty="0" smtClean="0"/>
              <a:t>exit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Output data from child to parent (via </a:t>
            </a:r>
            <a:r>
              <a:rPr lang="en-US" sz="2800" b="1" dirty="0" smtClean="0"/>
              <a:t>wait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Process’ resources are </a:t>
            </a:r>
            <a:r>
              <a:rPr lang="en-US" sz="2800" dirty="0" err="1" smtClean="0"/>
              <a:t>deallocated</a:t>
            </a:r>
            <a:r>
              <a:rPr lang="en-US" sz="2800" dirty="0" smtClean="0"/>
              <a:t> by operating system</a:t>
            </a:r>
          </a:p>
          <a:p>
            <a:r>
              <a:rPr lang="en-US" sz="2800" dirty="0" smtClean="0"/>
              <a:t>Parent may terminate execution of children processes (</a:t>
            </a:r>
            <a:r>
              <a:rPr lang="en-US" sz="2800" b="1" dirty="0" smtClean="0"/>
              <a:t>abort</a:t>
            </a:r>
            <a:r>
              <a:rPr lang="en-US" sz="2800" dirty="0" smtClean="0"/>
              <a:t>)</a:t>
            </a:r>
          </a:p>
          <a:p>
            <a:pPr lvl="1"/>
            <a:r>
              <a:rPr lang="en-US" sz="2800" dirty="0" smtClean="0"/>
              <a:t>Child has exceeded allocated resources</a:t>
            </a:r>
          </a:p>
          <a:p>
            <a:pPr lvl="1"/>
            <a:r>
              <a:rPr lang="en-US" sz="2800" dirty="0" smtClean="0"/>
              <a:t>Task assigned to child is no longer required</a:t>
            </a:r>
          </a:p>
          <a:p>
            <a:pPr lvl="1"/>
            <a:r>
              <a:rPr lang="en-US" sz="2800" dirty="0" smtClean="0"/>
              <a:t>If parent is exiting</a:t>
            </a:r>
          </a:p>
          <a:p>
            <a:pPr lvl="2"/>
            <a:r>
              <a:rPr lang="en-US" sz="2800" dirty="0" smtClean="0"/>
              <a:t>Some operating system do not allow child to continue if its parent terminates</a:t>
            </a:r>
          </a:p>
          <a:p>
            <a:pPr lvl="3"/>
            <a:r>
              <a:rPr lang="en-US" sz="2800" dirty="0" smtClean="0"/>
              <a:t>All children terminated - </a:t>
            </a:r>
            <a:r>
              <a:rPr lang="en-US" sz="2800" b="1" dirty="0" smtClean="0"/>
              <a:t>cascading termination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268075" cy="6040438"/>
          </a:xfrm>
        </p:spPr>
        <p:txBody>
          <a:bodyPr>
            <a:normAutofit fontScale="92500"/>
          </a:bodyPr>
          <a:lstStyle/>
          <a:p>
            <a:r>
              <a:rPr lang="en-US" sz="2800" smtClean="0"/>
              <a:t>Processes within a system may be </a:t>
            </a:r>
            <a:r>
              <a:rPr lang="en-US" sz="2800" b="1" smtClean="0"/>
              <a:t>independent </a:t>
            </a:r>
            <a:r>
              <a:rPr lang="en-US" sz="2800" smtClean="0"/>
              <a:t>or </a:t>
            </a:r>
            <a:r>
              <a:rPr lang="en-US" sz="2800" b="1" smtClean="0"/>
              <a:t>cooperating</a:t>
            </a:r>
          </a:p>
          <a:p>
            <a:r>
              <a:rPr lang="en-US" sz="2800" smtClean="0"/>
              <a:t>Cooperating process can affect or be affected by other processes, including sharing data</a:t>
            </a:r>
          </a:p>
          <a:p>
            <a:r>
              <a:rPr lang="en-US" sz="2800" smtClean="0"/>
              <a:t>Reasons for cooperating processes:</a:t>
            </a:r>
          </a:p>
          <a:p>
            <a:pPr lvl="1"/>
            <a:r>
              <a:rPr lang="en-US" sz="2800" smtClean="0"/>
              <a:t>Information sharing</a:t>
            </a:r>
          </a:p>
          <a:p>
            <a:pPr lvl="1"/>
            <a:r>
              <a:rPr lang="en-US" sz="2800" smtClean="0"/>
              <a:t>Computation speedup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	</a:t>
            </a:r>
          </a:p>
          <a:p>
            <a:r>
              <a:rPr lang="en-US" sz="2800" smtClean="0"/>
              <a:t>Cooperating processes need </a:t>
            </a:r>
            <a:r>
              <a:rPr lang="en-US" sz="2800" b="1" smtClean="0"/>
              <a:t>interprocess communication </a:t>
            </a:r>
            <a:r>
              <a:rPr lang="en-US" sz="2800" smtClean="0"/>
              <a:t>(</a:t>
            </a:r>
            <a:r>
              <a:rPr lang="en-US" sz="2800" b="1" smtClean="0"/>
              <a:t>IPC</a:t>
            </a:r>
            <a:r>
              <a:rPr lang="en-US" sz="2800" smtClean="0"/>
              <a:t>)</a:t>
            </a:r>
          </a:p>
          <a:p>
            <a:r>
              <a:rPr lang="en-US" sz="2800" smtClean="0"/>
              <a:t>Two models of IPC</a:t>
            </a:r>
          </a:p>
          <a:p>
            <a:pPr lvl="1"/>
            <a:r>
              <a:rPr lang="en-US" sz="2800" smtClean="0"/>
              <a:t>Shared memory</a:t>
            </a:r>
          </a:p>
          <a:p>
            <a:pPr lvl="1"/>
            <a:r>
              <a:rPr lang="en-US" sz="2800" smtClean="0"/>
              <a:t>Message passing</a:t>
            </a:r>
          </a:p>
          <a:p>
            <a:pPr lvl="1"/>
            <a:endParaRPr lang="en-US" sz="2800" smtClean="0"/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1474788" y="369888"/>
            <a:ext cx="11555412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Interprocess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944688"/>
            <a:ext cx="9680575" cy="571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5063" cy="6040438"/>
          </a:xfrm>
        </p:spPr>
        <p:txBody>
          <a:bodyPr/>
          <a:lstStyle/>
          <a:p>
            <a:r>
              <a:rPr lang="en-US" sz="2800" b="1" smtClean="0"/>
              <a:t>Independent</a:t>
            </a:r>
            <a:r>
              <a:rPr lang="en-US" sz="2800" smtClean="0"/>
              <a:t> process cannot affect or be affected by the execution of another process</a:t>
            </a:r>
          </a:p>
          <a:p>
            <a:r>
              <a:rPr lang="en-US" sz="2800" b="1" smtClean="0">
                <a:solidFill>
                  <a:srgbClr val="000000"/>
                </a:solidFill>
              </a:rPr>
              <a:t>Cooperating</a:t>
            </a:r>
            <a:r>
              <a:rPr lang="en-US" sz="2800" smtClean="0"/>
              <a:t> process can affect or be affected by the execution of another process</a:t>
            </a:r>
          </a:p>
          <a:p>
            <a:r>
              <a:rPr lang="en-US" sz="2800" smtClean="0"/>
              <a:t>Advantages of process cooperation</a:t>
            </a:r>
          </a:p>
          <a:p>
            <a:pPr lvl="1"/>
            <a:r>
              <a:rPr lang="en-US" sz="2800" smtClean="0"/>
              <a:t>Information sharing </a:t>
            </a:r>
          </a:p>
          <a:p>
            <a:pPr lvl="1"/>
            <a:r>
              <a:rPr lang="en-US" sz="2800" smtClean="0"/>
              <a:t>Computation speed-up</a:t>
            </a:r>
          </a:p>
          <a:p>
            <a:pPr lvl="1"/>
            <a:r>
              <a:rPr lang="en-US" sz="2800" smtClean="0"/>
              <a:t>Modularity</a:t>
            </a:r>
          </a:p>
          <a:p>
            <a:pPr lvl="1"/>
            <a:r>
              <a:rPr lang="en-US" sz="2800" smtClean="0"/>
              <a:t>Convenience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90675" y="369888"/>
            <a:ext cx="11439525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Cooperating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241425" y="1881188"/>
            <a:ext cx="10002838" cy="5997575"/>
          </a:xfrm>
        </p:spPr>
        <p:txBody>
          <a:bodyPr/>
          <a:lstStyle/>
          <a:p>
            <a:r>
              <a:rPr lang="en-US" smtClean="0"/>
              <a:t>Paradigm for cooperating processes, </a:t>
            </a:r>
            <a:r>
              <a:rPr lang="en-US" i="1" smtClean="0"/>
              <a:t>producer</a:t>
            </a:r>
            <a:r>
              <a:rPr lang="en-US" smtClean="0"/>
              <a:t> process produces information that is consumed by a </a:t>
            </a:r>
            <a:r>
              <a:rPr lang="en-US" i="1" smtClean="0"/>
              <a:t>consumer</a:t>
            </a:r>
            <a:r>
              <a:rPr lang="en-US" smtClean="0"/>
              <a:t> process</a:t>
            </a:r>
          </a:p>
          <a:p>
            <a:pPr lvl="1"/>
            <a:r>
              <a:rPr lang="en-US" i="1" smtClean="0"/>
              <a:t>unbounded-buffer</a:t>
            </a:r>
            <a:r>
              <a:rPr lang="en-US" smtClean="0"/>
              <a:t> places no practical limit on the size of the buffer</a:t>
            </a:r>
          </a:p>
          <a:p>
            <a:pPr lvl="1"/>
            <a:r>
              <a:rPr lang="en-US" i="1" smtClean="0"/>
              <a:t>bounded-buffer</a:t>
            </a:r>
            <a:r>
              <a:rPr lang="en-US" smtClean="0"/>
              <a:t> assumes that there is a fixed buffer size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369888"/>
            <a:ext cx="119062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Producer-Consumer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793875" y="2024063"/>
            <a:ext cx="10696575" cy="6267450"/>
          </a:xfrm>
        </p:spPr>
        <p:txBody>
          <a:bodyPr/>
          <a:lstStyle/>
          <a:p>
            <a:r>
              <a:rPr lang="en-US" dirty="0" smtClean="0"/>
              <a:t>Shared data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#define BUFFER_SIZE 10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typedef</a:t>
            </a:r>
            <a:r>
              <a:rPr lang="en-US" sz="2900" dirty="0" smtClean="0"/>
              <a:t> </a:t>
            </a:r>
            <a:r>
              <a:rPr lang="en-US" sz="2900" dirty="0" err="1" smtClean="0"/>
              <a:t>struct</a:t>
            </a:r>
            <a:r>
              <a:rPr lang="en-US" sz="2900" dirty="0" smtClean="0"/>
              <a:t> {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	. . .</a:t>
            </a:r>
          </a:p>
          <a:p>
            <a:pPr marL="2284413" lvl="3">
              <a:buFontTx/>
              <a:buNone/>
            </a:pPr>
            <a:r>
              <a:rPr lang="en-US" sz="2900" dirty="0" smtClean="0"/>
              <a:t>} item;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pPr marL="2284413" lvl="3">
              <a:buFontTx/>
              <a:buNone/>
            </a:pPr>
            <a:r>
              <a:rPr lang="en-US" sz="2900" dirty="0" smtClean="0"/>
              <a:t>item buffer[BUFFER_SIZE];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in = 0;</a:t>
            </a:r>
          </a:p>
          <a:p>
            <a:pPr marL="2284413" lvl="3">
              <a:buFontTx/>
              <a:buNone/>
            </a:pPr>
            <a:r>
              <a:rPr lang="en-US" sz="2900" dirty="0" err="1" smtClean="0"/>
              <a:t>int</a:t>
            </a:r>
            <a:r>
              <a:rPr lang="en-US" sz="2900" dirty="0" smtClean="0"/>
              <a:t> out = 0;</a:t>
            </a:r>
          </a:p>
          <a:p>
            <a:pPr marL="2284413" lvl="3">
              <a:buFontTx/>
              <a:buNone/>
            </a:pPr>
            <a:endParaRPr lang="en-US" sz="1100" dirty="0" smtClean="0"/>
          </a:p>
          <a:p>
            <a:endParaRPr lang="en-US" dirty="0" smtClean="0"/>
          </a:p>
          <a:p>
            <a:pPr marL="2284413" lvl="3">
              <a:buFontTx/>
              <a:buNone/>
            </a:pPr>
            <a:endParaRPr lang="en-US" sz="2900" b="1" dirty="0" smtClean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560388"/>
            <a:ext cx="12111038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Bounded-Buffer – </a:t>
            </a:r>
            <a:br>
              <a:rPr lang="en-US" sz="4000" smtClean="0"/>
            </a:br>
            <a:r>
              <a:rPr lang="en-US" sz="4000" smtClean="0"/>
              <a:t>Shared-Memory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265238" y="1905000"/>
            <a:ext cx="11026775" cy="5976938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while (true) {</a:t>
            </a:r>
            <a:br>
              <a:rPr lang="en-US" sz="2900" smtClean="0">
                <a:latin typeface="Monaco" charset="0"/>
              </a:rPr>
            </a:br>
            <a:r>
              <a:rPr lang="en-US" sz="2900" smtClean="0">
                <a:latin typeface="Monaco" charset="0"/>
              </a:rPr>
              <a:t>   /* Produce an item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while (((in = (in + 1) % BUFFER SIZE count) 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;   /* do nothing -- no free buffers */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buffer[in] = item;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in = (in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}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endParaRPr lang="en-US" sz="2900" smtClean="0"/>
          </a:p>
          <a:p>
            <a:pPr>
              <a:buFont typeface="Monotype Sorts" charset="2"/>
              <a:buNone/>
            </a:pPr>
            <a:r>
              <a:rPr lang="en-US" sz="2300" smtClean="0"/>
              <a:t>	</a:t>
            </a:r>
          </a:p>
          <a:p>
            <a:pPr marL="10240963" lvl="4">
              <a:buFontTx/>
              <a:buNone/>
            </a:pPr>
            <a:endParaRPr lang="en-US" smtClean="0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69888"/>
            <a:ext cx="113538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Bounded-Buffer – Producer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714625" y="2000250"/>
            <a:ext cx="9237663" cy="5881688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smtClean="0">
                <a:latin typeface="Monaco" charset="0"/>
              </a:rPr>
              <a:t>	</a:t>
            </a:r>
            <a:r>
              <a:rPr lang="en-US" sz="2900" smtClean="0">
                <a:latin typeface="Monaco" charset="0"/>
              </a:rPr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while (in == out)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                 ; // do nothing -- nothing to consume</a:t>
            </a:r>
          </a:p>
          <a:p>
            <a:pPr>
              <a:buFont typeface="Monotype Sorts" charset="2"/>
              <a:buNone/>
            </a:pPr>
            <a:endParaRPr lang="en-US" sz="2900" smtClean="0">
              <a:latin typeface="Monaco" charset="0"/>
            </a:endParaRP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// remove an item from the buffer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item = buffer[out];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     out = (out + 1) % BUFFER SIZE;</a:t>
            </a:r>
          </a:p>
          <a:p>
            <a:pPr>
              <a:buFont typeface="Monotype Sorts" charset="2"/>
              <a:buNone/>
            </a:pPr>
            <a:r>
              <a:rPr lang="en-US" sz="2900" smtClean="0">
                <a:latin typeface="Monaco" charset="0"/>
              </a:rPr>
              <a:t>	return item;</a:t>
            </a:r>
          </a:p>
          <a:p>
            <a:pPr>
              <a:buFont typeface="Monotype Sorts" charset="2"/>
              <a:buNone/>
            </a:pPr>
            <a:r>
              <a:rPr lang="en-US" sz="2900" i="1" smtClean="0">
                <a:latin typeface="Monaco" charset="0"/>
              </a:rPr>
              <a:t>     </a:t>
            </a:r>
            <a:r>
              <a:rPr lang="en-US" sz="2900" smtClean="0">
                <a:latin typeface="Monaco" charset="0"/>
              </a:rPr>
              <a:t>}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Bounded Buffer – Consumer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Multiple parts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The program code, also called </a:t>
            </a:r>
            <a:r>
              <a:rPr lang="en-US" sz="2800" b="1" dirty="0" smtClean="0"/>
              <a:t>text section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Current activity including </a:t>
            </a:r>
            <a:r>
              <a:rPr lang="en-US" sz="2800" b="1" dirty="0" smtClean="0"/>
              <a:t>program counter</a:t>
            </a:r>
            <a:r>
              <a:rPr lang="en-US" sz="2800" dirty="0" smtClean="0"/>
              <a:t>, processor registers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Stack </a:t>
            </a:r>
            <a:r>
              <a:rPr lang="en-US" sz="2800" dirty="0" smtClean="0"/>
              <a:t>containing temporary data</a:t>
            </a:r>
          </a:p>
          <a:p>
            <a:pPr lvl="2">
              <a:buFont typeface="Wingdings" pitchFamily="2" charset="2"/>
              <a:buChar char="v"/>
            </a:pPr>
            <a:r>
              <a:rPr lang="en-US" sz="2800" dirty="0" smtClean="0"/>
              <a:t>Function parameters, return addresses, local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Data section </a:t>
            </a:r>
            <a:r>
              <a:rPr lang="en-US" sz="2800" dirty="0" smtClean="0"/>
              <a:t>containing global variables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Heap </a:t>
            </a:r>
            <a:r>
              <a:rPr lang="en-US" sz="2800" dirty="0" smtClean="0"/>
              <a:t>containing memory dynamically allocated during run time</a:t>
            </a:r>
          </a:p>
          <a:p>
            <a:r>
              <a:rPr lang="en-US" sz="2800" dirty="0" smtClean="0"/>
              <a:t>Program is passive entity, process is active </a:t>
            </a:r>
          </a:p>
          <a:p>
            <a:pPr lvl="1">
              <a:buFont typeface="Wingdings" pitchFamily="2" charset="2"/>
              <a:buChar char="v"/>
            </a:pPr>
            <a:r>
              <a:rPr lang="en-US" sz="2800" dirty="0" smtClean="0"/>
              <a:t>Program becomes process when executable file loaded into memory</a:t>
            </a:r>
          </a:p>
          <a:p>
            <a:r>
              <a:rPr lang="en-US" sz="2800" dirty="0" smtClean="0"/>
              <a:t>Execution of program started via GUI mouse clicks, </a:t>
            </a:r>
            <a:r>
              <a:rPr lang="en-US" sz="2800" dirty="0" err="1" smtClean="0"/>
              <a:t>cmd</a:t>
            </a:r>
            <a:r>
              <a:rPr lang="en-US" sz="2800" dirty="0" smtClean="0"/>
              <a:t> line </a:t>
            </a:r>
            <a:r>
              <a:rPr lang="en-US" sz="2800" dirty="0" err="1" smtClean="0"/>
              <a:t>etc</a:t>
            </a:r>
            <a:endParaRPr lang="en-US" sz="2800" dirty="0" smtClean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[2/2]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49"/>
            <a:ext cx="11542713" cy="72233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Mechanism for processes to communicate and to synchronize their actions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IPC facility provides two operations: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send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 – message size fixed or variable </a:t>
            </a:r>
          </a:p>
          <a:p>
            <a:pPr lvl="1">
              <a:lnSpc>
                <a:spcPct val="90000"/>
              </a:lnSpc>
            </a:pPr>
            <a:r>
              <a:rPr lang="en-US" b="1" dirty="0" smtClean="0"/>
              <a:t>receive</a:t>
            </a:r>
            <a:r>
              <a:rPr lang="en-US" dirty="0" smtClean="0"/>
              <a:t>(</a:t>
            </a:r>
            <a:r>
              <a:rPr lang="en-US" i="1" dirty="0" smtClean="0"/>
              <a:t>message</a:t>
            </a:r>
            <a:r>
              <a:rPr lang="en-US" dirty="0" smtClean="0"/>
              <a:t>)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If </a:t>
            </a:r>
            <a:r>
              <a:rPr lang="en-US" i="1" dirty="0" smtClean="0"/>
              <a:t>P</a:t>
            </a:r>
            <a:r>
              <a:rPr lang="en-US" dirty="0" smtClean="0"/>
              <a:t> and </a:t>
            </a:r>
            <a:r>
              <a:rPr lang="en-US" i="1" dirty="0" smtClean="0"/>
              <a:t>Q</a:t>
            </a:r>
            <a:r>
              <a:rPr lang="en-US" dirty="0" smtClean="0"/>
              <a:t> wish to communicate, they need to: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establish a </a:t>
            </a:r>
            <a:r>
              <a:rPr lang="en-US" i="1" dirty="0" smtClean="0"/>
              <a:t>communication</a:t>
            </a:r>
            <a:r>
              <a:rPr lang="en-US" dirty="0" smtClean="0"/>
              <a:t> </a:t>
            </a:r>
            <a:r>
              <a:rPr lang="en-US" i="1" dirty="0" smtClean="0"/>
              <a:t>link</a:t>
            </a:r>
            <a:r>
              <a:rPr lang="en-US" dirty="0" smtClean="0"/>
              <a:t> between them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exchange messages via send/receive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Implementation of communication link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physical (e.g., shared memory, hardware bus)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logical (e.g., logical properties)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22338" y="395288"/>
            <a:ext cx="12344400" cy="7683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dirty="0" err="1" smtClean="0"/>
              <a:t>Interprocess</a:t>
            </a:r>
            <a:r>
              <a:rPr lang="en-US" sz="3600" dirty="0" smtClean="0"/>
              <a:t> Communication – Message Passing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99850" cy="6040438"/>
          </a:xfrm>
        </p:spPr>
        <p:txBody>
          <a:bodyPr/>
          <a:lstStyle/>
          <a:p>
            <a:r>
              <a:rPr lang="en-US" smtClean="0"/>
              <a:t>How are links established?</a:t>
            </a:r>
          </a:p>
          <a:p>
            <a:r>
              <a:rPr lang="en-US" smtClean="0"/>
              <a:t>Can a link be associated with more than two processes?</a:t>
            </a:r>
          </a:p>
          <a:p>
            <a:r>
              <a:rPr lang="en-US" smtClean="0"/>
              <a:t>How many links can there be between every pair of communicating processes?</a:t>
            </a:r>
          </a:p>
          <a:p>
            <a:r>
              <a:rPr lang="en-US" smtClean="0"/>
              <a:t>What is the capacity of a link?</a:t>
            </a:r>
          </a:p>
          <a:p>
            <a:r>
              <a:rPr lang="en-US" smtClean="0"/>
              <a:t>Is the size of a message that the link can accommodate fixed or variable?</a:t>
            </a:r>
          </a:p>
          <a:p>
            <a:r>
              <a:rPr lang="en-US" smtClean="0"/>
              <a:t>Is a link unidirectional or bi-directional?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4963" y="369888"/>
            <a:ext cx="114252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Implementation 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53813" cy="6040438"/>
          </a:xfrm>
        </p:spPr>
        <p:txBody>
          <a:bodyPr/>
          <a:lstStyle/>
          <a:p>
            <a:r>
              <a:rPr lang="en-US" sz="2800" smtClean="0"/>
              <a:t>Processes must name each other explicitly:</a:t>
            </a:r>
          </a:p>
          <a:p>
            <a:pPr lvl="1"/>
            <a:r>
              <a:rPr lang="en-US" sz="2800" b="1" smtClean="0"/>
              <a:t>send</a:t>
            </a:r>
            <a:r>
              <a:rPr lang="en-US" sz="2800" smtClean="0"/>
              <a:t> (</a:t>
            </a:r>
            <a:r>
              <a:rPr lang="en-US" sz="2800" i="1" smtClean="0"/>
              <a:t>P, message</a:t>
            </a:r>
            <a:r>
              <a:rPr lang="en-US" sz="2800" smtClean="0"/>
              <a:t>) – send a message to process P</a:t>
            </a:r>
          </a:p>
          <a:p>
            <a:pPr lvl="1"/>
            <a:r>
              <a:rPr lang="en-US" sz="2800" b="1" smtClean="0"/>
              <a:t>receive</a:t>
            </a:r>
            <a:r>
              <a:rPr lang="en-US" sz="2800" smtClean="0"/>
              <a:t>(</a:t>
            </a:r>
            <a:r>
              <a:rPr lang="en-US" sz="2800" i="1" smtClean="0"/>
              <a:t>Q, message</a:t>
            </a:r>
            <a:r>
              <a:rPr lang="en-US" sz="2800" smtClean="0"/>
              <a:t>) – receive a message from process Q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Links are established automatically</a:t>
            </a:r>
          </a:p>
          <a:p>
            <a:pPr lvl="1"/>
            <a:r>
              <a:rPr lang="en-US" sz="2800" smtClean="0"/>
              <a:t>A link is associated with exactly one pair of communicating processes</a:t>
            </a:r>
          </a:p>
          <a:p>
            <a:pPr lvl="1"/>
            <a:r>
              <a:rPr lang="en-US" sz="2800" smtClean="0"/>
              <a:t>Between each pair there exists exactly one link</a:t>
            </a:r>
          </a:p>
          <a:p>
            <a:pPr lvl="1"/>
            <a:r>
              <a:rPr lang="en-US" sz="2800" smtClean="0"/>
              <a:t>The link may be unidirectional, but is usually bi-directional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95075" cy="5545137"/>
          </a:xfrm>
        </p:spPr>
        <p:txBody>
          <a:bodyPr>
            <a:normAutofit lnSpcReduction="10000"/>
          </a:bodyPr>
          <a:lstStyle/>
          <a:p>
            <a:r>
              <a:rPr lang="en-US" sz="2800" smtClean="0"/>
              <a:t>Messages are directed and received from mailboxes (also referred to as ports)</a:t>
            </a:r>
          </a:p>
          <a:p>
            <a:pPr lvl="1"/>
            <a:r>
              <a:rPr lang="en-US" sz="2800" smtClean="0"/>
              <a:t>Each mailbox has a unique id</a:t>
            </a:r>
          </a:p>
          <a:p>
            <a:pPr lvl="1"/>
            <a:r>
              <a:rPr lang="en-US" sz="2800" smtClean="0"/>
              <a:t>Processes can communicate only if they share a mailbox</a:t>
            </a:r>
          </a:p>
          <a:p>
            <a:pPr lvl="1"/>
            <a:endParaRPr lang="en-US" sz="2800" smtClean="0"/>
          </a:p>
          <a:p>
            <a:r>
              <a:rPr lang="en-US" sz="2800" smtClean="0"/>
              <a:t>Properties of communication link</a:t>
            </a:r>
          </a:p>
          <a:p>
            <a:pPr lvl="1"/>
            <a:r>
              <a:rPr lang="en-US" sz="2800" smtClean="0"/>
              <a:t>Link established only if processes share a common mailbox</a:t>
            </a:r>
          </a:p>
          <a:p>
            <a:pPr lvl="1"/>
            <a:r>
              <a:rPr lang="en-US" sz="2800" smtClean="0"/>
              <a:t>A link may be associated with many processes</a:t>
            </a:r>
          </a:p>
          <a:p>
            <a:pPr lvl="1"/>
            <a:r>
              <a:rPr lang="en-US" sz="2800" smtClean="0"/>
              <a:t>Each pair of processes may share several communication links</a:t>
            </a:r>
          </a:p>
          <a:p>
            <a:pPr lvl="1"/>
            <a:r>
              <a:rPr lang="en-US" sz="2800" smtClean="0"/>
              <a:t>Link may be unidirectional or bi-directional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371263" cy="5094287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Operations</a:t>
            </a:r>
          </a:p>
          <a:p>
            <a:pPr lvl="1"/>
            <a:r>
              <a:rPr lang="en-US" smtClean="0"/>
              <a:t>create a new mailbox</a:t>
            </a:r>
          </a:p>
          <a:p>
            <a:pPr lvl="1"/>
            <a:r>
              <a:rPr lang="en-US" smtClean="0"/>
              <a:t>send and receive messages through mailbox</a:t>
            </a:r>
          </a:p>
          <a:p>
            <a:pPr lvl="1"/>
            <a:r>
              <a:rPr lang="en-US" smtClean="0"/>
              <a:t>destroy a mailbox</a:t>
            </a:r>
          </a:p>
          <a:p>
            <a:pPr lvl="1"/>
            <a:endParaRPr lang="en-US" smtClean="0"/>
          </a:p>
          <a:p>
            <a:r>
              <a:rPr lang="en-US" smtClean="0"/>
              <a:t>Primitives are defined as: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send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send a message to mailbox A</a:t>
            </a:r>
          </a:p>
          <a:p>
            <a:pPr>
              <a:buFont typeface="Monotype Sorts" charset="2"/>
              <a:buNone/>
            </a:pPr>
            <a:r>
              <a:rPr lang="en-US" smtClean="0"/>
              <a:t>	</a:t>
            </a:r>
            <a:r>
              <a:rPr lang="en-US" b="1" smtClean="0"/>
              <a:t>receive</a:t>
            </a:r>
            <a:r>
              <a:rPr lang="en-US" smtClean="0"/>
              <a:t>(</a:t>
            </a:r>
            <a:r>
              <a:rPr lang="en-US" i="1" smtClean="0"/>
              <a:t>A, message</a:t>
            </a:r>
            <a:r>
              <a:rPr lang="en-US" smtClean="0"/>
              <a:t>) – receive a message from mailbox A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5427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Mailbox sharing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i="1" smtClean="0"/>
              <a:t>, P</a:t>
            </a:r>
            <a:r>
              <a:rPr lang="en-US" i="1" baseline="-25000" smtClean="0"/>
              <a:t>2</a:t>
            </a:r>
            <a:r>
              <a:rPr lang="en-US" i="1" smtClean="0"/>
              <a:t>,</a:t>
            </a:r>
            <a:r>
              <a:rPr lang="en-US" smtClean="0"/>
              <a:t> 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share mailbox A</a:t>
            </a:r>
          </a:p>
          <a:p>
            <a:pPr lvl="1"/>
            <a:r>
              <a:rPr lang="en-US" i="1" smtClean="0"/>
              <a:t>P</a:t>
            </a:r>
            <a:r>
              <a:rPr lang="en-US" i="1" baseline="-25000" smtClean="0"/>
              <a:t>1</a:t>
            </a:r>
            <a:r>
              <a:rPr lang="en-US" smtClean="0"/>
              <a:t>, sends; </a:t>
            </a:r>
            <a:r>
              <a:rPr lang="en-US" i="1" smtClean="0"/>
              <a:t>P</a:t>
            </a:r>
            <a:r>
              <a:rPr lang="en-US" i="1" baseline="-25000" smtClean="0"/>
              <a:t>2</a:t>
            </a:r>
            <a:r>
              <a:rPr lang="en-US" i="1" smtClean="0"/>
              <a:t> </a:t>
            </a:r>
            <a:r>
              <a:rPr lang="en-US" smtClean="0"/>
              <a:t>and</a:t>
            </a:r>
            <a:r>
              <a:rPr lang="en-US" i="1" smtClean="0"/>
              <a:t> P</a:t>
            </a:r>
            <a:r>
              <a:rPr lang="en-US" i="1" baseline="-25000" smtClean="0"/>
              <a:t>3</a:t>
            </a:r>
            <a:r>
              <a:rPr lang="en-US" smtClean="0"/>
              <a:t> receive</a:t>
            </a:r>
          </a:p>
          <a:p>
            <a:pPr lvl="1"/>
            <a:r>
              <a:rPr lang="en-US" smtClean="0"/>
              <a:t>Who gets the message?</a:t>
            </a:r>
          </a:p>
          <a:p>
            <a:pPr lvl="1"/>
            <a:endParaRPr lang="en-US" smtClean="0"/>
          </a:p>
          <a:p>
            <a:r>
              <a:rPr lang="en-US" smtClean="0"/>
              <a:t>Solutions</a:t>
            </a:r>
          </a:p>
          <a:p>
            <a:pPr lvl="1"/>
            <a:r>
              <a:rPr lang="en-US" smtClean="0"/>
              <a:t>Allow a link to be associated with at most two processes</a:t>
            </a:r>
          </a:p>
          <a:p>
            <a:pPr lvl="1"/>
            <a:r>
              <a:rPr lang="en-US" smtClean="0"/>
              <a:t>Allow only one process at a time to execute a receive operation</a:t>
            </a:r>
          </a:p>
          <a:p>
            <a:pPr lvl="1"/>
            <a:r>
              <a:rPr lang="en-US" smtClean="0"/>
              <a:t>Allow the system to select arbitrarily the receiver.  Sender is notified who the receiver was.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4450" y="369888"/>
            <a:ext cx="1171575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Indirect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04575" cy="6040438"/>
          </a:xfrm>
        </p:spPr>
        <p:txBody>
          <a:bodyPr>
            <a:normAutofit fontScale="85000" lnSpcReduction="20000"/>
          </a:bodyPr>
          <a:lstStyle/>
          <a:p>
            <a:pPr marL="542925" indent="-542925"/>
            <a:r>
              <a:rPr lang="en-US" smtClean="0"/>
              <a:t>Message passing may be either blocking or non-blocking</a:t>
            </a:r>
          </a:p>
          <a:p>
            <a:pPr marL="542925" indent="-542925"/>
            <a:endParaRPr lang="en-US" smtClean="0"/>
          </a:p>
          <a:p>
            <a:pPr marL="542925" indent="-542925"/>
            <a:r>
              <a:rPr lang="en-US" b="1" smtClean="0"/>
              <a:t>Blocking</a:t>
            </a:r>
            <a:r>
              <a:rPr lang="en-US" smtClean="0"/>
              <a:t> is considered </a:t>
            </a:r>
            <a:r>
              <a:rPr lang="en-US" b="1" smtClean="0"/>
              <a:t>synchronous</a:t>
            </a:r>
          </a:p>
          <a:p>
            <a:pPr marL="1141413" lvl="1" indent="-488950"/>
            <a:r>
              <a:rPr lang="en-US" b="1" smtClean="0"/>
              <a:t>Blocking send </a:t>
            </a:r>
            <a:r>
              <a:rPr lang="en-US" smtClean="0"/>
              <a:t>has the sender block until the message is received</a:t>
            </a:r>
          </a:p>
          <a:p>
            <a:pPr marL="1141413" lvl="1" indent="-488950"/>
            <a:r>
              <a:rPr lang="en-US" b="1" smtClean="0"/>
              <a:t>Blocking receive </a:t>
            </a:r>
            <a:r>
              <a:rPr lang="en-US" smtClean="0"/>
              <a:t>has the receiver block until a message is available</a:t>
            </a:r>
          </a:p>
          <a:p>
            <a:pPr marL="1141413" lvl="1" indent="-488950"/>
            <a:endParaRPr lang="en-US" smtClean="0"/>
          </a:p>
          <a:p>
            <a:pPr marL="542925" indent="-542925"/>
            <a:r>
              <a:rPr lang="en-US" b="1" smtClean="0"/>
              <a:t>Non-blocking</a:t>
            </a:r>
            <a:r>
              <a:rPr lang="en-US" smtClean="0"/>
              <a:t> is considered </a:t>
            </a:r>
            <a:r>
              <a:rPr lang="en-US" b="1" smtClean="0"/>
              <a:t>asynchronous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send has the sender send the message and continue</a:t>
            </a:r>
          </a:p>
          <a:p>
            <a:pPr marL="1141413" lvl="1" indent="-488950"/>
            <a:r>
              <a:rPr lang="en-US" b="1" smtClean="0"/>
              <a:t>Non-blocking </a:t>
            </a:r>
            <a:r>
              <a:rPr lang="en-US" smtClean="0"/>
              <a:t>receive has the receiver receive a valid message or null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Synchronization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290300" cy="6040438"/>
          </a:xfrm>
        </p:spPr>
        <p:txBody>
          <a:bodyPr/>
          <a:lstStyle/>
          <a:p>
            <a:r>
              <a:rPr lang="en-US" dirty="0" smtClean="0"/>
              <a:t>Queue of messages attached to the link; implemented in one of three ways</a:t>
            </a:r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1.</a:t>
            </a:r>
            <a:r>
              <a:rPr lang="en-US" dirty="0" smtClean="0"/>
              <a:t>	Zero capacity – 0 messages waiting in a queue</a:t>
            </a:r>
            <a:r>
              <a:rPr lang="en-US" dirty="0"/>
              <a:t>.</a:t>
            </a: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2.</a:t>
            </a:r>
            <a:r>
              <a:rPr lang="en-US" dirty="0" smtClean="0"/>
              <a:t>	Bounded capacity – finite length of </a:t>
            </a:r>
            <a:r>
              <a:rPr lang="en-US" i="1" dirty="0" smtClean="0"/>
              <a:t>n</a:t>
            </a:r>
            <a:r>
              <a:rPr lang="en-US" dirty="0" smtClean="0"/>
              <a:t> messages, n messages waiting in a queue</a:t>
            </a:r>
            <a:br>
              <a:rPr lang="en-US" dirty="0" smtClean="0"/>
            </a:br>
            <a:endParaRPr lang="en-US" dirty="0" smtClean="0"/>
          </a:p>
          <a:p>
            <a:pPr lvl="1">
              <a:buFont typeface="Monotype Sorts" charset="2"/>
              <a:buNone/>
            </a:pPr>
            <a:r>
              <a:rPr lang="en-US" dirty="0" smtClean="0">
                <a:solidFill>
                  <a:srgbClr val="CC6600"/>
                </a:solidFill>
              </a:rPr>
              <a:t>3.</a:t>
            </a:r>
            <a:r>
              <a:rPr lang="en-US" dirty="0" smtClean="0"/>
              <a:t>	Unbounded capacity – infinite length ,any number of messages can wait in a queue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Buffering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66500" cy="6040438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POSIX Shared Memory</a:t>
            </a:r>
          </a:p>
          <a:p>
            <a:pPr lvl="1"/>
            <a:r>
              <a:rPr lang="en-US" smtClean="0"/>
              <a:t>Process first creates shared memory segment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segment id = shmget(IPC PRIVATE, size, S IRUSR | S IWUSR);</a:t>
            </a:r>
          </a:p>
          <a:p>
            <a:pPr lvl="1"/>
            <a:r>
              <a:rPr lang="en-US" smtClean="0"/>
              <a:t>Process wanting access to that shared memory must attach to it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shared memory = (char *) shmat(id, NULL, 0);</a:t>
            </a:r>
          </a:p>
          <a:p>
            <a:pPr lvl="1"/>
            <a:r>
              <a:rPr lang="en-US" smtClean="0"/>
              <a:t>Now the process could write to the shared memory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sprintf(shared memory, "Writing to shared memory");</a:t>
            </a:r>
          </a:p>
          <a:p>
            <a:pPr lvl="1"/>
            <a:r>
              <a:rPr lang="en-US" smtClean="0"/>
              <a:t>When done a process can detach the shared memory from its address space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shmdt(shared memory);</a:t>
            </a:r>
          </a:p>
        </p:txBody>
      </p:sp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404938" y="369888"/>
            <a:ext cx="11776075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POSIX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Mach communication is message based</a:t>
            </a:r>
          </a:p>
          <a:p>
            <a:pPr lvl="1"/>
            <a:r>
              <a:rPr lang="en-US" smtClean="0"/>
              <a:t>Even system calls are messages</a:t>
            </a:r>
          </a:p>
          <a:p>
            <a:pPr lvl="1"/>
            <a:r>
              <a:rPr lang="en-US" smtClean="0"/>
              <a:t>Each task gets two mailboxes at creation- Kernel and Notify</a:t>
            </a:r>
          </a:p>
          <a:p>
            <a:pPr lvl="1"/>
            <a:r>
              <a:rPr lang="en-US" smtClean="0"/>
              <a:t>Only three system calls needed for message transfer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msg_send(), msg_receive(), msg_rpc()</a:t>
            </a:r>
          </a:p>
          <a:p>
            <a:pPr lvl="1"/>
            <a:r>
              <a:rPr lang="en-US" smtClean="0"/>
              <a:t>Mailboxes needed for commuication, created via</a:t>
            </a:r>
          </a:p>
          <a:p>
            <a:pPr lvl="1">
              <a:buFont typeface="Monotype Sorts" charset="2"/>
              <a:buNone/>
            </a:pPr>
            <a:r>
              <a:rPr lang="en-US" smtClean="0">
                <a:latin typeface="Courier New" charset="0"/>
                <a:cs typeface="Courier New" charset="0"/>
              </a:rPr>
              <a:t>port_allocate()</a:t>
            </a:r>
          </a:p>
        </p:txBody>
      </p:sp>
      <p:sp>
        <p:nvSpPr>
          <p:cNvPr id="45058" name="Title 1"/>
          <p:cNvSpPr>
            <a:spLocks noGrp="1"/>
          </p:cNvSpPr>
          <p:nvPr>
            <p:ph type="title"/>
          </p:nvPr>
        </p:nvSpPr>
        <p:spPr>
          <a:xfrm>
            <a:off x="1708150" y="369888"/>
            <a:ext cx="11322050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Examples of IPC Systems - Mach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81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903413"/>
            <a:ext cx="4367212" cy="613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Message-passing centric via </a:t>
            </a:r>
            <a:r>
              <a:rPr lang="en-US" b="1" smtClean="0">
                <a:solidFill>
                  <a:srgbClr val="0000FF"/>
                </a:solidFill>
              </a:rPr>
              <a:t>local procedure call (LPC)</a:t>
            </a:r>
            <a:r>
              <a:rPr lang="en-US" smtClean="0"/>
              <a:t> facility</a:t>
            </a:r>
          </a:p>
          <a:p>
            <a:pPr lvl="1"/>
            <a:r>
              <a:rPr lang="en-US" smtClean="0"/>
              <a:t>Only works between processes on the same system</a:t>
            </a:r>
          </a:p>
          <a:p>
            <a:pPr lvl="1"/>
            <a:r>
              <a:rPr lang="en-US" smtClean="0"/>
              <a:t>Uses ports (like mailboxes) to establish and maintain communication channels</a:t>
            </a:r>
          </a:p>
          <a:p>
            <a:pPr lvl="1"/>
            <a:r>
              <a:rPr lang="en-US" smtClean="0"/>
              <a:t>Communication works as follows:</a:t>
            </a:r>
          </a:p>
          <a:p>
            <a:pPr lvl="2"/>
            <a:r>
              <a:rPr lang="en-US" smtClean="0"/>
              <a:t>The client opens a handle to the subsystem’s connection port object.</a:t>
            </a:r>
          </a:p>
          <a:p>
            <a:pPr lvl="2"/>
            <a:r>
              <a:rPr lang="en-US" smtClean="0"/>
              <a:t>The client sends a connection request.</a:t>
            </a:r>
          </a:p>
          <a:p>
            <a:pPr lvl="2"/>
            <a:r>
              <a:rPr lang="en-US" smtClean="0"/>
              <a:t>The server creates two private communication ports and returns the handle to one of them to the client.</a:t>
            </a:r>
          </a:p>
          <a:p>
            <a:pPr lvl="2"/>
            <a:r>
              <a:rPr lang="en-US" smtClean="0"/>
              <a:t>The client and server use the corresponding port handle to send messages or callbacks and to listen for replies.</a:t>
            </a:r>
          </a:p>
        </p:txBody>
      </p:sp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1136650" y="369888"/>
            <a:ext cx="12344400" cy="768350"/>
          </a:xfrm>
        </p:spPr>
        <p:txBody>
          <a:bodyPr/>
          <a:lstStyle/>
          <a:p>
            <a:r>
              <a:rPr lang="en-US" sz="4000" smtClean="0"/>
              <a:t>Examples of IPC Systems – Windows XP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1414463" y="369888"/>
            <a:ext cx="12344400" cy="768350"/>
          </a:xfrm>
        </p:spPr>
        <p:txBody>
          <a:bodyPr>
            <a:normAutofit fontScale="90000"/>
          </a:bodyPr>
          <a:lstStyle/>
          <a:p>
            <a:r>
              <a:rPr lang="en-US" smtClean="0"/>
              <a:t>Local Procedure Calls in Windows XP</a:t>
            </a:r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95488"/>
            <a:ext cx="11161713" cy="510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Sockets</a:t>
            </a:r>
          </a:p>
          <a:p>
            <a:endParaRPr lang="en-US" dirty="0" smtClean="0"/>
          </a:p>
          <a:p>
            <a:r>
              <a:rPr lang="en-US" dirty="0" smtClean="0"/>
              <a:t>Remote Procedure Calls</a:t>
            </a:r>
          </a:p>
          <a:p>
            <a:endParaRPr lang="en-US" dirty="0" smtClean="0"/>
          </a:p>
          <a:p>
            <a:r>
              <a:rPr lang="en-US" dirty="0" smtClean="0"/>
              <a:t>Pipes</a:t>
            </a:r>
          </a:p>
          <a:p>
            <a:endParaRPr lang="en-US" dirty="0" smtClean="0"/>
          </a:p>
          <a:p>
            <a:pPr marL="156746" indent="0">
              <a:buNone/>
            </a:pPr>
            <a:endParaRPr lang="en-US" smtClean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100" y="369888"/>
            <a:ext cx="12344400" cy="768350"/>
          </a:xfrm>
        </p:spPr>
        <p:txBody>
          <a:bodyPr/>
          <a:lstStyle/>
          <a:p>
            <a:pPr eaLnBrk="1" hangingPunct="1"/>
            <a:r>
              <a:rPr lang="en-US" sz="4000" smtClean="0"/>
              <a:t>Communications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0466388" cy="6040438"/>
          </a:xfrm>
        </p:spPr>
        <p:txBody>
          <a:bodyPr>
            <a:normAutofit lnSpcReduction="10000"/>
          </a:bodyPr>
          <a:lstStyle/>
          <a:p>
            <a:r>
              <a:rPr lang="en-US" sz="3600" smtClean="0"/>
              <a:t>A </a:t>
            </a:r>
            <a:r>
              <a:rPr lang="en-US" sz="3600" b="1" smtClean="0">
                <a:solidFill>
                  <a:srgbClr val="0000FF"/>
                </a:solidFill>
              </a:rPr>
              <a:t>socket </a:t>
            </a:r>
            <a:r>
              <a:rPr lang="en-US" sz="3600" smtClean="0"/>
              <a:t>is defined as an </a:t>
            </a:r>
            <a:r>
              <a:rPr lang="en-US" sz="3600" i="1" smtClean="0"/>
              <a:t>endpoint for communication</a:t>
            </a:r>
          </a:p>
          <a:p>
            <a:endParaRPr lang="en-US" sz="3600" smtClean="0"/>
          </a:p>
          <a:p>
            <a:r>
              <a:rPr lang="en-US" sz="3600" smtClean="0"/>
              <a:t>Concatenation of IP address and port</a:t>
            </a:r>
          </a:p>
          <a:p>
            <a:endParaRPr lang="en-US" sz="3600" smtClean="0"/>
          </a:p>
          <a:p>
            <a:r>
              <a:rPr lang="en-US" sz="3600" smtClean="0"/>
              <a:t>The socket </a:t>
            </a:r>
            <a:r>
              <a:rPr lang="en-US" sz="3600" b="1" smtClean="0"/>
              <a:t>161.25.19.8:1625</a:t>
            </a:r>
            <a:r>
              <a:rPr lang="en-US" sz="3600" smtClean="0"/>
              <a:t> refers to port </a:t>
            </a:r>
            <a:r>
              <a:rPr lang="en-US" sz="3600" b="1" smtClean="0"/>
              <a:t>1625</a:t>
            </a:r>
            <a:r>
              <a:rPr lang="en-US" sz="3600" smtClean="0"/>
              <a:t> on host </a:t>
            </a:r>
            <a:r>
              <a:rPr lang="en-US" sz="3600" b="1" smtClean="0"/>
              <a:t>161.25.19.8</a:t>
            </a:r>
          </a:p>
          <a:p>
            <a:endParaRPr lang="en-US" sz="3600" b="1" smtClean="0"/>
          </a:p>
          <a:p>
            <a:r>
              <a:rPr lang="en-US" sz="3600" smtClean="0"/>
              <a:t>Communication consists between a pair of sockets</a:t>
            </a:r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Socket Communication</a:t>
            </a:r>
          </a:p>
        </p:txBody>
      </p:sp>
      <p:pic>
        <p:nvPicPr>
          <p:cNvPr id="501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1989138"/>
            <a:ext cx="9705975" cy="590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410950" cy="6040438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Remote procedure call (RPC) abstracts procedure calls between processes on networked systems</a:t>
            </a:r>
          </a:p>
          <a:p>
            <a:endParaRPr lang="en-US" smtClean="0"/>
          </a:p>
          <a:p>
            <a:r>
              <a:rPr lang="en-US" b="1" smtClean="0"/>
              <a:t>Stubs</a:t>
            </a:r>
            <a:r>
              <a:rPr lang="en-US" smtClean="0"/>
              <a:t> – client-side proxy for the actual procedure on the server</a:t>
            </a:r>
          </a:p>
          <a:p>
            <a:endParaRPr lang="en-US" smtClean="0"/>
          </a:p>
          <a:p>
            <a:r>
              <a:rPr lang="en-US" smtClean="0"/>
              <a:t>The client-side stub locates the server and </a:t>
            </a:r>
            <a:r>
              <a:rPr lang="en-US" i="1" smtClean="0"/>
              <a:t>marshalls</a:t>
            </a:r>
            <a:r>
              <a:rPr lang="en-US" smtClean="0"/>
              <a:t> the parameters</a:t>
            </a:r>
          </a:p>
          <a:p>
            <a:endParaRPr lang="en-US" smtClean="0"/>
          </a:p>
          <a:p>
            <a:r>
              <a:rPr lang="en-US" smtClean="0"/>
              <a:t>The server-side stub receives this message, unpacks the marshalled parameters, and performs the procedure on the server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Remote Procedure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of RPC</a:t>
            </a:r>
          </a:p>
        </p:txBody>
      </p:sp>
      <p:pic>
        <p:nvPicPr>
          <p:cNvPr id="52227" name="Picture 6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354138"/>
            <a:ext cx="6630987" cy="709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44650"/>
            <a:ext cx="11352213" cy="6040438"/>
          </a:xfrm>
        </p:spPr>
        <p:txBody>
          <a:bodyPr/>
          <a:lstStyle/>
          <a:p>
            <a:r>
              <a:rPr lang="en-US" smtClean="0"/>
              <a:t>Acts as a conduit allowing two processes to communicate</a:t>
            </a:r>
          </a:p>
          <a:p>
            <a:endParaRPr lang="en-US" smtClean="0"/>
          </a:p>
          <a:p>
            <a:r>
              <a:rPr lang="en-US" b="1" smtClean="0"/>
              <a:t>Issues</a:t>
            </a:r>
          </a:p>
          <a:p>
            <a:pPr lvl="1"/>
            <a:r>
              <a:rPr lang="en-US" smtClean="0"/>
              <a:t>Is communication unidirectional or bidirectional?</a:t>
            </a:r>
          </a:p>
          <a:p>
            <a:pPr lvl="1"/>
            <a:r>
              <a:rPr lang="en-US" smtClean="0"/>
              <a:t>In the case of two-way communication, is it half or full-duplex?</a:t>
            </a:r>
          </a:p>
          <a:p>
            <a:pPr lvl="1"/>
            <a:r>
              <a:rPr lang="en-US" smtClean="0"/>
              <a:t>Must there exist a relationship (i.e. parent-child) between the communicating processes?</a:t>
            </a:r>
          </a:p>
          <a:p>
            <a:pPr lvl="1"/>
            <a:r>
              <a:rPr lang="en-US" smtClean="0"/>
              <a:t>Can the pipes be used over a network?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Content Placeholder 7"/>
          <p:cNvSpPr>
            <a:spLocks noGrp="1"/>
          </p:cNvSpPr>
          <p:nvPr>
            <p:ph idx="1"/>
          </p:nvPr>
        </p:nvSpPr>
        <p:spPr>
          <a:xfrm>
            <a:off x="1209675" y="1644650"/>
            <a:ext cx="11309350" cy="6040438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Ordinary Pipes </a:t>
            </a:r>
            <a:r>
              <a:rPr lang="en-US" smtClean="0"/>
              <a:t>allow communication in standard producer-consumer style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Producer writes to one end (the </a:t>
            </a:r>
            <a:r>
              <a:rPr lang="en-US" i="1" smtClean="0"/>
              <a:t>write-end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Consumer reads from the other end (the </a:t>
            </a:r>
            <a:r>
              <a:rPr lang="en-US" i="1" smtClean="0"/>
              <a:t>read-end </a:t>
            </a:r>
            <a:r>
              <a:rPr lang="en-US" smtClean="0"/>
              <a:t>of the pipe)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Ordinary pipes are therefore unidirectional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Require parent-child relationship between communicating processes</a:t>
            </a:r>
          </a:p>
          <a:p>
            <a:endParaRPr lang="en-US" smtClean="0"/>
          </a:p>
        </p:txBody>
      </p:sp>
      <p:sp>
        <p:nvSpPr>
          <p:cNvPr id="5427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Pipes</a:t>
            </a:r>
          </a:p>
        </p:txBody>
      </p:sp>
      <p:pic>
        <p:nvPicPr>
          <p:cNvPr id="55299" name="Picture 4" descr="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016250"/>
            <a:ext cx="11268075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662113"/>
            <a:ext cx="11056938" cy="613616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As a process executes, it changes </a:t>
            </a:r>
            <a:r>
              <a:rPr lang="en-US" sz="2800" i="1" dirty="0" smtClean="0"/>
              <a:t>state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new</a:t>
            </a:r>
            <a:r>
              <a:rPr lang="en-US" sz="2800" dirty="0" smtClean="0"/>
              <a:t>:  The process is being created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running</a:t>
            </a:r>
            <a:r>
              <a:rPr lang="en-US" sz="2800" dirty="0" smtClean="0"/>
              <a:t>:  Instructions are being executed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waiting</a:t>
            </a:r>
            <a:r>
              <a:rPr lang="en-US" sz="2800" dirty="0" smtClean="0"/>
              <a:t>:  The process is waiting for some event to occur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</a:t>
            </a:r>
            <a:r>
              <a:rPr lang="en-US" sz="2800" dirty="0" smtClean="0"/>
              <a:t>:  The process is waiting to be assigned to a processor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terminated</a:t>
            </a:r>
            <a:r>
              <a:rPr lang="en-US" sz="2800" dirty="0" smtClean="0"/>
              <a:t>:  The process has finished execution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525" y="369888"/>
            <a:ext cx="9377363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Process State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Named Pipes are more powerful than ordinary pipes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Communication is bidirectional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No parent-child relationship is necessary between the communicating processes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Several processes can use the named pipe for communication</a:t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Provided on both UNIX and Windows systems</a:t>
            </a:r>
          </a:p>
          <a:p>
            <a:endParaRPr lang="en-US" smtClean="0"/>
          </a:p>
        </p:txBody>
      </p:sp>
      <p:sp>
        <p:nvSpPr>
          <p:cNvPr id="563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Named Pipes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4637"/>
            <a:ext cx="10972800" cy="28394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FIFO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863600" y="822960"/>
          <a:ext cx="5791200" cy="8321040"/>
        </p:xfrm>
        <a:graphic>
          <a:graphicData uri="http://schemas.openxmlformats.org/drawingml/2006/table">
            <a:tbl>
              <a:tblPr/>
              <a:tblGrid>
                <a:gridCol w="5791200">
                  <a:extLst>
                    <a:ext uri="{9D8B030D-6E8A-4147-A177-3AD203B41FA5}">
                      <a16:colId xmlns:a16="http://schemas.microsoft.com/office/drawing/2014/main" val="3617414729"/>
                    </a:ext>
                  </a:extLst>
                </a:gridCol>
              </a:tblGrid>
              <a:tr h="8321040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 program to implement one side of FIFO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This side writes first, then reads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fcntl.h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stat.h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 err="1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1" i="0" spc="100" baseline="0" dirty="0" smtClean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main()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// FIFO file path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char * 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"/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tmp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// Creating the named file(FIFO)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// 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(&lt;pathname&gt;, &lt;permission&gt;)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0666);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char arr1[80], arr2[80];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while (1)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{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Open FIFO for write only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O_WRONLY);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Take an input arr2ing from user.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80 is maximum length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(arr2, 80, 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stdin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Write the input arr2ing on FIFO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and close it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write(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arr2, 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(arr2)+1);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close(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Open FIFO for Read only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= open(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O_RDONLY);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Read from FIFO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read(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arr1, 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sizeof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(arr1));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// Print the read message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("User2: %s\n", arr1);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    close(</a:t>
                      </a:r>
                      <a:r>
                        <a:rPr lang="en-US" sz="1400" b="1" i="0" spc="100" baseline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}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return 0; </a:t>
                      </a:r>
                    </a:p>
                    <a:p>
                      <a:pPr algn="l" rtl="0" fontAlgn="base"/>
                      <a:r>
                        <a:rPr lang="en-US" sz="1400" b="1" i="0" spc="100" baseline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66064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6858000" y="1356360"/>
          <a:ext cx="5791200" cy="7254240"/>
        </p:xfrm>
        <a:graphic>
          <a:graphicData uri="http://schemas.openxmlformats.org/drawingml/2006/table">
            <a:tbl>
              <a:tblPr/>
              <a:tblGrid>
                <a:gridCol w="5791200">
                  <a:extLst>
                    <a:ext uri="{9D8B030D-6E8A-4147-A177-3AD203B41FA5}">
                      <a16:colId xmlns:a16="http://schemas.microsoft.com/office/drawing/2014/main" val="3617414729"/>
                    </a:ext>
                  </a:extLst>
                </a:gridCol>
              </a:tblGrid>
              <a:tr h="7254240">
                <a:tc>
                  <a:txBody>
                    <a:bodyPr/>
                    <a:lstStyle/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C program to implement one side of FIFO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// This side reads first, then reads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fcntl.h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stat.h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&lt;sys/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types.h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unistd.h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&gt; </a:t>
                      </a:r>
                    </a:p>
                    <a:p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main()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{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int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fd1;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// FIFO file path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char *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= "/home/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arahman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/os_week04/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";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// Creating the named file(FIFO)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//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(&lt;pathname&gt;,&lt;permission&gt;)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mkfifo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, 0666);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char str1[80], str2[80];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while (1)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{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First open in read only and read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fd1 = open(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myfifo,O_RDONLY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read(fd1, str1, 80);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Print the read string and close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("User1: %s\n", str1);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close(fd1);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Now open in write mode and write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// string taken from user.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fd1 = open(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myfifo,O_WRONLY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fgets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(str2, 80,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stdin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write(fd1, str2, </a:t>
                      </a:r>
                      <a:r>
                        <a:rPr kumimoji="0" lang="en-US" sz="1400" kern="120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strlen</a:t>
                      </a:r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(str2)+1);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    close(fd1);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}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    return 0; </a:t>
                      </a:r>
                    </a:p>
                    <a:p>
                      <a:r>
                        <a:rPr kumimoji="0" lang="en-US" sz="1400" kern="120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}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660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0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FIFO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574800" y="1828801"/>
            <a:ext cx="7340600" cy="19431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1574801" y="4052053"/>
            <a:ext cx="6464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6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369888"/>
            <a:ext cx="11920537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024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5" y="2751138"/>
            <a:ext cx="113252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209675" y="1388533"/>
            <a:ext cx="6869907" cy="6996341"/>
          </a:xfrm>
        </p:spPr>
        <p:txBody>
          <a:bodyPr>
            <a:normAutofit fontScale="55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dirty="0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(also called </a:t>
            </a:r>
            <a:r>
              <a:rPr lang="en-US" altLang="en-US" b="1" dirty="0" smtClean="0">
                <a:solidFill>
                  <a:srgbClr val="3366FF"/>
                </a:solidFill>
              </a:rPr>
              <a:t>task control block</a:t>
            </a:r>
            <a:r>
              <a:rPr lang="en-US" altLang="en-US" dirty="0" smtClean="0"/>
              <a:t>)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Process state – running, waiting, </a:t>
            </a:r>
            <a:r>
              <a:rPr lang="en-US" altLang="en-US" dirty="0" err="1" smtClean="0"/>
              <a:t>etc</a:t>
            </a:r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Program counter – location of instruction to next execute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registers – contents of all process-centric registers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CPU scheduling information- priorities, scheduling queue pointers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Memory-management information – memory allocated to the process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Accounting information – CPU used, clock time elapsed since start, time limits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I/O status information – I/O devices allocated to process, list of open files</a:t>
            </a:r>
          </a:p>
          <a:p>
            <a:endParaRPr lang="en-US" altLang="en-US" dirty="0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0220" y="182034"/>
            <a:ext cx="11279981" cy="76835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Process Control Block (PCB)</a:t>
            </a:r>
          </a:p>
        </p:txBody>
      </p:sp>
      <p:pic>
        <p:nvPicPr>
          <p:cNvPr id="112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858434"/>
            <a:ext cx="4193382" cy="598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6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212850" y="2000250"/>
            <a:ext cx="11899301" cy="6695176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Maximize CPU use, quickly switch processes onto CPU for time sharing</a:t>
            </a:r>
          </a:p>
          <a:p>
            <a:endParaRPr lang="en-US" sz="2800" b="1" dirty="0" smtClean="0"/>
          </a:p>
          <a:p>
            <a:r>
              <a:rPr lang="en-US" sz="2800" b="1" dirty="0" smtClean="0"/>
              <a:t>Process scheduler </a:t>
            </a:r>
            <a:r>
              <a:rPr lang="en-US" sz="2800" dirty="0" smtClean="0"/>
              <a:t>selects among available processes for next execution on CPU</a:t>
            </a:r>
          </a:p>
          <a:p>
            <a:endParaRPr lang="en-US" sz="2800" dirty="0" smtClean="0"/>
          </a:p>
          <a:p>
            <a:r>
              <a:rPr lang="en-US" sz="2800" dirty="0" smtClean="0"/>
              <a:t>Maintains </a:t>
            </a:r>
            <a:r>
              <a:rPr lang="en-US" sz="2800" b="1" dirty="0" smtClean="0"/>
              <a:t>scheduling queues </a:t>
            </a:r>
            <a:r>
              <a:rPr lang="en-US" sz="2800" dirty="0" smtClean="0"/>
              <a:t>of processes:</a:t>
            </a:r>
          </a:p>
          <a:p>
            <a:endParaRPr lang="en-US" sz="2800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Job queue</a:t>
            </a:r>
            <a:r>
              <a:rPr lang="en-US" sz="2800" dirty="0" smtClean="0"/>
              <a:t> – set of all processes in the system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Ready queue </a:t>
            </a:r>
            <a:r>
              <a:rPr lang="en-US" sz="2800" dirty="0" smtClean="0"/>
              <a:t>– set of all processes residing in main memory, ready and waiting to execute</a:t>
            </a:r>
          </a:p>
          <a:p>
            <a:pPr lvl="1">
              <a:buFont typeface="Wingdings" pitchFamily="2" charset="2"/>
              <a:buChar char="v"/>
            </a:pPr>
            <a:endParaRPr lang="en-US" sz="2800" b="1" dirty="0" smtClean="0"/>
          </a:p>
          <a:p>
            <a:pPr lvl="1">
              <a:buFont typeface="Wingdings" pitchFamily="2" charset="2"/>
              <a:buChar char="v"/>
            </a:pPr>
            <a:r>
              <a:rPr lang="en-US" sz="2800" b="1" dirty="0" smtClean="0"/>
              <a:t>Device queues </a:t>
            </a:r>
            <a:r>
              <a:rPr lang="en-US" sz="2800" dirty="0" smtClean="0"/>
              <a:t>– set of processes waiting for an I/O device</a:t>
            </a:r>
          </a:p>
          <a:p>
            <a:pPr lvl="1">
              <a:buFont typeface="Wingdings" pitchFamily="2" charset="2"/>
              <a:buChar char="v"/>
            </a:pPr>
            <a:endParaRPr lang="en-US" sz="2800" dirty="0" smtClean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62100" y="369888"/>
            <a:ext cx="11468100" cy="7683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Process Scheduling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62088" y="315384"/>
            <a:ext cx="1197530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400"/>
              <a:t>Ready Queue And Various I/O Device Queues</a:t>
            </a:r>
          </a:p>
        </p:txBody>
      </p:sp>
      <p:pic>
        <p:nvPicPr>
          <p:cNvPr id="1638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712" y="1619251"/>
            <a:ext cx="8734425" cy="6695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62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6081</TotalTime>
  <Words>3010</Words>
  <Application>Microsoft Office PowerPoint</Application>
  <PresentationFormat>Custom</PresentationFormat>
  <Paragraphs>442</Paragraphs>
  <Slides>52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8" baseType="lpstr">
      <vt:lpstr>MS PGothic</vt:lpstr>
      <vt:lpstr>MS PGothic</vt:lpstr>
      <vt:lpstr>Calibri</vt:lpstr>
      <vt:lpstr>Consolas</vt:lpstr>
      <vt:lpstr>Courier New</vt:lpstr>
      <vt:lpstr>Helvetica</vt:lpstr>
      <vt:lpstr>Lucida Sans Unicode</vt:lpstr>
      <vt:lpstr>Monaco</vt:lpstr>
      <vt:lpstr>Monotype Sorts</vt:lpstr>
      <vt:lpstr>Symbol</vt:lpstr>
      <vt:lpstr>Times New Roman</vt:lpstr>
      <vt:lpstr>Verdana</vt:lpstr>
      <vt:lpstr>Wingdings</vt:lpstr>
      <vt:lpstr>Wingdings 2</vt:lpstr>
      <vt:lpstr>Wingdings 3</vt:lpstr>
      <vt:lpstr>Concourse</vt:lpstr>
      <vt:lpstr>Processes</vt:lpstr>
      <vt:lpstr>Process Concept [1/2]</vt:lpstr>
      <vt:lpstr>The Process [2/2]</vt:lpstr>
      <vt:lpstr>Process in Memory</vt:lpstr>
      <vt:lpstr>Process State</vt:lpstr>
      <vt:lpstr>Diagram of Process State</vt:lpstr>
      <vt:lpstr>Process Control Block (PCB)</vt:lpstr>
      <vt:lpstr>Process Scheduling</vt:lpstr>
      <vt:lpstr>Ready Queue And Various I/O Device Queues</vt:lpstr>
      <vt:lpstr>Representation of Process Scheduling</vt:lpstr>
      <vt:lpstr>Schedulers</vt:lpstr>
      <vt:lpstr>Schedulers (Cont.)</vt:lpstr>
      <vt:lpstr>Addition of Medium Term Scheduling</vt:lpstr>
      <vt:lpstr>Multitasking in Mobile Systems</vt:lpstr>
      <vt:lpstr>Context Switch</vt:lpstr>
      <vt:lpstr>CPU Switch From Process to Process (Context Switching)</vt:lpstr>
      <vt:lpstr>Process Creation</vt:lpstr>
      <vt:lpstr>Process Creation (Cont.)</vt:lpstr>
      <vt:lpstr>Process Creation</vt:lpstr>
      <vt:lpstr>C Program Forking Separate Process</vt:lpstr>
      <vt:lpstr>A Tree of Processes on Solaris</vt:lpstr>
      <vt:lpstr>Process Termination</vt:lpstr>
      <vt:lpstr>Interprocess Communication</vt:lpstr>
      <vt:lpstr>Communications Models </vt:lpstr>
      <vt:lpstr>Cooperating Processes</vt:lpstr>
      <vt:lpstr>Producer-Consumer Problem</vt:lpstr>
      <vt:lpstr>Bounded-Buffer –  Shared-Memory Solution</vt:lpstr>
      <vt:lpstr>Bounded-Buffer – Producer</vt:lpstr>
      <vt:lpstr>Bounded Buffer – Consumer</vt:lpstr>
      <vt:lpstr>Interprocess Communication – Message Passing</vt:lpstr>
      <vt:lpstr>Implementation Questions</vt:lpstr>
      <vt:lpstr>Direct Communication</vt:lpstr>
      <vt:lpstr>Indirect Communication</vt:lpstr>
      <vt:lpstr>Indirect Communication</vt:lpstr>
      <vt:lpstr>Indirect Communication</vt:lpstr>
      <vt:lpstr>Synchronization</vt:lpstr>
      <vt:lpstr>Buffering</vt:lpstr>
      <vt:lpstr>Examples of IPC Systems - POSIX</vt:lpstr>
      <vt:lpstr>Examples of IPC Systems - Mach</vt:lpstr>
      <vt:lpstr>Examples of IPC Systems – Windows XP</vt:lpstr>
      <vt:lpstr>Local Procedure Calls in Windows XP</vt:lpstr>
      <vt:lpstr>Communications in Client-Server Systems</vt:lpstr>
      <vt:lpstr>Sockets</vt:lpstr>
      <vt:lpstr>Socket Communication</vt:lpstr>
      <vt:lpstr>Remote Procedure Calls</vt:lpstr>
      <vt:lpstr>Execution of RPC</vt:lpstr>
      <vt:lpstr>Pipes</vt:lpstr>
      <vt:lpstr>Ordinary Pipes</vt:lpstr>
      <vt:lpstr>Ordinary Pipes</vt:lpstr>
      <vt:lpstr>Named Pipes</vt:lpstr>
      <vt:lpstr> FIFO Example</vt:lpstr>
      <vt:lpstr> FIFO Example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Abdual Rehman</cp:lastModifiedBy>
  <cp:revision>217</cp:revision>
  <cp:lastPrinted>2011-01-14T21:21:29Z</cp:lastPrinted>
  <dcterms:created xsi:type="dcterms:W3CDTF">2011-01-14T20:24:54Z</dcterms:created>
  <dcterms:modified xsi:type="dcterms:W3CDTF">2023-01-14T09:14:35Z</dcterms:modified>
</cp:coreProperties>
</file>