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8" r:id="rId1"/>
  </p:sldMasterIdLst>
  <p:notesMasterIdLst>
    <p:notesMasterId r:id="rId45"/>
  </p:notesMasterIdLst>
  <p:handoutMasterIdLst>
    <p:handoutMasterId r:id="rId46"/>
  </p:handoutMasterIdLst>
  <p:sldIdLst>
    <p:sldId id="380" r:id="rId2"/>
    <p:sldId id="369" r:id="rId3"/>
    <p:sldId id="371" r:id="rId4"/>
    <p:sldId id="372" r:id="rId5"/>
    <p:sldId id="373" r:id="rId6"/>
    <p:sldId id="374" r:id="rId7"/>
    <p:sldId id="375" r:id="rId8"/>
    <p:sldId id="376" r:id="rId9"/>
    <p:sldId id="343" r:id="rId10"/>
    <p:sldId id="368" r:id="rId11"/>
    <p:sldId id="332" r:id="rId12"/>
    <p:sldId id="331" r:id="rId13"/>
    <p:sldId id="378" r:id="rId14"/>
    <p:sldId id="382" r:id="rId15"/>
    <p:sldId id="384" r:id="rId16"/>
    <p:sldId id="386" r:id="rId17"/>
    <p:sldId id="387" r:id="rId18"/>
    <p:sldId id="379" r:id="rId19"/>
    <p:sldId id="346" r:id="rId20"/>
    <p:sldId id="279" r:id="rId21"/>
    <p:sldId id="280" r:id="rId22"/>
    <p:sldId id="385" r:id="rId23"/>
    <p:sldId id="281" r:id="rId24"/>
    <p:sldId id="282" r:id="rId25"/>
    <p:sldId id="283" r:id="rId26"/>
    <p:sldId id="286" r:id="rId27"/>
    <p:sldId id="348" r:id="rId28"/>
    <p:sldId id="349" r:id="rId29"/>
    <p:sldId id="350" r:id="rId30"/>
    <p:sldId id="352" r:id="rId31"/>
    <p:sldId id="351" r:id="rId32"/>
    <p:sldId id="353" r:id="rId33"/>
    <p:sldId id="399" r:id="rId34"/>
    <p:sldId id="407" r:id="rId35"/>
    <p:sldId id="408" r:id="rId36"/>
    <p:sldId id="307" r:id="rId37"/>
    <p:sldId id="308" r:id="rId38"/>
    <p:sldId id="389" r:id="rId39"/>
    <p:sldId id="400" r:id="rId40"/>
    <p:sldId id="402" r:id="rId41"/>
    <p:sldId id="394" r:id="rId42"/>
    <p:sldId id="404" r:id="rId43"/>
    <p:sldId id="398" r:id="rId44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ＭＳ Ｐゴシック" pitchFamily="34" charset="-128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807">
          <p15:clr>
            <a:srgbClr val="A4A3A4"/>
          </p15:clr>
        </p15:guide>
        <p15:guide id="2" pos="5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33CCFF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450" y="48"/>
      </p:cViewPr>
      <p:guideLst>
        <p:guide orient="horz" pos="807"/>
        <p:guide pos="5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5FFD6535-47D7-47F3-942B-A76BB87343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3972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9878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30003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688975"/>
            <a:ext cx="4678363" cy="350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427538"/>
            <a:ext cx="5100637" cy="419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348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8853488"/>
            <a:ext cx="30003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0892" tIns="45445" rIns="90892" bIns="45445" numCol="1" anchor="b" anchorCtr="0" compatLnSpc="1">
            <a:prstTxWarp prst="textNoShape">
              <a:avLst/>
            </a:prstTxWarp>
          </a:bodyPr>
          <a:lstStyle>
            <a:lvl1pPr algn="r" defTabSz="908050" eaLnBrk="0" hangingPunct="0">
              <a:defRPr sz="1200">
                <a:latin typeface="Helvetica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C8A6B8E2-65F7-429A-B113-19C63354C9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595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25DA43FB-781C-43CB-A596-4240176D99BC}" type="slidenum">
              <a:rPr lang="en-US" smtClean="0">
                <a:latin typeface="Helvetica" pitchFamily="34" charset="0"/>
              </a:rPr>
              <a:pPr/>
              <a:t>36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623B40A8-12D2-4D29-992B-D0C45F086F8C}" type="slidenum">
              <a:rPr lang="en-US" smtClean="0">
                <a:latin typeface="Helvetica" pitchFamily="34" charset="0"/>
              </a:rPr>
              <a:pPr/>
              <a:t>37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D4B0E8-7D03-4114-908F-9A2CB53352B1}" type="slidenum">
              <a:rPr lang="en-US"/>
              <a:pPr/>
              <a:t>38</a:t>
            </a:fld>
            <a:endParaRPr lang="en-US"/>
          </a:p>
        </p:txBody>
      </p:sp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4CBB5E13-0867-4A42-B7CE-322457E2FC8E}" type="slidenum">
              <a:rPr lang="en-US" sz="1200"/>
              <a:pPr algn="r">
                <a:buClrTx/>
                <a:buFontTx/>
                <a:buNone/>
              </a:pPr>
              <a:t>38</a:t>
            </a:fld>
            <a:endParaRPr lang="en-US" sz="1200"/>
          </a:p>
        </p:txBody>
      </p:sp>
      <p:sp>
        <p:nvSpPr>
          <p:cNvPr id="501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0E1D394-5A86-4A6B-85C7-BA9BB83EB296}" type="slidenum">
              <a:rPr lang="en-US"/>
              <a:pPr/>
              <a:t>41</a:t>
            </a:fld>
            <a:endParaRPr lang="en-US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899694" y="8831580"/>
            <a:ext cx="2982119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990" tIns="47315" rIns="90990" bIns="47315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algn="r">
              <a:buClrTx/>
              <a:buFontTx/>
              <a:buNone/>
            </a:pPr>
            <a:fld id="{50B206B9-021D-4359-81C3-2CAB4659673E}" type="slidenum">
              <a:rPr lang="en-US" sz="1200"/>
              <a:pPr algn="r">
                <a:buClrTx/>
                <a:buFontTx/>
                <a:buNone/>
              </a:pPr>
              <a:t>41</a:t>
            </a:fld>
            <a:endParaRPr lang="en-US" sz="1200"/>
          </a:p>
        </p:txBody>
      </p:sp>
      <p:sp>
        <p:nvSpPr>
          <p:cNvPr id="583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17600" y="696913"/>
            <a:ext cx="4648200" cy="34861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7575" y="4415790"/>
            <a:ext cx="5046663" cy="418338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5"/>
              </a:spcBef>
            </a:pPr>
            <a:endParaRPr lang="en-US">
              <a:latin typeface="Arial" charset="0"/>
              <a:ea typeface="MS PGothic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41562ACD-B07D-4D5F-A615-1B7BA139B36D}" type="slidenum">
              <a:rPr lang="en-US" smtClean="0">
                <a:latin typeface="Helvetica" pitchFamily="34" charset="0"/>
              </a:rPr>
              <a:pPr/>
              <a:t>20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B6BE4CF-B47C-4912-ABD4-E68C92D238E4}" type="slidenum">
              <a:rPr lang="en-US" smtClean="0">
                <a:latin typeface="Helvetica" pitchFamily="34" charset="0"/>
              </a:rPr>
              <a:pPr/>
              <a:t>21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1AE57C57-E20A-43BA-B362-C5255C1992B0}" type="slidenum">
              <a:rPr lang="en-US" smtClean="0">
                <a:latin typeface="Helvetica" pitchFamily="34" charset="0"/>
              </a:rPr>
              <a:pPr/>
              <a:t>23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D6D8588F-4E1C-409A-BD0A-45B6B2310638}" type="slidenum">
              <a:rPr lang="en-US" smtClean="0">
                <a:latin typeface="Helvetica" pitchFamily="34" charset="0"/>
              </a:rPr>
              <a:pPr/>
              <a:t>24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BF571DC2-4334-44A4-8D1D-667521B6ECF2}" type="slidenum">
              <a:rPr lang="en-US" smtClean="0">
                <a:latin typeface="Helvetica" pitchFamily="34" charset="0"/>
              </a:rPr>
              <a:pPr/>
              <a:t>25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defTabSz="9080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defTabSz="9080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fld id="{C95F713F-2340-4517-B970-08A2DCB0F53D}" type="slidenum">
              <a:rPr lang="en-US" smtClean="0">
                <a:latin typeface="Helvetica" pitchFamily="34" charset="0"/>
              </a:rPr>
              <a:pPr/>
              <a:t>26</a:t>
            </a:fld>
            <a:endParaRPr lang="en-US" smtClean="0">
              <a:latin typeface="Helvetica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eaLnBrk="1" latinLnBrk="0" hangingPunct="1"/>
            <a:fld id="{544213AF-26F6-41FA-8D85-E2C5388D6E58}" type="datetimeFigureOut">
              <a:rPr lang="en-US" smtClean="0"/>
              <a:pPr eaLnBrk="1" latinLnBrk="0" hangingPunct="1"/>
              <a:t>1/14/2023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 eaLnBrk="1" latinLnBrk="0" hangingPunct="1"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oad_balancing_(computing)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atency_(engineering)" TargetMode="External"/><Relationship Id="rId2" Type="http://schemas.openxmlformats.org/officeDocument/2006/relationships/hyperlink" Target="https://en.wikipedia.org/wiki/Speedu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en.wikipedia.org/wiki/Workload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linux.com/TUTORIALS/LinuxTutorialPosixThreads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lIns="64008" tIns="32004" rIns="64008" bIns="32004"/>
          <a:lstStyle/>
          <a:p>
            <a:r>
              <a:rPr lang="en-US" sz="4100" dirty="0" smtClean="0"/>
              <a:t>Threads</a:t>
            </a:r>
            <a:endParaRPr lang="en-US" sz="41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9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14" y="1012371"/>
            <a:ext cx="7707085" cy="5584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Process Vs. Threads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569913" y="1225550"/>
            <a:ext cx="8229600" cy="576263"/>
          </a:xfrm>
        </p:spPr>
        <p:txBody>
          <a:bodyPr/>
          <a:lstStyle/>
          <a:p>
            <a:r>
              <a:rPr lang="en-US" sz="2400" smtClean="0">
                <a:ea typeface="ＭＳ Ｐゴシック" pitchFamily="34" charset="-128"/>
              </a:rPr>
              <a:t>Concurrent Execution on a Single-core System</a:t>
            </a:r>
          </a:p>
        </p:txBody>
      </p:sp>
      <p:pic>
        <p:nvPicPr>
          <p:cNvPr id="10243" name="Picture 4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828800"/>
            <a:ext cx="7615237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Title 1"/>
          <p:cNvSpPr txBox="1">
            <a:spLocks/>
          </p:cNvSpPr>
          <p:nvPr/>
        </p:nvSpPr>
        <p:spPr bwMode="auto">
          <a:xfrm>
            <a:off x="722313" y="234950"/>
            <a:ext cx="82296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400" b="1">
                <a:solidFill>
                  <a:srgbClr val="006699"/>
                </a:solidFill>
                <a:latin typeface="Arial" pitchFamily="34" charset="0"/>
              </a:rPr>
              <a:t>Multicore Programming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569913" y="327818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2800" b="1">
                <a:solidFill>
                  <a:srgbClr val="006699"/>
                </a:solidFill>
                <a:latin typeface="Arial" pitchFamily="34" charset="0"/>
              </a:rPr>
              <a:t>Parallel Execution on a Multicore System</a:t>
            </a:r>
          </a:p>
        </p:txBody>
      </p:sp>
      <p:pic>
        <p:nvPicPr>
          <p:cNvPr id="6" name="Picture 4" descr="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500" y="4267200"/>
            <a:ext cx="6097588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>
                <a:ea typeface="ＭＳ Ｐゴシック" pitchFamily="34" charset="-128"/>
              </a:rPr>
              <a:t>Multicore systems putting pressure on programmers, challenges include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Dividing activities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What tasks can be separated to run on different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Balance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Balance work on all processors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splitting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Separate data to run with the tasks 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Data dependency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Watch for dependences between tasks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Testing and debugging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Harder!!!!</a:t>
            </a:r>
          </a:p>
          <a:p>
            <a:pPr lvl="1"/>
            <a:endParaRPr lang="en-US" smtClean="0">
              <a:ea typeface="ＭＳ Ｐゴシック" pitchFamily="34" charset="-128"/>
            </a:endParaRPr>
          </a:p>
        </p:txBody>
      </p:sp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Multicore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Data Parallelism: </a:t>
            </a:r>
            <a:r>
              <a:rPr lang="en-US" dirty="0" smtClean="0"/>
              <a:t>focus on distributing data across different parallel computing nodes</a:t>
            </a:r>
          </a:p>
          <a:p>
            <a:r>
              <a:rPr lang="en-US" b="1" dirty="0" smtClean="0"/>
              <a:t>Task Parallelism: </a:t>
            </a:r>
            <a:r>
              <a:rPr lang="en-US" dirty="0" smtClean="0"/>
              <a:t>focus on distributing execution processes(threads) across </a:t>
            </a:r>
            <a:r>
              <a:rPr lang="en-US" dirty="0"/>
              <a:t>different parallel computing nodes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291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85" y="1581149"/>
            <a:ext cx="8033657" cy="47380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826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688554"/>
              </p:ext>
            </p:extLst>
          </p:nvPr>
        </p:nvGraphicFramePr>
        <p:xfrm>
          <a:off x="457200" y="1481138"/>
          <a:ext cx="8229600" cy="467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Data Parallelism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Parallelism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Same operations are performed on different subsets of same data.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Different operations are performed on the same or different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Synchronous computation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Asynchronous computation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Speedup is more as there is only one execution thread operating on all sets of data.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Speedup is less as each processor will execute a different thread or process on the same or different set of data.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input data size.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Amount of parallelization is proportional to the number of independent tasks to be performed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Designed for optimum </a:t>
                      </a:r>
                      <a:r>
                        <a:rPr kumimoji="0" lang="en-US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Load balancing (computing)"/>
                        </a:rPr>
                        <a:t>load balance</a:t>
                      </a:r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on multi processor system.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Load balancing depends on the availability of the hardware and scheduling algorithms like static and dynamic scheduling.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vs. Task Parallelism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0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the theoretical </a:t>
            </a:r>
            <a:r>
              <a:rPr lang="en-US" dirty="0">
                <a:hlinkClick r:id="rId2" tooltip="Speedup"/>
              </a:rPr>
              <a:t>speedup</a:t>
            </a:r>
            <a:r>
              <a:rPr lang="en-US" dirty="0"/>
              <a:t> in </a:t>
            </a:r>
            <a:r>
              <a:rPr lang="en-US" dirty="0">
                <a:hlinkClick r:id="rId3" tooltip="Latency (engineering)"/>
              </a:rPr>
              <a:t>latency</a:t>
            </a:r>
            <a:r>
              <a:rPr lang="en-US" dirty="0"/>
              <a:t> of the execution of a task at fixed </a:t>
            </a:r>
            <a:r>
              <a:rPr lang="en-US" dirty="0">
                <a:hlinkClick r:id="rId4" tooltip="Workload"/>
              </a:rPr>
              <a:t>workload</a:t>
            </a:r>
            <a:r>
              <a:rPr lang="en-US" dirty="0"/>
              <a:t> that can be expected of a system whose resources are improved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988" y="3024188"/>
            <a:ext cx="2486025" cy="80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91986" y="5078186"/>
            <a:ext cx="5709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Where S = portion of program executed serially</a:t>
            </a:r>
          </a:p>
          <a:p>
            <a:r>
              <a:rPr lang="en-US" dirty="0" smtClean="0"/>
              <a:t>          N = Processing 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0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an application that is 75 percent parallel </a:t>
            </a:r>
            <a:r>
              <a:rPr lang="en-US" dirty="0" smtClean="0"/>
              <a:t>and 25 </a:t>
            </a:r>
            <a:r>
              <a:rPr lang="en-US" dirty="0"/>
              <a:t>percent serial. If we run this application on a system with two processing</a:t>
            </a:r>
          </a:p>
          <a:p>
            <a:pPr marL="109728" indent="0">
              <a:buNone/>
            </a:pPr>
            <a:r>
              <a:rPr lang="en-US" dirty="0" smtClean="0"/>
              <a:t>   cores?</a:t>
            </a:r>
          </a:p>
          <a:p>
            <a:r>
              <a:rPr lang="en-US" dirty="0" smtClean="0"/>
              <a:t>S=25%=0.25, N= 2</a:t>
            </a:r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we add two additional cores </a:t>
            </a:r>
            <a:r>
              <a:rPr lang="en-US" dirty="0" smtClean="0"/>
              <a:t>, calculate speedup?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37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dirty="0" smtClean="0"/>
              <a:t>Fork – Join Model</a:t>
            </a:r>
            <a:endParaRPr lang="en-US" dirty="0"/>
          </a:p>
        </p:txBody>
      </p:sp>
      <p:pic>
        <p:nvPicPr>
          <p:cNvPr id="3076" name="Picture 4" descr="Image result for data vs task parallelism  in operating syst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241064"/>
            <a:ext cx="8776154" cy="2759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0039" y="4316371"/>
            <a:ext cx="4467225" cy="21349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619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Monotype Sorts" charset="2"/>
              <a:buChar char="n"/>
              <a:defRPr/>
            </a:pPr>
            <a:r>
              <a:rPr lang="en-US" dirty="0" smtClean="0"/>
              <a:t>Support provided at either</a:t>
            </a:r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User </a:t>
            </a:r>
            <a:r>
              <a:rPr lang="en-US" dirty="0"/>
              <a:t>level -&gt; </a:t>
            </a:r>
            <a:r>
              <a:rPr lang="en-US" b="1" dirty="0"/>
              <a:t>user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above the kernel  and managed without kernel support</a:t>
            </a:r>
          </a:p>
          <a:p>
            <a:pPr marL="457200" lvl="1" indent="0">
              <a:buFont typeface="Monotype Sorts" charset="2"/>
              <a:buNone/>
              <a:defRPr/>
            </a:pPr>
            <a:endParaRPr lang="en-US" dirty="0"/>
          </a:p>
          <a:p>
            <a:pPr lvl="1">
              <a:buFont typeface="Monotype Sorts" charset="2"/>
              <a:buChar char="l"/>
              <a:defRPr/>
            </a:pPr>
            <a:r>
              <a:rPr lang="en-US" dirty="0" smtClean="0"/>
              <a:t>Kernel level -&gt; </a:t>
            </a:r>
            <a:r>
              <a:rPr lang="en-US" b="1" dirty="0" smtClean="0"/>
              <a:t>kernel threads</a:t>
            </a:r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Supported and managed directly by the operating system</a:t>
            </a:r>
          </a:p>
          <a:p>
            <a:pPr lvl="1">
              <a:buFont typeface="Monotype Sorts" charset="2"/>
              <a:buChar char="l"/>
              <a:defRPr/>
            </a:pPr>
            <a:endParaRPr lang="en-US" dirty="0" smtClean="0"/>
          </a:p>
          <a:p>
            <a:pPr marL="457200" lvl="1" indent="0">
              <a:buFont typeface="Monotype Sorts" charset="2"/>
              <a:buNone/>
              <a:defRPr/>
            </a:pPr>
            <a:r>
              <a:rPr lang="en-US" dirty="0" smtClean="0"/>
              <a:t>What is the relationship between user and kernel threads?</a:t>
            </a:r>
          </a:p>
        </p:txBody>
      </p:sp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629134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53" dirty="0"/>
              <a:t>Process</a:t>
            </a:r>
            <a:r>
              <a:rPr spc="-46" dirty="0"/>
              <a:t> </a:t>
            </a:r>
            <a:r>
              <a:rPr spc="-11" dirty="0"/>
              <a:t>Concept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2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4991"/>
            <a:ext cx="8293447" cy="4636052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4" dirty="0">
                <a:latin typeface="Arial"/>
                <a:cs typeface="Arial"/>
              </a:rPr>
              <a:t>Classically, </a:t>
            </a:r>
            <a:r>
              <a:rPr sz="1700" dirty="0">
                <a:latin typeface="Arial"/>
                <a:cs typeface="Arial"/>
              </a:rPr>
              <a:t>processes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spc="11" dirty="0">
                <a:latin typeface="Arial"/>
                <a:cs typeface="Arial"/>
              </a:rPr>
              <a:t>executed </a:t>
            </a:r>
            <a:r>
              <a:rPr sz="1700" spc="7" dirty="0">
                <a:latin typeface="Arial"/>
                <a:cs typeface="Arial"/>
              </a:rPr>
              <a:t>programs </a:t>
            </a:r>
            <a:r>
              <a:rPr sz="1700" spc="18" dirty="0">
                <a:latin typeface="Arial"/>
                <a:cs typeface="Arial"/>
              </a:rPr>
              <a:t>that </a:t>
            </a:r>
            <a:r>
              <a:rPr sz="1700" spc="-18" dirty="0">
                <a:latin typeface="Arial"/>
                <a:cs typeface="Arial"/>
              </a:rPr>
              <a:t>have</a:t>
            </a:r>
            <a:r>
              <a:rPr sz="1700" dirty="0">
                <a:latin typeface="Arial"/>
                <a:cs typeface="Arial"/>
              </a:rPr>
              <a:t> ...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Resource </a:t>
            </a:r>
            <a:r>
              <a:rPr sz="1700" b="1" spc="-7" dirty="0">
                <a:latin typeface="Arial"/>
                <a:cs typeface="Arial"/>
              </a:rPr>
              <a:t>Ownership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7" dirty="0">
                <a:latin typeface="Arial"/>
                <a:cs typeface="Arial"/>
              </a:rPr>
              <a:t>includes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virtual address </a:t>
            </a:r>
            <a:r>
              <a:rPr sz="1700" spc="7" dirty="0">
                <a:latin typeface="Arial"/>
                <a:cs typeface="Arial"/>
              </a:rPr>
              <a:t>space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hold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process</a:t>
            </a:r>
            <a:r>
              <a:rPr sz="1700" spc="-5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image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dirty="0">
                <a:latin typeface="Arial"/>
                <a:cs typeface="Arial"/>
              </a:rPr>
              <a:t>Operating </a:t>
            </a:r>
            <a:r>
              <a:rPr sz="1700" spc="7" dirty="0">
                <a:latin typeface="Arial"/>
                <a:cs typeface="Arial"/>
              </a:rPr>
              <a:t>system </a:t>
            </a:r>
            <a:r>
              <a:rPr sz="1700" dirty="0">
                <a:latin typeface="Arial"/>
                <a:cs typeface="Arial"/>
              </a:rPr>
              <a:t>prevents </a:t>
            </a:r>
            <a:r>
              <a:rPr sz="1700" spc="11" dirty="0">
                <a:latin typeface="Arial"/>
                <a:cs typeface="Arial"/>
              </a:rPr>
              <a:t>unwanted </a:t>
            </a:r>
            <a:r>
              <a:rPr sz="1700" spc="-4" dirty="0">
                <a:latin typeface="Arial"/>
                <a:cs typeface="Arial"/>
              </a:rPr>
              <a:t>interference </a:t>
            </a:r>
            <a:r>
              <a:rPr sz="1700" spc="7" dirty="0">
                <a:latin typeface="Arial"/>
                <a:cs typeface="Arial"/>
              </a:rPr>
              <a:t>between</a:t>
            </a:r>
            <a:r>
              <a:rPr sz="1700" spc="-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691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Scheduling/Execution</a:t>
            </a:r>
            <a:endParaRPr sz="1700">
              <a:latin typeface="Arial"/>
              <a:cs typeface="Arial"/>
            </a:endParaRPr>
          </a:p>
          <a:p>
            <a:pPr marL="642915" lvl="2" indent="-142870">
              <a:spcBef>
                <a:spcPts val="1712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18" dirty="0">
                <a:latin typeface="Arial"/>
                <a:cs typeface="Arial"/>
              </a:rPr>
              <a:t>follows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</a:t>
            </a:r>
            <a:r>
              <a:rPr sz="1700" spc="18" dirty="0">
                <a:latin typeface="Arial"/>
                <a:cs typeface="Arial"/>
              </a:rPr>
              <a:t>path that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1" dirty="0">
                <a:latin typeface="Arial"/>
                <a:cs typeface="Arial"/>
              </a:rPr>
              <a:t>be </a:t>
            </a:r>
            <a:r>
              <a:rPr sz="1700" spc="-4" dirty="0">
                <a:latin typeface="Arial"/>
                <a:cs typeface="Arial"/>
              </a:rPr>
              <a:t>interleaved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7" dirty="0">
                <a:latin typeface="Arial"/>
                <a:cs typeface="Arial"/>
              </a:rPr>
              <a:t>other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processes</a:t>
            </a:r>
            <a:endParaRPr sz="1700">
              <a:latin typeface="Arial"/>
              <a:cs typeface="Arial"/>
            </a:endParaRPr>
          </a:p>
          <a:p>
            <a:pPr marL="642915" marR="3572" lvl="2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Process </a:t>
            </a:r>
            <a:r>
              <a:rPr sz="1700" spc="-14" dirty="0">
                <a:latin typeface="Arial"/>
                <a:cs typeface="Arial"/>
              </a:rPr>
              <a:t>has </a:t>
            </a: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 </a:t>
            </a:r>
            <a:r>
              <a:rPr sz="1700" spc="-7" dirty="0">
                <a:latin typeface="Arial"/>
                <a:cs typeface="Arial"/>
              </a:rPr>
              <a:t>etc.)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18" dirty="0">
                <a:latin typeface="Arial"/>
                <a:cs typeface="Arial"/>
              </a:rPr>
              <a:t>dispatching priority 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7" dirty="0">
                <a:latin typeface="Arial"/>
                <a:cs typeface="Arial"/>
              </a:rPr>
              <a:t>scheduled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dispatched </a:t>
            </a:r>
            <a:r>
              <a:rPr sz="1700" spc="25" dirty="0">
                <a:latin typeface="Arial"/>
                <a:cs typeface="Arial"/>
              </a:rPr>
              <a:t>by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operating</a:t>
            </a:r>
            <a:r>
              <a:rPr sz="1700" spc="-7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system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-56" dirty="0">
                <a:latin typeface="Arial"/>
                <a:cs typeface="Arial"/>
              </a:rPr>
              <a:t>Today,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dispatching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-11" dirty="0">
                <a:latin typeface="Arial"/>
                <a:cs typeface="Arial"/>
              </a:rPr>
              <a:t>referred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-18" dirty="0">
                <a:latin typeface="Arial"/>
                <a:cs typeface="Arial"/>
              </a:rPr>
              <a:t>as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or </a:t>
            </a:r>
            <a:r>
              <a:rPr sz="1700" b="1" spc="-4" dirty="0">
                <a:latin typeface="Arial"/>
                <a:cs typeface="Arial"/>
              </a:rPr>
              <a:t>lightweight</a:t>
            </a:r>
            <a:r>
              <a:rPr sz="1700" b="1" spc="25" dirty="0">
                <a:latin typeface="Arial"/>
                <a:cs typeface="Arial"/>
              </a:rPr>
              <a:t> </a:t>
            </a:r>
            <a:r>
              <a:rPr sz="1700" b="1" spc="-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1" dirty="0">
                <a:latin typeface="Arial"/>
                <a:cs typeface="Arial"/>
              </a:rPr>
              <a:t>unit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7" dirty="0">
                <a:latin typeface="Arial"/>
                <a:cs typeface="Arial"/>
              </a:rPr>
              <a:t>resource </a:t>
            </a:r>
            <a:r>
              <a:rPr sz="1700" spc="7" dirty="0">
                <a:latin typeface="Arial"/>
                <a:cs typeface="Arial"/>
              </a:rPr>
              <a:t>ownership </a:t>
            </a:r>
            <a:r>
              <a:rPr sz="1700" spc="-11" dirty="0">
                <a:latin typeface="Arial"/>
                <a:cs typeface="Arial"/>
              </a:rPr>
              <a:t>remains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b="1" spc="-7" dirty="0">
                <a:latin typeface="Arial"/>
                <a:cs typeface="Arial"/>
              </a:rPr>
              <a:t>process </a:t>
            </a:r>
            <a:r>
              <a:rPr sz="1700" spc="11" dirty="0">
                <a:latin typeface="Arial"/>
                <a:cs typeface="Arial"/>
              </a:rPr>
              <a:t>or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b="1" spc="11" dirty="0">
                <a:latin typeface="Arial"/>
                <a:cs typeface="Arial"/>
              </a:rPr>
              <a:t>task</a:t>
            </a:r>
            <a:endParaRPr sz="17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901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management done by user-level threads library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Three primary thread libraries: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POSIX </a:t>
            </a:r>
            <a:r>
              <a:rPr lang="en-US" smtClean="0">
                <a:solidFill>
                  <a:srgbClr val="3366FF"/>
                </a:solidFill>
                <a:ea typeface="ＭＳ Ｐゴシック" pitchFamily="34" charset="-128"/>
              </a:rPr>
              <a:t>Pthreads</a:t>
            </a:r>
            <a:endParaRPr lang="en-US" i="1" smtClean="0">
              <a:solidFill>
                <a:srgbClr val="3366FF"/>
              </a:solidFill>
              <a:ea typeface="ＭＳ Ｐゴシック" pitchFamily="34" charset="-128"/>
            </a:endParaRPr>
          </a:p>
          <a:p>
            <a:pPr lvl="1"/>
            <a:r>
              <a:rPr lang="en-US" smtClean="0">
                <a:ea typeface="ＭＳ Ｐゴシック" pitchFamily="34" charset="-128"/>
              </a:rPr>
              <a:t> Win32 threads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 Java threads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User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Supported by the Kernel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Windows XP/2000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Solaris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Linux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Tru64 UNIX</a:t>
            </a:r>
          </a:p>
          <a:p>
            <a:pPr lvl="1"/>
            <a:r>
              <a:rPr lang="en-US" smtClean="0">
                <a:ea typeface="ＭＳ Ｐゴシック" pitchFamily="34" charset="-128"/>
              </a:rPr>
              <a:t>Mac OS X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Kernel Threads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vs. Kernel Thread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764740"/>
            <a:ext cx="832485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8470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566988"/>
            <a:ext cx="8229600" cy="2814637"/>
          </a:xfrm>
        </p:spPr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One-to-One</a:t>
            </a:r>
            <a:br>
              <a:rPr lang="en-US" smtClean="0">
                <a:ea typeface="ＭＳ Ｐゴシック" pitchFamily="34" charset="-128"/>
              </a:rPr>
            </a:br>
            <a:endParaRPr lang="en-US" smtClean="0">
              <a:ea typeface="ＭＳ Ｐゴシック" pitchFamily="34" charset="-128"/>
            </a:endParaRPr>
          </a:p>
          <a:p>
            <a:r>
              <a:rPr lang="en-US" smtClean="0">
                <a:ea typeface="ＭＳ Ｐゴシック" pitchFamily="34" charset="-128"/>
              </a:rPr>
              <a:t>Many-to-Many</a:t>
            </a:r>
          </a:p>
          <a:p>
            <a:endParaRPr lang="en-US" smtClean="0">
              <a:ea typeface="ＭＳ Ｐゴシック" pitchFamily="34" charset="-128"/>
            </a:endParaRPr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Multithreading Models</a:t>
            </a:r>
          </a:p>
        </p:txBody>
      </p:sp>
      <p:sp>
        <p:nvSpPr>
          <p:cNvPr id="18436" name="Rectangle 3"/>
          <p:cNvSpPr>
            <a:spLocks noChangeArrowheads="1"/>
          </p:cNvSpPr>
          <p:nvPr/>
        </p:nvSpPr>
        <p:spPr bwMode="auto">
          <a:xfrm>
            <a:off x="928688" y="1184275"/>
            <a:ext cx="4167187" cy="914400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endParaRPr lang="en-US"/>
          </a:p>
          <a:p>
            <a:pPr eaLnBrk="0" hangingPunct="0"/>
            <a:r>
              <a:rPr lang="en-US"/>
              <a:t>User Thread – to - Kernel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28638" y="1496290"/>
            <a:ext cx="3814762" cy="4742275"/>
          </a:xfrm>
        </p:spPr>
        <p:txBody>
          <a:bodyPr>
            <a:normAutofit fontScale="77500" lnSpcReduction="20000"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800" dirty="0" smtClean="0"/>
              <a:t>Many user-level threads mapped to single kernel thread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800" dirty="0" smtClean="0"/>
          </a:p>
          <a:p>
            <a:r>
              <a:rPr lang="en-US" sz="2800" dirty="0" smtClean="0"/>
              <a:t>Only one </a:t>
            </a:r>
            <a:r>
              <a:rPr lang="en-US" sz="2800" dirty="0"/>
              <a:t>thread can access the kernel at a time</a:t>
            </a:r>
            <a:r>
              <a:rPr lang="en-US" sz="2800" dirty="0" smtClean="0"/>
              <a:t>,</a:t>
            </a:r>
          </a:p>
          <a:p>
            <a:endParaRPr lang="en-US" sz="2800" dirty="0"/>
          </a:p>
          <a:p>
            <a:r>
              <a:rPr lang="en-US" sz="2800" dirty="0" smtClean="0"/>
              <a:t>multiple </a:t>
            </a:r>
            <a:r>
              <a:rPr lang="en-US" sz="2800" dirty="0"/>
              <a:t>threads are unable to run </a:t>
            </a:r>
            <a:r>
              <a:rPr lang="en-US" sz="2800" dirty="0" smtClean="0"/>
              <a:t>in parallel </a:t>
            </a:r>
            <a:r>
              <a:rPr lang="en-US" sz="2800" dirty="0"/>
              <a:t>on multicore systems</a:t>
            </a:r>
            <a:r>
              <a:rPr lang="en-US" sz="28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the entire process </a:t>
            </a:r>
            <a:r>
              <a:rPr lang="en-US" sz="2400" dirty="0"/>
              <a:t>will block if a thread makes a blocking system call</a:t>
            </a:r>
            <a:endParaRPr lang="en-US" sz="2800" dirty="0" smtClean="0"/>
          </a:p>
          <a:p>
            <a:pPr>
              <a:buFont typeface="Monotype Sorts" charset="2"/>
              <a:buChar char="n"/>
              <a:defRPr/>
            </a:pPr>
            <a:endParaRPr lang="en-US" dirty="0" smtClean="0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Many-to-One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62063"/>
            <a:ext cx="4800600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rc 1"/>
          <p:cNvSpPr/>
          <p:nvPr/>
        </p:nvSpPr>
        <p:spPr bwMode="auto">
          <a:xfrm rot="18334980">
            <a:off x="5372100" y="5143500"/>
            <a:ext cx="914400" cy="914400"/>
          </a:xfrm>
          <a:prstGeom prst="arc">
            <a:avLst>
              <a:gd name="adj1" fmla="val 16200000"/>
              <a:gd name="adj2" fmla="val 1576558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eaLnBrk="0" hangingPunct="0">
              <a:defRPr/>
            </a:pPr>
            <a:endParaRPr lang="en-US">
              <a:latin typeface="Verdana" charset="0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000" dirty="0" smtClean="0"/>
              <a:t>Each user-level thread maps to kernel thread</a:t>
            </a:r>
          </a:p>
          <a:p>
            <a:r>
              <a:rPr lang="en-US" sz="2000" dirty="0"/>
              <a:t>more concurrency than the many-to-one model by allowing </a:t>
            </a:r>
            <a:r>
              <a:rPr lang="en-US" sz="2000" dirty="0" smtClean="0"/>
              <a:t>another thread </a:t>
            </a:r>
            <a:r>
              <a:rPr lang="en-US" sz="2000" dirty="0"/>
              <a:t>to run when a thread makes a blocking system call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Allows multiple </a:t>
            </a:r>
            <a:r>
              <a:rPr lang="en-US" sz="2000" dirty="0"/>
              <a:t>threads to run in parallel on multiprocessors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drawback is, </a:t>
            </a:r>
            <a:r>
              <a:rPr lang="en-US" sz="2000" dirty="0"/>
              <a:t>creating a user thread requires </a:t>
            </a:r>
            <a:r>
              <a:rPr lang="en-US" sz="2000" dirty="0" smtClean="0"/>
              <a:t>creating </a:t>
            </a:r>
            <a:r>
              <a:rPr lang="en-US" sz="2000" dirty="0"/>
              <a:t>the </a:t>
            </a:r>
            <a:r>
              <a:rPr lang="en-US" sz="2000" dirty="0" smtClean="0"/>
              <a:t>corresponding kernel </a:t>
            </a:r>
            <a:r>
              <a:rPr lang="en-US" sz="2000" dirty="0"/>
              <a:t>thread</a:t>
            </a:r>
            <a:endParaRPr lang="en-US" sz="200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One-to-One</a:t>
            </a:r>
          </a:p>
        </p:txBody>
      </p:sp>
      <p:pic>
        <p:nvPicPr>
          <p:cNvPr id="2048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4004000"/>
            <a:ext cx="7475538" cy="209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574800"/>
            <a:ext cx="4049712" cy="5075382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multiplexes </a:t>
            </a:r>
            <a:r>
              <a:rPr lang="en-US" sz="2400" dirty="0"/>
              <a:t>many user-level threads </a:t>
            </a:r>
            <a:r>
              <a:rPr lang="en-US" sz="2400" dirty="0" smtClean="0"/>
              <a:t>to a </a:t>
            </a:r>
            <a:r>
              <a:rPr lang="en-US" sz="2400" dirty="0"/>
              <a:t>smaller or equal number of kernel </a:t>
            </a:r>
            <a:r>
              <a:rPr lang="en-US" sz="2400" dirty="0" smtClean="0"/>
              <a:t>threads</a:t>
            </a:r>
          </a:p>
          <a:p>
            <a:endParaRPr lang="en-US" sz="2400" dirty="0" smtClean="0"/>
          </a:p>
          <a:p>
            <a:r>
              <a:rPr lang="en-US" sz="2400" dirty="0"/>
              <a:t>developers can create as many user threads as necessary, and the corresponding</a:t>
            </a:r>
          </a:p>
          <a:p>
            <a:endParaRPr lang="en-US" sz="2400" dirty="0" smtClean="0"/>
          </a:p>
          <a:p>
            <a:r>
              <a:rPr lang="en-US" sz="2400" dirty="0" smtClean="0"/>
              <a:t>kernel </a:t>
            </a:r>
            <a:r>
              <a:rPr lang="en-US" sz="2400" dirty="0"/>
              <a:t>threads can run in parallel on a multiprocessor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When thread performs </a:t>
            </a:r>
            <a:r>
              <a:rPr lang="en-US" sz="2400" dirty="0"/>
              <a:t>a blocking system call, the kernel can schedule another thread for</a:t>
            </a:r>
          </a:p>
          <a:p>
            <a:pPr marL="109728" indent="0">
              <a:buNone/>
            </a:pPr>
            <a:r>
              <a:rPr lang="en-US" sz="2400" dirty="0" smtClean="0"/>
              <a:t>    execution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Many-to-Many Model</a:t>
            </a:r>
          </a:p>
        </p:txBody>
      </p:sp>
      <p:pic>
        <p:nvPicPr>
          <p:cNvPr id="21508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436" y="1233488"/>
            <a:ext cx="3657889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>
                <a:ea typeface="ＭＳ Ｐゴシック" pitchFamily="34" charset="-128"/>
              </a:rPr>
              <a:t>Three main thread libraries in use today: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POSIX Pthreads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May be provided either as user-level or kernel-level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 POSIX standard (IEEE 1003.1c) API for thread creation and synchronization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API specifies behavior of the thread library, implementation is up to development of the library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Win32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Kernel-level library on  Windows system</a:t>
            </a:r>
          </a:p>
          <a:p>
            <a:pPr lvl="1"/>
            <a:r>
              <a:rPr lang="en-US" b="1" smtClean="0">
                <a:ea typeface="ＭＳ Ｐゴシック" pitchFamily="34" charset="-128"/>
              </a:rPr>
              <a:t>Java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Java threads are managed by the JVM</a:t>
            </a:r>
          </a:p>
          <a:p>
            <a:pPr lvl="2"/>
            <a:r>
              <a:rPr lang="en-US" smtClean="0">
                <a:ea typeface="ＭＳ Ｐゴシック" pitchFamily="34" charset="-128"/>
              </a:rPr>
              <a:t>Typically implemented using the threads model provided by underlying OS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806450" y="2335213"/>
            <a:ext cx="8229600" cy="3429000"/>
          </a:xfrm>
        </p:spPr>
        <p:txBody>
          <a:bodyPr/>
          <a:lstStyle/>
          <a:p>
            <a:pPr marL="0" indent="0">
              <a:buFont typeface="Monotype Sorts"/>
              <a:buNone/>
            </a:pPr>
            <a:r>
              <a:rPr lang="en-US" dirty="0" smtClean="0">
                <a:ea typeface="ＭＳ Ｐゴシック" pitchFamily="34" charset="-128"/>
              </a:rPr>
              <a:t>On Linux, programs that use the </a:t>
            </a:r>
            <a:r>
              <a:rPr lang="en-US" dirty="0" err="1" smtClean="0">
                <a:ea typeface="ＭＳ Ｐゴシック" pitchFamily="34" charset="-128"/>
              </a:rPr>
              <a:t>Pthreads</a:t>
            </a:r>
            <a:r>
              <a:rPr lang="en-US" dirty="0" smtClean="0">
                <a:ea typeface="ＭＳ Ｐゴシック" pitchFamily="34" charset="-128"/>
              </a:rPr>
              <a:t> API must be compiled with </a:t>
            </a:r>
          </a:p>
          <a:p>
            <a:pPr marL="0" indent="0">
              <a:buFont typeface="Monotype Sorts"/>
              <a:buNone/>
            </a:pP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pthread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or</a:t>
            </a:r>
            <a:r>
              <a:rPr lang="en-US" b="1" i="1" dirty="0" smtClean="0">
                <a:solidFill>
                  <a:srgbClr val="C00000"/>
                </a:solidFill>
                <a:ea typeface="ＭＳ Ｐゴシック" pitchFamily="34" charset="-128"/>
              </a:rPr>
              <a:t> –</a:t>
            </a:r>
            <a:r>
              <a:rPr lang="en-US" b="1" i="1" dirty="0" err="1" smtClean="0">
                <a:solidFill>
                  <a:srgbClr val="C00000"/>
                </a:solidFill>
                <a:ea typeface="ＭＳ Ｐゴシック" pitchFamily="34" charset="-128"/>
              </a:rPr>
              <a:t>lpthread</a:t>
            </a:r>
            <a:endParaRPr lang="en-US" b="1" i="1" dirty="0" smtClean="0">
              <a:solidFill>
                <a:srgbClr val="C00000"/>
              </a:solidFill>
              <a:ea typeface="ＭＳ Ｐゴシック" pitchFamily="34" charset="-128"/>
            </a:endParaRPr>
          </a:p>
          <a:p>
            <a:pPr marL="0" indent="0">
              <a:buFont typeface="Monotype Sorts"/>
              <a:buNone/>
            </a:pPr>
            <a:endParaRPr lang="en-US" b="1" i="1" dirty="0">
              <a:solidFill>
                <a:srgbClr val="C00000"/>
              </a:solidFill>
              <a:ea typeface="ＭＳ Ｐゴシック" pitchFamily="34" charset="-128"/>
              <a:hlinkClick r:id="rId2"/>
            </a:endParaRPr>
          </a:p>
          <a:p>
            <a:pPr marL="0" indent="0">
              <a:buNone/>
            </a:pPr>
            <a:r>
              <a:rPr lang="en-US" b="1" dirty="0" err="1"/>
              <a:t>gcc</a:t>
            </a:r>
            <a:r>
              <a:rPr lang="en-US" b="1" dirty="0"/>
              <a:t> –o thread –</a:t>
            </a:r>
            <a:r>
              <a:rPr lang="en-US" b="1" dirty="0" err="1"/>
              <a:t>lpthread</a:t>
            </a:r>
            <a:r>
              <a:rPr lang="en-US" b="1" dirty="0"/>
              <a:t> </a:t>
            </a:r>
            <a:r>
              <a:rPr lang="en-US" b="1" dirty="0" smtClean="0"/>
              <a:t> </a:t>
            </a:r>
            <a:r>
              <a:rPr lang="en-US" b="1" dirty="0" err="1" smtClean="0"/>
              <a:t>thread.c</a:t>
            </a:r>
            <a:endParaRPr lang="en-US" dirty="0"/>
          </a:p>
          <a:p>
            <a:pPr marL="0" indent="0">
              <a:buFont typeface="Monotype Sorts"/>
              <a:buNone/>
            </a:pPr>
            <a:endParaRPr lang="en-US" dirty="0" smtClean="0">
              <a:ea typeface="ＭＳ Ｐゴシック" pitchFamily="34" charset="-128"/>
              <a:hlinkClick r:id="rId2"/>
            </a:endParaRPr>
          </a:p>
          <a:p>
            <a:pPr marL="457200" lvl="1" indent="0">
              <a:buFont typeface="Monotype Sorts"/>
              <a:buNone/>
            </a:pP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 Compilation on Linux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Creation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171" y="1840634"/>
            <a:ext cx="83275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pthread_create</a:t>
            </a:r>
            <a:r>
              <a:rPr lang="en-US" dirty="0"/>
              <a:t>(</a:t>
            </a:r>
            <a:r>
              <a:rPr lang="en-US" dirty="0" err="1"/>
              <a:t>pthread_t</a:t>
            </a:r>
            <a:r>
              <a:rPr lang="en-US" dirty="0"/>
              <a:t> *</a:t>
            </a:r>
            <a:r>
              <a:rPr lang="en-US" i="1" dirty="0"/>
              <a:t>thread</a:t>
            </a:r>
            <a:r>
              <a:rPr lang="en-US" dirty="0"/>
              <a:t>,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pthread_attr_t</a:t>
            </a:r>
            <a:r>
              <a:rPr lang="en-US" dirty="0"/>
              <a:t> *</a:t>
            </a:r>
            <a:r>
              <a:rPr lang="en-US" i="1" dirty="0" err="1"/>
              <a:t>attr</a:t>
            </a:r>
            <a:r>
              <a:rPr lang="en-US" dirty="0"/>
              <a:t>, void *(*</a:t>
            </a:r>
            <a:r>
              <a:rPr lang="en-US" i="1" dirty="0"/>
              <a:t>start</a:t>
            </a:r>
            <a:r>
              <a:rPr lang="en-US" dirty="0"/>
              <a:t>)(void *), void *</a:t>
            </a:r>
            <a:r>
              <a:rPr lang="en-US" i="1" dirty="0" err="1"/>
              <a:t>arg</a:t>
            </a:r>
            <a:r>
              <a:rPr lang="en-US" dirty="0" smtClean="0"/>
              <a:t>);</a:t>
            </a:r>
          </a:p>
          <a:p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*thread</a:t>
            </a:r>
            <a:r>
              <a:rPr lang="en-US" dirty="0"/>
              <a:t> Is the location where the ID of the newly created thread should be stored, or NULL if the thread ID is not required</a:t>
            </a:r>
            <a:r>
              <a:rPr lang="en-US" dirty="0" smtClean="0"/>
              <a:t>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dirty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/>
              <a:t>attr</a:t>
            </a:r>
            <a:r>
              <a:rPr lang="en-US" dirty="0"/>
              <a:t> Is the thread attribute object specifying the attributes for the thread that is being created. If </a:t>
            </a:r>
            <a:r>
              <a:rPr lang="en-US" i="1" dirty="0" err="1"/>
              <a:t>attr</a:t>
            </a:r>
            <a:r>
              <a:rPr lang="en-US" dirty="0"/>
              <a:t> is NULL, the thread is created with default attributes.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smtClean="0"/>
              <a:t>start</a:t>
            </a:r>
            <a:r>
              <a:rPr lang="en-US" dirty="0"/>
              <a:t> Is the main function for the thread; the thread begins executing user code at this address.</a:t>
            </a:r>
          </a:p>
          <a:p>
            <a:pPr marL="285750" indent="-285750">
              <a:buFont typeface="Wingdings" pitchFamily="2" charset="2"/>
              <a:buChar char="v"/>
            </a:pPr>
            <a:endParaRPr lang="en-US" i="1" dirty="0" smtClean="0"/>
          </a:p>
          <a:p>
            <a:pPr marL="285750" indent="-285750">
              <a:buFont typeface="Wingdings" pitchFamily="2" charset="2"/>
              <a:buChar char="v"/>
            </a:pPr>
            <a:r>
              <a:rPr lang="en-US" i="1" dirty="0" err="1" smtClean="0"/>
              <a:t>arg</a:t>
            </a:r>
            <a:r>
              <a:rPr lang="en-US" dirty="0"/>
              <a:t> Is the argument passed to </a:t>
            </a:r>
            <a:r>
              <a:rPr lang="en-US" i="1" dirty="0"/>
              <a:t>start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63614"/>
            <a:ext cx="5703518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572857" y="6524780"/>
            <a:ext cx="95548" cy="126718"/>
          </a:xfrm>
          <a:prstGeom prst="rect">
            <a:avLst/>
          </a:prstGeom>
        </p:spPr>
        <p:txBody>
          <a:bodyPr vert="horz" wrap="square" lIns="0" tIns="3572" rIns="0" bIns="0" rtlCol="0">
            <a:spAutoFit/>
          </a:bodyPr>
          <a:lstStyle/>
          <a:p>
            <a:pPr marL="17859">
              <a:spcBef>
                <a:spcPts val="28"/>
              </a:spcBef>
            </a:pPr>
            <a:fld id="{81D60167-4931-47E6-BA6A-407CBD079E47}" type="slidenum">
              <a:rPr sz="800" spc="-4" dirty="0">
                <a:latin typeface="Arial"/>
                <a:cs typeface="Arial"/>
              </a:rPr>
              <a:pPr marL="17859">
                <a:spcBef>
                  <a:spcPts val="28"/>
                </a:spcBef>
              </a:pPr>
              <a:t>3</a:t>
            </a:fld>
            <a:endParaRPr sz="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696" y="1645420"/>
            <a:ext cx="6558855" cy="3889566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spc="7" dirty="0">
                <a:latin typeface="Arial"/>
                <a:cs typeface="Arial"/>
              </a:rPr>
              <a:t>process: </a:t>
            </a:r>
            <a:r>
              <a:rPr sz="1700" b="1" spc="-7" dirty="0">
                <a:latin typeface="Arial"/>
                <a:cs typeface="Arial"/>
              </a:rPr>
              <a:t>Process Control</a:t>
            </a:r>
            <a:r>
              <a:rPr sz="1700" b="1" spc="-28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11" dirty="0">
                <a:latin typeface="Arial"/>
                <a:cs typeface="Arial"/>
              </a:rPr>
              <a:t>Memory </a:t>
            </a:r>
            <a:r>
              <a:rPr sz="1700" dirty="0">
                <a:latin typeface="Arial"/>
                <a:cs typeface="Arial"/>
              </a:rPr>
              <a:t>management</a:t>
            </a:r>
            <a:r>
              <a:rPr sz="1700" spc="-1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18" dirty="0">
                <a:latin typeface="Arial"/>
                <a:cs typeface="Arial"/>
              </a:rPr>
              <a:t>Accounting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5"/>
              </a:spcBef>
              <a:buChar char="•"/>
              <a:tabLst>
                <a:tab pos="151799" algn="l"/>
              </a:tabLst>
            </a:pPr>
            <a:r>
              <a:rPr sz="1700" spc="7" dirty="0">
                <a:latin typeface="Arial"/>
                <a:cs typeface="Arial"/>
              </a:rPr>
              <a:t>Information 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4" dirty="0">
                <a:latin typeface="Arial"/>
                <a:cs typeface="Arial"/>
              </a:rPr>
              <a:t>each </a:t>
            </a:r>
            <a:r>
              <a:rPr sz="1700" dirty="0">
                <a:latin typeface="Arial"/>
                <a:cs typeface="Arial"/>
              </a:rPr>
              <a:t>thread: </a:t>
            </a:r>
            <a:r>
              <a:rPr sz="1700" b="1" spc="-4" dirty="0">
                <a:latin typeface="Arial"/>
                <a:cs typeface="Arial"/>
              </a:rPr>
              <a:t>Thread </a:t>
            </a:r>
            <a:r>
              <a:rPr sz="1700" b="1" spc="-7" dirty="0">
                <a:latin typeface="Arial"/>
                <a:cs typeface="Arial"/>
              </a:rPr>
              <a:t>Control</a:t>
            </a:r>
            <a:r>
              <a:rPr sz="1700" b="1" spc="-32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Block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Program </a:t>
            </a:r>
            <a:r>
              <a:rPr sz="1700" spc="11" dirty="0">
                <a:latin typeface="Arial"/>
                <a:cs typeface="Arial"/>
              </a:rPr>
              <a:t>counter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</a:t>
            </a:r>
            <a:r>
              <a:rPr sz="1700" spc="-4" dirty="0">
                <a:latin typeface="Arial"/>
                <a:cs typeface="Arial"/>
              </a:rPr>
              <a:t> registers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CPU </a:t>
            </a:r>
            <a:r>
              <a:rPr sz="1700" spc="7" dirty="0">
                <a:latin typeface="Arial"/>
                <a:cs typeface="Arial"/>
              </a:rPr>
              <a:t>scheduling information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dirty="0">
                <a:latin typeface="Arial"/>
                <a:cs typeface="Arial"/>
              </a:rPr>
              <a:t>Pending </a:t>
            </a:r>
            <a:r>
              <a:rPr sz="1700" spc="4" dirty="0">
                <a:latin typeface="Arial"/>
                <a:cs typeface="Arial"/>
              </a:rPr>
              <a:t>I/O</a:t>
            </a:r>
            <a:r>
              <a:rPr sz="1700" spc="-7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information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709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ID</a:t>
            </a:r>
          </a:p>
        </p:txBody>
      </p:sp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/>
          <a:p>
            <a:pPr eaLnBrk="0" hangingPunct="0"/>
            <a:r>
              <a:rPr lang="en-US"/>
              <a:t>#include &lt;pthread.h&gt;</a:t>
            </a:r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pthread_t pthread_self() </a:t>
            </a:r>
          </a:p>
          <a:p>
            <a:pPr eaLnBrk="0" hangingPunct="0"/>
            <a:endParaRPr lang="en-US"/>
          </a:p>
          <a:p>
            <a:pPr eaLnBrk="0" hangingPunct="0"/>
            <a:endParaRPr lang="en-US"/>
          </a:p>
          <a:p>
            <a:pPr eaLnBrk="0" hangingPunct="0"/>
            <a:r>
              <a:rPr lang="en-US"/>
              <a:t>	      	</a:t>
            </a:r>
          </a:p>
          <a:p>
            <a:pPr eaLnBrk="0" hangingPunct="0"/>
            <a:endParaRPr lang="en-US" b="1"/>
          </a:p>
          <a:p>
            <a:pPr eaLnBrk="0" hangingPunct="0"/>
            <a:r>
              <a:rPr lang="en-US" b="1"/>
              <a:t>returns : </a:t>
            </a:r>
            <a:r>
              <a:rPr lang="en-US"/>
              <a:t>ID of current (this) thread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06450" y="1560068"/>
            <a:ext cx="8229600" cy="2734841"/>
          </a:xfrm>
          <a:solidFill>
            <a:schemeClr val="accent1"/>
          </a:solidFill>
          <a:ln cap="flat" algn="ctr">
            <a:solidFill>
              <a:schemeClr val="tx1"/>
            </a:solidFill>
            <a:round/>
            <a:headEnd type="none" w="med" len="med"/>
            <a:tailEnd type="none" w="med" len="med"/>
          </a:ln>
        </p:spPr>
        <p:txBody>
          <a:bodyPr wrap="none" rtlCol="0">
            <a:noAutofit/>
          </a:bodyPr>
          <a:lstStyle/>
          <a:p>
            <a:pPr marL="0" indent="0">
              <a:buFont typeface="Monotype Sorts" charset="2"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#include &lt;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pthread.h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marL="0" indent="0">
              <a:buFont typeface="Monotype Sorts" charset="2"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pthread_join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(thread, NULL) 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    	</a:t>
            </a:r>
            <a:endParaRPr kumimoji="0"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Monotype Sorts" charset="2"/>
              <a:buChar char="n"/>
              <a:defRPr/>
            </a:pP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: 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0 on success, some error code on failure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Font typeface="Monotype Sorts" charset="2"/>
              <a:buNone/>
              <a:defRPr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 </a:t>
            </a:r>
            <a:endParaRPr kumimoji="0"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>
                <a:ea typeface="ＭＳ Ｐゴシック" pitchFamily="34" charset="-128"/>
              </a:rPr>
              <a:t>POSIX:  Wait for Thread Completion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68400"/>
            <a:ext cx="8229600" cy="4530725"/>
          </a:xfrm>
        </p:spPr>
        <p:txBody>
          <a:bodyPr/>
          <a:lstStyle/>
          <a:p>
            <a:pPr marL="0" indent="0" eaLnBrk="0" hangingPunct="0">
              <a:spcBef>
                <a:spcPct val="0"/>
              </a:spcBef>
              <a:buFont typeface="Monotype Sorts" charset="2"/>
              <a:buNone/>
              <a:defRPr/>
            </a:pPr>
            <a:r>
              <a:rPr lang="en-US" b="1" kern="1200" dirty="0" smtClean="0">
                <a:latin typeface="Verdana" pitchFamily="34" charset="0"/>
              </a:rPr>
              <a:t> </a:t>
            </a:r>
            <a:endParaRPr lang="en-US" b="1" kern="1200" dirty="0">
              <a:latin typeface="Verdana" pitchFamily="34" charset="0"/>
            </a:endParaRPr>
          </a:p>
        </p:txBody>
      </p:sp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POSIX: Thread Termination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14400" y="1452563"/>
            <a:ext cx="6891338" cy="129063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#include &lt;</a:t>
            </a:r>
            <a:r>
              <a:rPr lang="en-US" dirty="0" err="1">
                <a:ea typeface="ＭＳ Ｐゴシック" charset="-128"/>
                <a:cs typeface="+mn-cs"/>
              </a:rPr>
              <a:t>pthread.h</a:t>
            </a:r>
            <a:r>
              <a:rPr lang="en-US" dirty="0">
                <a:ea typeface="ＭＳ Ｐゴシック" charset="-128"/>
                <a:cs typeface="+mn-cs"/>
              </a:rPr>
              <a:t>&gt;</a:t>
            </a: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Void </a:t>
            </a:r>
            <a:r>
              <a:rPr lang="en-US" dirty="0" err="1">
                <a:ea typeface="ＭＳ Ｐゴシック" charset="-128"/>
                <a:cs typeface="+mn-cs"/>
              </a:rPr>
              <a:t>pthread_exit</a:t>
            </a:r>
            <a:r>
              <a:rPr lang="en-US" dirty="0">
                <a:ea typeface="ＭＳ Ｐゴシック" charset="-128"/>
                <a:cs typeface="+mn-cs"/>
              </a:rPr>
              <a:t> (</a:t>
            </a:r>
            <a:r>
              <a:rPr lang="en-US" dirty="0" err="1">
                <a:ea typeface="ＭＳ Ｐゴシック" charset="-128"/>
                <a:cs typeface="+mn-cs"/>
              </a:rPr>
              <a:t>return_value</a:t>
            </a:r>
            <a:r>
              <a:rPr lang="en-US" dirty="0">
                <a:ea typeface="ＭＳ Ｐゴシック" charset="-128"/>
                <a:cs typeface="+mn-cs"/>
              </a:rPr>
              <a:t>) </a:t>
            </a: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endParaRPr lang="en-US" dirty="0">
              <a:latin typeface="Verdana" charset="0"/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latin typeface="Verdana" charset="0"/>
                <a:ea typeface="ＭＳ Ｐゴシック" charset="-128"/>
                <a:cs typeface="+mn-cs"/>
              </a:rPr>
              <a:t>	      	</a:t>
            </a:r>
          </a:p>
          <a:p>
            <a:pPr eaLnBrk="0" hangingPunct="0">
              <a:defRPr/>
            </a:pPr>
            <a:endParaRPr lang="en-US" b="1" dirty="0">
              <a:ea typeface="ＭＳ Ｐゴシック" charset="-128"/>
              <a:cs typeface="+mn-cs"/>
            </a:endParaRPr>
          </a:p>
          <a:p>
            <a:pPr eaLnBrk="0" hangingPunct="0">
              <a:defRPr/>
            </a:pPr>
            <a:r>
              <a:rPr lang="en-US" dirty="0">
                <a:ea typeface="ＭＳ Ｐゴシック" charset="-128"/>
                <a:cs typeface="+mn-cs"/>
              </a:rPr>
              <a:t>Threads terminate in one of the following ways: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The thread's start functions performs a return specifying a return value for the thread.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Thread receives a request asking it to terminate using </a:t>
            </a:r>
            <a:r>
              <a:rPr kumimoji="1" lang="en-US" dirty="0" err="1">
                <a:latin typeface="+mn-lt"/>
                <a:ea typeface="ＭＳ Ｐゴシック" charset="-128"/>
                <a:cs typeface="+mn-cs"/>
              </a:rPr>
              <a:t>pthread_cancel</a:t>
            </a:r>
            <a:r>
              <a:rPr kumimoji="1" lang="en-US" dirty="0">
                <a:latin typeface="+mn-lt"/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Thread initiates termination </a:t>
            </a:r>
            <a:r>
              <a:rPr kumimoji="1" lang="en-US" dirty="0" err="1">
                <a:ea typeface="ＭＳ Ｐゴシック" charset="-128"/>
                <a:cs typeface="+mn-cs"/>
              </a:rPr>
              <a:t>pthread_exit</a:t>
            </a:r>
            <a:r>
              <a:rPr kumimoji="1" lang="en-US" dirty="0">
                <a:ea typeface="ＭＳ Ｐゴシック" charset="-128"/>
                <a:cs typeface="+mn-cs"/>
              </a:rPr>
              <a:t>()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r>
              <a:rPr kumimoji="1" lang="en-US" dirty="0">
                <a:ea typeface="ＭＳ Ｐゴシック" charset="-128"/>
                <a:cs typeface="+mn-cs"/>
              </a:rPr>
              <a:t>Main process terminates</a:t>
            </a:r>
          </a:p>
          <a:p>
            <a:pPr marL="742950" lvl="1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/>
            </a:pPr>
            <a:endParaRPr kumimoji="1" lang="en-US" dirty="0">
              <a:latin typeface="+mn-lt"/>
              <a:ea typeface="ＭＳ Ｐゴシック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49382" y="110837"/>
            <a:ext cx="8285018" cy="6497782"/>
          </a:xfrm>
        </p:spPr>
        <p:txBody>
          <a:bodyPr>
            <a:noAutofit/>
          </a:bodyPr>
          <a:lstStyle/>
          <a:p>
            <a:r>
              <a:rPr lang="en-US" sz="1400" dirty="0" err="1"/>
              <a:t>int</a:t>
            </a:r>
            <a:r>
              <a:rPr lang="en-US" sz="1400" dirty="0"/>
              <a:t>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pthread_t</a:t>
            </a:r>
            <a:r>
              <a:rPr lang="en-US" sz="1400" dirty="0"/>
              <a:t> thread1, thread2;  /* thread variables */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thdata</a:t>
            </a:r>
            <a:r>
              <a:rPr lang="en-US" sz="1400" dirty="0"/>
              <a:t> data1, data2;         /* </a:t>
            </a:r>
            <a:r>
              <a:rPr lang="en-US" sz="1400" dirty="0" err="1"/>
              <a:t>structs</a:t>
            </a:r>
            <a:r>
              <a:rPr lang="en-US" sz="1400" dirty="0"/>
              <a:t> to be passed to threads */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initialize data to pass to thread 1 */</a:t>
            </a:r>
          </a:p>
          <a:p>
            <a:r>
              <a:rPr lang="en-US" sz="1400" dirty="0"/>
              <a:t>    data1.thread_no = 1;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(data1.message, "Hello!");</a:t>
            </a:r>
          </a:p>
          <a:p>
            <a:endParaRPr lang="en-US" sz="1400" dirty="0"/>
          </a:p>
          <a:p>
            <a:r>
              <a:rPr lang="en-US" sz="1400" dirty="0"/>
              <a:t>    /* initialize data to pass to thread 2 */</a:t>
            </a:r>
          </a:p>
          <a:p>
            <a:r>
              <a:rPr lang="en-US" sz="1400" dirty="0"/>
              <a:t>    data2.thread_no = 2;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strcpy</a:t>
            </a:r>
            <a:r>
              <a:rPr lang="en-US" sz="1400" dirty="0"/>
              <a:t>(data2.message, "Hi!");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/* create threads 1 and 2 */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(&amp;thread1,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&amp;data1);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pthread_create</a:t>
            </a:r>
            <a:r>
              <a:rPr lang="en-US" sz="1400" dirty="0"/>
              <a:t> (&amp;thread2, NULL, (void *) &amp;</a:t>
            </a:r>
            <a:r>
              <a:rPr lang="en-US" sz="1400" dirty="0" err="1"/>
              <a:t>print_message_function</a:t>
            </a:r>
            <a:r>
              <a:rPr lang="en-US" sz="1400" dirty="0"/>
              <a:t>, (void *) &amp;data2);</a:t>
            </a:r>
          </a:p>
          <a:p>
            <a:endParaRPr lang="en-US" sz="1400" dirty="0"/>
          </a:p>
          <a:p>
            <a:r>
              <a:rPr lang="en-US" sz="1400" dirty="0"/>
              <a:t>    /* Main block now waits for both threads to terminate, before it exits</a:t>
            </a:r>
          </a:p>
          <a:p>
            <a:r>
              <a:rPr lang="en-US" sz="1400" dirty="0"/>
              <a:t>       If main block exits, both threads exit, even if the threads have not</a:t>
            </a:r>
          </a:p>
          <a:p>
            <a:r>
              <a:rPr lang="en-US" sz="1400" dirty="0"/>
              <a:t>       finished their work */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(thread1, NULL);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pthread_join</a:t>
            </a:r>
            <a:r>
              <a:rPr lang="en-US" sz="1400" dirty="0"/>
              <a:t>(thread2, NULL);</a:t>
            </a:r>
          </a:p>
          <a:p>
            <a:r>
              <a:rPr lang="en-US" sz="1400" dirty="0" smtClean="0"/>
              <a:t>          </a:t>
            </a:r>
            <a:endParaRPr lang="en-US" sz="1400" dirty="0"/>
          </a:p>
          <a:p>
            <a:r>
              <a:rPr lang="en-US" sz="1400" dirty="0" smtClean="0"/>
              <a:t>exit(0</a:t>
            </a:r>
            <a:r>
              <a:rPr lang="en-US" sz="1400" dirty="0"/>
              <a:t>);</a:t>
            </a:r>
          </a:p>
          <a:p>
            <a:r>
              <a:rPr lang="en-US" sz="1400" dirty="0"/>
              <a:t>} </a:t>
            </a:r>
          </a:p>
          <a:p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53831" y="6206841"/>
            <a:ext cx="394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 Example code but not complete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95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371600"/>
            <a:ext cx="8229600" cy="4876800"/>
          </a:xfrm>
          <a:noFill/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In systems that support user and kernel-level threads, kernel-level threads are scheduled by the OS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Kernel-level threads instead of processes 	are scheduled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Char char="Ø"/>
            </a:pPr>
            <a:r>
              <a:rPr lang="en-US" sz="2600" b="1" dirty="0">
                <a:latin typeface="Arial" pitchFamily="34" charset="0"/>
                <a:cs typeface="Arial" pitchFamily="34" charset="0"/>
              </a:rPr>
              <a:t>User-level threads are managed by a thread library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600" b="1" dirty="0"/>
              <a:t>		</a:t>
            </a:r>
            <a:r>
              <a:rPr lang="en-US" sz="2600" b="1" dirty="0">
                <a:latin typeface="Comic Sans MS" pitchFamily="66" charset="0"/>
              </a:rPr>
              <a:t>To run on the CPU, the user-level thread 	must be mapped on an associated kernel-	level thread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6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800" b="1" dirty="0">
              <a:latin typeface="Comic Sans MS" pitchFamily="66" charset="0"/>
            </a:endParaRPr>
          </a:p>
        </p:txBody>
      </p:sp>
      <p:sp>
        <p:nvSpPr>
          <p:cNvPr id="36868" name="Date Placeholder 5"/>
          <p:cNvSpPr>
            <a:spLocks noGrp="1"/>
          </p:cNvSpPr>
          <p:nvPr>
            <p:ph type="dt" sz="half" idx="10"/>
          </p:nvPr>
        </p:nvSpPr>
        <p:spPr>
          <a:noFill/>
        </p:spPr>
        <p:txBody>
          <a:bodyPr/>
          <a:lstStyle/>
          <a:p>
            <a:r>
              <a:rPr lang="en-US" b="1">
                <a:latin typeface="Arial Black" pitchFamily="34" charset="0"/>
              </a:rPr>
              <a:t>OS Spring 2018</a:t>
            </a: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 b="1" dirty="0">
                <a:latin typeface="Arial Black" pitchFamily="34" charset="0"/>
              </a:rPr>
              <a:t>FAST-NU Karachi Campus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7FC418C-B0A4-404D-87C3-1DF97C8AE267}" type="slidenum">
              <a:rPr lang="en-US" b="1">
                <a:latin typeface="Arial Black" pitchFamily="34" charset="0"/>
              </a:rPr>
              <a:pPr/>
              <a:t>34</a:t>
            </a:fld>
            <a:endParaRPr lang="en-US" b="1">
              <a:latin typeface="Arial Black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en-US" sz="3200" b="1" dirty="0">
                <a:solidFill>
                  <a:schemeClr val="tx1"/>
                </a:solidFill>
                <a:effectLst/>
              </a:rPr>
              <a:t>Thread Scheduling</a:t>
            </a:r>
          </a:p>
        </p:txBody>
      </p:sp>
    </p:spTree>
    <p:extLst>
      <p:ext uri="{BB962C8B-B14F-4D97-AF65-F5344CB8AC3E}">
        <p14:creationId xmlns:p14="http://schemas.microsoft.com/office/powerpoint/2010/main" val="1904931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Contention </a:t>
            </a:r>
            <a:r>
              <a:rPr lang="en-US" b="1" dirty="0" smtClean="0"/>
              <a:t>Scope:</a:t>
            </a:r>
          </a:p>
          <a:p>
            <a:endParaRPr lang="en-US" b="1" dirty="0"/>
          </a:p>
          <a:p>
            <a:r>
              <a:rPr lang="en-US" dirty="0" smtClean="0"/>
              <a:t>On </a:t>
            </a:r>
            <a:r>
              <a:rPr lang="en-US" dirty="0"/>
              <a:t>systems implementing the many-to-one </a:t>
            </a:r>
            <a:r>
              <a:rPr lang="en-US" dirty="0" smtClean="0"/>
              <a:t> and many-to-many models</a:t>
            </a:r>
            <a:r>
              <a:rPr lang="en-US" dirty="0"/>
              <a:t>, the thread library schedules </a:t>
            </a:r>
            <a:r>
              <a:rPr lang="en-US" dirty="0" smtClean="0"/>
              <a:t>user-level threads </a:t>
            </a:r>
            <a:r>
              <a:rPr lang="en-US" dirty="0"/>
              <a:t>to run on an available LWP. This scheme is known as </a:t>
            </a:r>
            <a:r>
              <a:rPr lang="en-US" b="1" dirty="0" smtClean="0"/>
              <a:t>process contention scope </a:t>
            </a:r>
            <a:r>
              <a:rPr lang="en-US" b="1" dirty="0"/>
              <a:t>(PCS</a:t>
            </a:r>
            <a:r>
              <a:rPr lang="en-US" b="1" dirty="0" smtClean="0"/>
              <a:t>)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(</a:t>
            </a:r>
            <a:r>
              <a:rPr lang="en-US" dirty="0"/>
              <a:t>When we say the thread </a:t>
            </a:r>
            <a:r>
              <a:rPr lang="en-US" dirty="0" smtClean="0"/>
              <a:t>library </a:t>
            </a:r>
            <a:r>
              <a:rPr lang="en-US" i="1" dirty="0" smtClean="0"/>
              <a:t>schedules </a:t>
            </a:r>
            <a:r>
              <a:rPr lang="en-US" dirty="0"/>
              <a:t>user threads onto available LWPs, we do not mean that the </a:t>
            </a:r>
            <a:r>
              <a:rPr lang="en-US" dirty="0" smtClean="0"/>
              <a:t>threads are </a:t>
            </a:r>
            <a:r>
              <a:rPr lang="en-US" dirty="0"/>
              <a:t>actually running on a CPU. That would require the operating system </a:t>
            </a:r>
            <a:r>
              <a:rPr lang="en-US" dirty="0" smtClean="0"/>
              <a:t>to schedule </a:t>
            </a:r>
            <a:r>
              <a:rPr lang="en-US" dirty="0"/>
              <a:t>the kernel thread onto a physical CPU.) To decide which </a:t>
            </a:r>
            <a:r>
              <a:rPr lang="en-US" dirty="0" smtClean="0"/>
              <a:t>kernel-level thread </a:t>
            </a:r>
            <a:r>
              <a:rPr lang="en-US" dirty="0"/>
              <a:t>to schedule onto a CPU, the kernel uses </a:t>
            </a:r>
            <a:r>
              <a:rPr lang="en-US" b="1" dirty="0"/>
              <a:t>system-contention scope (SCS)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Thread Scheduling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1135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27088" y="1106045"/>
            <a:ext cx="7901276" cy="5461000"/>
          </a:xfrm>
        </p:spPr>
        <p:txBody>
          <a:bodyPr>
            <a:normAutofit lnSpcReduction="10000"/>
          </a:bodyPr>
          <a:lstStyle/>
          <a:p>
            <a:pPr marL="381000" indent="-381000"/>
            <a:r>
              <a:rPr lang="en-US" dirty="0" smtClean="0">
                <a:ea typeface="ＭＳ Ｐゴシック" pitchFamily="34" charset="-128"/>
              </a:rPr>
              <a:t>Signals are used in UNIX systems to notify a process that a particular event has occurred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A </a:t>
            </a:r>
            <a:r>
              <a:rPr lang="en-US" dirty="0" smtClean="0">
                <a:solidFill>
                  <a:srgbClr val="3366FF"/>
                </a:solidFill>
                <a:ea typeface="ＭＳ Ｐゴシック" pitchFamily="34" charset="-128"/>
              </a:rPr>
              <a:t>signal handler </a:t>
            </a:r>
            <a:r>
              <a:rPr lang="en-US" dirty="0" smtClean="0">
                <a:ea typeface="ＭＳ Ｐゴシック" pitchFamily="34" charset="-128"/>
              </a:rPr>
              <a:t>is used to process signals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generated by particular event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delivered to a process</a:t>
            </a:r>
          </a:p>
          <a:p>
            <a:pPr marL="800100" lvl="1" indent="-342900">
              <a:buFont typeface="Webdings" pitchFamily="18" charset="2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Signal is handled</a:t>
            </a:r>
          </a:p>
          <a:p>
            <a:pPr marL="381000" indent="-381000"/>
            <a:r>
              <a:rPr lang="en-US" dirty="0" smtClean="0">
                <a:ea typeface="ＭＳ Ｐゴシック" pitchFamily="34" charset="-128"/>
              </a:rPr>
              <a:t>Options: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the thread to which the signal applies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every thread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Deliver the signal to certain threads in the process</a:t>
            </a:r>
          </a:p>
          <a:p>
            <a:pPr marL="800100" lvl="1" indent="-342900"/>
            <a:r>
              <a:rPr lang="en-US" dirty="0" smtClean="0">
                <a:ea typeface="ＭＳ Ｐゴシック" pitchFamily="34" charset="-128"/>
              </a:rPr>
              <a:t>Assign a specific thread to receive all signals for the process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Signal Handling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06450" y="1233488"/>
            <a:ext cx="7631113" cy="4478337"/>
          </a:xfrm>
        </p:spPr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Create a number of threads in a pool where they await work</a:t>
            </a:r>
          </a:p>
          <a:p>
            <a:r>
              <a:rPr lang="en-US" dirty="0" smtClean="0">
                <a:ea typeface="ＭＳ Ｐゴシック" pitchFamily="34" charset="-128"/>
              </a:rPr>
              <a:t>Advantages: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Usually slightly faster to service a request with an existing thread than create a new thread</a:t>
            </a:r>
          </a:p>
          <a:p>
            <a:pPr lvl="1"/>
            <a:r>
              <a:rPr lang="en-US" dirty="0" smtClean="0">
                <a:ea typeface="ＭＳ Ｐゴシック" pitchFamily="34" charset="-128"/>
              </a:rPr>
              <a:t>Allows the number of threads in the application(s) to be bound to the size of the pool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ea typeface="ＭＳ Ｐゴシック" pitchFamily="34" charset="-128"/>
              </a:rPr>
              <a:t>Thread Pools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304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b="1"/>
              <a:t>What is OpenMP?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228600" y="1143000"/>
            <a:ext cx="830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30250" indent="-27305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An Application Program Interface (API) that may be used to explicitly direct multithreaded, shared memory parallelism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Three main API components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Compiler directives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Runtime library routines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Environment variables</a:t>
            </a:r>
          </a:p>
          <a:p>
            <a:pPr lvl="1" eaLnBrk="1" hangingPunct="1">
              <a:spcBef>
                <a:spcPts val="500"/>
              </a:spcBef>
              <a:buClrTx/>
              <a:buFontTx/>
              <a:buNone/>
            </a:pPr>
            <a:endParaRPr lang="en-US" sz="2000"/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/>
              <a:t>Portable &amp; Standardized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API exist both C/C++ and Fortan 90/77</a:t>
            </a:r>
          </a:p>
          <a:p>
            <a:pPr lvl="1" eaLnBrk="1" hangingPunct="1">
              <a:spcBef>
                <a:spcPts val="500"/>
              </a:spcBef>
              <a:buClr>
                <a:srgbClr val="581E58"/>
              </a:buClr>
              <a:buFont typeface="Arial" charset="0"/>
              <a:buChar char="–"/>
            </a:pPr>
            <a:r>
              <a:rPr lang="en-US" sz="2000"/>
              <a:t>Multi platform Support (Unix, Linux etc.)</a:t>
            </a:r>
          </a:p>
        </p:txBody>
      </p:sp>
    </p:spTree>
    <p:extLst>
      <p:ext uri="{BB962C8B-B14F-4D97-AF65-F5344CB8AC3E}">
        <p14:creationId xmlns:p14="http://schemas.microsoft.com/office/powerpoint/2010/main" val="3908597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shared vs distributed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2051"/>
            <a:ext cx="9144000" cy="710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2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6" y="647285"/>
            <a:ext cx="756497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39" dirty="0"/>
              <a:t>Control</a:t>
            </a:r>
            <a:r>
              <a:rPr spc="-60" dirty="0"/>
              <a:t> </a:t>
            </a:r>
            <a:r>
              <a:rPr spc="-18" dirty="0"/>
              <a:t>Blocks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229" y="6310882"/>
            <a:ext cx="163860" cy="164257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000" dirty="0" smtClean="0">
                <a:solidFill>
                  <a:srgbClr val="898989"/>
                </a:solidFill>
                <a:latin typeface="Arial"/>
                <a:cs typeface="Arial"/>
              </a:rPr>
              <a:t>0</a:t>
            </a:r>
            <a:endParaRPr sz="10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37879" y="2091285"/>
            <a:ext cx="2465487" cy="276816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45539" rIns="0" bIns="0" rtlCol="0">
            <a:spAutoFit/>
          </a:bodyPr>
          <a:lstStyle/>
          <a:p>
            <a:pPr marL="809001">
              <a:spcBef>
                <a:spcPts val="358"/>
              </a:spcBef>
            </a:pPr>
            <a:r>
              <a:rPr sz="1500" spc="-4" dirty="0">
                <a:latin typeface="Calibri"/>
                <a:cs typeface="Calibri"/>
              </a:rPr>
              <a:t>Parent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PID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879" y="4905399"/>
            <a:ext cx="2465487" cy="523726"/>
          </a:xfrm>
          <a:custGeom>
            <a:avLst/>
            <a:gdLst/>
            <a:ahLst/>
            <a:cxnLst/>
            <a:rect l="l" t="t" r="r" b="b"/>
            <a:pathLst>
              <a:path w="3506470" h="744854">
                <a:moveTo>
                  <a:pt x="0" y="0"/>
                </a:moveTo>
                <a:lnTo>
                  <a:pt x="3505883" y="0"/>
                </a:lnTo>
                <a:lnTo>
                  <a:pt x="3505883" y="744612"/>
                </a:lnTo>
                <a:lnTo>
                  <a:pt x="0" y="744612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93879" y="346562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64549" y="3334730"/>
            <a:ext cx="1439912" cy="24390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2948" rIns="0" bIns="0" rtlCol="0">
            <a:spAutoFit/>
          </a:bodyPr>
          <a:lstStyle/>
          <a:p>
            <a:pPr marL="198232">
              <a:spcBef>
                <a:spcPts val="102"/>
              </a:spcBef>
            </a:pPr>
            <a:r>
              <a:rPr sz="1500" spc="-4" dirty="0">
                <a:latin typeface="Calibri"/>
                <a:cs typeface="Calibri"/>
              </a:rPr>
              <a:t>Handle</a:t>
            </a:r>
            <a:r>
              <a:rPr sz="1500" spc="-14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Table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37879" y="1698614"/>
            <a:ext cx="2465487" cy="309727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78132" rIns="0" bIns="0" rtlCol="0">
            <a:spAutoFit/>
          </a:bodyPr>
          <a:lstStyle/>
          <a:p>
            <a:pPr marL="601840">
              <a:spcBef>
                <a:spcPts val="615"/>
              </a:spcBef>
            </a:pPr>
            <a:r>
              <a:rPr sz="1500" spc="-4" dirty="0">
                <a:latin typeface="Calibri"/>
                <a:cs typeface="Calibri"/>
              </a:rPr>
              <a:t>Process ID</a:t>
            </a:r>
            <a:r>
              <a:rPr sz="1500" spc="-7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(PID)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011064" y="2886227"/>
            <a:ext cx="1517600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Next Process</a:t>
            </a:r>
            <a:r>
              <a:rPr sz="1500" spc="-46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37879" y="3672861"/>
            <a:ext cx="2465487" cy="337228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105367" rIns="0" bIns="0" rtlCol="0">
            <a:spAutoFit/>
          </a:bodyPr>
          <a:lstStyle/>
          <a:p>
            <a:pPr marL="569247">
              <a:spcBef>
                <a:spcPts val="830"/>
              </a:spcBef>
            </a:pPr>
            <a:r>
              <a:rPr sz="1500" spc="-4" dirty="0">
                <a:latin typeface="Calibri"/>
                <a:cs typeface="Calibri"/>
              </a:rPr>
              <a:t>Image File</a:t>
            </a:r>
            <a:r>
              <a:rPr sz="1500" spc="-11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Name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4550" y="2876618"/>
            <a:ext cx="1033611" cy="254275"/>
          </a:xfrm>
          <a:prstGeom prst="rect">
            <a:avLst/>
          </a:prstGeom>
          <a:ln w="15512">
            <a:solidFill>
              <a:srgbClr val="000000"/>
            </a:solidFill>
          </a:ln>
        </p:spPr>
        <p:txBody>
          <a:bodyPr vert="horz" wrap="square" lIns="0" tIns="23216" rIns="0" bIns="0" rtlCol="0">
            <a:spAutoFit/>
          </a:bodyPr>
          <a:lstStyle/>
          <a:p>
            <a:pPr marL="3572" algn="ctr">
              <a:spcBef>
                <a:spcPts val="182"/>
              </a:spcBef>
            </a:pPr>
            <a:r>
              <a:rPr sz="1500" spc="-4" dirty="0">
                <a:latin typeface="Calibri"/>
                <a:cs typeface="Calibri"/>
              </a:rPr>
              <a:t>PCB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85576" y="4268203"/>
            <a:ext cx="1160859" cy="1026021"/>
          </a:xfrm>
          <a:prstGeom prst="rect">
            <a:avLst/>
          </a:prstGeom>
        </p:spPr>
        <p:txBody>
          <a:bodyPr vert="horz" wrap="square" lIns="0" tIns="21430" rIns="0" bIns="0" rtlCol="0">
            <a:spAutoFit/>
          </a:bodyPr>
          <a:lstStyle/>
          <a:p>
            <a:pPr marL="8483" marR="3572" indent="6697" algn="ctr">
              <a:lnSpc>
                <a:spcPts val="1807"/>
              </a:lnSpc>
              <a:spcBef>
                <a:spcPts val="169"/>
              </a:spcBef>
            </a:pPr>
            <a:r>
              <a:rPr sz="1500" spc="-4" dirty="0">
                <a:latin typeface="Calibri"/>
                <a:cs typeface="Calibri"/>
              </a:rPr>
              <a:t>List of Thread  Control</a:t>
            </a:r>
            <a:r>
              <a:rPr sz="1500" spc="-49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Blocks</a:t>
            </a:r>
            <a:endParaRPr sz="1500">
              <a:latin typeface="Calibri"/>
              <a:cs typeface="Calibri"/>
            </a:endParaRPr>
          </a:p>
          <a:p>
            <a:pPr>
              <a:spcBef>
                <a:spcPts val="21"/>
              </a:spcBef>
            </a:pPr>
            <a:endParaRPr sz="2000">
              <a:latin typeface="Times New Roman"/>
              <a:cs typeface="Times New Roman"/>
            </a:endParaRPr>
          </a:p>
          <a:p>
            <a:pPr marL="17859" algn="ctr"/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09228" y="3317075"/>
            <a:ext cx="1315789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 marL="8929"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List of open</a:t>
            </a:r>
            <a:r>
              <a:rPr sz="1500" spc="-42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ﬁles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7159" y="2488114"/>
            <a:ext cx="144661" cy="239398"/>
          </a:xfrm>
          <a:prstGeom prst="rect">
            <a:avLst/>
          </a:prstGeom>
        </p:spPr>
        <p:txBody>
          <a:bodyPr vert="horz" wrap="square" lIns="0" tIns="8483" rIns="0" bIns="0" rtlCol="0">
            <a:spAutoFit/>
          </a:bodyPr>
          <a:lstStyle/>
          <a:p>
            <a:pPr>
              <a:spcBef>
                <a:spcPts val="67"/>
              </a:spcBef>
            </a:pPr>
            <a:r>
              <a:rPr sz="1500" spc="-4" dirty="0">
                <a:latin typeface="Calibri"/>
                <a:cs typeface="Calibri"/>
              </a:rPr>
              <a:t>…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48817" y="4019511"/>
            <a:ext cx="2933849" cy="332184"/>
          </a:xfrm>
          <a:prstGeom prst="rect">
            <a:avLst/>
          </a:prstGeom>
        </p:spPr>
        <p:txBody>
          <a:bodyPr vert="horz" wrap="square" lIns="0" tIns="11608" rIns="0" bIns="0" rtlCol="0">
            <a:spAutoFit/>
          </a:bodyPr>
          <a:lstStyle/>
          <a:p>
            <a:pPr marL="8929">
              <a:spcBef>
                <a:spcPts val="91"/>
              </a:spcBef>
            </a:pP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Thread Control Block</a:t>
            </a:r>
            <a:r>
              <a:rPr sz="2000" b="1" spc="-35" dirty="0">
                <a:solidFill>
                  <a:srgbClr val="1F497D"/>
                </a:solidFill>
                <a:latin typeface="Calibri"/>
                <a:cs typeface="Calibri"/>
              </a:rPr>
              <a:t> </a:t>
            </a:r>
            <a:r>
              <a:rPr sz="2000" b="1" spc="4" dirty="0">
                <a:solidFill>
                  <a:srgbClr val="1F497D"/>
                </a:solidFill>
                <a:latin typeface="Calibri"/>
                <a:cs typeface="Calibri"/>
              </a:rPr>
              <a:t>(TCB)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5393649" y="4542721"/>
          <a:ext cx="2908398" cy="13939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6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4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0734">
                <a:tc rowSpan="2">
                  <a:txBody>
                    <a:bodyPr/>
                    <a:lstStyle/>
                    <a:p>
                      <a:pPr marL="125158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Next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TCB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23216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3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019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631">
                <a:tc gridSpan="2">
                  <a:txBody>
                    <a:bodyPr/>
                    <a:lstStyle/>
                    <a:p>
                      <a:pPr marL="802005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Program</a:t>
                      </a:r>
                      <a:r>
                        <a:rPr sz="15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500" spc="-5" dirty="0">
                          <a:latin typeface="Calibri"/>
                          <a:cs typeface="Calibri"/>
                        </a:rPr>
                        <a:t>Counter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5089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744">
                <a:tc grid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15"/>
                        </a:spcBef>
                      </a:pPr>
                      <a:r>
                        <a:rPr sz="1500" spc="-5" dirty="0">
                          <a:latin typeface="Calibri"/>
                          <a:cs typeface="Calibri"/>
                        </a:rPr>
                        <a:t>Registers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2777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460">
                <a:tc gridSpan="2">
                  <a:txBody>
                    <a:bodyPr/>
                    <a:lstStyle/>
                    <a:p>
                      <a:pPr marL="27940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500" dirty="0">
                          <a:latin typeface="Calibri"/>
                          <a:cs typeface="Calibri"/>
                        </a:rPr>
                        <a:t>…</a:t>
                      </a:r>
                      <a:endParaRPr sz="1500">
                        <a:latin typeface="Calibri"/>
                        <a:cs typeface="Calibri"/>
                      </a:endParaRPr>
                    </a:p>
                  </a:txBody>
                  <a:tcPr marL="0" marR="0" marT="78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/>
          <p:nvPr/>
        </p:nvSpPr>
        <p:spPr>
          <a:xfrm>
            <a:off x="3861161" y="3432893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74511" y="343543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47"/>
                </a:lnTo>
                <a:lnTo>
                  <a:pt x="0" y="93078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537879" y="1698614"/>
            <a:ext cx="2465487" cy="4450556"/>
          </a:xfrm>
          <a:custGeom>
            <a:avLst/>
            <a:gdLst/>
            <a:ahLst/>
            <a:cxnLst/>
            <a:rect l="l" t="t" r="r" b="b"/>
            <a:pathLst>
              <a:path w="3506470" h="6329680">
                <a:moveTo>
                  <a:pt x="0" y="0"/>
                </a:moveTo>
                <a:lnTo>
                  <a:pt x="3505883" y="0"/>
                </a:lnTo>
                <a:lnTo>
                  <a:pt x="3505883" y="6329205"/>
                </a:lnTo>
                <a:lnTo>
                  <a:pt x="0" y="632920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537879" y="2822084"/>
            <a:ext cx="2465487" cy="382191"/>
          </a:xfrm>
          <a:custGeom>
            <a:avLst/>
            <a:gdLst/>
            <a:ahLst/>
            <a:cxnLst/>
            <a:rect l="l" t="t" r="r" b="b"/>
            <a:pathLst>
              <a:path w="3506470" h="543560">
                <a:moveTo>
                  <a:pt x="0" y="0"/>
                </a:moveTo>
                <a:lnTo>
                  <a:pt x="3505883" y="0"/>
                </a:lnTo>
                <a:lnTo>
                  <a:pt x="3505883" y="542946"/>
                </a:lnTo>
                <a:lnTo>
                  <a:pt x="0" y="542946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93879" y="3007510"/>
            <a:ext cx="1553766" cy="2679"/>
          </a:xfrm>
          <a:custGeom>
            <a:avLst/>
            <a:gdLst/>
            <a:ahLst/>
            <a:cxnLst/>
            <a:rect l="l" t="t" r="r" b="b"/>
            <a:pathLst>
              <a:path w="2209800" h="3810">
                <a:moveTo>
                  <a:pt x="0" y="0"/>
                </a:moveTo>
                <a:lnTo>
                  <a:pt x="2209273" y="3789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61161" y="2974782"/>
            <a:ext cx="65445" cy="654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374511" y="297732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152" y="0"/>
                </a:moveTo>
                <a:lnTo>
                  <a:pt x="62128" y="46634"/>
                </a:lnTo>
                <a:lnTo>
                  <a:pt x="0" y="93065"/>
                </a:lnTo>
                <a:lnTo>
                  <a:pt x="155206" y="46799"/>
                </a:lnTo>
                <a:lnTo>
                  <a:pt x="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37879" y="4120060"/>
            <a:ext cx="2465487" cy="785366"/>
          </a:xfrm>
          <a:custGeom>
            <a:avLst/>
            <a:gdLst/>
            <a:ahLst/>
            <a:cxnLst/>
            <a:rect l="l" t="t" r="r" b="b"/>
            <a:pathLst>
              <a:path w="3506470" h="1116965">
                <a:moveTo>
                  <a:pt x="0" y="0"/>
                </a:moveTo>
                <a:lnTo>
                  <a:pt x="3505883" y="0"/>
                </a:lnTo>
                <a:lnTo>
                  <a:pt x="3505883" y="1116918"/>
                </a:lnTo>
                <a:lnTo>
                  <a:pt x="0" y="1116918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537879" y="3214750"/>
            <a:ext cx="2465487" cy="458539"/>
          </a:xfrm>
          <a:custGeom>
            <a:avLst/>
            <a:gdLst/>
            <a:ahLst/>
            <a:cxnLst/>
            <a:rect l="l" t="t" r="r" b="b"/>
            <a:pathLst>
              <a:path w="3506470" h="652145">
                <a:moveTo>
                  <a:pt x="0" y="0"/>
                </a:moveTo>
                <a:lnTo>
                  <a:pt x="3505883" y="0"/>
                </a:lnTo>
                <a:lnTo>
                  <a:pt x="3505883" y="651535"/>
                </a:lnTo>
                <a:lnTo>
                  <a:pt x="0" y="651535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537879" y="2418508"/>
            <a:ext cx="2465487" cy="392906"/>
          </a:xfrm>
          <a:custGeom>
            <a:avLst/>
            <a:gdLst/>
            <a:ahLst/>
            <a:cxnLst/>
            <a:rect l="l" t="t" r="r" b="b"/>
            <a:pathLst>
              <a:path w="3506470" h="558800">
                <a:moveTo>
                  <a:pt x="0" y="0"/>
                </a:moveTo>
                <a:lnTo>
                  <a:pt x="3505883" y="0"/>
                </a:lnTo>
                <a:lnTo>
                  <a:pt x="3505883" y="558459"/>
                </a:lnTo>
                <a:lnTo>
                  <a:pt x="0" y="558459"/>
                </a:lnTo>
                <a:lnTo>
                  <a:pt x="0" y="0"/>
                </a:lnTo>
                <a:close/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893879" y="4699515"/>
            <a:ext cx="1468934" cy="0"/>
          </a:xfrm>
          <a:custGeom>
            <a:avLst/>
            <a:gdLst/>
            <a:ahLst/>
            <a:cxnLst/>
            <a:rect l="l" t="t" r="r" b="b"/>
            <a:pathLst>
              <a:path w="2089150">
                <a:moveTo>
                  <a:pt x="0" y="0"/>
                </a:moveTo>
                <a:lnTo>
                  <a:pt x="2089055" y="0"/>
                </a:lnTo>
              </a:path>
            </a:pathLst>
          </a:custGeom>
          <a:ln w="155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61161" y="4666798"/>
            <a:ext cx="65445" cy="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290027" y="4666798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78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722385" y="4676344"/>
            <a:ext cx="65436" cy="65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235029" y="4676344"/>
            <a:ext cx="109389" cy="65633"/>
          </a:xfrm>
          <a:custGeom>
            <a:avLst/>
            <a:gdLst/>
            <a:ahLst/>
            <a:cxnLst/>
            <a:rect l="l" t="t" r="r" b="b"/>
            <a:pathLst>
              <a:path w="155575" h="93345">
                <a:moveTo>
                  <a:pt x="0" y="0"/>
                </a:moveTo>
                <a:lnTo>
                  <a:pt x="62052" y="46532"/>
                </a:lnTo>
                <a:lnTo>
                  <a:pt x="0" y="93065"/>
                </a:lnTo>
                <a:lnTo>
                  <a:pt x="155130" y="4653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17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228600" y="1600200"/>
            <a:ext cx="8294688" cy="32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sz="18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>
                <a:srgbClr val="581E58"/>
              </a:buClr>
              <a:buFont typeface="Arial" charset="0"/>
              <a:buChar char="•"/>
            </a:pPr>
            <a:r>
              <a:rPr lang="en-US" sz="2200" dirty="0"/>
              <a:t>GCC</a:t>
            </a: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250"/>
              </a:spcBef>
              <a:buClrTx/>
              <a:buFontTx/>
              <a:buNone/>
            </a:pPr>
            <a:endParaRPr lang="en-US" sz="1000" dirty="0">
              <a:solidFill>
                <a:srgbClr val="581E58"/>
              </a:solidFill>
            </a:endParaRPr>
          </a:p>
          <a:p>
            <a:pPr eaLnBrk="1" hangingPunct="1">
              <a:spcBef>
                <a:spcPts val="550"/>
              </a:spcBef>
              <a:buClrTx/>
              <a:buFontTx/>
              <a:buNone/>
            </a:pPr>
            <a:endParaRPr lang="en-US" sz="2200" dirty="0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306388" y="3402012"/>
            <a:ext cx="8609012" cy="1059151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 b="1" dirty="0">
                <a:solidFill>
                  <a:srgbClr val="D9D9D9"/>
                </a:solidFill>
              </a:rPr>
              <a:t>bash: $ </a:t>
            </a:r>
            <a:r>
              <a:rPr lang="en-US" sz="1800" b="1" dirty="0" err="1">
                <a:solidFill>
                  <a:srgbClr val="FFFFFF"/>
                </a:solidFill>
              </a:rPr>
              <a:t>gcc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-</a:t>
            </a:r>
            <a:r>
              <a:rPr lang="en-US" sz="1800" b="1" dirty="0" err="1">
                <a:solidFill>
                  <a:srgbClr val="FFFFFF"/>
                </a:solidFill>
              </a:rPr>
              <a:t>fopenmp</a:t>
            </a:r>
            <a:r>
              <a:rPr lang="en-US" sz="1800" b="1" dirty="0">
                <a:solidFill>
                  <a:srgbClr val="FFFFFF"/>
                </a:solidFill>
              </a:rPr>
              <a:t> </a:t>
            </a:r>
            <a:r>
              <a:rPr lang="en-US" sz="1800" b="1" dirty="0" smtClean="0">
                <a:solidFill>
                  <a:srgbClr val="FFFFFF"/>
                </a:solidFill>
              </a:rPr>
              <a:t>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omp.c</a:t>
            </a:r>
            <a:r>
              <a:rPr lang="en-US" sz="1800" b="1" dirty="0" smtClean="0">
                <a:solidFill>
                  <a:srgbClr val="FFFFFF"/>
                </a:solidFill>
              </a:rPr>
              <a:t>  </a:t>
            </a:r>
            <a:r>
              <a:rPr lang="en-US" sz="1800" b="1" dirty="0">
                <a:solidFill>
                  <a:srgbClr val="FFFFFF"/>
                </a:solidFill>
              </a:rPr>
              <a:t>-o </a:t>
            </a:r>
            <a:r>
              <a:rPr lang="en-US" sz="1800" b="1" dirty="0" smtClean="0">
                <a:solidFill>
                  <a:srgbClr val="FFFFFF"/>
                </a:solidFill>
              </a:rPr>
              <a:t>  hi-</a:t>
            </a:r>
            <a:r>
              <a:rPr lang="en-US" sz="1800" b="1" dirty="0" err="1" smtClean="0">
                <a:solidFill>
                  <a:srgbClr val="FFFFFF"/>
                </a:solidFill>
              </a:rPr>
              <a:t>omp.x</a:t>
            </a:r>
            <a:endParaRPr lang="en-US" sz="1800" b="1" dirty="0">
              <a:solidFill>
                <a:srgbClr val="FFFFFF"/>
              </a:solidFill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28600" y="228600"/>
            <a:ext cx="6864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 dirty="0"/>
              <a:t>OpenMP </a:t>
            </a:r>
            <a:r>
              <a:rPr lang="tr-TR" sz="3600" b="1" dirty="0" smtClean="0"/>
              <a:t>C</a:t>
            </a:r>
            <a:r>
              <a:rPr lang="en-US" sz="3600" b="1" dirty="0" err="1" smtClean="0"/>
              <a:t>ompilation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736741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8600" y="2286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tr-TR" sz="3600" b="1"/>
              <a:t>OpenMP Directives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68313" y="1412876"/>
            <a:ext cx="8229600" cy="1316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0200" indent="-330200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685800" indent="-344488"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0200" algn="l"/>
                <a:tab pos="787400" algn="l"/>
                <a:tab pos="1244600" algn="l"/>
                <a:tab pos="1701800" algn="l"/>
                <a:tab pos="2159000" algn="l"/>
                <a:tab pos="2616200" algn="l"/>
                <a:tab pos="3073400" algn="l"/>
                <a:tab pos="3530600" algn="l"/>
                <a:tab pos="3987800" algn="l"/>
                <a:tab pos="4445000" algn="l"/>
                <a:tab pos="4902200" algn="l"/>
                <a:tab pos="5359400" algn="l"/>
                <a:tab pos="5816600" algn="l"/>
                <a:tab pos="6273800" algn="l"/>
                <a:tab pos="6731000" algn="l"/>
                <a:tab pos="7188200" algn="l"/>
                <a:tab pos="7645400" algn="l"/>
                <a:tab pos="8102600" algn="l"/>
                <a:tab pos="8559800" algn="l"/>
                <a:tab pos="9017000" algn="l"/>
                <a:tab pos="94742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marL="109728" indent="0">
              <a:buNone/>
            </a:pPr>
            <a:endParaRPr lang="tr-TR" sz="2600" b="1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68313" y="1916113"/>
            <a:ext cx="8424862" cy="368300"/>
          </a:xfrm>
          <a:prstGeom prst="rect">
            <a:avLst/>
          </a:prstGeom>
          <a:solidFill>
            <a:srgbClr val="000090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buSzPct val="70000"/>
              <a:buFontTx/>
              <a:buNone/>
            </a:pPr>
            <a:r>
              <a:rPr lang="tr-TR" sz="2000" b="1">
                <a:solidFill>
                  <a:srgbClr val="FF0000"/>
                </a:solidFill>
                <a:latin typeface="Courier New" pitchFamily="49" charset="0"/>
              </a:rPr>
              <a:t>#pragma omp parallel </a:t>
            </a:r>
            <a:r>
              <a:rPr lang="tr-TR" sz="2000" b="1">
                <a:solidFill>
                  <a:srgbClr val="FFFFFF"/>
                </a:solidFill>
                <a:latin typeface="Courier New" pitchFamily="49" charset="0"/>
              </a:rPr>
              <a:t>default(shared) private(beta,pi)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0" y="6424613"/>
            <a:ext cx="9144000" cy="1587"/>
          </a:xfrm>
          <a:prstGeom prst="line">
            <a:avLst/>
          </a:prstGeom>
          <a:noFill/>
          <a:ln w="25560">
            <a:solidFill>
              <a:srgbClr val="FFFFFF"/>
            </a:solidFill>
            <a:miter lim="800000"/>
            <a:headEnd/>
            <a:tailEnd/>
          </a:ln>
          <a:effectLst>
            <a:outerShdw dist="20160" dir="5400000" algn="ctr" rotWithShape="0">
              <a:srgbClr val="000000">
                <a:alpha val="3803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68313" y="2551837"/>
            <a:ext cx="842486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9728" indent="0">
              <a:buNone/>
            </a:pP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barrier</a:t>
            </a:r>
          </a:p>
          <a:p>
            <a:r>
              <a:rPr lang="en-US" dirty="0" smtClean="0"/>
              <a:t>Each </a:t>
            </a:r>
            <a:r>
              <a:rPr lang="en-US" dirty="0"/>
              <a:t>thread waits at the barrier until all threads have reached it.</a:t>
            </a:r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endParaRPr lang="en-US" b="1" dirty="0"/>
          </a:p>
          <a:p>
            <a:pPr marL="109728" indent="0">
              <a:buNone/>
            </a:pPr>
            <a:endParaRPr lang="en-US" b="1" dirty="0" smtClean="0"/>
          </a:p>
          <a:p>
            <a:pPr marL="109728" indent="0">
              <a:buNone/>
            </a:pPr>
            <a:r>
              <a:rPr lang="en-US" b="1" dirty="0" smtClean="0"/>
              <a:t>#</a:t>
            </a:r>
            <a:r>
              <a:rPr lang="en-US" b="1" dirty="0"/>
              <a:t>pragma </a:t>
            </a:r>
            <a:r>
              <a:rPr lang="en-US" b="1" dirty="0" err="1"/>
              <a:t>omp</a:t>
            </a:r>
            <a:r>
              <a:rPr lang="en-US" b="1" dirty="0"/>
              <a:t> for</a:t>
            </a:r>
          </a:p>
          <a:p>
            <a:pPr marL="109728" indent="0">
              <a:buNone/>
            </a:pPr>
            <a:r>
              <a:rPr lang="en-US" dirty="0"/>
              <a:t>Distributes the iterations of a loop over multiple threads</a:t>
            </a:r>
          </a:p>
        </p:txBody>
      </p:sp>
    </p:spTree>
    <p:extLst>
      <p:ext uri="{BB962C8B-B14F-4D97-AF65-F5344CB8AC3E}">
        <p14:creationId xmlns:p14="http://schemas.microsoft.com/office/powerpoint/2010/main" val="35892431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OpenMP</a:t>
            </a:r>
            <a:r>
              <a:rPr lang="en-US" dirty="0" smtClean="0"/>
              <a:t> threads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Thread </a:t>
            </a:r>
            <a:r>
              <a:rPr lang="en-US" b="1" dirty="0" smtClean="0"/>
              <a:t>Creation:</a:t>
            </a:r>
            <a:endParaRPr lang="en-US" b="1" dirty="0"/>
          </a:p>
          <a:p>
            <a:r>
              <a:rPr lang="en-US" dirty="0" err="1" smtClean="0"/>
              <a:t>omp_get_num_threads</a:t>
            </a:r>
            <a:r>
              <a:rPr lang="en-US" dirty="0" smtClean="0"/>
              <a:t>() </a:t>
            </a:r>
          </a:p>
          <a:p>
            <a:pPr marL="109728" indent="0">
              <a:buNone/>
            </a:pPr>
            <a:r>
              <a:rPr lang="en-US" dirty="0" smtClean="0"/>
              <a:t>Returns </a:t>
            </a:r>
            <a:r>
              <a:rPr lang="en-US" dirty="0"/>
              <a:t>number of threads in parallel region Returns 1 if called outside parallel region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/>
              <a:t>Thread Id:</a:t>
            </a:r>
            <a:endParaRPr lang="en-US" b="1" dirty="0"/>
          </a:p>
          <a:p>
            <a:r>
              <a:rPr lang="en-US" dirty="0" err="1" smtClean="0"/>
              <a:t>omp_get_thread_num</a:t>
            </a:r>
            <a:r>
              <a:rPr lang="en-US" dirty="0"/>
              <a:t>() </a:t>
            </a:r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/>
              <a:t>id of thread in team Value between [0,n-1] // where n = #threads Master thread always has id 0</a:t>
            </a:r>
          </a:p>
        </p:txBody>
      </p:sp>
    </p:spTree>
    <p:extLst>
      <p:ext uri="{BB962C8B-B14F-4D97-AF65-F5344CB8AC3E}">
        <p14:creationId xmlns:p14="http://schemas.microsoft.com/office/powerpoint/2010/main" val="4281106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MP Example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1607127"/>
            <a:ext cx="8039100" cy="4627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511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62531" y="6496169"/>
            <a:ext cx="741611" cy="1538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00" spc="-46" dirty="0">
                <a:latin typeface="Arial"/>
                <a:cs typeface="Arial"/>
              </a:rPr>
              <a:t>PT </a:t>
            </a:r>
            <a:r>
              <a:rPr sz="1000" spc="53" dirty="0">
                <a:latin typeface="Arial"/>
                <a:cs typeface="Arial"/>
              </a:rPr>
              <a:t>/ </a:t>
            </a:r>
            <a:r>
              <a:rPr sz="1000" spc="-74" dirty="0">
                <a:latin typeface="Arial"/>
                <a:cs typeface="Arial"/>
              </a:rPr>
              <a:t>FF</a:t>
            </a:r>
            <a:r>
              <a:rPr sz="1000" spc="11" dirty="0">
                <a:latin typeface="Arial"/>
                <a:cs typeface="Arial"/>
              </a:rPr>
              <a:t> </a:t>
            </a:r>
            <a:r>
              <a:rPr sz="1000" spc="-4" dirty="0">
                <a:latin typeface="Arial"/>
                <a:cs typeface="Arial"/>
              </a:rPr>
              <a:t>2014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7913641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Single &amp;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r>
              <a:rPr lang="en-US" spc="-56" dirty="0" smtClean="0"/>
              <a:t> Process</a:t>
            </a:r>
            <a:endParaRPr spc="-56" dirty="0"/>
          </a:p>
        </p:txBody>
      </p:sp>
      <p:sp>
        <p:nvSpPr>
          <p:cNvPr id="5" name="object 5"/>
          <p:cNvSpPr txBox="1"/>
          <p:nvPr/>
        </p:nvSpPr>
        <p:spPr>
          <a:xfrm>
            <a:off x="419695" y="1351497"/>
            <a:ext cx="5117157" cy="4954409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Each </a:t>
            </a:r>
            <a:r>
              <a:rPr sz="1700" b="1" dirty="0">
                <a:latin typeface="Arial"/>
                <a:cs typeface="Arial"/>
              </a:rPr>
              <a:t>thread</a:t>
            </a:r>
            <a:r>
              <a:rPr sz="1700" b="1" spc="1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has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5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 state </a:t>
            </a:r>
            <a:r>
              <a:rPr sz="1700" spc="-21" dirty="0">
                <a:latin typeface="Arial"/>
                <a:cs typeface="Arial"/>
              </a:rPr>
              <a:t>(Running, </a:t>
            </a:r>
            <a:r>
              <a:rPr sz="1700" spc="-35" dirty="0">
                <a:latin typeface="Arial"/>
                <a:cs typeface="Arial"/>
              </a:rPr>
              <a:t>Ready,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etc.)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Saved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dirty="0">
                <a:latin typeface="Arial"/>
                <a:cs typeface="Arial"/>
              </a:rPr>
              <a:t>when </a:t>
            </a:r>
            <a:r>
              <a:rPr sz="1700" spc="25" dirty="0">
                <a:latin typeface="Arial"/>
                <a:cs typeface="Arial"/>
              </a:rPr>
              <a:t>not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running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18" dirty="0">
                <a:latin typeface="Arial"/>
                <a:cs typeface="Arial"/>
              </a:rPr>
              <a:t>An </a:t>
            </a:r>
            <a:r>
              <a:rPr sz="1700" spc="7" dirty="0">
                <a:latin typeface="Arial"/>
                <a:cs typeface="Arial"/>
              </a:rPr>
              <a:t>execution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stack</a:t>
            </a:r>
            <a:endParaRPr sz="170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4" dirty="0">
                <a:latin typeface="Arial"/>
                <a:cs typeface="Arial"/>
              </a:rPr>
              <a:t>Some </a:t>
            </a:r>
            <a:r>
              <a:rPr sz="1700" dirty="0">
                <a:latin typeface="Arial"/>
                <a:cs typeface="Arial"/>
              </a:rPr>
              <a:t>per-thread </a:t>
            </a:r>
            <a:r>
              <a:rPr sz="1700" spc="21" dirty="0">
                <a:latin typeface="Arial"/>
                <a:cs typeface="Arial"/>
              </a:rPr>
              <a:t>static </a:t>
            </a:r>
            <a:r>
              <a:rPr sz="1700" spc="4" dirty="0">
                <a:latin typeface="Arial"/>
                <a:cs typeface="Arial"/>
              </a:rPr>
              <a:t>storage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7" dirty="0">
                <a:latin typeface="Arial"/>
                <a:cs typeface="Arial"/>
              </a:rPr>
              <a:t>local</a:t>
            </a:r>
            <a:r>
              <a:rPr sz="1700" spc="-25" dirty="0">
                <a:latin typeface="Arial"/>
                <a:cs typeface="Arial"/>
              </a:rPr>
              <a:t> </a:t>
            </a:r>
            <a:r>
              <a:rPr sz="1700" spc="-7" dirty="0">
                <a:latin typeface="Arial"/>
                <a:cs typeface="Arial"/>
              </a:rPr>
              <a:t>variables</a:t>
            </a:r>
            <a:endParaRPr sz="1700">
              <a:latin typeface="Arial"/>
              <a:cs typeface="Arial"/>
            </a:endParaRPr>
          </a:p>
          <a:p>
            <a:pPr marL="392892" marR="570587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Access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7" dirty="0">
                <a:latin typeface="Arial"/>
                <a:cs typeface="Arial"/>
              </a:rPr>
              <a:t>memory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resources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18" dirty="0">
                <a:latin typeface="Arial"/>
                <a:cs typeface="Arial"/>
              </a:rPr>
              <a:t>its 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2" dirty="0">
                <a:latin typeface="Arial"/>
                <a:cs typeface="Arial"/>
              </a:rPr>
              <a:t>(all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</a:t>
            </a:r>
            <a:r>
              <a:rPr sz="1700" spc="21" dirty="0">
                <a:latin typeface="Arial"/>
                <a:cs typeface="Arial"/>
              </a:rPr>
              <a:t> </a:t>
            </a:r>
            <a:r>
              <a:rPr sz="1700" spc="-14" dirty="0">
                <a:latin typeface="Arial"/>
                <a:cs typeface="Arial"/>
              </a:rPr>
              <a:t>this)</a:t>
            </a:r>
            <a:endParaRPr sz="1700">
              <a:latin typeface="Arial"/>
              <a:cs typeface="Arial"/>
            </a:endParaRPr>
          </a:p>
          <a:p>
            <a:pPr marL="151799" marR="81525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4" dirty="0">
                <a:latin typeface="Arial"/>
                <a:cs typeface="Arial"/>
              </a:rPr>
              <a:t>Suspending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4" dirty="0">
                <a:latin typeface="Arial"/>
                <a:cs typeface="Arial"/>
              </a:rPr>
              <a:t>involves </a:t>
            </a:r>
            <a:r>
              <a:rPr sz="1700" spc="7" dirty="0">
                <a:latin typeface="Arial"/>
                <a:cs typeface="Arial"/>
              </a:rPr>
              <a:t>suspending 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  <a:p>
            <a:pPr marL="151799" marR="493794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151799" algn="l"/>
              </a:tabLst>
            </a:pPr>
            <a:r>
              <a:rPr sz="1700" spc="-18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terminates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4" dirty="0">
                <a:latin typeface="Arial"/>
                <a:cs typeface="Arial"/>
              </a:rPr>
              <a:t>the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process</a:t>
            </a:r>
            <a:endParaRPr sz="17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81787" y="6519636"/>
            <a:ext cx="77688" cy="132127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z="800" spc="-4" dirty="0">
                <a:latin typeface="Arial"/>
                <a:cs typeface="Arial"/>
              </a:rPr>
              <a:t>6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418194" y="1588446"/>
            <a:ext cx="1945328" cy="2227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43685" y="3972740"/>
            <a:ext cx="3477469" cy="280421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062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4" y="647285"/>
            <a:ext cx="8078689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lang="en-US" spc="-39" dirty="0" smtClean="0"/>
              <a:t>Why </a:t>
            </a:r>
            <a:r>
              <a:rPr spc="-39" dirty="0" smtClean="0"/>
              <a:t>Multith</a:t>
            </a:r>
            <a:r>
              <a:rPr spc="-84" dirty="0" smtClean="0"/>
              <a:t>r</a:t>
            </a:r>
            <a:r>
              <a:rPr spc="-56" dirty="0" smtClean="0"/>
              <a:t>eading</a:t>
            </a:r>
            <a:endParaRPr spc="-56" dirty="0"/>
          </a:p>
        </p:txBody>
      </p:sp>
      <p:sp>
        <p:nvSpPr>
          <p:cNvPr id="3" name="object 3"/>
          <p:cNvSpPr txBox="1"/>
          <p:nvPr/>
        </p:nvSpPr>
        <p:spPr>
          <a:xfrm>
            <a:off x="491133" y="1253302"/>
            <a:ext cx="8007251" cy="519005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b="1" spc="-7" dirty="0">
                <a:latin typeface="Arial"/>
                <a:cs typeface="Arial"/>
              </a:rPr>
              <a:t>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11" dirty="0">
                <a:latin typeface="Arial"/>
                <a:cs typeface="Arial"/>
              </a:rPr>
              <a:t>Better </a:t>
            </a:r>
            <a:r>
              <a:rPr sz="1700" b="1" spc="-18" dirty="0">
                <a:latin typeface="Arial"/>
                <a:cs typeface="Arial"/>
              </a:rPr>
              <a:t>responsiveness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18" dirty="0">
                <a:latin typeface="Arial"/>
                <a:cs typeface="Arial"/>
              </a:rPr>
              <a:t>dedicated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handling </a:t>
            </a:r>
            <a:r>
              <a:rPr sz="1700" spc="-11" dirty="0">
                <a:latin typeface="Arial"/>
                <a:cs typeface="Arial"/>
              </a:rPr>
              <a:t>user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7" dirty="0">
                <a:latin typeface="Arial"/>
                <a:cs typeface="Arial"/>
              </a:rPr>
              <a:t>Simpler resource </a:t>
            </a:r>
            <a:r>
              <a:rPr sz="1700" b="1" spc="-14" dirty="0">
                <a:latin typeface="Arial"/>
                <a:cs typeface="Arial"/>
              </a:rPr>
              <a:t>sharing </a:t>
            </a:r>
            <a:r>
              <a:rPr sz="1700" spc="88" dirty="0">
                <a:latin typeface="Arial"/>
                <a:cs typeface="Arial"/>
              </a:rPr>
              <a:t>- </a:t>
            </a:r>
            <a:r>
              <a:rPr sz="1700" spc="-14" dirty="0">
                <a:latin typeface="Arial"/>
                <a:cs typeface="Arial"/>
              </a:rPr>
              <a:t>all </a:t>
            </a:r>
            <a:r>
              <a:rPr sz="1700" dirty="0">
                <a:latin typeface="Arial"/>
                <a:cs typeface="Arial"/>
              </a:rPr>
              <a:t>threads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spc="-21" dirty="0">
                <a:latin typeface="Arial"/>
                <a:cs typeface="Arial"/>
              </a:rPr>
              <a:t>share </a:t>
            </a:r>
            <a:r>
              <a:rPr sz="1700" spc="-11" dirty="0">
                <a:latin typeface="Arial"/>
                <a:cs typeface="Arial"/>
              </a:rPr>
              <a:t>same </a:t>
            </a:r>
            <a:r>
              <a:rPr sz="1700" dirty="0">
                <a:latin typeface="Arial"/>
                <a:cs typeface="Arial"/>
              </a:rPr>
              <a:t>address</a:t>
            </a:r>
            <a:r>
              <a:rPr sz="1700" spc="39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Char char="•"/>
              <a:tabLst>
                <a:tab pos="392892" algn="l"/>
              </a:tabLst>
            </a:pPr>
            <a:r>
              <a:rPr sz="1700" spc="4" dirty="0">
                <a:latin typeface="Arial"/>
                <a:cs typeface="Arial"/>
              </a:rPr>
              <a:t>Utilization </a:t>
            </a:r>
            <a:r>
              <a:rPr sz="1700" spc="25" dirty="0">
                <a:latin typeface="Arial"/>
                <a:cs typeface="Arial"/>
              </a:rPr>
              <a:t>of </a:t>
            </a:r>
            <a:r>
              <a:rPr sz="1700" b="1" spc="-7" dirty="0">
                <a:latin typeface="Arial"/>
                <a:cs typeface="Arial"/>
              </a:rPr>
              <a:t>multiple</a:t>
            </a:r>
            <a:r>
              <a:rPr sz="1700" b="1" spc="-39" dirty="0">
                <a:latin typeface="Arial"/>
                <a:cs typeface="Arial"/>
              </a:rPr>
              <a:t> </a:t>
            </a:r>
            <a:r>
              <a:rPr sz="1700" b="1" spc="-4" dirty="0">
                <a:latin typeface="Arial"/>
                <a:cs typeface="Arial"/>
              </a:rPr>
              <a:t>cores</a:t>
            </a:r>
            <a:endParaRPr sz="1700" dirty="0">
              <a:latin typeface="Arial"/>
              <a:cs typeface="Arial"/>
            </a:endParaRPr>
          </a:p>
          <a:p>
            <a:pPr marL="392892">
              <a:spcBef>
                <a:spcPts val="18"/>
              </a:spcBef>
            </a:pP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7" dirty="0">
                <a:latin typeface="Arial"/>
                <a:cs typeface="Arial"/>
              </a:rPr>
              <a:t>parallel</a:t>
            </a:r>
            <a:r>
              <a:rPr sz="1700" spc="-21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execution</a:t>
            </a:r>
            <a:endParaRPr sz="1700" dirty="0">
              <a:latin typeface="Arial"/>
              <a:cs typeface="Arial"/>
            </a:endParaRPr>
          </a:p>
          <a:p>
            <a:pPr marL="392892" marR="5389321" lvl="1" indent="-142870">
              <a:lnSpc>
                <a:spcPct val="100699"/>
              </a:lnSpc>
              <a:spcBef>
                <a:spcPts val="1687"/>
              </a:spcBef>
              <a:buChar char="•"/>
              <a:tabLst>
                <a:tab pos="392892" algn="l"/>
              </a:tabLst>
            </a:pPr>
            <a:r>
              <a:rPr sz="1700" spc="-14" dirty="0">
                <a:latin typeface="Arial"/>
                <a:cs typeface="Arial"/>
              </a:rPr>
              <a:t>Faster </a:t>
            </a:r>
            <a:r>
              <a:rPr sz="1700" spc="4" dirty="0">
                <a:latin typeface="Arial"/>
                <a:cs typeface="Arial"/>
              </a:rPr>
              <a:t>creation and  </a:t>
            </a:r>
            <a:r>
              <a:rPr sz="1700" spc="7" dirty="0">
                <a:latin typeface="Arial"/>
                <a:cs typeface="Arial"/>
              </a:rPr>
              <a:t>termination </a:t>
            </a:r>
            <a:r>
              <a:rPr sz="1700" spc="25" dirty="0">
                <a:latin typeface="Arial"/>
                <a:cs typeface="Arial"/>
              </a:rPr>
              <a:t>of</a:t>
            </a:r>
            <a:r>
              <a:rPr sz="1700" spc="-53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activities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694"/>
              </a:spcBef>
              <a:buChar char="•"/>
              <a:tabLst>
                <a:tab pos="151799" algn="l"/>
              </a:tabLst>
            </a:pPr>
            <a:r>
              <a:rPr sz="1700" b="1" spc="-4" dirty="0">
                <a:latin typeface="Arial"/>
                <a:cs typeface="Arial"/>
              </a:rPr>
              <a:t>Disadvantages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9"/>
              </a:spcBef>
              <a:buChar char="•"/>
              <a:tabLst>
                <a:tab pos="392892" algn="l"/>
              </a:tabLst>
            </a:pPr>
            <a:r>
              <a:rPr sz="1700" spc="7" dirty="0">
                <a:latin typeface="Arial"/>
                <a:cs typeface="Arial"/>
              </a:rPr>
              <a:t>Coordinated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termination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spc="-7" dirty="0">
                <a:latin typeface="Arial"/>
                <a:cs typeface="Arial"/>
              </a:rPr>
              <a:t>Signal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-7" dirty="0">
                <a:latin typeface="Arial"/>
                <a:cs typeface="Arial"/>
              </a:rPr>
              <a:t>error</a:t>
            </a:r>
            <a:r>
              <a:rPr sz="1700" spc="-4" dirty="0">
                <a:latin typeface="Arial"/>
                <a:cs typeface="Arial"/>
              </a:rPr>
              <a:t> </a:t>
            </a:r>
            <a:r>
              <a:rPr sz="1700" spc="4" dirty="0">
                <a:latin typeface="Arial"/>
                <a:cs typeface="Arial"/>
              </a:rPr>
              <a:t>handling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2"/>
              </a:spcBef>
              <a:buChar char="•"/>
              <a:tabLst>
                <a:tab pos="151799" algn="l"/>
              </a:tabLst>
            </a:pPr>
            <a:r>
              <a:rPr sz="1700" spc="-7" dirty="0">
                <a:latin typeface="Arial"/>
                <a:cs typeface="Arial"/>
              </a:rPr>
              <a:t>Reentrant </a:t>
            </a:r>
            <a:r>
              <a:rPr sz="1700" dirty="0">
                <a:latin typeface="Arial"/>
                <a:cs typeface="Arial"/>
              </a:rPr>
              <a:t>vs. </a:t>
            </a:r>
            <a:r>
              <a:rPr sz="1700" spc="4" dirty="0">
                <a:latin typeface="Arial"/>
                <a:cs typeface="Arial"/>
              </a:rPr>
              <a:t>non-reentrant </a:t>
            </a:r>
            <a:r>
              <a:rPr sz="1700" spc="7" dirty="0">
                <a:latin typeface="Arial"/>
                <a:cs typeface="Arial"/>
              </a:rPr>
              <a:t>system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dirty="0" smtClean="0">
                <a:latin typeface="Arial"/>
                <a:cs typeface="Arial"/>
              </a:rPr>
              <a:t>calls</a:t>
            </a:r>
            <a:r>
              <a:rPr lang="en-US" sz="1700" dirty="0" smtClean="0">
                <a:latin typeface="Arial"/>
                <a:cs typeface="Arial"/>
              </a:rPr>
              <a:t>: reentrant if</a:t>
            </a:r>
            <a:r>
              <a:rPr lang="en-US" sz="1600" dirty="0" smtClean="0"/>
              <a:t> </a:t>
            </a:r>
            <a:r>
              <a:rPr lang="en-US" sz="1600" dirty="0"/>
              <a:t>it can be interrupted in the middle of its execution, and then be safely called again</a:t>
            </a:r>
            <a:endParaRPr sz="1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63359" y="2982516"/>
            <a:ext cx="3980519" cy="2140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380645" y="2884289"/>
            <a:ext cx="4482703" cy="2830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7886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647285"/>
            <a:ext cx="7124105" cy="639958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42" dirty="0"/>
              <a:t> </a:t>
            </a:r>
            <a:r>
              <a:rPr spc="-46" dirty="0"/>
              <a:t>States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4344" y="1565053"/>
            <a:ext cx="8174236" cy="4369184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151799" indent="-142870">
              <a:spcBef>
                <a:spcPts val="70"/>
              </a:spcBef>
              <a:buChar char="•"/>
              <a:tabLst>
                <a:tab pos="151799" algn="l"/>
              </a:tabLst>
            </a:pPr>
            <a:r>
              <a:rPr sz="1700" spc="-32" dirty="0">
                <a:latin typeface="Arial"/>
                <a:cs typeface="Arial"/>
              </a:rPr>
              <a:t>The </a:t>
            </a:r>
            <a:r>
              <a:rPr sz="1700" spc="18" dirty="0">
                <a:latin typeface="Arial"/>
                <a:cs typeface="Arial"/>
              </a:rPr>
              <a:t>typical </a:t>
            </a:r>
            <a:r>
              <a:rPr sz="1700" spc="4" dirty="0">
                <a:latin typeface="Arial"/>
                <a:cs typeface="Arial"/>
              </a:rPr>
              <a:t>states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35" dirty="0">
                <a:latin typeface="Arial"/>
                <a:cs typeface="Arial"/>
              </a:rPr>
              <a:t>are </a:t>
            </a:r>
            <a:r>
              <a:rPr sz="1700" b="1" spc="-21" dirty="0">
                <a:latin typeface="Arial"/>
                <a:cs typeface="Arial"/>
              </a:rPr>
              <a:t>running</a:t>
            </a:r>
            <a:r>
              <a:rPr sz="1700" spc="-21" dirty="0">
                <a:latin typeface="Arial"/>
                <a:cs typeface="Arial"/>
              </a:rPr>
              <a:t>, </a:t>
            </a:r>
            <a:r>
              <a:rPr sz="1700" b="1" spc="-7" dirty="0">
                <a:latin typeface="Arial"/>
                <a:cs typeface="Arial"/>
              </a:rPr>
              <a:t>ready</a:t>
            </a:r>
            <a:r>
              <a:rPr sz="1700" spc="-7" dirty="0">
                <a:latin typeface="Arial"/>
                <a:cs typeface="Arial"/>
              </a:rPr>
              <a:t>,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b="1" spc="4" dirty="0">
                <a:latin typeface="Arial"/>
                <a:cs typeface="Arial"/>
              </a:rPr>
              <a:t>blocked</a:t>
            </a:r>
            <a:endParaRPr sz="1700" dirty="0">
              <a:latin typeface="Arial"/>
              <a:cs typeface="Arial"/>
            </a:endParaRPr>
          </a:p>
          <a:p>
            <a:pPr marL="151799" indent="-142870">
              <a:spcBef>
                <a:spcPts val="1709"/>
              </a:spcBef>
              <a:buChar char="•"/>
              <a:tabLst>
                <a:tab pos="151799" algn="l"/>
              </a:tabLst>
            </a:pPr>
            <a:r>
              <a:rPr sz="1700" spc="-25" dirty="0">
                <a:latin typeface="Arial"/>
                <a:cs typeface="Arial"/>
              </a:rPr>
              <a:t>Typical </a:t>
            </a:r>
            <a:r>
              <a:rPr sz="1700" b="1" dirty="0">
                <a:latin typeface="Arial"/>
                <a:cs typeface="Arial"/>
              </a:rPr>
              <a:t>thread </a:t>
            </a:r>
            <a:r>
              <a:rPr sz="1700" b="1" spc="-4" dirty="0">
                <a:latin typeface="Arial"/>
                <a:cs typeface="Arial"/>
              </a:rPr>
              <a:t>operations </a:t>
            </a:r>
            <a:r>
              <a:rPr sz="1700" spc="7" dirty="0">
                <a:latin typeface="Arial"/>
                <a:cs typeface="Arial"/>
              </a:rPr>
              <a:t>associated </a:t>
            </a:r>
            <a:r>
              <a:rPr sz="1700" spc="25" dirty="0">
                <a:latin typeface="Arial"/>
                <a:cs typeface="Arial"/>
              </a:rPr>
              <a:t>with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change </a:t>
            </a:r>
            <a:r>
              <a:rPr sz="1700" spc="-4" dirty="0">
                <a:latin typeface="Arial"/>
                <a:cs typeface="Arial"/>
              </a:rPr>
              <a:t>in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7" dirty="0">
                <a:latin typeface="Arial"/>
                <a:cs typeface="Arial"/>
              </a:rPr>
              <a:t>state</a:t>
            </a:r>
            <a:r>
              <a:rPr sz="1700" spc="28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are:</a:t>
            </a:r>
            <a:endParaRPr sz="1700" dirty="0">
              <a:latin typeface="Arial"/>
              <a:cs typeface="Arial"/>
            </a:endParaRPr>
          </a:p>
          <a:p>
            <a:pPr marL="392892" lvl="1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Spawn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within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spc="7" dirty="0">
                <a:latin typeface="Arial"/>
                <a:cs typeface="Arial"/>
              </a:rPr>
              <a:t>process </a:t>
            </a:r>
            <a:r>
              <a:rPr sz="1700" dirty="0">
                <a:latin typeface="Arial"/>
                <a:cs typeface="Arial"/>
              </a:rPr>
              <a:t>may </a:t>
            </a:r>
            <a:r>
              <a:rPr sz="1700" spc="18" dirty="0">
                <a:latin typeface="Arial"/>
                <a:cs typeface="Arial"/>
              </a:rPr>
              <a:t>spawn </a:t>
            </a:r>
            <a:r>
              <a:rPr sz="1700" dirty="0">
                <a:latin typeface="Arial"/>
                <a:cs typeface="Arial"/>
              </a:rPr>
              <a:t>another</a:t>
            </a:r>
            <a:r>
              <a:rPr sz="1700" spc="18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5"/>
              </a:spcBef>
              <a:buChar char="•"/>
              <a:tabLst>
                <a:tab pos="642915" algn="l"/>
              </a:tabLst>
            </a:pPr>
            <a:r>
              <a:rPr sz="1700" spc="-4" dirty="0">
                <a:latin typeface="Arial"/>
                <a:cs typeface="Arial"/>
              </a:rPr>
              <a:t>Provides </a:t>
            </a:r>
            <a:r>
              <a:rPr sz="1700" spc="18" dirty="0">
                <a:latin typeface="Arial"/>
                <a:cs typeface="Arial"/>
              </a:rPr>
              <a:t>instruction </a:t>
            </a:r>
            <a:r>
              <a:rPr sz="1700" spc="11" dirty="0">
                <a:latin typeface="Arial"/>
                <a:cs typeface="Arial"/>
              </a:rPr>
              <a:t>pointer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dirty="0">
                <a:latin typeface="Arial"/>
                <a:cs typeface="Arial"/>
              </a:rPr>
              <a:t>arguments </a:t>
            </a:r>
            <a:r>
              <a:rPr sz="1700" spc="18" dirty="0">
                <a:latin typeface="Arial"/>
                <a:cs typeface="Arial"/>
              </a:rPr>
              <a:t>for </a:t>
            </a:r>
            <a:r>
              <a:rPr sz="1700" spc="4" dirty="0">
                <a:latin typeface="Arial"/>
                <a:cs typeface="Arial"/>
              </a:rPr>
              <a:t>the new</a:t>
            </a:r>
            <a:r>
              <a:rPr sz="1700" spc="-49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thread</a:t>
            </a:r>
          </a:p>
          <a:p>
            <a:pPr marL="642915" lvl="2" indent="-142870">
              <a:spcBef>
                <a:spcPts val="1702"/>
              </a:spcBef>
              <a:buChar char="•"/>
              <a:tabLst>
                <a:tab pos="642915" algn="l"/>
              </a:tabLst>
            </a:pPr>
            <a:r>
              <a:rPr sz="1700" spc="4" dirty="0">
                <a:latin typeface="Arial"/>
                <a:cs typeface="Arial"/>
              </a:rPr>
              <a:t>New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1" dirty="0">
                <a:latin typeface="Arial"/>
                <a:cs typeface="Arial"/>
              </a:rPr>
              <a:t>gets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25" dirty="0">
                <a:latin typeface="Arial"/>
                <a:cs typeface="Arial"/>
              </a:rPr>
              <a:t>own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spc="-98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space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2"/>
              </a:spcBef>
              <a:buChar char="•"/>
              <a:tabLst>
                <a:tab pos="392892" algn="l"/>
              </a:tabLst>
            </a:pPr>
            <a:r>
              <a:rPr sz="1700" b="1" spc="-4" dirty="0">
                <a:latin typeface="Arial"/>
                <a:cs typeface="Arial"/>
              </a:rPr>
              <a:t>Block</a:t>
            </a:r>
            <a:r>
              <a:rPr sz="1700" spc="-4" dirty="0">
                <a:latin typeface="Arial"/>
                <a:cs typeface="Arial"/>
              </a:rPr>
              <a:t>: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needs </a:t>
            </a:r>
            <a:r>
              <a:rPr sz="1700" spc="42" dirty="0">
                <a:latin typeface="Arial"/>
                <a:cs typeface="Arial"/>
              </a:rPr>
              <a:t>to </a:t>
            </a:r>
            <a:r>
              <a:rPr sz="1700" spc="18" dirty="0">
                <a:latin typeface="Arial"/>
                <a:cs typeface="Arial"/>
              </a:rPr>
              <a:t>wait for </a:t>
            </a:r>
            <a:r>
              <a:rPr sz="1700" spc="-18" dirty="0">
                <a:latin typeface="Arial"/>
                <a:cs typeface="Arial"/>
              </a:rPr>
              <a:t>an</a:t>
            </a:r>
            <a:r>
              <a:rPr sz="1700" spc="-46" dirty="0">
                <a:latin typeface="Arial"/>
                <a:cs typeface="Arial"/>
              </a:rPr>
              <a:t> </a:t>
            </a:r>
            <a:r>
              <a:rPr sz="1700" spc="-4" dirty="0">
                <a:latin typeface="Arial"/>
                <a:cs typeface="Arial"/>
              </a:rPr>
              <a:t>event</a:t>
            </a:r>
            <a:endParaRPr sz="1700" dirty="0">
              <a:latin typeface="Arial"/>
              <a:cs typeface="Arial"/>
            </a:endParaRPr>
          </a:p>
          <a:p>
            <a:pPr marL="642915" lvl="1" indent="-142870">
              <a:spcBef>
                <a:spcPts val="1709"/>
              </a:spcBef>
              <a:buFont typeface="Arial"/>
              <a:buChar char="•"/>
              <a:tabLst>
                <a:tab pos="642915" algn="l"/>
              </a:tabLst>
            </a:pPr>
            <a:r>
              <a:rPr sz="1700" spc="-7" dirty="0">
                <a:latin typeface="Arial"/>
                <a:cs typeface="Arial"/>
              </a:rPr>
              <a:t>Saving </a:t>
            </a:r>
            <a:r>
              <a:rPr sz="1700" spc="18" dirty="0">
                <a:latin typeface="Arial"/>
                <a:cs typeface="Arial"/>
              </a:rPr>
              <a:t>its </a:t>
            </a:r>
            <a:r>
              <a:rPr sz="1700" spc="-11" dirty="0">
                <a:latin typeface="Arial"/>
                <a:cs typeface="Arial"/>
              </a:rPr>
              <a:t>user </a:t>
            </a:r>
            <a:r>
              <a:rPr sz="1700" spc="-4" dirty="0">
                <a:latin typeface="Arial"/>
                <a:cs typeface="Arial"/>
              </a:rPr>
              <a:t>registers, </a:t>
            </a:r>
            <a:r>
              <a:rPr sz="1700" spc="7" dirty="0">
                <a:latin typeface="Arial"/>
                <a:cs typeface="Arial"/>
              </a:rPr>
              <a:t>program </a:t>
            </a:r>
            <a:r>
              <a:rPr sz="1700" spc="-7" dirty="0">
                <a:latin typeface="Arial"/>
                <a:cs typeface="Arial"/>
              </a:rPr>
              <a:t>counter,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21" dirty="0">
                <a:latin typeface="Arial"/>
                <a:cs typeface="Arial"/>
              </a:rPr>
              <a:t>stack</a:t>
            </a:r>
            <a:r>
              <a:rPr sz="1700" dirty="0">
                <a:latin typeface="Arial"/>
                <a:cs typeface="Arial"/>
              </a:rPr>
              <a:t> </a:t>
            </a:r>
            <a:r>
              <a:rPr sz="1700" spc="11" dirty="0">
                <a:latin typeface="Arial"/>
                <a:cs typeface="Arial"/>
              </a:rPr>
              <a:t>pointers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05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dirty="0">
                <a:latin typeface="Arial"/>
                <a:cs typeface="Arial"/>
              </a:rPr>
              <a:t>Unblock</a:t>
            </a:r>
            <a:r>
              <a:rPr sz="1700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4" dirty="0">
                <a:latin typeface="Arial"/>
                <a:cs typeface="Arial"/>
              </a:rPr>
              <a:t>the </a:t>
            </a:r>
            <a:r>
              <a:rPr sz="1700" spc="-4" dirty="0">
                <a:latin typeface="Arial"/>
                <a:cs typeface="Arial"/>
              </a:rPr>
              <a:t>event </a:t>
            </a:r>
            <a:r>
              <a:rPr sz="1700" spc="18" dirty="0">
                <a:latin typeface="Arial"/>
                <a:cs typeface="Arial"/>
              </a:rPr>
              <a:t>for which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-4" dirty="0">
                <a:latin typeface="Arial"/>
                <a:cs typeface="Arial"/>
              </a:rPr>
              <a:t>is </a:t>
            </a:r>
            <a:r>
              <a:rPr sz="1700" spc="25" dirty="0">
                <a:latin typeface="Arial"/>
                <a:cs typeface="Arial"/>
              </a:rPr>
              <a:t>blocked</a:t>
            </a:r>
            <a:r>
              <a:rPr sz="1700" spc="11" dirty="0">
                <a:latin typeface="Arial"/>
                <a:cs typeface="Arial"/>
              </a:rPr>
              <a:t> </a:t>
            </a:r>
            <a:r>
              <a:rPr sz="1700" spc="21" dirty="0">
                <a:latin typeface="Arial"/>
                <a:cs typeface="Arial"/>
              </a:rPr>
              <a:t>occurs</a:t>
            </a:r>
            <a:endParaRPr sz="1700" dirty="0">
              <a:latin typeface="Arial"/>
              <a:cs typeface="Arial"/>
            </a:endParaRPr>
          </a:p>
          <a:p>
            <a:pPr marL="392892" indent="-142870">
              <a:spcBef>
                <a:spcPts val="1712"/>
              </a:spcBef>
              <a:buFont typeface="Arial"/>
              <a:buChar char="•"/>
              <a:tabLst>
                <a:tab pos="392892" algn="l"/>
              </a:tabLst>
            </a:pPr>
            <a:r>
              <a:rPr sz="1700" b="1" spc="-28" dirty="0">
                <a:latin typeface="Arial"/>
                <a:cs typeface="Arial"/>
              </a:rPr>
              <a:t>Finish</a:t>
            </a:r>
            <a:r>
              <a:rPr sz="1700" spc="-28" dirty="0">
                <a:latin typeface="Arial"/>
                <a:cs typeface="Arial"/>
              </a:rPr>
              <a:t>: </a:t>
            </a:r>
            <a:r>
              <a:rPr sz="1700" spc="-18" dirty="0">
                <a:latin typeface="Arial"/>
                <a:cs typeface="Arial"/>
              </a:rPr>
              <a:t>When </a:t>
            </a:r>
            <a:r>
              <a:rPr sz="1700" spc="-35" dirty="0">
                <a:latin typeface="Arial"/>
                <a:cs typeface="Arial"/>
              </a:rPr>
              <a:t>a </a:t>
            </a:r>
            <a:r>
              <a:rPr sz="1700" dirty="0">
                <a:latin typeface="Arial"/>
                <a:cs typeface="Arial"/>
              </a:rPr>
              <a:t>thread </a:t>
            </a:r>
            <a:r>
              <a:rPr sz="1700" spc="18" dirty="0">
                <a:latin typeface="Arial"/>
                <a:cs typeface="Arial"/>
              </a:rPr>
              <a:t>completes, its </a:t>
            </a:r>
            <a:r>
              <a:rPr sz="1700" spc="-4" dirty="0">
                <a:latin typeface="Arial"/>
                <a:cs typeface="Arial"/>
              </a:rPr>
              <a:t>register </a:t>
            </a:r>
            <a:r>
              <a:rPr sz="1700" spc="25" dirty="0">
                <a:latin typeface="Arial"/>
                <a:cs typeface="Arial"/>
              </a:rPr>
              <a:t>context </a:t>
            </a:r>
            <a:r>
              <a:rPr sz="1700" spc="4" dirty="0">
                <a:latin typeface="Arial"/>
                <a:cs typeface="Arial"/>
              </a:rPr>
              <a:t>and </a:t>
            </a:r>
            <a:r>
              <a:rPr sz="1700" spc="18" dirty="0">
                <a:latin typeface="Arial"/>
                <a:cs typeface="Arial"/>
              </a:rPr>
              <a:t>stacks </a:t>
            </a:r>
            <a:r>
              <a:rPr sz="1700" spc="-35" dirty="0">
                <a:latin typeface="Arial"/>
                <a:cs typeface="Arial"/>
              </a:rPr>
              <a:t>are</a:t>
            </a:r>
            <a:r>
              <a:rPr sz="1700" spc="70" dirty="0">
                <a:latin typeface="Arial"/>
                <a:cs typeface="Arial"/>
              </a:rPr>
              <a:t> </a:t>
            </a:r>
            <a:r>
              <a:rPr sz="1700" spc="7" dirty="0">
                <a:latin typeface="Arial"/>
                <a:cs typeface="Arial"/>
              </a:rPr>
              <a:t>deallocated.</a:t>
            </a:r>
            <a:endParaRPr sz="17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6296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695" y="331814"/>
            <a:ext cx="3002161" cy="1270900"/>
          </a:xfrm>
          <a:prstGeom prst="rect">
            <a:avLst/>
          </a:prstGeom>
        </p:spPr>
        <p:txBody>
          <a:bodyPr vert="horz" wrap="square" lIns="0" tIns="8929" rIns="0" bIns="0" rtlCol="0">
            <a:spAutoFit/>
          </a:bodyPr>
          <a:lstStyle/>
          <a:p>
            <a:pPr marL="8929">
              <a:spcBef>
                <a:spcPts val="70"/>
              </a:spcBef>
            </a:pPr>
            <a:r>
              <a:rPr spc="-80" dirty="0"/>
              <a:t>Thread</a:t>
            </a:r>
            <a:r>
              <a:rPr spc="-53" dirty="0"/>
              <a:t> </a:t>
            </a:r>
            <a:r>
              <a:rPr spc="-39" dirty="0"/>
              <a:t>Dispatching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94929" y="1665449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9633" y="219294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3367" y="5809824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265962" y="2152698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16509" y="2449404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34088" y="2548310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5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65962" y="5713250"/>
            <a:ext cx="0" cy="362992"/>
          </a:xfrm>
          <a:custGeom>
            <a:avLst/>
            <a:gdLst/>
            <a:ahLst/>
            <a:cxnLst/>
            <a:rect l="l" t="t" r="r" b="b"/>
            <a:pathLst>
              <a:path h="516254">
                <a:moveTo>
                  <a:pt x="0" y="0"/>
                </a:moveTo>
                <a:lnTo>
                  <a:pt x="0" y="515768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216509" y="6009966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3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34088" y="5713250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265962" y="2548309"/>
            <a:ext cx="0" cy="3165128"/>
          </a:xfrm>
          <a:custGeom>
            <a:avLst/>
            <a:gdLst/>
            <a:ahLst/>
            <a:cxnLst/>
            <a:rect l="l" t="t" r="r" b="b"/>
            <a:pathLst>
              <a:path h="4501515">
                <a:moveTo>
                  <a:pt x="0" y="0"/>
                </a:moveTo>
                <a:lnTo>
                  <a:pt x="1" y="450124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15241" y="38317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50626" y="439452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50626" y="439452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0626" y="492202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3650626" y="492201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584689" y="2284566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DF27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584689" y="2284562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419680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Save state into</a:t>
            </a:r>
            <a:r>
              <a:rPr sz="1500" spc="-21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1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584689" y="2812060"/>
            <a:ext cx="2440037" cy="396032"/>
          </a:xfrm>
          <a:custGeom>
            <a:avLst/>
            <a:gdLst/>
            <a:ahLst/>
            <a:cxnLst/>
            <a:rect l="l" t="t" r="r" b="b"/>
            <a:pathLst>
              <a:path w="3470275" h="563245">
                <a:moveTo>
                  <a:pt x="0" y="562655"/>
                </a:moveTo>
                <a:lnTo>
                  <a:pt x="3469716" y="562655"/>
                </a:lnTo>
                <a:lnTo>
                  <a:pt x="3469716" y="0"/>
                </a:lnTo>
                <a:lnTo>
                  <a:pt x="0" y="0"/>
                </a:lnTo>
                <a:lnTo>
                  <a:pt x="0" y="562655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584689" y="2812057"/>
            <a:ext cx="2440037" cy="311981"/>
          </a:xfrm>
          <a:prstGeom prst="rect">
            <a:avLst/>
          </a:prstGeom>
          <a:ln w="15629">
            <a:solidFill>
              <a:srgbClr val="000000"/>
            </a:solidFill>
          </a:ln>
        </p:spPr>
        <p:txBody>
          <a:bodyPr vert="horz" wrap="square" lIns="0" tIns="80364" rIns="0" bIns="0" rtlCol="0">
            <a:spAutoFit/>
          </a:bodyPr>
          <a:lstStyle/>
          <a:p>
            <a:pPr marL="287526">
              <a:spcBef>
                <a:spcPts val="633"/>
              </a:spcBef>
            </a:pPr>
            <a:r>
              <a:rPr sz="1500" dirty="0">
                <a:latin typeface="Calibri"/>
                <a:cs typeface="Calibri"/>
              </a:rPr>
              <a:t>Reload state from</a:t>
            </a:r>
            <a:r>
              <a:rPr sz="1500" spc="-2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TCB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41142" y="1797323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463772" y="2152698"/>
            <a:ext cx="2242245" cy="396032"/>
          </a:xfrm>
          <a:custGeom>
            <a:avLst/>
            <a:gdLst/>
            <a:ahLst/>
            <a:cxnLst/>
            <a:rect l="l" t="t" r="r" b="b"/>
            <a:pathLst>
              <a:path w="3188970" h="563245">
                <a:moveTo>
                  <a:pt x="0" y="562656"/>
                </a:moveTo>
                <a:lnTo>
                  <a:pt x="1183922" y="0"/>
                </a:lnTo>
                <a:lnTo>
                  <a:pt x="3188385" y="0"/>
                </a:lnTo>
                <a:lnTo>
                  <a:pt x="3188385" y="156293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72637" y="221863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80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485671" y="5317637"/>
            <a:ext cx="2286000" cy="393799"/>
          </a:xfrm>
          <a:custGeom>
            <a:avLst/>
            <a:gdLst/>
            <a:ahLst/>
            <a:cxnLst/>
            <a:rect l="l" t="t" r="r" b="b"/>
            <a:pathLst>
              <a:path w="3251200" h="560070">
                <a:moveTo>
                  <a:pt x="3251016" y="0"/>
                </a:moveTo>
                <a:lnTo>
                  <a:pt x="3251016" y="281328"/>
                </a:lnTo>
                <a:lnTo>
                  <a:pt x="0" y="559986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463772" y="5674771"/>
            <a:ext cx="68759" cy="66080"/>
          </a:xfrm>
          <a:custGeom>
            <a:avLst/>
            <a:gdLst/>
            <a:ahLst/>
            <a:cxnLst/>
            <a:rect l="l" t="t" r="r" b="b"/>
            <a:pathLst>
              <a:path w="97789" h="93979">
                <a:moveTo>
                  <a:pt x="89433" y="0"/>
                </a:moveTo>
                <a:lnTo>
                  <a:pt x="0" y="54724"/>
                </a:lnTo>
                <a:lnTo>
                  <a:pt x="97434" y="93433"/>
                </a:lnTo>
                <a:lnTo>
                  <a:pt x="89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753889" y="1721768"/>
            <a:ext cx="792510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Thread</a:t>
            </a:r>
            <a:r>
              <a:rPr sz="1500" spc="-53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</a:t>
            </a:r>
            <a:r>
              <a:rPr sz="1500" baseline="-21072" dirty="0">
                <a:latin typeface="Calibri"/>
                <a:cs typeface="Calibri"/>
              </a:rPr>
              <a:t>2</a:t>
            </a:r>
            <a:endParaRPr sz="1500" baseline="-21072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479185" y="3831729"/>
            <a:ext cx="796082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executing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093047" y="3066187"/>
            <a:ext cx="263872" cy="446"/>
          </a:xfrm>
          <a:custGeom>
            <a:avLst/>
            <a:gdLst/>
            <a:ahLst/>
            <a:cxnLst/>
            <a:rect l="l" t="t" r="r" b="b"/>
            <a:pathLst>
              <a:path w="375284" h="635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211187" y="3075804"/>
            <a:ext cx="0" cy="1879253"/>
          </a:xfrm>
          <a:custGeom>
            <a:avLst/>
            <a:gdLst/>
            <a:ahLst/>
            <a:cxnLst/>
            <a:rect l="l" t="t" r="r" b="b"/>
            <a:pathLst>
              <a:path h="2672715">
                <a:moveTo>
                  <a:pt x="0" y="0"/>
                </a:moveTo>
                <a:lnTo>
                  <a:pt x="0" y="2672617"/>
                </a:lnTo>
              </a:path>
            </a:pathLst>
          </a:custGeom>
          <a:ln w="46888">
            <a:solidFill>
              <a:srgbClr val="0433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61734" y="4889048"/>
            <a:ext cx="99120" cy="99120"/>
          </a:xfrm>
          <a:custGeom>
            <a:avLst/>
            <a:gdLst/>
            <a:ahLst/>
            <a:cxnLst/>
            <a:rect l="l" t="t" r="r" b="b"/>
            <a:pathLst>
              <a:path w="140970" h="140970">
                <a:moveTo>
                  <a:pt x="140665" y="0"/>
                </a:moveTo>
                <a:lnTo>
                  <a:pt x="0" y="0"/>
                </a:lnTo>
                <a:lnTo>
                  <a:pt x="70332" y="140665"/>
                </a:lnTo>
                <a:lnTo>
                  <a:pt x="140665" y="0"/>
                </a:lnTo>
                <a:close/>
              </a:path>
            </a:pathLst>
          </a:custGeom>
          <a:solidFill>
            <a:srgbClr val="0433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079313" y="4987953"/>
            <a:ext cx="263872" cy="0"/>
          </a:xfrm>
          <a:custGeom>
            <a:avLst/>
            <a:gdLst/>
            <a:ahLst/>
            <a:cxnLst/>
            <a:rect l="l" t="t" r="r" b="b"/>
            <a:pathLst>
              <a:path w="375284">
                <a:moveTo>
                  <a:pt x="0" y="0"/>
                </a:moveTo>
                <a:lnTo>
                  <a:pt x="375104" y="1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11187" y="2152697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11187" y="4987953"/>
            <a:ext cx="0" cy="923330"/>
          </a:xfrm>
          <a:custGeom>
            <a:avLst/>
            <a:gdLst/>
            <a:ahLst/>
            <a:cxnLst/>
            <a:rect l="l" t="t" r="r" b="b"/>
            <a:pathLst>
              <a:path h="1313179">
                <a:moveTo>
                  <a:pt x="0" y="0"/>
                </a:moveTo>
                <a:lnTo>
                  <a:pt x="0" y="1312864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705606" y="3084899"/>
            <a:ext cx="2287786" cy="321022"/>
          </a:xfrm>
          <a:custGeom>
            <a:avLst/>
            <a:gdLst/>
            <a:ahLst/>
            <a:cxnLst/>
            <a:rect l="l" t="t" r="r" b="b"/>
            <a:pathLst>
              <a:path w="3253740" h="456564">
                <a:moveTo>
                  <a:pt x="0" y="174617"/>
                </a:moveTo>
                <a:lnTo>
                  <a:pt x="0" y="455945"/>
                </a:lnTo>
                <a:lnTo>
                  <a:pt x="2250624" y="455945"/>
                </a:lnTo>
                <a:lnTo>
                  <a:pt x="3253708" y="0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6939707" y="3073072"/>
            <a:ext cx="73670" cy="60275"/>
          </a:xfrm>
          <a:custGeom>
            <a:avLst/>
            <a:gdLst/>
            <a:ahLst/>
            <a:cxnLst/>
            <a:rect l="l" t="t" r="r" b="b"/>
            <a:pathLst>
              <a:path w="104775" h="85725">
                <a:moveTo>
                  <a:pt x="0" y="0"/>
                </a:moveTo>
                <a:lnTo>
                  <a:pt x="38811" y="85369"/>
                </a:lnTo>
                <a:lnTo>
                  <a:pt x="104775" y="388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705606" y="4196721"/>
            <a:ext cx="2307878" cy="791617"/>
          </a:xfrm>
          <a:custGeom>
            <a:avLst/>
            <a:gdLst/>
            <a:ahLst/>
            <a:cxnLst/>
            <a:rect l="l" t="t" r="r" b="b"/>
            <a:pathLst>
              <a:path w="3282315" h="1125854">
                <a:moveTo>
                  <a:pt x="3282161" y="1125312"/>
                </a:moveTo>
                <a:lnTo>
                  <a:pt x="2156848" y="0"/>
                </a:lnTo>
                <a:lnTo>
                  <a:pt x="0" y="0"/>
                </a:lnTo>
                <a:lnTo>
                  <a:pt x="0" y="250069"/>
                </a:lnTo>
              </a:path>
            </a:pathLst>
          </a:custGeom>
          <a:ln w="156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72637" y="4328594"/>
            <a:ext cx="66080" cy="66080"/>
          </a:xfrm>
          <a:custGeom>
            <a:avLst/>
            <a:gdLst/>
            <a:ahLst/>
            <a:cxnLst/>
            <a:rect l="l" t="t" r="r" b="b"/>
            <a:pathLst>
              <a:path w="93979" h="93979">
                <a:moveTo>
                  <a:pt x="93776" y="0"/>
                </a:moveTo>
                <a:lnTo>
                  <a:pt x="0" y="0"/>
                </a:lnTo>
                <a:lnTo>
                  <a:pt x="46888" y="93764"/>
                </a:lnTo>
                <a:lnTo>
                  <a:pt x="937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20821" y="3633927"/>
            <a:ext cx="1892201" cy="241201"/>
          </a:xfrm>
          <a:prstGeom prst="rect">
            <a:avLst/>
          </a:prstGeom>
        </p:spPr>
        <p:txBody>
          <a:bodyPr vert="horz" wrap="square" lIns="0" tIns="10268" rIns="0" bIns="0" rtlCol="0">
            <a:spAutoFit/>
          </a:bodyPr>
          <a:lstStyle/>
          <a:p>
            <a:pPr marL="8929">
              <a:spcBef>
                <a:spcPts val="80"/>
              </a:spcBef>
            </a:pPr>
            <a:r>
              <a:rPr sz="1500" dirty="0">
                <a:latin typeface="Calibri"/>
                <a:cs typeface="Calibri"/>
              </a:rPr>
              <a:t>Interrupt or system</a:t>
            </a:r>
            <a:r>
              <a:rPr sz="1500" spc="-18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call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611059" y="2381137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611059" y="5282330"/>
            <a:ext cx="691604" cy="486221"/>
          </a:xfrm>
          <a:prstGeom prst="rect">
            <a:avLst/>
          </a:prstGeom>
        </p:spPr>
        <p:txBody>
          <a:bodyPr vert="horz" wrap="square" lIns="0" tIns="22323" rIns="0" bIns="0" rtlCol="0">
            <a:spAutoFit/>
          </a:bodyPr>
          <a:lstStyle/>
          <a:p>
            <a:pPr marL="52683" marR="3572" indent="-44200">
              <a:lnSpc>
                <a:spcPts val="1814"/>
              </a:lnSpc>
              <a:spcBef>
                <a:spcPts val="176"/>
              </a:spcBef>
            </a:pPr>
            <a:r>
              <a:rPr sz="1500" dirty="0">
                <a:latin typeface="Calibri"/>
                <a:cs typeface="Calibri"/>
              </a:rPr>
              <a:t>ready</a:t>
            </a:r>
            <a:r>
              <a:rPr sz="1500" spc="-6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 waiting</a:t>
            </a:r>
            <a:endParaRPr sz="15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990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84163" y="2416175"/>
            <a:ext cx="4025900" cy="3249613"/>
          </a:xfrm>
        </p:spPr>
        <p:txBody>
          <a:bodyPr>
            <a:normAutofit fontScale="92500" lnSpcReduction="20000"/>
          </a:bodyPr>
          <a:lstStyle/>
          <a:p>
            <a:r>
              <a:rPr lang="en-US" smtClean="0">
                <a:ea typeface="ＭＳ Ｐゴシック" pitchFamily="34" charset="-128"/>
              </a:rPr>
              <a:t>Global memory</a:t>
            </a:r>
          </a:p>
          <a:p>
            <a:r>
              <a:rPr lang="en-US" smtClean="0">
                <a:ea typeface="ＭＳ Ｐゴシック" pitchFamily="34" charset="-128"/>
              </a:rPr>
              <a:t>Process ID and parent process ID</a:t>
            </a:r>
          </a:p>
          <a:p>
            <a:r>
              <a:rPr lang="en-US" smtClean="0">
                <a:ea typeface="ＭＳ Ｐゴシック" pitchFamily="34" charset="-128"/>
              </a:rPr>
              <a:t>Controlling terminal</a:t>
            </a:r>
          </a:p>
          <a:p>
            <a:r>
              <a:rPr lang="en-US" smtClean="0">
                <a:ea typeface="ＭＳ Ｐゴシック" pitchFamily="34" charset="-128"/>
              </a:rPr>
              <a:t>Process credentials (user )</a:t>
            </a:r>
          </a:p>
          <a:p>
            <a:r>
              <a:rPr lang="en-US" smtClean="0">
                <a:ea typeface="ＭＳ Ｐゴシック" pitchFamily="34" charset="-128"/>
              </a:rPr>
              <a:t>Open file information</a:t>
            </a:r>
          </a:p>
          <a:p>
            <a:r>
              <a:rPr lang="en-US" smtClean="0">
                <a:ea typeface="ＭＳ Ｐゴシック" pitchFamily="34" charset="-128"/>
              </a:rPr>
              <a:t>Timers</a:t>
            </a:r>
          </a:p>
          <a:p>
            <a:r>
              <a:rPr lang="en-US" smtClean="0">
                <a:ea typeface="ＭＳ Ｐゴシック" pitchFamily="34" charset="-128"/>
              </a:rPr>
              <a:t>………</a:t>
            </a:r>
          </a:p>
        </p:txBody>
      </p:sp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a typeface="ＭＳ Ｐゴシック" pitchFamily="34" charset="-128"/>
              </a:rPr>
              <a:t>Threads  </a:t>
            </a:r>
          </a:p>
        </p:txBody>
      </p:sp>
      <p:sp>
        <p:nvSpPr>
          <p:cNvPr id="9220" name="Title 1"/>
          <p:cNvSpPr txBox="1">
            <a:spLocks/>
          </p:cNvSpPr>
          <p:nvPr/>
        </p:nvSpPr>
        <p:spPr bwMode="auto">
          <a:xfrm>
            <a:off x="217488" y="1508125"/>
            <a:ext cx="393065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sz="3200" b="1">
                <a:solidFill>
                  <a:srgbClr val="006699"/>
                </a:solidFill>
                <a:latin typeface="Arial" pitchFamily="34" charset="0"/>
              </a:rPr>
              <a:t>Threads share….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746625" y="1028700"/>
            <a:ext cx="4173538" cy="4594225"/>
            <a:chOff x="4747078" y="1028700"/>
            <a:chExt cx="4173764" cy="4593997"/>
          </a:xfrm>
        </p:grpSpPr>
        <p:sp>
          <p:nvSpPr>
            <p:cNvPr id="9222" name="Title 1"/>
            <p:cNvSpPr txBox="1">
              <a:spLocks/>
            </p:cNvSpPr>
            <p:nvPr/>
          </p:nvSpPr>
          <p:spPr bwMode="auto">
            <a:xfrm>
              <a:off x="4991099" y="1028700"/>
              <a:ext cx="3929743" cy="105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b"/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Threads specific</a:t>
              </a:r>
            </a:p>
            <a:p>
              <a:pPr algn="ctr" eaLnBrk="1" hangingPunct="1"/>
              <a:r>
                <a:rPr lang="en-US" sz="3200" b="1">
                  <a:solidFill>
                    <a:srgbClr val="006699"/>
                  </a:solidFill>
                  <a:latin typeface="Arial" pitchFamily="34" charset="0"/>
                </a:rPr>
                <a:t>Attributes….</a:t>
              </a:r>
            </a:p>
          </p:txBody>
        </p:sp>
        <p:sp>
          <p:nvSpPr>
            <p:cNvPr id="9223" name="Content Placeholder 2"/>
            <p:cNvSpPr txBox="1">
              <a:spLocks/>
            </p:cNvSpPr>
            <p:nvPr/>
          </p:nvSpPr>
          <p:spPr bwMode="auto">
            <a:xfrm>
              <a:off x="4747078" y="2373084"/>
              <a:ext cx="4026807" cy="32496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ID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Thread specific data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CPU affinity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Stack (local variables and function call linkage information)</a:t>
              </a:r>
            </a:p>
            <a:p>
              <a:pPr eaLnBrk="1" hangingPunct="1"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/>
                <a:buChar char="n"/>
              </a:pPr>
              <a:r>
                <a:rPr kumimoji="1" lang="en-US">
                  <a:latin typeface="Helvetica" pitchFamily="34" charset="0"/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2820</TotalTime>
  <Words>2084</Words>
  <Application>Microsoft Office PowerPoint</Application>
  <PresentationFormat>On-screen Show (4:3)</PresentationFormat>
  <Paragraphs>369</Paragraphs>
  <Slides>43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0" baseType="lpstr">
      <vt:lpstr>MS PGothic</vt:lpstr>
      <vt:lpstr>MS PGothic</vt:lpstr>
      <vt:lpstr>Arial</vt:lpstr>
      <vt:lpstr>Arial Black</vt:lpstr>
      <vt:lpstr>Calibri</vt:lpstr>
      <vt:lpstr>Comic Sans MS</vt:lpstr>
      <vt:lpstr>Courier New</vt:lpstr>
      <vt:lpstr>Helvetica</vt:lpstr>
      <vt:lpstr>Lucida Sans Unicode</vt:lpstr>
      <vt:lpstr>Monotype Sorts</vt:lpstr>
      <vt:lpstr>Times New Roman</vt:lpstr>
      <vt:lpstr>Verdana</vt:lpstr>
      <vt:lpstr>Webdings</vt:lpstr>
      <vt:lpstr>Wingdings</vt:lpstr>
      <vt:lpstr>Wingdings 2</vt:lpstr>
      <vt:lpstr>Wingdings 3</vt:lpstr>
      <vt:lpstr>Concourse</vt:lpstr>
      <vt:lpstr>Threads</vt:lpstr>
      <vt:lpstr>Process Concept</vt:lpstr>
      <vt:lpstr>Control Blocks</vt:lpstr>
      <vt:lpstr>Control Blocks</vt:lpstr>
      <vt:lpstr>Single &amp; Multithreading Process</vt:lpstr>
      <vt:lpstr>Why Multithreading</vt:lpstr>
      <vt:lpstr>Thread States</vt:lpstr>
      <vt:lpstr>Thread Dispatching</vt:lpstr>
      <vt:lpstr>Threads  </vt:lpstr>
      <vt:lpstr>Process Vs. Threads</vt:lpstr>
      <vt:lpstr>Concurrent Execution on a Single-core System</vt:lpstr>
      <vt:lpstr>Multicore Programming</vt:lpstr>
      <vt:lpstr>Types of Parallelism</vt:lpstr>
      <vt:lpstr>Types of Parallelism</vt:lpstr>
      <vt:lpstr>Data vs. Task Parallelism</vt:lpstr>
      <vt:lpstr>Amdahl’s Law</vt:lpstr>
      <vt:lpstr>Amdahl’s Law Example</vt:lpstr>
      <vt:lpstr>Fork – Join Model</vt:lpstr>
      <vt:lpstr>Multithreading Models</vt:lpstr>
      <vt:lpstr>User Threads</vt:lpstr>
      <vt:lpstr>Kernel Threads</vt:lpstr>
      <vt:lpstr>User vs. Kernel Thread</vt:lpstr>
      <vt:lpstr>Multithreading Models</vt:lpstr>
      <vt:lpstr>Many-to-One</vt:lpstr>
      <vt:lpstr>One-to-One</vt:lpstr>
      <vt:lpstr>Many-to-Many Model</vt:lpstr>
      <vt:lpstr>Thread Libraries</vt:lpstr>
      <vt:lpstr>POSIX Compilation on Linux</vt:lpstr>
      <vt:lpstr>POSIX: Thread Creation</vt:lpstr>
      <vt:lpstr>POSIX: Thread ID</vt:lpstr>
      <vt:lpstr>POSIX:  Wait for Thread Completion</vt:lpstr>
      <vt:lpstr>POSIX: Thread Termination</vt:lpstr>
      <vt:lpstr>PowerPoint Presentation</vt:lpstr>
      <vt:lpstr>Thread Scheduling</vt:lpstr>
      <vt:lpstr>Thread Scheduling</vt:lpstr>
      <vt:lpstr>Signal Handling</vt:lpstr>
      <vt:lpstr>Thread Pools</vt:lpstr>
      <vt:lpstr>PowerPoint Presentation</vt:lpstr>
      <vt:lpstr>PowerPoint Presentation</vt:lpstr>
      <vt:lpstr>PowerPoint Presentation</vt:lpstr>
      <vt:lpstr>PowerPoint Presentation</vt:lpstr>
      <vt:lpstr>OpenMP threads</vt:lpstr>
      <vt:lpstr>Open MP Example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 Threads</dc:title>
  <dc:creator>doman</dc:creator>
  <cp:lastModifiedBy>Abdual Rehman</cp:lastModifiedBy>
  <cp:revision>149</cp:revision>
  <cp:lastPrinted>2001-06-14T14:23:12Z</cp:lastPrinted>
  <dcterms:created xsi:type="dcterms:W3CDTF">2013-01-18T23:34:39Z</dcterms:created>
  <dcterms:modified xsi:type="dcterms:W3CDTF">2023-01-14T09:15:05Z</dcterms:modified>
</cp:coreProperties>
</file>