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5"/>
  </p:notesMasterIdLst>
  <p:sldIdLst>
    <p:sldId id="30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8" r:id="rId13"/>
    <p:sldId id="269" r:id="rId14"/>
    <p:sldId id="309" r:id="rId15"/>
    <p:sldId id="270" r:id="rId16"/>
    <p:sldId id="271" r:id="rId17"/>
    <p:sldId id="310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402" r:id="rId45"/>
    <p:sldId id="373" r:id="rId46"/>
    <p:sldId id="374" r:id="rId47"/>
    <p:sldId id="400" r:id="rId48"/>
    <p:sldId id="377" r:id="rId49"/>
    <p:sldId id="403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404" r:id="rId62"/>
    <p:sldId id="406" r:id="rId63"/>
    <p:sldId id="405" r:id="rId64"/>
  </p:sldIdLst>
  <p:sldSz cx="10693400" cy="7562850"/>
  <p:notesSz cx="10693400" cy="7562850"/>
  <p:defaultTextStyle>
    <a:defPPr>
      <a:defRPr lang="de-DE"/>
    </a:defPPr>
    <a:lvl1pPr marL="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3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19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116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0D63484-CEA6-4C2C-A277-89C77341BC39}" type="slidenum">
              <a:rPr lang="en-US" altLang="en-US" smtClean="0">
                <a:latin typeface="Helvetica" charset="0"/>
              </a:rPr>
              <a:pPr/>
              <a:t>19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41E7BD1-F450-4BEC-81DA-AF9D222E1C91}" type="slidenum">
              <a:rPr lang="en-US" altLang="en-US" smtClean="0">
                <a:latin typeface="Helvetica" charset="0"/>
              </a:rPr>
              <a:pPr/>
              <a:t>20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FA365AF-F445-4F24-8F1C-1275F050242B}" type="slidenum">
              <a:rPr lang="en-US" altLang="en-US" smtClean="0">
                <a:latin typeface="Helvetica" charset="0"/>
              </a:rPr>
              <a:pPr/>
              <a:t>21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8E9F819-8B6C-4475-B133-7A47ED5B04F5}" type="slidenum">
              <a:rPr lang="en-US" altLang="en-US" smtClean="0">
                <a:latin typeface="Helvetica" charset="0"/>
              </a:rPr>
              <a:pPr/>
              <a:t>22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4350FE6E-5214-490B-872D-DDC7A1EF04F9}" type="slidenum">
              <a:rPr lang="en-US" altLang="en-US" smtClean="0">
                <a:latin typeface="Helvetica" charset="0"/>
              </a:rPr>
              <a:pPr/>
              <a:t>23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4EB6330-1446-4094-94AD-9E88DFC192BA}" type="slidenum">
              <a:rPr lang="en-US" altLang="en-US" smtClean="0">
                <a:latin typeface="Helvetica" charset="0"/>
              </a:rPr>
              <a:pPr/>
              <a:t>24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507FD6B5-7FCA-4347-BE5A-26325994A539}" type="slidenum">
              <a:rPr lang="en-US" altLang="en-US" smtClean="0">
                <a:latin typeface="Helvetica" charset="0"/>
              </a:rPr>
              <a:pPr/>
              <a:t>26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7E0C1C24-8894-4E5E-BADF-DA36E2E45A27}" type="slidenum">
              <a:rPr lang="en-US" altLang="en-US" smtClean="0">
                <a:latin typeface="Helvetica" charset="0"/>
              </a:rPr>
              <a:pPr/>
              <a:t>27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F755B3-6563-4962-9F4E-5E91A0A2F55E}" type="slidenum">
              <a:rPr lang="en-US" altLang="en-US" smtClean="0">
                <a:latin typeface="Helvetica" charset="0"/>
              </a:rPr>
              <a:pPr/>
              <a:t>28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F0D72DA-A91B-413E-8955-D1F7457FA291}" type="slidenum">
              <a:rPr lang="en-US" altLang="en-US" smtClean="0">
                <a:latin typeface="Helvetica" charset="0"/>
              </a:rPr>
              <a:pPr/>
              <a:t>29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D4A12B1-5310-4762-AE1D-8B2E6F75CAAC}" type="slidenum">
              <a:rPr lang="en-US" altLang="en-US" smtClean="0">
                <a:latin typeface="Helvetica" charset="0"/>
              </a:rPr>
              <a:pPr/>
              <a:t>30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AC66038-1B7F-4750-A004-DB77C48C9156}" type="slidenum">
              <a:rPr lang="en-US" altLang="en-US" smtClean="0">
                <a:latin typeface="Helvetica" charset="0"/>
              </a:rPr>
              <a:pPr/>
              <a:t>31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FDC782F1-7176-4938-BE1F-2C12E3C12A0A}" type="slidenum">
              <a:rPr lang="en-US" altLang="en-US" smtClean="0">
                <a:latin typeface="Helvetica" charset="0"/>
              </a:rPr>
              <a:pPr/>
              <a:t>32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EB48E15-224C-4C31-89AF-9541E2E80DFF}" type="slidenum">
              <a:rPr lang="en-US" altLang="en-US" smtClean="0">
                <a:latin typeface="Helvetica" charset="0"/>
              </a:rPr>
              <a:pPr/>
              <a:t>33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BD8279D-D87D-4276-8BE5-D8CFBD71A9A7}" type="slidenum">
              <a:rPr lang="en-US" altLang="en-US" smtClean="0">
                <a:latin typeface="Helvetica" charset="0"/>
              </a:rPr>
              <a:pPr/>
              <a:t>34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E8CA9E0-7A8F-40F9-9AF2-729F90E9BE6F}" type="slidenum">
              <a:rPr lang="en-US" altLang="en-US" smtClean="0">
                <a:latin typeface="Helvetica" charset="0"/>
              </a:rPr>
              <a:pPr/>
              <a:t>35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611E1DD-E1A9-4DBF-B2AD-8E4DB79D5000}" type="slidenum">
              <a:rPr lang="en-US" altLang="en-US" smtClean="0">
                <a:latin typeface="Helvetica" charset="0"/>
              </a:rPr>
              <a:pPr/>
              <a:t>36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0A43D59-4471-4E11-A567-3894CB529AA7}" type="slidenum">
              <a:rPr lang="en-US" altLang="en-US" smtClean="0">
                <a:latin typeface="Helvetica" charset="0"/>
              </a:rPr>
              <a:pPr/>
              <a:t>38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80014B-294D-4443-8B4F-23A652658B6A}" type="slidenum">
              <a:rPr lang="en-US" altLang="en-US" smtClean="0">
                <a:latin typeface="Helvetica" charset="0"/>
              </a:rPr>
              <a:pPr/>
              <a:t>39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C215E1BA-7AE6-456D-869C-2AE85A918847}" type="slidenum">
              <a:rPr lang="en-US" altLang="en-US" smtClean="0">
                <a:latin typeface="Helvetica" charset="0"/>
              </a:rPr>
              <a:pPr/>
              <a:t>40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35FE958E-D7E8-4E5C-A2ED-FCB0015FA1A2}" type="slidenum">
              <a:rPr lang="en-US" altLang="en-US" smtClean="0">
                <a:latin typeface="Helvetica" charset="0"/>
              </a:rPr>
              <a:pPr/>
              <a:t>41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2249E71-E5CE-449A-B987-8D83BEDBB63B}" type="slidenum">
              <a:rPr lang="en-US" altLang="en-US" smtClean="0">
                <a:latin typeface="Helvetica" charset="0"/>
              </a:rPr>
              <a:pPr/>
              <a:t>42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A00778C-BC06-484B-B745-615410ABB4C7}" type="slidenum">
              <a:rPr lang="en-US" altLang="en-US" smtClean="0">
                <a:latin typeface="Helvetica" charset="0"/>
              </a:rPr>
              <a:pPr/>
              <a:t>43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DCF799B2-4A68-4E01-B75E-DF6DFD989DB2}" type="slidenum">
              <a:rPr lang="en-US" altLang="en-US" smtClean="0">
                <a:latin typeface="Helvetica" charset="0"/>
              </a:rPr>
              <a:pPr/>
              <a:t>45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36DB292-175D-470A-A514-B9631E7127FE}" type="slidenum">
              <a:rPr lang="en-US" altLang="en-US" smtClean="0">
                <a:latin typeface="Helvetica" charset="0"/>
              </a:rPr>
              <a:pPr/>
              <a:t>46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E85474E-D509-42C7-9231-7481B92F8882}" type="slidenum">
              <a:rPr lang="en-US" altLang="en-US" smtClean="0">
                <a:latin typeface="Helvetica" charset="0"/>
              </a:rPr>
              <a:pPr/>
              <a:t>48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A5066A9B-875D-4189-BDB5-811044F5F6A8}" type="slidenum">
              <a:rPr lang="en-US" altLang="en-US" smtClean="0">
                <a:latin typeface="Helvetica" charset="0"/>
              </a:rPr>
              <a:pPr/>
              <a:t>50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EF37D91C-893A-4B62-9A77-B63A8B2602A7}" type="slidenum">
              <a:rPr lang="en-US" altLang="en-US" smtClean="0">
                <a:latin typeface="Helvetica" charset="0"/>
              </a:rPr>
              <a:pPr/>
              <a:t>51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94C1A8B9-68C4-439E-AB45-5EA5B7045386}" type="slidenum">
              <a:rPr lang="en-US" altLang="en-US" smtClean="0">
                <a:latin typeface="Helvetica" charset="0"/>
              </a:rPr>
              <a:pPr/>
              <a:t>52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3804717-C601-455F-9209-9D1B786ADE91}" type="slidenum">
              <a:rPr lang="en-US" altLang="en-US" smtClean="0">
                <a:latin typeface="Helvetica" charset="0"/>
              </a:rPr>
              <a:pPr/>
              <a:t>53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B3C3551-F9E9-474C-A1AB-2655182E1DD9}" type="slidenum">
              <a:rPr lang="en-US" altLang="en-US" smtClean="0">
                <a:latin typeface="Helvetica" charset="0"/>
              </a:rPr>
              <a:pPr/>
              <a:t>55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87C8D278-419E-45E0-9465-1D47AD6E15F1}" type="slidenum">
              <a:rPr lang="en-US" altLang="en-US" smtClean="0">
                <a:latin typeface="Helvetica" charset="0"/>
              </a:rPr>
              <a:pPr/>
              <a:t>56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676F96F0-82DF-401E-BD04-75D830EF72C9}" type="slidenum">
              <a:rPr lang="en-US" altLang="en-US" smtClean="0">
                <a:latin typeface="Helvetica" charset="0"/>
              </a:rPr>
              <a:pPr/>
              <a:t>57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2AF6C162-EA16-450F-96EF-DAC9EA5469FA}" type="slidenum">
              <a:rPr lang="en-US" altLang="en-US" smtClean="0">
                <a:latin typeface="Helvetica" charset="0"/>
              </a:rPr>
              <a:pPr/>
              <a:t>58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0B41674F-3E7E-4FC0-8DFA-405A42F723AC}" type="slidenum">
              <a:rPr lang="en-US" altLang="en-US" smtClean="0">
                <a:latin typeface="Helvetica" charset="0"/>
              </a:rPr>
              <a:pPr/>
              <a:t>59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056205" y="7183158"/>
            <a:ext cx="4634775" cy="3784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fld id="{B6AA6746-4B4F-43DE-A24E-DC0814D341AA}" type="slidenum">
              <a:rPr lang="en-US" altLang="en-US" smtClean="0">
                <a:latin typeface="Helvetica" charset="0"/>
              </a:rPr>
              <a:pPr/>
              <a:t>60</a:t>
            </a:fld>
            <a:endParaRPr lang="en-US" altLang="en-US" smtClean="0">
              <a:latin typeface="Helvetica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309" y="3592871"/>
            <a:ext cx="8552783" cy="3403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3518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932730"/>
            <a:ext cx="9089390" cy="20178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5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982800"/>
            <a:ext cx="9089390" cy="1323007"/>
          </a:xfrm>
        </p:spPr>
        <p:txBody>
          <a:bodyPr lIns="52157" rIns="52157"/>
          <a:lstStyle>
            <a:lvl1pPr marL="0" marR="73020" indent="0" algn="r">
              <a:buNone/>
              <a:defRPr>
                <a:solidFill>
                  <a:schemeClr val="tx2"/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5462058"/>
            <a:ext cx="10697803" cy="210860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743080-B8F7-47DC-893B-DDC7CD68C9C4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633577"/>
            <a:ext cx="9624060" cy="483686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DFCA-A31A-4FAF-A672-6F4252AA6470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302867"/>
            <a:ext cx="2078652" cy="616757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68"/>
            <a:ext cx="7396268" cy="61675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B244-4DD3-44C8-B750-6B4D1B7372F0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BD3-784E-42ED-AE19-5CFAAFE920B2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1168627"/>
            <a:ext cx="9089390" cy="20167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5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3233027"/>
            <a:ext cx="5346700" cy="1604418"/>
          </a:xfrm>
        </p:spPr>
        <p:txBody>
          <a:bodyPr lIns="104315" rIns="104315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A40-63B6-42E5-85EB-861A42F574C0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7" name="Chevron 6"/>
          <p:cNvSpPr/>
          <p:nvPr/>
        </p:nvSpPr>
        <p:spPr>
          <a:xfrm>
            <a:off x="4252895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3314368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633576"/>
            <a:ext cx="4722918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A572-7408-4F02-ACEF-71E1F874809B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113"/>
            <a:ext cx="9624060" cy="126047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966248"/>
            <a:ext cx="4724775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5966248"/>
            <a:ext cx="4726631" cy="84031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8630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592736"/>
            <a:ext cx="4724775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592736"/>
            <a:ext cx="4726631" cy="434688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474-1BC0-4FE1-9606-386FB8CCE73F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D686-C3DE-4D76-95D6-1BE7BF433077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E76-B5DF-4B00-A05E-90EEE9C693AA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5378027"/>
            <a:ext cx="8749521" cy="50419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5905487"/>
            <a:ext cx="4648065" cy="100838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302514"/>
            <a:ext cx="8747201" cy="504190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7066538"/>
            <a:ext cx="2245614" cy="403352"/>
          </a:xfrm>
        </p:spPr>
        <p:txBody>
          <a:bodyPr/>
          <a:lstStyle/>
          <a:p>
            <a:fld id="{0B7ECE49-5CA2-41F1-8387-B668DC751F34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6002863"/>
            <a:ext cx="8376497" cy="714856"/>
          </a:xfrm>
          <a:noFill/>
        </p:spPr>
        <p:txBody>
          <a:bodyPr lIns="104315" tIns="0" rIns="104315" anchor="t"/>
          <a:lstStyle>
            <a:lvl1pPr marL="0" marR="20863" indent="0" algn="r"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209492"/>
            <a:ext cx="10158730" cy="4840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80CC95-7ED6-4C76-B7B1-6CDCF754C478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7066539"/>
            <a:ext cx="2748991" cy="4026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5365149"/>
            <a:ext cx="9443769" cy="6205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4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5501141"/>
            <a:ext cx="213868" cy="2520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5516087"/>
            <a:ext cx="4446231" cy="15914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6379595"/>
            <a:ext cx="4446231" cy="9243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4315" tIns="52157" rIns="104315" bIns="521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6386465"/>
            <a:ext cx="3978817" cy="11919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4315" tIns="52157" rIns="104315" bIns="521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6382590"/>
            <a:ext cx="3982554" cy="119583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633576"/>
            <a:ext cx="9624060" cy="4991131"/>
          </a:xfrm>
          <a:prstGeom prst="rect">
            <a:avLst/>
          </a:prstGeom>
        </p:spPr>
        <p:txBody>
          <a:bodyPr vert="horz" lIns="104315" tIns="52157" rIns="104315" bIns="5215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7066538"/>
            <a:ext cx="2245614" cy="4033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E460A76E-B65A-41BC-B914-B6DB18AADDF1}" type="datetime1">
              <a:rPr lang="en-US" spc="-10" smtClean="0">
                <a:solidFill>
                  <a:srgbClr val="326599"/>
                </a:solidFill>
              </a:rPr>
              <a:t>1/14/2023</a:t>
            </a:fld>
            <a:endParaRPr lang="de-DE" spc="-10" dirty="0">
              <a:solidFill>
                <a:srgbClr val="326599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7066539"/>
            <a:ext cx="2748991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O</a:t>
            </a:r>
            <a:r>
              <a:rPr lang="en-US" spc="-5" smtClean="0"/>
              <a:t>p</a:t>
            </a:r>
            <a:r>
              <a:rPr lang="en-US" spc="-10" smtClean="0"/>
              <a:t>e</a:t>
            </a:r>
            <a:r>
              <a:rPr lang="en-US" spc="-15" smtClean="0"/>
              <a:t>r</a:t>
            </a:r>
            <a:r>
              <a:rPr lang="en-US" spc="-10" smtClean="0"/>
              <a:t>ati</a:t>
            </a:r>
            <a:r>
              <a:rPr lang="en-US" spc="-5" smtClean="0"/>
              <a:t>n</a:t>
            </a:r>
            <a:r>
              <a:rPr lang="en-US" spc="-10" smtClean="0"/>
              <a:t>g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S</a:t>
            </a:r>
            <a:r>
              <a:rPr lang="en-US" spc="-30" smtClean="0"/>
              <a:t>y</a:t>
            </a:r>
            <a:r>
              <a:rPr lang="en-US" spc="-10" smtClean="0"/>
              <a:t>stem</a:t>
            </a:r>
            <a:r>
              <a:rPr lang="en-US" spc="25" smtClean="0">
                <a:latin typeface="Times New Roman"/>
                <a:cs typeface="Times New Roman"/>
              </a:rPr>
              <a:t> </a:t>
            </a:r>
            <a:r>
              <a:rPr lang="en-US" spc="-10" smtClean="0"/>
              <a:t>C</a:t>
            </a:r>
            <a:r>
              <a:rPr lang="en-US" spc="-5" smtClean="0"/>
              <a:t>on</a:t>
            </a:r>
            <a:r>
              <a:rPr lang="en-US" spc="-10" smtClean="0"/>
              <a:t>ce</a:t>
            </a:r>
            <a:r>
              <a:rPr lang="en-US" spc="-21" smtClean="0"/>
              <a:t>p</a:t>
            </a:r>
            <a:r>
              <a:rPr lang="en-US" spc="-10" smtClean="0"/>
              <a:t>ts</a:t>
            </a:r>
            <a:r>
              <a:rPr lang="en-US" spc="-21" smtClean="0"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–</a:t>
            </a:r>
            <a:r>
              <a:rPr lang="en-US" spc="25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9</a:t>
            </a:r>
            <a:r>
              <a:rPr lang="en-US" sz="1000" baseline="23809" smtClean="0">
                <a:solidFill>
                  <a:srgbClr val="326599"/>
                </a:solidFill>
              </a:rPr>
              <a:t>t</a:t>
            </a:r>
            <a:r>
              <a:rPr lang="en-US" sz="1000" spc="22" baseline="23809" smtClean="0">
                <a:solidFill>
                  <a:srgbClr val="326599"/>
                </a:solidFill>
              </a:rPr>
              <a:t>h</a:t>
            </a:r>
            <a:r>
              <a:rPr lang="en-US" sz="1000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z="1000" spc="-82" baseline="23809" smtClean="0">
                <a:solidFill>
                  <a:srgbClr val="326599"/>
                </a:solidFill>
                <a:latin typeface="Times New Roman"/>
                <a:cs typeface="Times New Roman"/>
              </a:rPr>
              <a:t> </a:t>
            </a:r>
            <a:r>
              <a:rPr lang="en-US" spc="-10" smtClean="0">
                <a:solidFill>
                  <a:srgbClr val="326599"/>
                </a:solidFill>
              </a:rPr>
              <a:t>E</a:t>
            </a:r>
            <a:r>
              <a:rPr lang="en-US" spc="-5" smtClean="0">
                <a:solidFill>
                  <a:srgbClr val="326599"/>
                </a:solidFill>
              </a:rPr>
              <a:t>d</a:t>
            </a:r>
            <a:r>
              <a:rPr lang="en-US" spc="-10" smtClean="0">
                <a:solidFill>
                  <a:srgbClr val="326599"/>
                </a:solidFill>
              </a:rPr>
              <a:t>iti</a:t>
            </a:r>
            <a:r>
              <a:rPr lang="en-US" spc="-5" smtClean="0">
                <a:solidFill>
                  <a:srgbClr val="326599"/>
                </a:solidFill>
              </a:rPr>
              <a:t>o</a:t>
            </a:r>
            <a:r>
              <a:rPr lang="en-US" spc="-10" smtClean="0">
                <a:solidFill>
                  <a:srgbClr val="326599"/>
                </a:solidFill>
              </a:rPr>
              <a:t>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7066539"/>
            <a:ext cx="427736" cy="402652"/>
          </a:xfrm>
          <a:prstGeom prst="rect">
            <a:avLst/>
          </a:prstGeom>
        </p:spPr>
        <p:txBody>
          <a:bodyPr vert="horz" lIns="104315" tIns="52157" rIns="104315" bIns="5215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pc="-10" smtClean="0"/>
              <a:t>8.</a:t>
            </a:r>
            <a:fld id="{81D60167-4931-47E6-BA6A-407CBD079E47}" type="slidenum">
              <a:rPr lang="en-US" spc="-10" smtClean="0"/>
              <a:pPr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292081" algn="l" rtl="0" eaLnBrk="1" latinLnBrk="0" hangingPunct="1">
        <a:spcBef>
          <a:spcPts val="4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340" indent="-260787" algn="l" rtl="0" eaLnBrk="1" latinLnBrk="0" hangingPunct="1">
        <a:spcBef>
          <a:spcPts val="370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0559" indent="-260787" algn="l" rtl="0" eaLnBrk="1" latinLnBrk="0" hangingPunct="1">
        <a:spcBef>
          <a:spcPts val="399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34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721" indent="-260787" algn="l" rtl="0" eaLnBrk="1" latinLnBrk="0" hangingPunct="1">
        <a:spcBef>
          <a:spcPts val="399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508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86295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82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07869" indent="-260787" algn="l" rtl="0" eaLnBrk="1" latinLnBrk="0" hangingPunct="1">
        <a:spcBef>
          <a:spcPts val="39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Memory Management </a:t>
            </a:r>
            <a:r>
              <a:rPr lang="en-US" sz="4600" smtClean="0"/>
              <a:t>Straetegies</a:t>
            </a:r>
            <a:endParaRPr lang="en-US" sz="4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9777" y="658339"/>
            <a:ext cx="8731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Dyna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mi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c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8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u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g</a:t>
            </a:r>
            <a:r>
              <a:rPr sz="3100" b="1" spc="4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a</a:t>
            </a:r>
            <a:r>
              <a:rPr sz="3100" b="1" spc="90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l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oca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spc="-10" dirty="0">
                <a:solidFill>
                  <a:srgbClr val="006599"/>
                </a:solidFill>
                <a:latin typeface="Arial"/>
                <a:cs typeface="Arial"/>
              </a:rPr>
              <a:t>o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n</a:t>
            </a:r>
            <a:r>
              <a:rPr sz="3100" b="1" spc="55" dirty="0">
                <a:solidFill>
                  <a:srgbClr val="006599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r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eg</a:t>
            </a:r>
            <a:r>
              <a:rPr sz="3100" b="1" spc="-5" dirty="0">
                <a:solidFill>
                  <a:srgbClr val="006599"/>
                </a:solidFill>
                <a:latin typeface="Arial"/>
                <a:cs typeface="Arial"/>
              </a:rPr>
              <a:t>i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s</a:t>
            </a:r>
            <a:r>
              <a:rPr sz="3100" b="1" spc="5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3100" b="1" dirty="0">
                <a:solidFill>
                  <a:srgbClr val="006599"/>
                </a:solidFill>
                <a:latin typeface="Arial"/>
                <a:cs typeface="Arial"/>
              </a:rPr>
              <a:t>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3415" y="2196085"/>
            <a:ext cx="4774692" cy="3718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944" y="1220783"/>
            <a:ext cx="4046220" cy="546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alle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469858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tt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ili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ion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unu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273661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abl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5080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21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oun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neede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handl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cc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600" dirty="0">
              <a:latin typeface="Times New Roman"/>
              <a:cs typeface="Times New Roman"/>
            </a:endParaRPr>
          </a:p>
          <a:p>
            <a:pPr marL="393665" marR="65399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uppo</a:t>
            </a:r>
            <a:r>
              <a:rPr sz="1600" dirty="0">
                <a:latin typeface="Arial"/>
                <a:cs typeface="Arial"/>
              </a:rPr>
              <a:t>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ope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equi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oug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2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ig</a:t>
            </a:r>
            <a:r>
              <a:rPr sz="1600" dirty="0">
                <a:latin typeface="Arial"/>
                <a:cs typeface="Arial"/>
              </a:rPr>
              <a:t>n</a:t>
            </a:r>
          </a:p>
          <a:p>
            <a:pPr marL="838125" marR="342234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1600" dirty="0">
                <a:latin typeface="Arial"/>
                <a:cs typeface="Arial"/>
              </a:rPr>
              <a:t>OS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hel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21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idin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4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lib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ple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21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na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loadin</a:t>
            </a:r>
            <a:r>
              <a:rPr sz="1600" dirty="0">
                <a:latin typeface="Arial"/>
                <a:cs typeface="Arial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34670" y="1417201"/>
            <a:ext cx="9624060" cy="3362771"/>
          </a:xfrm>
          <a:prstGeom prst="rect">
            <a:avLst/>
          </a:prstGeom>
        </p:spPr>
        <p:txBody>
          <a:bodyPr vert="horz" wrap="square" lIns="0" tIns="99369" rIns="0" bIns="0" rtlCol="0">
            <a:spAutoFit/>
          </a:bodyPr>
          <a:lstStyle/>
          <a:p>
            <a:pPr marL="39239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4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k</a:t>
            </a:r>
            <a:r>
              <a:rPr sz="24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4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s</a:t>
            </a:r>
            <a:r>
              <a:rPr sz="2400" spc="-21" dirty="0"/>
              <a:t>y</a:t>
            </a:r>
            <a:r>
              <a:rPr sz="2400" spc="5" dirty="0"/>
              <a:t>st</a:t>
            </a:r>
            <a:r>
              <a:rPr sz="2400" spc="-5" dirty="0"/>
              <a:t>e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lib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</a:t>
            </a:r>
            <a:r>
              <a:rPr sz="2400" spc="-5" dirty="0"/>
              <a:t>ie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</a:t>
            </a:r>
            <a:r>
              <a:rPr sz="2400" spc="-10" dirty="0"/>
              <a:t>m</a:t>
            </a:r>
            <a:r>
              <a:rPr sz="2400" spc="-5" dirty="0"/>
              <a:t>bine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</a:t>
            </a:r>
            <a:r>
              <a:rPr sz="2400" dirty="0"/>
              <a:t>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loade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in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bina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</a:t>
            </a:r>
            <a:r>
              <a:rPr sz="2400" dirty="0"/>
              <a:t>r</a:t>
            </a:r>
            <a:r>
              <a:rPr sz="2400" spc="-5" dirty="0"/>
              <a:t>og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spc="-5" dirty="0"/>
              <a:t>ag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b="1" spc="-10" dirty="0">
                <a:solidFill>
                  <a:srgbClr val="0070C0"/>
                </a:solidFill>
              </a:rPr>
              <a:t>D</a:t>
            </a:r>
            <a:r>
              <a:rPr sz="2400" b="1" spc="-21" dirty="0">
                <a:solidFill>
                  <a:srgbClr val="0070C0"/>
                </a:solidFill>
              </a:rPr>
              <a:t>y</a:t>
            </a:r>
            <a:r>
              <a:rPr sz="2400" b="1" spc="-5" dirty="0">
                <a:solidFill>
                  <a:srgbClr val="0070C0"/>
                </a:solidFill>
              </a:rPr>
              <a:t>na</a:t>
            </a:r>
            <a:r>
              <a:rPr sz="2400" b="1" spc="-10" dirty="0">
                <a:solidFill>
                  <a:srgbClr val="0070C0"/>
                </a:solidFill>
              </a:rPr>
              <a:t>m</a:t>
            </a:r>
            <a:r>
              <a:rPr sz="2400" b="1" spc="-5" dirty="0">
                <a:solidFill>
                  <a:srgbClr val="0070C0"/>
                </a:solidFill>
              </a:rPr>
              <a:t>i</a:t>
            </a:r>
            <a:r>
              <a:rPr sz="2400" b="1" dirty="0">
                <a:solidFill>
                  <a:srgbClr val="0070C0"/>
                </a:solidFill>
              </a:rPr>
              <a:t>c</a:t>
            </a:r>
            <a:r>
              <a:rPr sz="2400" b="1" spc="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</a:rPr>
              <a:t>lin</a:t>
            </a:r>
            <a:r>
              <a:rPr sz="2400" b="1" spc="5" dirty="0">
                <a:solidFill>
                  <a:srgbClr val="0070C0"/>
                </a:solidFill>
              </a:rPr>
              <a:t>k</a:t>
            </a:r>
            <a:r>
              <a:rPr sz="2400" b="1" spc="-5" dirty="0">
                <a:solidFill>
                  <a:srgbClr val="0070C0"/>
                </a:solidFill>
              </a:rPr>
              <a:t>in</a:t>
            </a:r>
            <a:r>
              <a:rPr sz="2400" b="1" dirty="0">
                <a:solidFill>
                  <a:srgbClr val="0070C0"/>
                </a:solidFill>
              </a:rPr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–lin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5" dirty="0"/>
              <a:t>po</a:t>
            </a:r>
            <a:r>
              <a:rPr sz="2400" spc="5" dirty="0"/>
              <a:t>st</a:t>
            </a:r>
            <a:r>
              <a:rPr sz="2400" spc="-5" dirty="0"/>
              <a:t>pone</a:t>
            </a:r>
            <a:r>
              <a:rPr sz="2400" dirty="0"/>
              <a:t>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/>
              <a:t>un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io</a:t>
            </a:r>
            <a:r>
              <a:rPr sz="2400" dirty="0"/>
              <a:t>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-10" dirty="0"/>
              <a:t>m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-10" dirty="0"/>
              <a:t>m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pie</a:t>
            </a:r>
            <a:r>
              <a:rPr sz="2400" spc="5" dirty="0"/>
              <a:t>c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/>
              <a:t>c</a:t>
            </a:r>
            <a:r>
              <a:rPr sz="2400" spc="-5" dirty="0"/>
              <a:t>ode</a:t>
            </a:r>
            <a:r>
              <a:rPr sz="2400" dirty="0"/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265FF"/>
                </a:solidFill>
                <a:latin typeface="Arial"/>
                <a:cs typeface="Arial"/>
              </a:rPr>
              <a:t>ub</a:t>
            </a:r>
            <a:r>
              <a:rPr sz="2400" dirty="0"/>
              <a:t>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dirty="0"/>
              <a:t>d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lo</a:t>
            </a:r>
            <a:r>
              <a:rPr sz="2400" spc="5" dirty="0"/>
              <a:t>c</a:t>
            </a:r>
            <a:r>
              <a:rPr sz="2400" spc="-5" dirty="0"/>
              <a:t>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app</a:t>
            </a:r>
            <a:r>
              <a:rPr sz="2400" dirty="0"/>
              <a:t>r</a:t>
            </a:r>
            <a:r>
              <a:rPr sz="2400" spc="-5" dirty="0"/>
              <a:t>op</a:t>
            </a:r>
            <a:r>
              <a:rPr sz="2400" dirty="0"/>
              <a:t>r</a:t>
            </a:r>
            <a:r>
              <a:rPr sz="2400" spc="-5" dirty="0"/>
              <a:t>ia</a:t>
            </a:r>
            <a:r>
              <a:rPr sz="2400" spc="5" dirty="0"/>
              <a:t>t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-10" dirty="0"/>
              <a:t>m</a:t>
            </a:r>
            <a:r>
              <a:rPr sz="2400" spc="-5" dirty="0"/>
              <a:t>e</a:t>
            </a:r>
            <a:r>
              <a:rPr sz="2400" spc="-10" dirty="0"/>
              <a:t>m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-21" dirty="0"/>
              <a:t>y</a:t>
            </a:r>
            <a:r>
              <a:rPr sz="2400" dirty="0"/>
              <a:t>-r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spc="-5" dirty="0"/>
              <a:t>iden</a:t>
            </a:r>
            <a:r>
              <a:rPr sz="2400" dirty="0"/>
              <a:t>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/>
              <a:t>l</a:t>
            </a:r>
            <a:r>
              <a:rPr sz="2400" dirty="0"/>
              <a:t>i</a:t>
            </a:r>
            <a:r>
              <a:rPr sz="2400" spc="-5" dirty="0"/>
              <a:t>b</a:t>
            </a:r>
            <a:r>
              <a:rPr sz="2400" dirty="0"/>
              <a:t>r</a:t>
            </a:r>
            <a:r>
              <a:rPr sz="2400" spc="-5" dirty="0"/>
              <a:t>a</a:t>
            </a:r>
            <a:r>
              <a:rPr sz="2400" dirty="0"/>
              <a:t>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5" dirty="0"/>
              <a:t>S</a:t>
            </a:r>
            <a:r>
              <a:rPr sz="2400" spc="5" dirty="0"/>
              <a:t>t</a:t>
            </a:r>
            <a:r>
              <a:rPr sz="2400" spc="-5" dirty="0"/>
              <a:t>u</a:t>
            </a:r>
            <a:r>
              <a:rPr sz="2400" dirty="0"/>
              <a:t>b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epla</a:t>
            </a:r>
            <a:r>
              <a:rPr sz="2400" spc="5" dirty="0"/>
              <a:t>c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spc="5" dirty="0"/>
              <a:t>ts</a:t>
            </a:r>
            <a:r>
              <a:rPr sz="2400" spc="-5" dirty="0"/>
              <a:t>el</a:t>
            </a:r>
            <a:r>
              <a:rPr sz="2400" dirty="0"/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1" dirty="0"/>
              <a:t>w</a:t>
            </a:r>
            <a:r>
              <a:rPr sz="2400" spc="-5" dirty="0"/>
              <a:t>i</a:t>
            </a:r>
            <a:r>
              <a:rPr sz="2400" spc="5" dirty="0"/>
              <a:t>t</a:t>
            </a:r>
            <a:r>
              <a:rPr sz="2400" dirty="0"/>
              <a:t>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add</a:t>
            </a:r>
            <a:r>
              <a:rPr sz="2400" dirty="0"/>
              <a:t>r</a:t>
            </a:r>
            <a:r>
              <a:rPr sz="2400" spc="-5" dirty="0"/>
              <a:t>e</a:t>
            </a:r>
            <a:r>
              <a:rPr sz="2400" spc="5" dirty="0"/>
              <a:t>s</a:t>
            </a:r>
            <a:r>
              <a:rPr sz="2400" dirty="0"/>
              <a:t>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5" dirty="0"/>
              <a:t>e</a:t>
            </a:r>
            <a:r>
              <a:rPr sz="2400" dirty="0"/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an</a:t>
            </a:r>
            <a:r>
              <a:rPr sz="2400" dirty="0"/>
              <a:t>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e</a:t>
            </a:r>
            <a:r>
              <a:rPr sz="2400" spc="-21" dirty="0"/>
              <a:t>x</a:t>
            </a:r>
            <a:r>
              <a:rPr sz="2400" spc="-5" dirty="0"/>
              <a:t>e</a:t>
            </a:r>
            <a:r>
              <a:rPr sz="2400" spc="5" dirty="0"/>
              <a:t>c</a:t>
            </a:r>
            <a:r>
              <a:rPr sz="2400" spc="-5" dirty="0"/>
              <a:t>u</a:t>
            </a:r>
            <a:r>
              <a:rPr sz="2400" spc="5" dirty="0"/>
              <a:t>t</a:t>
            </a:r>
            <a:r>
              <a:rPr sz="2400" spc="-5" dirty="0"/>
              <a:t>e</a:t>
            </a:r>
            <a:r>
              <a:rPr sz="2400" dirty="0"/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spc="-5" dirty="0"/>
              <a:t>h</a:t>
            </a:r>
            <a:r>
              <a:rPr sz="2400" dirty="0"/>
              <a:t>e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dirty="0"/>
              <a:t>r</a:t>
            </a:r>
            <a:r>
              <a:rPr sz="2400" spc="-5" dirty="0"/>
              <a:t>ou</a:t>
            </a:r>
            <a:r>
              <a:rPr sz="2400" spc="5" dirty="0"/>
              <a:t>t</a:t>
            </a:r>
            <a:r>
              <a:rPr sz="2400" spc="-5" dirty="0"/>
              <a:t>in</a:t>
            </a:r>
            <a:r>
              <a:rPr sz="2400" dirty="0"/>
              <a:t>e</a:t>
            </a:r>
          </a:p>
          <a:p>
            <a:pPr marL="39239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030" algn="l"/>
              </a:tabLst>
            </a:pPr>
            <a:r>
              <a:rPr sz="2400" spc="-10" dirty="0" smtClean="0"/>
              <a:t>D</a:t>
            </a:r>
            <a:r>
              <a:rPr sz="2400" spc="-21" dirty="0" smtClean="0"/>
              <a:t>y</a:t>
            </a:r>
            <a:r>
              <a:rPr sz="2400" spc="-5" dirty="0" smtClean="0"/>
              <a:t>na</a:t>
            </a:r>
            <a:r>
              <a:rPr sz="2400" spc="-10" dirty="0" smtClean="0"/>
              <a:t>m</a:t>
            </a:r>
            <a:r>
              <a:rPr sz="2400" spc="-5" dirty="0" smtClean="0"/>
              <a:t>i</a:t>
            </a:r>
            <a:r>
              <a:rPr sz="2400" dirty="0" smtClean="0"/>
              <a:t>c</a:t>
            </a:r>
            <a:r>
              <a:rPr sz="2400" spc="50" dirty="0" smtClean="0">
                <a:latin typeface="Times New Roman"/>
                <a:cs typeface="Times New Roman"/>
              </a:rPr>
              <a:t> </a:t>
            </a:r>
            <a:r>
              <a:rPr sz="2400" spc="-5" dirty="0"/>
              <a:t>lin</a:t>
            </a:r>
            <a:r>
              <a:rPr sz="2400" spc="5" dirty="0"/>
              <a:t>k</a:t>
            </a:r>
            <a:r>
              <a:rPr sz="2400" spc="-5" dirty="0"/>
              <a:t>in</a:t>
            </a:r>
            <a:r>
              <a:rPr sz="2400" dirty="0"/>
              <a:t>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/>
              <a:t>i</a:t>
            </a:r>
            <a:r>
              <a:rPr sz="2400" dirty="0"/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/>
              <a:t>pa</a:t>
            </a:r>
            <a:r>
              <a:rPr sz="2400" dirty="0"/>
              <a:t>r</a:t>
            </a:r>
            <a:r>
              <a:rPr sz="2400" spc="5" dirty="0"/>
              <a:t>t</a:t>
            </a:r>
            <a:r>
              <a:rPr sz="2400" spc="-5" dirty="0"/>
              <a:t>i</a:t>
            </a:r>
            <a:r>
              <a:rPr sz="2400" spc="5" dirty="0"/>
              <a:t>c</a:t>
            </a:r>
            <a:r>
              <a:rPr sz="2400" spc="-5" dirty="0"/>
              <a:t>ula</a:t>
            </a:r>
            <a:r>
              <a:rPr sz="2400" dirty="0"/>
              <a:t>r</a:t>
            </a:r>
            <a:r>
              <a:rPr sz="2400" spc="-5" dirty="0"/>
              <a:t>l</a:t>
            </a:r>
            <a:r>
              <a:rPr sz="2400" dirty="0"/>
              <a:t>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/>
              <a:t>u</a:t>
            </a:r>
            <a:r>
              <a:rPr sz="2400" spc="5" dirty="0"/>
              <a:t>s</a:t>
            </a:r>
            <a:r>
              <a:rPr sz="2400" spc="-5" dirty="0"/>
              <a:t>e</a:t>
            </a:r>
            <a:r>
              <a:rPr sz="2400" spc="5" dirty="0"/>
              <a:t>f</a:t>
            </a:r>
            <a:r>
              <a:rPr sz="2400" spc="-5" dirty="0"/>
              <a:t>u</a:t>
            </a:r>
            <a:r>
              <a:rPr sz="2400" dirty="0"/>
              <a:t>l</a:t>
            </a:r>
            <a:r>
              <a:rPr sz="2400" spc="21" dirty="0">
                <a:latin typeface="Times New Roman"/>
                <a:cs typeface="Times New Roman"/>
              </a:rPr>
              <a:t> </a:t>
            </a:r>
            <a:r>
              <a:rPr sz="2400" spc="5" dirty="0"/>
              <a:t>f</a:t>
            </a:r>
            <a:r>
              <a:rPr sz="2400" spc="-5" dirty="0"/>
              <a:t>o</a:t>
            </a:r>
            <a:r>
              <a:rPr sz="2400" dirty="0"/>
              <a:t>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 smtClean="0"/>
              <a:t>lib</a:t>
            </a:r>
            <a:r>
              <a:rPr sz="2400" dirty="0" smtClean="0"/>
              <a:t>r</a:t>
            </a:r>
            <a:r>
              <a:rPr sz="2400" spc="-5" dirty="0" smtClean="0"/>
              <a:t>a</a:t>
            </a:r>
            <a:r>
              <a:rPr sz="2400" dirty="0" smtClean="0"/>
              <a:t>r</a:t>
            </a:r>
            <a:r>
              <a:rPr sz="2400" spc="-5" dirty="0" smtClean="0"/>
              <a:t>i</a:t>
            </a:r>
            <a:r>
              <a:rPr sz="2400" dirty="0" smtClean="0"/>
              <a:t>es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72116"/>
            <a:ext cx="962406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4712"/>
            <a:r>
              <a:rPr lang="en-US" sz="3800" spc="25" dirty="0" smtClean="0"/>
              <a:t>Static &amp;</a:t>
            </a:r>
            <a:r>
              <a:rPr sz="3800" spc="25" dirty="0" smtClean="0"/>
              <a:t>D</a:t>
            </a:r>
            <a:r>
              <a:rPr sz="3800" spc="10" dirty="0" smtClean="0"/>
              <a:t>y</a:t>
            </a:r>
            <a:r>
              <a:rPr sz="3800" spc="21" dirty="0" smtClean="0"/>
              <a:t>n</a:t>
            </a:r>
            <a:r>
              <a:rPr sz="3800" spc="10" dirty="0" smtClean="0"/>
              <a:t>a</a:t>
            </a:r>
            <a:r>
              <a:rPr sz="3800" spc="30" dirty="0" smtClean="0"/>
              <a:t>m</a:t>
            </a:r>
            <a:r>
              <a:rPr sz="3800" dirty="0" smtClean="0"/>
              <a:t>i</a:t>
            </a:r>
            <a:r>
              <a:rPr sz="3800" spc="15" dirty="0" smtClean="0"/>
              <a:t>c</a:t>
            </a:r>
            <a:r>
              <a:rPr sz="3800" spc="80" dirty="0" smtClean="0">
                <a:latin typeface="Times New Roman"/>
                <a:cs typeface="Times New Roman"/>
              </a:rPr>
              <a:t> </a:t>
            </a:r>
            <a:r>
              <a:rPr sz="3800" spc="21" dirty="0"/>
              <a:t>L</a:t>
            </a:r>
            <a:r>
              <a:rPr sz="3800" dirty="0"/>
              <a:t>i</a:t>
            </a:r>
            <a:r>
              <a:rPr sz="3800" spc="21" dirty="0"/>
              <a:t>n</a:t>
            </a:r>
            <a:r>
              <a:rPr sz="3800" spc="5" dirty="0"/>
              <a:t>ki</a:t>
            </a:r>
            <a:r>
              <a:rPr sz="3800" spc="21" dirty="0"/>
              <a:t>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version of a library may be loaded into memory, and each program uses </a:t>
            </a:r>
            <a:r>
              <a:rPr lang="en-US" dirty="0" smtClean="0"/>
              <a:t>its version info </a:t>
            </a:r>
            <a:r>
              <a:rPr lang="en-US" dirty="0"/>
              <a:t>to decide which copy of the library to 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Versions with minor </a:t>
            </a:r>
            <a:r>
              <a:rPr lang="en-US" dirty="0"/>
              <a:t>changes retain the same version number, whereas versions with </a:t>
            </a:r>
            <a:r>
              <a:rPr lang="en-US" dirty="0" smtClean="0"/>
              <a:t>major changes </a:t>
            </a:r>
            <a:r>
              <a:rPr lang="en-US" dirty="0"/>
              <a:t>increment the number.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/>
              <a:t>that are compiled </a:t>
            </a:r>
            <a:r>
              <a:rPr lang="en-US" dirty="0" smtClean="0"/>
              <a:t>with  </a:t>
            </a:r>
            <a:r>
              <a:rPr lang="en-US" dirty="0"/>
              <a:t>new library version are affected by any incompatible changes 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programs linked before the new library </a:t>
            </a:r>
            <a:r>
              <a:rPr lang="en-US" dirty="0" smtClean="0"/>
              <a:t>will continue using </a:t>
            </a:r>
            <a:r>
              <a:rPr lang="en-US" dirty="0"/>
              <a:t>the older library.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system is also known as </a:t>
            </a:r>
            <a:r>
              <a:rPr lang="en-US" b="1" dirty="0"/>
              <a:t>shared libraries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" dirty="0" smtClean="0"/>
              <a:t>Shared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0136"/>
            <a:r>
              <a:rPr spc="10" dirty="0" smtClean="0"/>
              <a:t>S</a:t>
            </a:r>
            <a:r>
              <a:rPr spc="30" dirty="0" smtClean="0"/>
              <a:t>w</a:t>
            </a:r>
            <a:r>
              <a:rPr spc="10" dirty="0" smtClean="0"/>
              <a:t>a</a:t>
            </a:r>
            <a:r>
              <a:rPr spc="21" dirty="0" smtClean="0"/>
              <a:t>pp</a:t>
            </a:r>
            <a:r>
              <a:rPr dirty="0" smtClean="0"/>
              <a:t>i</a:t>
            </a:r>
            <a:r>
              <a:rPr spc="21" dirty="0" smtClean="0"/>
              <a:t>ng</a:t>
            </a:r>
            <a:r>
              <a:rPr lang="en-US" spc="21" dirty="0" smtClean="0"/>
              <a:t> [1/2]</a:t>
            </a:r>
            <a:endParaRPr spc="21" dirty="0"/>
          </a:p>
        </p:txBody>
      </p:sp>
      <p:sp>
        <p:nvSpPr>
          <p:cNvPr id="7" name="object 7"/>
          <p:cNvSpPr txBox="1"/>
          <p:nvPr/>
        </p:nvSpPr>
        <p:spPr>
          <a:xfrm>
            <a:off x="850900" y="1139240"/>
            <a:ext cx="9119489" cy="64940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698" marR="5080"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sz="2800" spc="3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sz="2800" b="1" spc="3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appe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temporar</a:t>
            </a:r>
            <a:r>
              <a:rPr sz="2800" dirty="0">
                <a:latin typeface="Calibri" pitchFamily="34" charset="0"/>
                <a:cs typeface="Calibri" pitchFamily="34" charset="0"/>
              </a:rPr>
              <a:t>ily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a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tore</a:t>
            </a:r>
            <a:r>
              <a:rPr sz="2800" dirty="0">
                <a:latin typeface="Calibri" pitchFamily="34" charset="0"/>
                <a:cs typeface="Calibri" pitchFamily="34" charset="0"/>
              </a:rPr>
              <a:t>,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brough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ba</a:t>
            </a:r>
            <a:r>
              <a:rPr sz="2800" dirty="0">
                <a:latin typeface="Calibri" pitchFamily="34" charset="0"/>
                <a:cs typeface="Calibri" pitchFamily="34" charset="0"/>
              </a:rPr>
              <a:t>ck 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nue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ut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spc="-5" dirty="0" smtClean="0">
                <a:latin typeface="Calibri" pitchFamily="34" charset="0"/>
                <a:cs typeface="Calibri" pitchFamily="34" charset="0"/>
              </a:rPr>
              <a:t>on</a:t>
            </a: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396840">
              <a:spcBef>
                <a:spcPts val="64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ackin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sz="2800" b="1" spc="5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sto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re</a:t>
            </a:r>
            <a:r>
              <a:rPr sz="2800" b="1" spc="2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fa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isk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arg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enoug</a:t>
            </a:r>
            <a:r>
              <a:rPr sz="2800" dirty="0">
                <a:latin typeface="Calibri" pitchFamily="34" charset="0"/>
                <a:cs typeface="Calibri" pitchFamily="34" charset="0"/>
              </a:rPr>
              <a:t>h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ommodat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</a:t>
            </a:r>
            <a:r>
              <a:rPr sz="2800" dirty="0">
                <a:latin typeface="Calibri" pitchFamily="34" charset="0"/>
                <a:cs typeface="Calibri" pitchFamily="34" charset="0"/>
              </a:rPr>
              <a:t>ry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ll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mu</a:t>
            </a:r>
            <a:r>
              <a:rPr sz="2800" dirty="0">
                <a:latin typeface="Calibri" pitchFamily="34" charset="0"/>
                <a:cs typeface="Calibri" pitchFamily="34" charset="0"/>
              </a:rPr>
              <a:t>st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vi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cc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the</a:t>
            </a:r>
            <a:r>
              <a:rPr sz="2800" dirty="0">
                <a:latin typeface="Calibri" pitchFamily="34" charset="0"/>
                <a:cs typeface="Calibri" pitchFamily="34" charset="0"/>
              </a:rPr>
              <a:t>se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mage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lang="en-US" sz="2800" b="1" dirty="0" smtClean="0">
              <a:solidFill>
                <a:srgbClr val="3265FF"/>
              </a:solidFill>
              <a:latin typeface="Calibri" pitchFamily="34" charset="0"/>
              <a:cs typeface="Calibri" pitchFamily="34" charset="0"/>
            </a:endParaRPr>
          </a:p>
          <a:p>
            <a:pPr marL="12698" marR="158735">
              <a:spcBef>
                <a:spcPts val="65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40" dirty="0" smtClean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out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sz="2800" b="1" spc="40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ol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sz="2800" b="1" spc="1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b="1" spc="-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sz="2800" b="1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sz="2800" b="1" spc="35" dirty="0">
                <a:solidFill>
                  <a:srgbClr val="3265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–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v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fo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-25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-ba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6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hedu</a:t>
            </a:r>
            <a:r>
              <a:rPr sz="2800" dirty="0">
                <a:latin typeface="Calibri" pitchFamily="34" charset="0"/>
                <a:cs typeface="Calibri" pitchFamily="34" charset="0"/>
              </a:rPr>
              <a:t>li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n</a:t>
            </a:r>
            <a:r>
              <a:rPr sz="2800" dirty="0">
                <a:latin typeface="Calibri" pitchFamily="34" charset="0"/>
                <a:cs typeface="Calibri" pitchFamily="34" charset="0"/>
              </a:rPr>
              <a:t>g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thm</a:t>
            </a:r>
            <a:r>
              <a:rPr sz="2800" dirty="0">
                <a:latin typeface="Calibri" pitchFamily="34" charset="0"/>
                <a:cs typeface="Calibri" pitchFamily="34" charset="0"/>
              </a:rPr>
              <a:t>s;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86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ou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h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gher-pr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or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5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ss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n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b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oa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5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an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x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ute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 marR="195563">
              <a:spcBef>
                <a:spcPts val="655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r>
              <a:rPr sz="2800" spc="-5" dirty="0" smtClean="0">
                <a:latin typeface="Calibri" pitchFamily="34" charset="0"/>
                <a:cs typeface="Calibri" pitchFamily="34" charset="0"/>
              </a:rPr>
              <a:t>Ma</a:t>
            </a:r>
            <a:r>
              <a:rPr sz="2800" spc="1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sz="2800" spc="-5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sz="2800" spc="25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par</a:t>
            </a:r>
            <a:r>
              <a:rPr sz="2800" dirty="0">
                <a:latin typeface="Calibri" pitchFamily="34" charset="0"/>
                <a:cs typeface="Calibri" pitchFamily="34" charset="0"/>
              </a:rPr>
              <a:t>t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</a:t>
            </a:r>
            <a:r>
              <a:rPr sz="2800" dirty="0">
                <a:latin typeface="Calibri" pitchFamily="34" charset="0"/>
                <a:cs typeface="Calibri" pitchFamily="34" charset="0"/>
              </a:rPr>
              <a:t>p</a:t>
            </a:r>
            <a:r>
              <a:rPr sz="2800" spc="7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</a:t>
            </a:r>
            <a:r>
              <a:rPr sz="2800" dirty="0">
                <a:latin typeface="Calibri" pitchFamily="34" charset="0"/>
                <a:cs typeface="Calibri" pitchFamily="34" charset="0"/>
              </a:rPr>
              <a:t>;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tota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tran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fe</a:t>
            </a:r>
            <a:r>
              <a:rPr sz="2800" dirty="0">
                <a:latin typeface="Calibri" pitchFamily="34" charset="0"/>
                <a:cs typeface="Calibri" pitchFamily="34" charset="0"/>
              </a:rPr>
              <a:t>r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is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d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re</a:t>
            </a:r>
            <a:r>
              <a:rPr sz="2800" dirty="0">
                <a:latin typeface="Calibri" pitchFamily="34" charset="0"/>
                <a:cs typeface="Calibri" pitchFamily="34" charset="0"/>
              </a:rPr>
              <a:t>c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ly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proport</a:t>
            </a:r>
            <a:r>
              <a:rPr sz="2800" dirty="0">
                <a:latin typeface="Calibri" pitchFamily="34" charset="0"/>
                <a:cs typeface="Calibri" pitchFamily="34" charset="0"/>
              </a:rPr>
              <a:t>i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ona</a:t>
            </a:r>
            <a:r>
              <a:rPr sz="2800" dirty="0">
                <a:latin typeface="Calibri" pitchFamily="34" charset="0"/>
                <a:cs typeface="Calibri" pitchFamily="34" charset="0"/>
              </a:rPr>
              <a:t>l</a:t>
            </a:r>
            <a:r>
              <a:rPr sz="2800" spc="44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</a:t>
            </a:r>
            <a:r>
              <a:rPr sz="2800" dirty="0">
                <a:latin typeface="Calibri" pitchFamily="34" charset="0"/>
                <a:cs typeface="Calibri" pitchFamily="34" charset="0"/>
              </a:rPr>
              <a:t>o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th</a:t>
            </a:r>
            <a:r>
              <a:rPr sz="2800" dirty="0">
                <a:latin typeface="Calibri" pitchFamily="34" charset="0"/>
                <a:cs typeface="Calibri" pitchFamily="34" charset="0"/>
              </a:rPr>
              <a:t>e</a:t>
            </a:r>
            <a:r>
              <a:rPr sz="2800" spc="25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amoun</a:t>
            </a:r>
            <a:r>
              <a:rPr sz="2800" dirty="0">
                <a:latin typeface="Calibri" pitchFamily="34" charset="0"/>
                <a:cs typeface="Calibri" pitchFamily="34" charset="0"/>
              </a:rPr>
              <a:t>t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o</a:t>
            </a:r>
            <a:r>
              <a:rPr sz="2800" dirty="0">
                <a:latin typeface="Calibri" pitchFamily="34" charset="0"/>
                <a:cs typeface="Calibri" pitchFamily="34" charset="0"/>
              </a:rPr>
              <a:t>f</a:t>
            </a:r>
            <a:r>
              <a:rPr sz="2800" spc="40" dirty="0">
                <a:latin typeface="Calibri" pitchFamily="34" charset="0"/>
                <a:cs typeface="Calibri" pitchFamily="34" charset="0"/>
              </a:rPr>
              <a:t> 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memor</a:t>
            </a:r>
            <a:r>
              <a:rPr sz="2800" dirty="0">
                <a:latin typeface="Calibri" pitchFamily="34" charset="0"/>
                <a:cs typeface="Calibri" pitchFamily="34" charset="0"/>
              </a:rPr>
              <a:t>y</a:t>
            </a:r>
            <a:r>
              <a:rPr sz="2800" spc="30" dirty="0">
                <a:latin typeface="Calibri" pitchFamily="34" charset="0"/>
                <a:cs typeface="Calibri" pitchFamily="34" charset="0"/>
              </a:rPr>
              <a:t> </a:t>
            </a:r>
            <a:r>
              <a:rPr sz="2800" dirty="0">
                <a:latin typeface="Calibri" pitchFamily="34" charset="0"/>
                <a:cs typeface="Calibri" pitchFamily="34" charset="0"/>
              </a:rPr>
              <a:t>s</a:t>
            </a:r>
            <a:r>
              <a:rPr sz="2800" spc="-35" dirty="0">
                <a:latin typeface="Calibri" pitchFamily="34" charset="0"/>
                <a:cs typeface="Calibri" pitchFamily="34" charset="0"/>
              </a:rPr>
              <a:t>w</a:t>
            </a:r>
            <a:r>
              <a:rPr sz="2800" spc="-5" dirty="0">
                <a:latin typeface="Calibri" pitchFamily="34" charset="0"/>
                <a:cs typeface="Calibri" pitchFamily="34" charset="0"/>
              </a:rPr>
              <a:t>appe</a:t>
            </a:r>
            <a:r>
              <a:rPr sz="2800" dirty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12698">
              <a:spcBef>
                <a:spcPts val="300"/>
              </a:spcBef>
              <a:buClr>
                <a:srgbClr val="993200"/>
              </a:buClr>
              <a:buSzPct val="90322"/>
              <a:tabLst>
                <a:tab pos="393665" algn="l"/>
              </a:tabLst>
            </a:pPr>
            <a:endParaRPr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nta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ead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lang="en-US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solidFill>
                  <a:srgbClr val="3265FF"/>
                </a:solidFill>
                <a:latin typeface="Arial"/>
                <a:cs typeface="Arial"/>
              </a:rPr>
              <a:t>queu</a:t>
            </a:r>
            <a:r>
              <a:rPr lang="en-US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read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spc="-5" dirty="0">
                <a:latin typeface="Arial"/>
                <a:cs typeface="Arial"/>
              </a:rPr>
              <a:t>-to-ru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mage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isk</a:t>
            </a:r>
          </a:p>
          <a:p>
            <a:pPr marL="393665" indent="-380967">
              <a:spcBef>
                <a:spcPts val="30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oe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ou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nee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ck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am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sic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s?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5" dirty="0" smtClean="0">
                <a:latin typeface="Arial"/>
                <a:cs typeface="Arial"/>
              </a:rPr>
              <a:t>epend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addre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metho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285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Pl</a:t>
            </a: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pend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I/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fro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pro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ce</a:t>
            </a: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pc="-5" dirty="0" smtClean="0">
              <a:latin typeface="Arial"/>
              <a:cs typeface="Arial"/>
            </a:endParaRPr>
          </a:p>
          <a:p>
            <a:pPr marL="393665" indent="-380967">
              <a:spcBef>
                <a:spcPts val="28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pc="-5" dirty="0" smtClean="0">
                <a:latin typeface="Arial"/>
                <a:cs typeface="Arial"/>
              </a:rPr>
              <a:t>Mod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f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4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er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foun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man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tem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(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.e.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UN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nu</a:t>
            </a:r>
            <a:r>
              <a:rPr lang="en-US" dirty="0">
                <a:latin typeface="Arial"/>
                <a:cs typeface="Arial"/>
              </a:rPr>
              <a:t>x,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ndo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s)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35" dirty="0">
                <a:latin typeface="Arial"/>
                <a:cs typeface="Arial"/>
              </a:rPr>
              <a:t>w</a:t>
            </a:r>
            <a:r>
              <a:rPr lang="en-US" spc="-5" dirty="0">
                <a:latin typeface="Arial"/>
                <a:cs typeface="Arial"/>
              </a:rPr>
              <a:t>app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norma</a:t>
            </a:r>
            <a:r>
              <a:rPr lang="en-US" dirty="0">
                <a:latin typeface="Arial"/>
                <a:cs typeface="Arial"/>
              </a:rPr>
              <a:t>lly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tarte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if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mor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ho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amoun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ate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dirty="0">
                <a:latin typeface="Arial"/>
                <a:cs typeface="Arial"/>
              </a:rPr>
              <a:t>Dis</a:t>
            </a:r>
            <a:r>
              <a:rPr lang="en-US" spc="-5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aga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memor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deman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redu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w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Arial"/>
                <a:cs typeface="Arial"/>
              </a:rPr>
              <a:t>thre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old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[2/2]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581025"/>
            <a:ext cx="9624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815"/>
            <a:r>
              <a:rPr sz="3600" spc="10" dirty="0"/>
              <a:t>Sc</a:t>
            </a:r>
            <a:r>
              <a:rPr sz="3600" spc="21" dirty="0"/>
              <a:t>h</a:t>
            </a:r>
            <a:r>
              <a:rPr sz="3600" spc="10" dirty="0"/>
              <a:t>e</a:t>
            </a:r>
            <a:r>
              <a:rPr sz="3600" spc="30" dirty="0"/>
              <a:t>m</a:t>
            </a:r>
            <a:r>
              <a:rPr sz="3600" spc="10" dirty="0"/>
              <a:t>a</a:t>
            </a:r>
            <a:r>
              <a:rPr sz="3600" spc="15" dirty="0"/>
              <a:t>t</a:t>
            </a:r>
            <a:r>
              <a:rPr sz="3600" dirty="0"/>
              <a:t>i</a:t>
            </a:r>
            <a:r>
              <a:rPr sz="3600" spc="15" dirty="0"/>
              <a:t>c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10" dirty="0"/>
              <a:t>Vie</a:t>
            </a:r>
            <a:r>
              <a:rPr sz="3600" spc="25" dirty="0"/>
              <a:t>w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5" dirty="0"/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lang="en-US" sz="3600" spc="100" dirty="0" smtClean="0">
                <a:latin typeface="Times New Roman"/>
                <a:cs typeface="Times New Roman"/>
              </a:rPr>
              <a:t>Standard </a:t>
            </a:r>
            <a:r>
              <a:rPr sz="3600" spc="10" dirty="0" smtClean="0"/>
              <a:t>S</a:t>
            </a:r>
            <a:r>
              <a:rPr sz="3600" spc="30" dirty="0" smtClean="0"/>
              <a:t>w</a:t>
            </a:r>
            <a:r>
              <a:rPr sz="3600" spc="10" dirty="0" smtClean="0"/>
              <a:t>a</a:t>
            </a:r>
            <a:r>
              <a:rPr sz="3600" spc="21" dirty="0" smtClean="0"/>
              <a:t>pp</a:t>
            </a:r>
            <a:r>
              <a:rPr sz="3600" dirty="0" smtClean="0"/>
              <a:t>i</a:t>
            </a:r>
            <a:r>
              <a:rPr sz="3600" spc="21" dirty="0" smtClean="0"/>
              <a:t>ng</a:t>
            </a:r>
            <a:endParaRPr sz="3600" spc="21" dirty="0"/>
          </a:p>
        </p:txBody>
      </p:sp>
      <p:sp>
        <p:nvSpPr>
          <p:cNvPr id="7" name="object 7"/>
          <p:cNvSpPr/>
          <p:nvPr/>
        </p:nvSpPr>
        <p:spPr>
          <a:xfrm>
            <a:off x="2185417" y="1897381"/>
            <a:ext cx="6478523" cy="430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64339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[1/2]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41" y="1568689"/>
            <a:ext cx="9160510" cy="521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lnSpc>
                <a:spcPct val="1006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CPU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memor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targe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h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h</a:t>
            </a:r>
            <a:endParaRPr lang="en-US" sz="2200" dirty="0" smtClean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lang="en-US"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in Time=  size of (process) / transfer rate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sz="2200" spc="-5" dirty="0">
                <a:latin typeface="Arial"/>
                <a:cs typeface="Arial"/>
              </a:rPr>
              <a:t>100M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app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86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har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isk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rat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50M</a:t>
            </a:r>
            <a:r>
              <a:rPr sz="2200" dirty="0" smtClean="0">
                <a:latin typeface="Arial"/>
                <a:cs typeface="Arial"/>
              </a:rPr>
              <a:t>B</a:t>
            </a:r>
            <a:r>
              <a:rPr sz="2200" spc="-5" dirty="0" smtClean="0">
                <a:latin typeface="Arial"/>
                <a:cs typeface="Arial"/>
              </a:rPr>
              <a:t>/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c</a:t>
            </a:r>
            <a:r>
              <a:rPr lang="en-US" sz="2200" dirty="0" smtClean="0">
                <a:latin typeface="Arial"/>
                <a:cs typeface="Arial"/>
              </a:rPr>
              <a:t> = 2 sec or 2000msec.</a:t>
            </a:r>
            <a:endParaRPr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</a:t>
            </a:r>
            <a:r>
              <a:rPr sz="2200" spc="3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200</a:t>
            </a:r>
            <a:r>
              <a:rPr sz="2200" dirty="0" smtClean="0">
                <a:latin typeface="Arial"/>
                <a:cs typeface="Arial"/>
              </a:rPr>
              <a:t>0</a:t>
            </a:r>
            <a:r>
              <a:rPr sz="2200" spc="5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dirty="0">
                <a:latin typeface="Arial"/>
                <a:cs typeface="Arial"/>
              </a:rPr>
              <a:t>Pl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siz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7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ota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onte</a:t>
            </a:r>
            <a:r>
              <a:rPr sz="2200" dirty="0">
                <a:latin typeface="Arial"/>
                <a:cs typeface="Arial"/>
              </a:rPr>
              <a:t>xt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app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 (Swap In +out)</a:t>
            </a:r>
            <a:r>
              <a:rPr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25" dirty="0" smtClean="0">
                <a:latin typeface="Times New Roman"/>
                <a:cs typeface="Times New Roman"/>
              </a:rPr>
              <a:t>=</a:t>
            </a:r>
            <a:r>
              <a:rPr sz="2200" spc="-5" dirty="0" smtClean="0">
                <a:latin typeface="Arial"/>
                <a:cs typeface="Arial"/>
              </a:rPr>
              <a:t>4000m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sz="2200" spc="40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ond</a:t>
            </a:r>
            <a:r>
              <a:rPr sz="2200" dirty="0">
                <a:latin typeface="Arial"/>
                <a:cs typeface="Arial"/>
              </a:rPr>
              <a:t>s)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698" indent="0">
              <a:spcBef>
                <a:spcPts val="659"/>
              </a:spcBef>
              <a:buClr>
                <a:srgbClr val="993200"/>
              </a:buClr>
              <a:buSzPct val="90322"/>
              <a:buNone/>
              <a:tabLst>
                <a:tab pos="393665" algn="l"/>
              </a:tabLst>
            </a:pPr>
            <a:r>
              <a:rPr lang="en-US" sz="2200" b="1" dirty="0" smtClean="0">
                <a:latin typeface="Arial"/>
                <a:cs typeface="Arial"/>
              </a:rPr>
              <a:t>Constraints of Swapping:</a:t>
            </a:r>
          </a:p>
          <a:p>
            <a:pPr marL="393665" indent="-380967">
              <a:spcBef>
                <a:spcPts val="659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 smtClean="0">
                <a:latin typeface="Arial"/>
                <a:cs typeface="Arial"/>
              </a:rPr>
              <a:t>Swap time c</a:t>
            </a: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be </a:t>
            </a:r>
            <a:r>
              <a:rPr lang="en-US" sz="2200" spc="-5" dirty="0" smtClean="0">
                <a:latin typeface="Arial"/>
                <a:cs typeface="Arial"/>
              </a:rPr>
              <a:t>redu</a:t>
            </a:r>
            <a:r>
              <a:rPr lang="en-US" sz="2200" dirty="0" smtClean="0">
                <a:latin typeface="Arial"/>
                <a:cs typeface="Arial"/>
              </a:rPr>
              <a:t>ced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if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redu</a:t>
            </a:r>
            <a:r>
              <a:rPr lang="en-US" sz="2200" dirty="0">
                <a:latin typeface="Arial"/>
                <a:cs typeface="Arial"/>
              </a:rPr>
              <a:t>ce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size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h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mu</a:t>
            </a:r>
            <a:r>
              <a:rPr lang="en-US" sz="2200" dirty="0">
                <a:latin typeface="Arial"/>
                <a:cs typeface="Arial"/>
              </a:rPr>
              <a:t>ch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rea</a:t>
            </a:r>
            <a:r>
              <a:rPr lang="en-US" sz="2200" dirty="0">
                <a:latin typeface="Arial"/>
                <a:cs typeface="Arial"/>
              </a:rPr>
              <a:t>lly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be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838125" lvl="1" indent="-318106">
              <a:spcBef>
                <a:spcPts val="550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lls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nfor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f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via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reques</a:t>
            </a:r>
            <a:r>
              <a:rPr lang="en-US" sz="2200" dirty="0">
                <a:latin typeface="Courier New"/>
                <a:cs typeface="Courier New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9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releas</a:t>
            </a:r>
            <a:r>
              <a:rPr lang="en-US" sz="2200" dirty="0">
                <a:latin typeface="Courier New"/>
                <a:cs typeface="Courier New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Courier New"/>
                <a:cs typeface="Courier New"/>
              </a:rPr>
              <a:t>memory(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93665" indent="-380967">
              <a:spcBef>
                <a:spcPts val="76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spc="-5" dirty="0">
                <a:latin typeface="Arial"/>
                <a:cs typeface="Arial"/>
              </a:rPr>
              <a:t>Othe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tra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nt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are:</a:t>
            </a:r>
            <a:endParaRPr lang="en-US" sz="2200" dirty="0">
              <a:latin typeface="Arial"/>
              <a:cs typeface="Arial"/>
            </a:endParaRP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-5" dirty="0">
                <a:latin typeface="Arial"/>
                <a:cs typeface="Arial"/>
              </a:rPr>
              <a:t>end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–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an</a:t>
            </a:r>
            <a:r>
              <a:rPr lang="en-US" sz="2200" dirty="0">
                <a:latin typeface="Arial"/>
                <a:cs typeface="Arial"/>
              </a:rPr>
              <a:t>’t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I/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ou</a:t>
            </a:r>
            <a:r>
              <a:rPr lang="en-US" sz="2200" dirty="0">
                <a:latin typeface="Arial"/>
                <a:cs typeface="Arial"/>
              </a:rPr>
              <a:t>ld</a:t>
            </a:r>
            <a:r>
              <a:rPr lang="en-US" sz="2200" spc="86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cc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ron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ss</a:t>
            </a:r>
          </a:p>
          <a:p>
            <a:pPr marL="838125" lvl="1" indent="-318106">
              <a:spcBef>
                <a:spcPts val="659"/>
              </a:spcBef>
              <a:buClr>
                <a:srgbClr val="CC6500"/>
              </a:buClr>
              <a:buSzPct val="80645"/>
              <a:buFont typeface="Wingdings"/>
              <a:buChar char=""/>
              <a:tabLst>
                <a:tab pos="838761" algn="l"/>
              </a:tabLst>
            </a:pPr>
            <a:r>
              <a:rPr lang="en-US" sz="2200" spc="-5" dirty="0" smtClean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35" dirty="0" smtClean="0">
                <a:latin typeface="Arial"/>
                <a:cs typeface="Arial"/>
              </a:rPr>
              <a:t>w</a:t>
            </a:r>
            <a:r>
              <a:rPr lang="en-US" sz="2200" spc="5" dirty="0" smtClean="0">
                <a:latin typeface="Arial"/>
                <a:cs typeface="Arial"/>
              </a:rPr>
              <a:t>a</a:t>
            </a:r>
            <a:r>
              <a:rPr lang="en-US" sz="2200" spc="-25" dirty="0" smtClean="0">
                <a:latin typeface="Arial"/>
                <a:cs typeface="Arial"/>
              </a:rPr>
              <a:t>y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9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tran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fe</a:t>
            </a:r>
            <a:r>
              <a:rPr lang="en-US" sz="2200" dirty="0" smtClean="0">
                <a:latin typeface="Arial"/>
                <a:cs typeface="Arial"/>
              </a:rPr>
              <a:t>r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2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k</a:t>
            </a:r>
            <a:r>
              <a:rPr lang="en-US" sz="2200" spc="-5" dirty="0" smtClean="0">
                <a:latin typeface="Arial"/>
                <a:cs typeface="Arial"/>
              </a:rPr>
              <a:t>erne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55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s</a:t>
            </a:r>
            <a:r>
              <a:rPr lang="en-US" sz="2200" spc="-5" dirty="0" smtClean="0">
                <a:latin typeface="Arial"/>
                <a:cs typeface="Arial"/>
              </a:rPr>
              <a:t>pa</a:t>
            </a:r>
            <a:r>
              <a:rPr lang="en-US" sz="2200" dirty="0" smtClean="0">
                <a:latin typeface="Arial"/>
                <a:cs typeface="Arial"/>
              </a:rPr>
              <a:t>c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,</a:t>
            </a:r>
            <a:r>
              <a:rPr lang="en-US" sz="2200" spc="3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the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t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40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I/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1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de</a:t>
            </a:r>
            <a:r>
              <a:rPr lang="en-US" sz="2200" dirty="0" smtClean="0">
                <a:latin typeface="Arial"/>
                <a:cs typeface="Arial"/>
              </a:rPr>
              <a:t>vice</a:t>
            </a:r>
            <a:endParaRPr lang="en-US" sz="2200" dirty="0">
              <a:latin typeface="Arial"/>
              <a:cs typeface="Arial"/>
            </a:endParaRPr>
          </a:p>
          <a:p>
            <a:pPr marL="966383">
              <a:spcBef>
                <a:spcPts val="659"/>
              </a:spcBef>
            </a:pPr>
            <a:r>
              <a:rPr lang="en-US" sz="2200" spc="585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K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4" dirty="0"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doubl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lang="en-US" sz="2200" b="1" spc="5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buffe</a:t>
            </a:r>
            <a:r>
              <a:rPr lang="en-US" sz="2200" b="1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lang="en-US" sz="2200" b="1" spc="-5" dirty="0">
                <a:solidFill>
                  <a:srgbClr val="3265FF"/>
                </a:solidFill>
                <a:latin typeface="Arial"/>
                <a:cs typeface="Arial"/>
              </a:rPr>
              <a:t>in</a:t>
            </a:r>
            <a:r>
              <a:rPr lang="en-US" sz="22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lang="en-US" sz="2200" dirty="0">
                <a:latin typeface="Arial"/>
                <a:cs typeface="Arial"/>
              </a:rPr>
              <a:t>,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add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5" dirty="0">
                <a:latin typeface="Arial"/>
                <a:cs typeface="Arial"/>
              </a:rPr>
              <a:t>erhea</a:t>
            </a:r>
            <a:r>
              <a:rPr lang="en-US" sz="2200" dirty="0">
                <a:latin typeface="Arial"/>
                <a:cs typeface="Arial"/>
              </a:rPr>
              <a:t>d</a:t>
            </a:r>
          </a:p>
          <a:p>
            <a:pPr marL="393665" indent="-380967">
              <a:spcBef>
                <a:spcPts val="67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3665" algn="l"/>
              </a:tabLst>
            </a:pP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tandar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app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no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moder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operat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5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5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25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5" dirty="0">
                <a:latin typeface="Arial"/>
                <a:cs typeface="Arial"/>
              </a:rPr>
              <a:t>tem</a:t>
            </a:r>
            <a:r>
              <a:rPr lang="en-US" sz="22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59"/>
              </a:spcBef>
            </a:pPr>
            <a:r>
              <a:rPr lang="en-US" sz="2200" spc="585" dirty="0" smtClean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lang="en-US" sz="2200" spc="58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lang="en-US" sz="2200" spc="-3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on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35" dirty="0">
                <a:latin typeface="Arial"/>
                <a:cs typeface="Arial"/>
              </a:rPr>
              <a:t>w</a:t>
            </a:r>
            <a:r>
              <a:rPr lang="en-US" sz="2200" spc="-5" dirty="0">
                <a:latin typeface="Arial"/>
                <a:cs typeface="Arial"/>
              </a:rPr>
              <a:t>he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fre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memor</a:t>
            </a:r>
            <a:r>
              <a:rPr lang="en-US" sz="2200" dirty="0">
                <a:latin typeface="Arial"/>
                <a:cs typeface="Arial"/>
              </a:rPr>
              <a:t>y</a:t>
            </a:r>
            <a:r>
              <a:rPr lang="en-US" sz="2200" spc="3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x</a:t>
            </a:r>
            <a:r>
              <a:rPr lang="en-US" sz="2200" spc="-5" dirty="0">
                <a:latin typeface="Arial"/>
                <a:cs typeface="Arial"/>
              </a:rPr>
              <a:t>treme</a:t>
            </a:r>
            <a:r>
              <a:rPr lang="en-US" sz="2200" dirty="0">
                <a:latin typeface="Arial"/>
                <a:cs typeface="Arial"/>
              </a:rPr>
              <a:t>ly</a:t>
            </a:r>
            <a:r>
              <a:rPr lang="en-US" sz="2200" spc="4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5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w</a:t>
            </a:r>
            <a:endParaRPr lang="en-US" sz="2200" dirty="0"/>
          </a:p>
        </p:txBody>
      </p:sp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534670" y="424811"/>
            <a:ext cx="9624060" cy="1016583"/>
          </a:xfrm>
          <a:prstGeom prst="rect">
            <a:avLst/>
          </a:prstGeom>
        </p:spPr>
        <p:txBody>
          <a:bodyPr vert="horz" wrap="square" lIns="0" tIns="61871" rIns="0" bIns="0" rtlCol="0">
            <a:spAutoFit/>
          </a:bodyPr>
          <a:lstStyle/>
          <a:p>
            <a:pPr marL="970193"/>
            <a:r>
              <a:rPr sz="3100" dirty="0"/>
              <a:t>Con</a:t>
            </a:r>
            <a:r>
              <a:rPr sz="3100" spc="5" dirty="0"/>
              <a:t>t</a:t>
            </a:r>
            <a:r>
              <a:rPr sz="3100" dirty="0"/>
              <a:t>e</a:t>
            </a:r>
            <a:r>
              <a:rPr sz="3100" spc="-10" dirty="0"/>
              <a:t>x</a:t>
            </a:r>
            <a:r>
              <a:rPr sz="3100" dirty="0"/>
              <a:t>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5" dirty="0"/>
              <a:t>Swi</a:t>
            </a:r>
            <a:r>
              <a:rPr sz="3100" spc="5" dirty="0"/>
              <a:t>t</a:t>
            </a:r>
            <a:r>
              <a:rPr sz="3100" dirty="0"/>
              <a:t>ch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T</a:t>
            </a:r>
            <a:r>
              <a:rPr sz="3100" spc="-5" dirty="0"/>
              <a:t>im</a:t>
            </a:r>
            <a:r>
              <a:rPr sz="3100" dirty="0"/>
              <a:t>e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nc</a:t>
            </a:r>
            <a:r>
              <a:rPr sz="3100" spc="-5" dirty="0"/>
              <a:t>l</a:t>
            </a:r>
            <a:r>
              <a:rPr sz="3100" dirty="0"/>
              <a:t>ud</a:t>
            </a:r>
            <a:r>
              <a:rPr sz="3100" spc="-5" dirty="0"/>
              <a:t>i</a:t>
            </a:r>
            <a:r>
              <a:rPr sz="3100" spc="-10" dirty="0"/>
              <a:t>n</a:t>
            </a:r>
            <a:r>
              <a:rPr sz="3100" dirty="0"/>
              <a:t>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spc="-5" dirty="0" smtClean="0"/>
              <a:t>Sw</a:t>
            </a:r>
            <a:r>
              <a:rPr sz="3100" dirty="0" smtClean="0"/>
              <a:t>app</a:t>
            </a:r>
            <a:r>
              <a:rPr sz="3100" spc="-5" dirty="0" smtClean="0"/>
              <a:t>i</a:t>
            </a:r>
            <a:r>
              <a:rPr sz="3100" spc="-10" dirty="0" smtClean="0"/>
              <a:t>n</a:t>
            </a:r>
            <a:r>
              <a:rPr sz="3100" dirty="0" smtClean="0"/>
              <a:t>g</a:t>
            </a:r>
            <a:r>
              <a:rPr lang="en-US" sz="3100" dirty="0" smtClean="0"/>
              <a:t> [2/2]</a:t>
            </a:r>
            <a:endParaRPr sz="3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5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71800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08328" y="1169441"/>
            <a:ext cx="9031838" cy="544280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  <a:p>
            <a:r>
              <a:rPr lang="en-US" altLang="en-US" dirty="0" smtClean="0"/>
              <a:t>Instead use other methods to free memory if low</a:t>
            </a:r>
          </a:p>
          <a:p>
            <a:pPr lvl="1"/>
            <a:r>
              <a:rPr lang="en-US" altLang="en-US" dirty="0" err="1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dirty="0" smtClean="0"/>
              <a:t>Android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restart</a:t>
            </a:r>
          </a:p>
        </p:txBody>
      </p:sp>
    </p:spTree>
    <p:extLst>
      <p:ext uri="{BB962C8B-B14F-4D97-AF65-F5344CB8AC3E}">
        <p14:creationId xmlns:p14="http://schemas.microsoft.com/office/powerpoint/2010/main" val="1040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5377" y="1188699"/>
            <a:ext cx="8493456" cy="5504074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Main memory must support both OS and user processes</a:t>
            </a:r>
          </a:p>
          <a:p>
            <a:r>
              <a:rPr lang="en-US" altLang="en-US" smtClean="0"/>
              <a:t>Limited resource, must allocate efficiently</a:t>
            </a:r>
          </a:p>
          <a:p>
            <a:r>
              <a:rPr lang="en-US" altLang="en-US" smtClean="0"/>
              <a:t>Contiguous allocation is one early method</a:t>
            </a:r>
          </a:p>
          <a:p>
            <a:r>
              <a:rPr lang="en-US" altLang="en-US" smtClean="0"/>
              <a:t>Main memory usually into two </a:t>
            </a:r>
            <a:r>
              <a:rPr lang="en-US" altLang="en-US" b="1" smtClean="0">
                <a:solidFill>
                  <a:srgbClr val="0000FF"/>
                </a:solidFill>
              </a:rPr>
              <a:t>partitions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Resident operating system, usually held in low memory with interrupt vector</a:t>
            </a:r>
          </a:p>
          <a:p>
            <a:pPr lvl="1"/>
            <a:r>
              <a:rPr lang="en-US" altLang="en-US" smtClean="0"/>
              <a:t>User processes then held in high memory</a:t>
            </a:r>
          </a:p>
          <a:p>
            <a:pPr lvl="1"/>
            <a:r>
              <a:rPr lang="en-US" altLang="en-US" smtClean="0"/>
              <a:t>Each process contained in single contiguous section of memory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7581"/>
            <a:r>
              <a:rPr spc="25" dirty="0"/>
              <a:t>B</a:t>
            </a:r>
            <a:r>
              <a:rPr spc="10" dirty="0"/>
              <a:t>ack</a:t>
            </a:r>
            <a:r>
              <a:rPr spc="21" dirty="0"/>
              <a:t>g</a:t>
            </a:r>
            <a:r>
              <a:rPr spc="5" dirty="0"/>
              <a:t>r</a:t>
            </a:r>
            <a:r>
              <a:rPr spc="21" dirty="0"/>
              <a:t>ound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277225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st</a:t>
            </a:r>
            <a:r>
              <a:rPr sz="2000" spc="-5" dirty="0" smtClean="0">
                <a:latin typeface="Arial"/>
                <a:cs typeface="Arial"/>
              </a:rPr>
              <a:t>o</a:t>
            </a:r>
            <a:r>
              <a:rPr sz="200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ag</a:t>
            </a:r>
            <a:r>
              <a:rPr sz="2000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sz="2000" spc="21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eque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</a:p>
          <a:p>
            <a:pPr>
              <a:spcBef>
                <a:spcPts val="13"/>
              </a:spcBef>
              <a:buClr>
                <a:srgbClr val="9932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equi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op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3646" y="183820"/>
            <a:ext cx="9145085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74910" y="1206205"/>
            <a:ext cx="8493455" cy="5504074"/>
          </a:xfrm>
        </p:spPr>
        <p:txBody>
          <a:bodyPr/>
          <a:lstStyle/>
          <a:p>
            <a:r>
              <a:rPr lang="en-US" altLang="en-US" smtClean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smtClean="0"/>
              <a:t>Base register contains value of smallest physical address</a:t>
            </a:r>
          </a:p>
          <a:p>
            <a:pPr lvl="1"/>
            <a:r>
              <a:rPr lang="en-US" altLang="en-US" smtClean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smtClean="0"/>
              <a:t>MMU maps logical address </a:t>
            </a:r>
            <a:r>
              <a:rPr lang="en-US" altLang="en-US" i="1" smtClean="0"/>
              <a:t>dynamically</a:t>
            </a:r>
          </a:p>
          <a:p>
            <a:pPr lvl="1"/>
            <a:r>
              <a:rPr lang="en-US" altLang="en-US" smtClean="0"/>
              <a:t>Can then allow actions such as kernel code being </a:t>
            </a:r>
            <a:r>
              <a:rPr lang="en-US" altLang="en-US" b="1" smtClean="0">
                <a:solidFill>
                  <a:srgbClr val="0000FF"/>
                </a:solidFill>
              </a:rPr>
              <a:t>transient </a:t>
            </a:r>
            <a:r>
              <a:rPr lang="en-US" altLang="en-US" smtClean="0"/>
              <a:t>and kernel changing size</a:t>
            </a:r>
          </a:p>
        </p:txBody>
      </p:sp>
    </p:spTree>
    <p:extLst>
      <p:ext uri="{BB962C8B-B14F-4D97-AF65-F5344CB8AC3E}">
        <p14:creationId xmlns:p14="http://schemas.microsoft.com/office/powerpoint/2010/main" val="2774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304" y="183820"/>
            <a:ext cx="9872830" cy="635489"/>
          </a:xfrm>
        </p:spPr>
        <p:txBody>
          <a:bodyPr/>
          <a:lstStyle/>
          <a:p>
            <a:pPr eaLnBrk="1" hangingPunct="1"/>
            <a:r>
              <a:rPr lang="en-US" altLang="en-US" sz="2700"/>
              <a:t>Hardware Support for Relocation and Limit Registers</a:t>
            </a:r>
          </a:p>
        </p:txBody>
      </p:sp>
      <p:pic>
        <p:nvPicPr>
          <p:cNvPr id="2457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46" y="1486311"/>
            <a:ext cx="6835607" cy="32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40" y="659999"/>
            <a:ext cx="9052260" cy="679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Multiple-partition allocation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821" y="1108168"/>
            <a:ext cx="9087534" cy="3597605"/>
          </a:xfrm>
        </p:spPr>
        <p:txBody>
          <a:bodyPr/>
          <a:lstStyle/>
          <a:p>
            <a:r>
              <a:rPr lang="en-US" altLang="en-US" smtClean="0"/>
              <a:t>Multiple-partition allocation</a:t>
            </a:r>
          </a:p>
          <a:p>
            <a:pPr lvl="1"/>
            <a:r>
              <a:rPr lang="en-US" altLang="en-US" sz="1800"/>
              <a:t>Degree of multiprogramming limited by number of partitions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Variable-partition </a:t>
            </a:r>
            <a:r>
              <a:rPr lang="en-US" altLang="en-US" sz="1800"/>
              <a:t>sizes for efficiency (sized to a given process’ needs)</a:t>
            </a:r>
          </a:p>
          <a:p>
            <a:pPr lvl="1"/>
            <a:r>
              <a:rPr lang="en-US" altLang="en-US" sz="1800" b="1">
                <a:solidFill>
                  <a:srgbClr val="0000FF"/>
                </a:solidFill>
              </a:rPr>
              <a:t>Hole</a:t>
            </a:r>
            <a:r>
              <a:rPr lang="en-US" altLang="en-US" sz="1800"/>
              <a:t> – block of available memory; holes of various size are scattered throughout memory</a:t>
            </a:r>
          </a:p>
          <a:p>
            <a:pPr lvl="1"/>
            <a:r>
              <a:rPr lang="en-US" altLang="en-US" sz="1800"/>
              <a:t>When a process arrives, it is allocated memory from a hole large enough to accommodate it</a:t>
            </a:r>
          </a:p>
          <a:p>
            <a:pPr lvl="1"/>
            <a:r>
              <a:rPr lang="en-US" altLang="en-US" sz="1800"/>
              <a:t>Process exiting frees its partition, adjacent free partitions combined</a:t>
            </a:r>
          </a:p>
          <a:p>
            <a:pPr lvl="1"/>
            <a:r>
              <a:rPr lang="en-US" altLang="en-US" sz="1800"/>
              <a:t>Operating system maintains information about:</a:t>
            </a:r>
            <a:br>
              <a:rPr lang="en-US" altLang="en-US" sz="1800"/>
            </a:br>
            <a:r>
              <a:rPr lang="en-US" altLang="en-US" sz="1800"/>
              <a:t>a) allocated partitions    b) free partitions (hole)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3" y="4607737"/>
            <a:ext cx="7806553" cy="240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55" y="218833"/>
            <a:ext cx="908939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376" y="1885461"/>
            <a:ext cx="8259537" cy="3996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First-fit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first</a:t>
            </a:r>
            <a:r>
              <a:rPr lang="en-US" altLang="en-US" smtClean="0"/>
              <a:t> hole that is big enough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Best-fit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smallest</a:t>
            </a:r>
            <a:r>
              <a:rPr lang="en-US" altLang="en-US" smtClean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Worst-fit</a:t>
            </a:r>
            <a:r>
              <a:rPr lang="en-US" altLang="en-US" smtClean="0"/>
              <a:t>:  Allocate the </a:t>
            </a:r>
            <a:r>
              <a:rPr lang="en-US" altLang="en-US" b="1" i="1" smtClean="0"/>
              <a:t>largest</a:t>
            </a:r>
            <a:r>
              <a:rPr lang="en-US" altLang="en-US" smtClean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74910" y="1303024"/>
            <a:ext cx="613535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How to satisfy a request of size </a:t>
            </a:r>
            <a:r>
              <a:rPr lang="en-US" altLang="en-US" b="1" i="1">
                <a:latin typeface="Helvetica" charset="0"/>
              </a:rPr>
              <a:t>n</a:t>
            </a:r>
            <a:r>
              <a:rPr lang="en-US" altLang="en-US">
                <a:latin typeface="Helvetica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23429" y="6218497"/>
            <a:ext cx="88888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charset="0"/>
              </a:rPr>
              <a:t>First-fit and best-fit better than worst-fit in terms of speed and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1726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0651" y="168064"/>
            <a:ext cx="915808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2041" y="1228963"/>
            <a:ext cx="7917942" cy="5512828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External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total memory space exists to satisfy a request, but it is not contiguous</a:t>
            </a:r>
            <a:endParaRPr lang="en-US" altLang="en-US" b="1" smtClean="0">
              <a:solidFill>
                <a:srgbClr val="3366FF"/>
              </a:solidFill>
            </a:endParaRPr>
          </a:p>
          <a:p>
            <a:r>
              <a:rPr lang="en-US" altLang="en-US" b="1" smtClean="0">
                <a:solidFill>
                  <a:srgbClr val="3366FF"/>
                </a:solidFill>
              </a:rPr>
              <a:t>Internal Fragmentation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smtClean="0"/>
              <a:t>First fit analysis reveals that given </a:t>
            </a:r>
            <a:r>
              <a:rPr lang="en-US" altLang="en-US" i="1" smtClean="0"/>
              <a:t>N</a:t>
            </a:r>
            <a:r>
              <a:rPr lang="en-US" altLang="en-US" smtClean="0"/>
              <a:t> blocks allocated, 0.5 </a:t>
            </a:r>
            <a:r>
              <a:rPr lang="en-US" altLang="en-US" i="1" smtClean="0"/>
              <a:t>N</a:t>
            </a:r>
            <a:r>
              <a:rPr lang="en-US" altLang="en-US" smtClean="0"/>
              <a:t> blocks lost to fragmentation</a:t>
            </a:r>
          </a:p>
          <a:p>
            <a:pPr lvl="1"/>
            <a:r>
              <a:rPr lang="en-US" altLang="en-US" smtClean="0"/>
              <a:t>1/3 may be unusable -&gt; </a:t>
            </a:r>
            <a:r>
              <a:rPr lang="en-US" altLang="en-US" b="1" smtClean="0">
                <a:solidFill>
                  <a:srgbClr val="3366FF"/>
                </a:solidFill>
              </a:rPr>
              <a:t>50-percent rule</a:t>
            </a:r>
          </a:p>
        </p:txBody>
      </p:sp>
    </p:spTree>
    <p:extLst>
      <p:ext uri="{BB962C8B-B14F-4D97-AF65-F5344CB8AC3E}">
        <p14:creationId xmlns:p14="http://schemas.microsoft.com/office/powerpoint/2010/main" val="26206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4670" y="150557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54488" y="1272731"/>
            <a:ext cx="8138866" cy="499638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Reduce external fragmentation by </a:t>
            </a:r>
            <a:r>
              <a:rPr lang="en-US" altLang="en-US" b="1" smtClean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smtClean="0"/>
              <a:t>Shuffle memory contents to place all free memory together in one large block</a:t>
            </a:r>
          </a:p>
          <a:p>
            <a:pPr lvl="1"/>
            <a:r>
              <a:rPr lang="en-US" altLang="en-US" smtClean="0"/>
              <a:t>Compaction is possible </a:t>
            </a:r>
            <a:r>
              <a:rPr lang="en-US" altLang="en-US" i="1" smtClean="0"/>
              <a:t>only</a:t>
            </a:r>
            <a:r>
              <a:rPr lang="en-US" altLang="en-US" smtClean="0"/>
              <a:t> if relocation is dynamic, and is done at execution time</a:t>
            </a:r>
          </a:p>
          <a:p>
            <a:pPr lvl="1"/>
            <a:r>
              <a:rPr lang="en-US" altLang="en-US" smtClean="0"/>
              <a:t>I/O problem</a:t>
            </a:r>
          </a:p>
          <a:p>
            <a:pPr lvl="2"/>
            <a:r>
              <a:rPr lang="en-US" altLang="en-US" smtClean="0"/>
              <a:t>Latch job in memory while it is involved in I/O</a:t>
            </a:r>
          </a:p>
          <a:p>
            <a:pPr lvl="2"/>
            <a:r>
              <a:rPr lang="en-US" altLang="en-US" smtClean="0"/>
              <a:t>Do I/O only into OS buffers</a:t>
            </a:r>
          </a:p>
          <a:p>
            <a:r>
              <a:rPr lang="en-US" altLang="en-US" smtClean="0"/>
              <a:t>Now consider that backing store has same fragmentation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77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1" y="1276232"/>
            <a:ext cx="9007704" cy="54480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Memory-management scheme that supports user view of memory </a:t>
            </a:r>
            <a:endParaRPr lang="en-US" altLang="en-US" sz="900"/>
          </a:p>
          <a:p>
            <a:pPr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2089917" algn="l"/>
              </a:tabLst>
            </a:pPr>
            <a:r>
              <a:rPr lang="en-US" altLang="en-US" smtClean="0"/>
              <a:t>A segment is a logical unit such as: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main program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procedure 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function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method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object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local variables, global variables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common block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stack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symbol table</a:t>
            </a:r>
          </a:p>
          <a:p>
            <a:pPr>
              <a:lnSpc>
                <a:spcPct val="90000"/>
              </a:lnSpc>
              <a:buNone/>
              <a:tabLst>
                <a:tab pos="2089917" algn="l"/>
              </a:tabLst>
            </a:pPr>
            <a:r>
              <a:rPr lang="en-US" altLang="en-US" smtClean="0"/>
              <a:t>		arrays</a:t>
            </a:r>
          </a:p>
        </p:txBody>
      </p:sp>
    </p:spTree>
    <p:extLst>
      <p:ext uri="{BB962C8B-B14F-4D97-AF65-F5344CB8AC3E}">
        <p14:creationId xmlns:p14="http://schemas.microsoft.com/office/powerpoint/2010/main" val="42514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1613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User</a:t>
            </a:r>
            <a:r>
              <a:rPr lang="ja-JP" altLang="en-US" smtClean="0"/>
              <a:t>’</a:t>
            </a:r>
            <a:r>
              <a:rPr lang="en-US" altLang="ja-JP" smtClean="0"/>
              <a:t>s View of a Program</a:t>
            </a:r>
            <a:endParaRPr lang="en-US" altLang="en-US" sz="27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90" y="1360263"/>
            <a:ext cx="4321916" cy="533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150813"/>
            <a:ext cx="912177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604010" y="1291987"/>
            <a:ext cx="3386243" cy="43696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4309" tIns="52155" rIns="104309" bIns="52155" anchor="ctr"/>
          <a:lstStyle/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27792" y="2048272"/>
            <a:ext cx="1158452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49568" y="3308747"/>
            <a:ext cx="1069340" cy="1008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742690" y="2720525"/>
            <a:ext cx="1069340" cy="420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53578" y="3812937"/>
            <a:ext cx="1069340" cy="588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4309" tIns="52155" rIns="104309" bIns="52155" anchor="ctr"/>
          <a:lstStyle/>
          <a:p>
            <a:pPr algn="ctr"/>
            <a:r>
              <a:rPr lang="en-US" altLang="en-US">
                <a:latin typeface="Helvetica" charset="0"/>
              </a:rPr>
              <a:t>4</a:t>
            </a:r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6594263" y="1291987"/>
            <a:ext cx="1336675" cy="4369647"/>
            <a:chOff x="3888" y="1056"/>
            <a:chExt cx="720" cy="2496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39" y="1143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41" y="1450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41" y="243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41" y="2899"/>
              <a:ext cx="1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2461819" y="5807472"/>
            <a:ext cx="1403289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5903546" y="5807472"/>
            <a:ext cx="2621572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physical memory space</a:t>
            </a:r>
          </a:p>
        </p:txBody>
      </p:sp>
    </p:spTree>
    <p:extLst>
      <p:ext uri="{BB962C8B-B14F-4D97-AF65-F5344CB8AC3E}">
        <p14:creationId xmlns:p14="http://schemas.microsoft.com/office/powerpoint/2010/main" val="35638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82" y="183820"/>
            <a:ext cx="9249048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6" y="1206205"/>
            <a:ext cx="8474890" cy="557234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086295" algn="l"/>
                <a:tab pos="3258026" algn="ctr"/>
              </a:tabLst>
            </a:pPr>
            <a:r>
              <a:rPr lang="en-US" altLang="en-US" smtClean="0"/>
              <a:t>Logical address consists of a two tuple: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	&lt;segment-number, offset&gt;,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 table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maps two-dimensional physical addresses; each table entry has: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base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contains the starting physical address where the segments reside in memory</a:t>
            </a:r>
          </a:p>
          <a:p>
            <a:pPr lvl="1"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limit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specifies the length of the segment</a:t>
            </a:r>
          </a:p>
          <a:p>
            <a:pPr lvl="1"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segment table</a:t>
            </a:r>
            <a:r>
              <a:rPr lang="ja-JP" altLang="en-US" smtClean="0"/>
              <a:t>’</a:t>
            </a:r>
            <a:r>
              <a:rPr lang="en-US" altLang="ja-JP" smtClean="0"/>
              <a:t>s location in memory</a:t>
            </a:r>
          </a:p>
          <a:p>
            <a:pPr>
              <a:tabLst>
                <a:tab pos="2086295" algn="l"/>
                <a:tab pos="3258026" algn="ctr"/>
              </a:tabLst>
            </a:pPr>
            <a:endParaRPr lang="en-US" altLang="en-US" sz="900"/>
          </a:p>
          <a:p>
            <a:pPr>
              <a:tabLst>
                <a:tab pos="2086295" algn="l"/>
                <a:tab pos="3258026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number of segments used by a program;</a:t>
            </a:r>
          </a:p>
          <a:p>
            <a:pPr>
              <a:buNone/>
              <a:tabLst>
                <a:tab pos="2086295" algn="l"/>
                <a:tab pos="3258026" algn="ctr"/>
              </a:tabLst>
            </a:pPr>
            <a:r>
              <a:rPr lang="en-US" altLang="en-US" smtClean="0"/>
              <a:t>	                  segment number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is legal if </a:t>
            </a:r>
            <a:r>
              <a:rPr lang="en-US" altLang="en-US" b="1" i="1" smtClean="0">
                <a:solidFill>
                  <a:srgbClr val="FF0000"/>
                </a:solidFill>
              </a:rPr>
              <a:t>s</a:t>
            </a:r>
            <a:r>
              <a:rPr lang="en-US" altLang="en-US" smtClean="0"/>
              <a:t> &lt; </a:t>
            </a:r>
            <a:r>
              <a:rPr lang="en-US" altLang="en-US" b="1" smtClean="0">
                <a:solidFill>
                  <a:srgbClr val="FF0000"/>
                </a:solidFill>
              </a:rPr>
              <a:t>STLR</a:t>
            </a:r>
          </a:p>
        </p:txBody>
      </p:sp>
    </p:spTree>
    <p:extLst>
      <p:ext uri="{BB962C8B-B14F-4D97-AF65-F5344CB8AC3E}">
        <p14:creationId xmlns:p14="http://schemas.microsoft.com/office/powerpoint/2010/main" val="890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059"/>
            <a:r>
              <a:rPr spc="25" dirty="0"/>
              <a:t>B</a:t>
            </a:r>
            <a:r>
              <a:rPr spc="10" dirty="0"/>
              <a:t>as</a:t>
            </a:r>
            <a:r>
              <a:rPr spc="15"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21" dirty="0"/>
              <a:t>nd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1" dirty="0"/>
              <a:t>L</a:t>
            </a:r>
            <a:r>
              <a:rPr dirty="0"/>
              <a:t>i</a:t>
            </a:r>
            <a:r>
              <a:rPr spc="30" dirty="0"/>
              <a:t>m</a:t>
            </a:r>
            <a:r>
              <a:rPr dirty="0"/>
              <a:t>i</a:t>
            </a:r>
            <a:r>
              <a:rPr spc="10"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5" dirty="0"/>
              <a:t>R</a:t>
            </a:r>
            <a:r>
              <a:rPr spc="10" dirty="0"/>
              <a:t>e</a:t>
            </a:r>
            <a:r>
              <a:rPr spc="21" dirty="0"/>
              <a:t>g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er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572550"/>
            <a:ext cx="80981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pai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93665" marR="5080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264" y="2943225"/>
            <a:ext cx="3823716" cy="3744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896" y="236340"/>
            <a:ext cx="9156224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Architecture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210" y="1281483"/>
            <a:ext cx="7923512" cy="49281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Protection</a:t>
            </a:r>
          </a:p>
          <a:p>
            <a:pPr lvl="1"/>
            <a:r>
              <a:rPr lang="en-US" altLang="en-US" smtClean="0"/>
              <a:t>With each entry in segment table associate:</a:t>
            </a:r>
          </a:p>
          <a:p>
            <a:pPr lvl="2"/>
            <a:r>
              <a:rPr lang="en-US" altLang="en-US" smtClean="0"/>
              <a:t>validation bit = 0 </a:t>
            </a:r>
            <a:r>
              <a:rPr lang="en-US" altLang="en-US" smtClean="0">
                <a:sym typeface="Symbol" pitchFamily="18" charset="2"/>
              </a:rPr>
              <a:t> illegal segment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read/write/execute privileges</a:t>
            </a:r>
          </a:p>
          <a:p>
            <a:r>
              <a:rPr lang="en-US" altLang="en-US" smtClean="0"/>
              <a:t>Protection bits associated with segments; code sharing occurs at segment level</a:t>
            </a:r>
          </a:p>
          <a:p>
            <a:r>
              <a:rPr lang="en-US" altLang="en-US" smtClean="0"/>
              <a:t>Since segments vary in length, memory allocation is a dynamic storage-allocation problem</a:t>
            </a:r>
          </a:p>
          <a:p>
            <a:r>
              <a:rPr lang="en-US" altLang="en-US" smtClean="0"/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4074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Segmentation Hardware</a:t>
            </a:r>
            <a:endParaRPr lang="en-US" altLang="en-US" sz="27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63" y="1383021"/>
            <a:ext cx="6815187" cy="450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5207" y="1244719"/>
            <a:ext cx="8400630" cy="525723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Physical  address space of a process can be noncontiguous; process is allocated physical memory whenever the latter is available</a:t>
            </a:r>
          </a:p>
          <a:p>
            <a:pPr lvl="1"/>
            <a:r>
              <a:rPr lang="en-US" altLang="en-US" smtClean="0"/>
              <a:t>Avoids external fragmentation</a:t>
            </a:r>
          </a:p>
          <a:p>
            <a:pPr lvl="1"/>
            <a:r>
              <a:rPr lang="en-US" altLang="en-US" smtClean="0"/>
              <a:t>Avoids problem of varying sized memory chunks</a:t>
            </a:r>
            <a:endParaRPr lang="en-US" altLang="en-US" sz="900"/>
          </a:p>
          <a:p>
            <a:r>
              <a:rPr lang="en-US" altLang="en-US" smtClean="0"/>
              <a:t>Divide physical memory into fixed-sized blocks called </a:t>
            </a:r>
            <a:r>
              <a:rPr lang="en-US" altLang="en-US" b="1" smtClean="0">
                <a:solidFill>
                  <a:srgbClr val="3366FF"/>
                </a:solidFill>
              </a:rPr>
              <a:t>frames</a:t>
            </a:r>
            <a:endParaRPr lang="en-US" altLang="en-US" smtClean="0">
              <a:solidFill>
                <a:srgbClr val="3366FF"/>
              </a:solidFill>
            </a:endParaRP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Size </a:t>
            </a:r>
            <a:r>
              <a:rPr lang="en-US" altLang="en-US" smtClean="0"/>
              <a:t>is power of 2, between 512 bytes and 16 Mbytes</a:t>
            </a:r>
            <a:endParaRPr lang="en-US" altLang="en-US" sz="900"/>
          </a:p>
          <a:p>
            <a:r>
              <a:rPr lang="en-US" altLang="en-US" smtClean="0"/>
              <a:t>Divide logical memory into blocks of same size called </a:t>
            </a:r>
            <a:r>
              <a:rPr lang="en-US" altLang="en-US" b="1" smtClean="0">
                <a:solidFill>
                  <a:srgbClr val="3366FF"/>
                </a:solidFill>
              </a:rPr>
              <a:t>pages</a:t>
            </a:r>
            <a:endParaRPr lang="en-US" altLang="en-US" sz="900" b="1">
              <a:solidFill>
                <a:srgbClr val="3366FF"/>
              </a:solidFill>
            </a:endParaRPr>
          </a:p>
          <a:p>
            <a:r>
              <a:rPr lang="en-US" altLang="en-US" smtClean="0"/>
              <a:t>Keep track of all free frames</a:t>
            </a:r>
            <a:endParaRPr lang="en-US" altLang="en-US" sz="900"/>
          </a:p>
          <a:p>
            <a:r>
              <a:rPr lang="en-US" altLang="en-US" smtClean="0"/>
              <a:t>To run a program of size </a:t>
            </a:r>
            <a:r>
              <a:rPr lang="en-US" altLang="en-US" b="1" i="1" smtClean="0"/>
              <a:t>N</a:t>
            </a:r>
            <a:r>
              <a:rPr lang="en-US" altLang="en-US" i="1" smtClean="0"/>
              <a:t> </a:t>
            </a:r>
            <a:r>
              <a:rPr lang="en-US" altLang="en-US" smtClean="0"/>
              <a:t>pages, need to find </a:t>
            </a:r>
            <a:r>
              <a:rPr lang="en-US" altLang="en-US" b="1" i="1" smtClean="0"/>
              <a:t>N</a:t>
            </a:r>
            <a:r>
              <a:rPr lang="en-US" altLang="en-US" smtClean="0"/>
              <a:t> free frames and load program</a:t>
            </a:r>
            <a:endParaRPr lang="en-US" altLang="en-US" sz="900"/>
          </a:p>
          <a:p>
            <a:r>
              <a:rPr lang="en-US" altLang="en-US" smtClean="0"/>
              <a:t>Set up a </a:t>
            </a:r>
            <a:r>
              <a:rPr lang="en-US" altLang="en-US" b="1" smtClean="0">
                <a:solidFill>
                  <a:srgbClr val="3366FF"/>
                </a:solidFill>
              </a:rPr>
              <a:t>page table</a:t>
            </a:r>
            <a:r>
              <a:rPr lang="en-US" altLang="en-US" smtClean="0"/>
              <a:t> to translate logical to physical addresses</a:t>
            </a:r>
            <a:endParaRPr lang="en-US" altLang="en-US" sz="900"/>
          </a:p>
          <a:p>
            <a:r>
              <a:rPr lang="en-US" altLang="en-US" smtClean="0"/>
              <a:t>Backing store likewise split into pages</a:t>
            </a:r>
          </a:p>
          <a:p>
            <a:r>
              <a:rPr lang="en-US" altLang="en-US" smtClean="0"/>
              <a:t>Still have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92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9511" y="168064"/>
            <a:ext cx="9169219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83942" y="1241218"/>
            <a:ext cx="8536155" cy="494386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number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p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used as an index into a </a:t>
            </a: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table </a:t>
            </a:r>
            <a:r>
              <a:rPr lang="en-US" altLang="en-US" dirty="0" smtClean="0">
                <a:ea typeface="MS PGothic" pitchFamily="34" charset="-128"/>
              </a:rPr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  <a:ea typeface="MS PGothic" pitchFamily="34" charset="-128"/>
              </a:rPr>
              <a:t>Page offset </a:t>
            </a:r>
            <a:r>
              <a:rPr lang="en-US" altLang="en-US" dirty="0" smtClean="0">
                <a:ea typeface="MS PGothic" pitchFamily="34" charset="-128"/>
              </a:rPr>
              <a:t>(</a:t>
            </a:r>
            <a:r>
              <a:rPr lang="en-US" altLang="en-US" b="1" i="1" dirty="0" smtClean="0">
                <a:solidFill>
                  <a:srgbClr val="3366FF"/>
                </a:solidFill>
                <a:ea typeface="MS PGothic" pitchFamily="34" charset="-128"/>
              </a:rPr>
              <a:t>d</a:t>
            </a:r>
            <a:r>
              <a:rPr lang="en-US" altLang="en-US" dirty="0" smtClean="0">
                <a:ea typeface="MS PGothic" pitchFamily="34" charset="-128"/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  <a:ea typeface="MS PGothic" pitchFamily="34" charset="-128"/>
              </a:rPr>
              <a:t> </a:t>
            </a:r>
            <a:r>
              <a:rPr lang="en-US" altLang="en-US" dirty="0" smtClean="0">
                <a:ea typeface="MS PGothic" pitchFamily="34" charset="-128"/>
              </a:rPr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4924425"/>
            <a:ext cx="3771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133350"/>
            <a:ext cx="92821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23" y="1244719"/>
            <a:ext cx="7281166" cy="40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50800"/>
            <a:ext cx="9623425" cy="711200"/>
          </a:xfrm>
        </p:spPr>
        <p:txBody>
          <a:bodyPr/>
          <a:lstStyle/>
          <a:p>
            <a:pPr eaLnBrk="1" hangingPunct="1"/>
            <a:r>
              <a:rPr lang="en-US" altLang="en-US" sz="27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40" y="1327001"/>
            <a:ext cx="5775549" cy="508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838"/>
            <a:ext cx="9445625" cy="671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Example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698500" y="1038225"/>
            <a:ext cx="8458200" cy="7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309" tIns="52155" rIns="104309" bIns="52155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 smtClean="0">
                <a:latin typeface="Helvetica" charset="0"/>
              </a:rPr>
              <a:t>Consider an example: n</a:t>
            </a:r>
            <a:r>
              <a:rPr lang="en-US" altLang="en-US" dirty="0" smtClean="0">
                <a:latin typeface="Helvetica" charset="0"/>
              </a:rPr>
              <a:t>=2 </a:t>
            </a:r>
            <a:r>
              <a:rPr lang="en-US" altLang="en-US" dirty="0">
                <a:latin typeface="Helvetica" charset="0"/>
              </a:rPr>
              <a:t>and </a:t>
            </a:r>
            <a:r>
              <a:rPr lang="en-US" altLang="en-US" i="1" dirty="0">
                <a:latin typeface="Helvetica" charset="0"/>
              </a:rPr>
              <a:t>m</a:t>
            </a:r>
            <a:r>
              <a:rPr lang="en-US" altLang="en-US" dirty="0">
                <a:latin typeface="Helvetica" charset="0"/>
              </a:rPr>
              <a:t>=4   </a:t>
            </a:r>
            <a:r>
              <a:rPr lang="en-US" altLang="en-US" dirty="0" smtClean="0">
                <a:latin typeface="Helvetica" charset="0"/>
              </a:rPr>
              <a:t>using 32-byte </a:t>
            </a:r>
            <a:r>
              <a:rPr lang="en-US" altLang="en-US" dirty="0">
                <a:latin typeface="Helvetica" charset="0"/>
              </a:rPr>
              <a:t>memory and 4-byte </a:t>
            </a:r>
            <a:r>
              <a:rPr lang="en-US" altLang="en-US" dirty="0" smtClean="0">
                <a:latin typeface="Helvetica" charset="0"/>
              </a:rPr>
              <a:t>pages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latin typeface="Helvetica" charset="0"/>
              </a:rPr>
              <a:t>Physical memory = 4 bytes each</a:t>
            </a:r>
            <a:endParaRPr lang="en-US" alt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71800" y="133051"/>
            <a:ext cx="9624060" cy="63549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89762" y="1255224"/>
            <a:ext cx="9750302" cy="5316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Calculating internal fragmentation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Given:</a:t>
            </a:r>
          </a:p>
          <a:p>
            <a:pPr lvl="1"/>
            <a:r>
              <a:rPr lang="en-US" altLang="en-US" dirty="0" smtClean="0"/>
              <a:t>Page size = 2,048 bytes</a:t>
            </a:r>
          </a:p>
          <a:p>
            <a:pPr lvl="1"/>
            <a:r>
              <a:rPr lang="en-US" altLang="en-US" dirty="0" smtClean="0"/>
              <a:t>Process size = 72,766 bytes</a:t>
            </a:r>
          </a:p>
          <a:p>
            <a:pPr lvl="1"/>
            <a:r>
              <a:rPr lang="en-US" altLang="en-US" dirty="0" smtClean="0"/>
              <a:t>35 pages + 1,086 bytes</a:t>
            </a:r>
          </a:p>
          <a:p>
            <a:pPr marL="448553" lvl="1" indent="0">
              <a:buNone/>
            </a:pPr>
            <a:r>
              <a:rPr lang="en-US" altLang="en-US" b="1" i="1" dirty="0" smtClean="0"/>
              <a:t>Calculate:</a:t>
            </a:r>
          </a:p>
          <a:p>
            <a:pPr lvl="1"/>
            <a:r>
              <a:rPr lang="en-US" altLang="en-US" dirty="0" smtClean="0"/>
              <a:t>Internal fragmentation of 2,048 - 1,086 = 962 bytes</a:t>
            </a:r>
          </a:p>
          <a:p>
            <a:pPr lvl="1"/>
            <a:r>
              <a:rPr lang="en-US" altLang="en-US" dirty="0" smtClean="0"/>
              <a:t>Worst case fragmentation = 1 frame – 1 byte</a:t>
            </a:r>
          </a:p>
          <a:p>
            <a:pPr lvl="1"/>
            <a:r>
              <a:rPr lang="en-US" altLang="en-US" dirty="0" smtClean="0"/>
              <a:t>On average fragmentation = 1 / 2 frame size</a:t>
            </a:r>
          </a:p>
          <a:p>
            <a:r>
              <a:rPr lang="en-US" altLang="en-US" dirty="0" smtClean="0"/>
              <a:t>Process view and physical memory now very different</a:t>
            </a:r>
          </a:p>
          <a:p>
            <a:r>
              <a:rPr lang="en-US" altLang="en-US" dirty="0" smtClean="0"/>
              <a:t>By implementation process can only access its own memory</a:t>
            </a:r>
          </a:p>
        </p:txBody>
      </p:sp>
    </p:spTree>
    <p:extLst>
      <p:ext uri="{BB962C8B-B14F-4D97-AF65-F5344CB8AC3E}">
        <p14:creationId xmlns:p14="http://schemas.microsoft.com/office/powerpoint/2010/main" val="31254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403142" y="6322166"/>
            <a:ext cx="192907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381249" y="6336171"/>
            <a:ext cx="1736714" cy="3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9" tIns="52155" rIns="104309" bIns="52155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68" y="1372517"/>
            <a:ext cx="6904298" cy="46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3" y="218833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7949503" cy="516794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Page table is kept in main memory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PTBR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points to the page table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PTLR</a:t>
            </a:r>
            <a:r>
              <a:rPr lang="en-US" altLang="en-US" smtClean="0"/>
              <a:t>)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indicates size of the page table</a:t>
            </a:r>
          </a:p>
          <a:p>
            <a:r>
              <a:rPr lang="en-US" altLang="en-US" smtClean="0"/>
              <a:t>In this scheme every data/instruction access requires two memory accesses</a:t>
            </a:r>
          </a:p>
          <a:p>
            <a:pPr lvl="1"/>
            <a:r>
              <a:rPr lang="en-US" altLang="en-US" smtClean="0"/>
              <a:t>One for the page table and one for the data / instruction</a:t>
            </a:r>
          </a:p>
          <a:p>
            <a:r>
              <a:rPr lang="en-US" altLang="en-US" smtClean="0"/>
              <a:t>The two memory access problem can be solved by the use of a special fast-lookup hardware cache called </a:t>
            </a:r>
            <a:r>
              <a:rPr lang="en-US" altLang="en-US" b="1" smtClean="0">
                <a:solidFill>
                  <a:srgbClr val="3366FF"/>
                </a:solidFill>
              </a:rPr>
              <a:t>associative memory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TLBs</a:t>
            </a:r>
            <a:r>
              <a:rPr lang="en-US" altLang="en-US" smtClean="0"/>
              <a:t>)</a:t>
            </a:r>
            <a:endParaRPr lang="en-US" altLang="en-US" b="1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30815"/>
          </a:xfrm>
          <a:prstGeom prst="rect">
            <a:avLst/>
          </a:prstGeom>
        </p:spPr>
        <p:txBody>
          <a:bodyPr vert="horz" wrap="square" lIns="0" tIns="175161" rIns="0" bIns="0" rtlCol="0">
            <a:spAutoFit/>
          </a:bodyPr>
          <a:lstStyle/>
          <a:p>
            <a:pPr marL="744154"/>
            <a:r>
              <a:rPr sz="2300" dirty="0"/>
              <a:t>H</a:t>
            </a:r>
            <a:r>
              <a:rPr sz="2300" spc="5" dirty="0"/>
              <a:t>a</a:t>
            </a:r>
            <a:r>
              <a:rPr sz="2300" spc="-5" dirty="0"/>
              <a:t>r</a:t>
            </a:r>
            <a:r>
              <a:rPr sz="2300" dirty="0"/>
              <a:t>d</a:t>
            </a:r>
            <a:r>
              <a:rPr sz="2300" spc="30" dirty="0"/>
              <a:t>w</a:t>
            </a:r>
            <a:r>
              <a:rPr sz="2300" spc="-10" dirty="0"/>
              <a:t>a</a:t>
            </a:r>
            <a:r>
              <a:rPr sz="2300" spc="-5" dirty="0"/>
              <a:t>r</a:t>
            </a:r>
            <a:r>
              <a:rPr sz="2300" dirty="0"/>
              <a:t>e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/>
              <a:t>Add</a:t>
            </a:r>
            <a:r>
              <a:rPr sz="2300" spc="-5" dirty="0"/>
              <a:t>r</a:t>
            </a:r>
            <a:r>
              <a:rPr sz="2300" spc="5" dirty="0"/>
              <a:t>es</a:t>
            </a:r>
            <a:r>
              <a:rPr sz="2300" dirty="0"/>
              <a:t>s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" dirty="0"/>
              <a:t>Pr</a:t>
            </a:r>
            <a:r>
              <a:rPr sz="2300" dirty="0"/>
              <a:t>ot</a:t>
            </a:r>
            <a:r>
              <a:rPr sz="2300" spc="5" dirty="0"/>
              <a:t>ec</a:t>
            </a:r>
            <a:r>
              <a:rPr sz="2300" dirty="0"/>
              <a:t>t</a:t>
            </a:r>
            <a:r>
              <a:rPr sz="2300" spc="-5" dirty="0"/>
              <a:t>i</a:t>
            </a:r>
            <a:r>
              <a:rPr sz="2300" dirty="0"/>
              <a:t>on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30" dirty="0"/>
              <a:t>w</a:t>
            </a:r>
            <a:r>
              <a:rPr sz="2300" spc="-5" dirty="0"/>
              <a:t>i</a:t>
            </a:r>
            <a:r>
              <a:rPr sz="2300" spc="-10" dirty="0"/>
              <a:t>t</a:t>
            </a:r>
            <a:r>
              <a:rPr sz="2300" dirty="0"/>
              <a:t>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/>
              <a:t>B</a:t>
            </a:r>
            <a:r>
              <a:rPr sz="2300" spc="5" dirty="0"/>
              <a:t>as</a:t>
            </a:r>
            <a:r>
              <a:rPr sz="2300" dirty="0"/>
              <a:t>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5" dirty="0"/>
              <a:t>a</a:t>
            </a:r>
            <a:r>
              <a:rPr sz="2300" dirty="0"/>
              <a:t>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/>
              <a:t>L</a:t>
            </a:r>
            <a:r>
              <a:rPr sz="2300" spc="-5" dirty="0"/>
              <a:t>imi</a:t>
            </a:r>
            <a:r>
              <a:rPr sz="2300" dirty="0"/>
              <a:t>t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/>
              <a:t>R</a:t>
            </a:r>
            <a:r>
              <a:rPr sz="2300" spc="5" dirty="0"/>
              <a:t>e</a:t>
            </a:r>
            <a:r>
              <a:rPr sz="2300" dirty="0"/>
              <a:t>g</a:t>
            </a:r>
            <a:r>
              <a:rPr sz="2300" spc="-5" dirty="0"/>
              <a:t>i</a:t>
            </a:r>
            <a:r>
              <a:rPr sz="2300" spc="5" dirty="0"/>
              <a:t>s</a:t>
            </a:r>
            <a:r>
              <a:rPr sz="2300" dirty="0"/>
              <a:t>t</a:t>
            </a:r>
            <a:r>
              <a:rPr sz="2300" spc="5" dirty="0"/>
              <a:t>e</a:t>
            </a:r>
            <a:r>
              <a:rPr sz="2300" spc="-5" dirty="0"/>
              <a:t>r</a:t>
            </a:r>
            <a:r>
              <a:rPr sz="2300" dirty="0"/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2740" y="3916690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104" y="391669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004" y="3916690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1216" y="2855987"/>
            <a:ext cx="0" cy="745490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5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117859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0"/>
                </a:moveTo>
                <a:lnTo>
                  <a:pt x="0" y="793997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032" y="2855986"/>
            <a:ext cx="0" cy="754381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032" y="4117858"/>
            <a:ext cx="0" cy="791210"/>
          </a:xfrm>
          <a:custGeom>
            <a:avLst/>
            <a:gdLst/>
            <a:ahLst/>
            <a:cxnLst/>
            <a:rect l="l" t="t" r="r" b="b"/>
            <a:pathLst>
              <a:path h="791210">
                <a:moveTo>
                  <a:pt x="0" y="0"/>
                </a:moveTo>
                <a:lnTo>
                  <a:pt x="0" y="790949"/>
                </a:lnTo>
              </a:path>
            </a:pathLst>
          </a:custGeom>
          <a:ln w="21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6023" y="3706378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3" y="2453645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953" y="2453650"/>
            <a:ext cx="1156970" cy="2726690"/>
          </a:xfrm>
          <a:custGeom>
            <a:avLst/>
            <a:gdLst/>
            <a:ahLst/>
            <a:cxnLst/>
            <a:rect l="l" t="t" r="r" b="b"/>
            <a:pathLst>
              <a:path w="1156970" h="272669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7524" y="2453650"/>
            <a:ext cx="1156970" cy="402590"/>
          </a:xfrm>
          <a:custGeom>
            <a:avLst/>
            <a:gdLst/>
            <a:ahLst/>
            <a:cxnLst/>
            <a:rect l="l" t="t" r="r" b="b"/>
            <a:pathLst>
              <a:path w="1156970" h="402589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7" y="2453650"/>
            <a:ext cx="1155700" cy="402590"/>
          </a:xfrm>
          <a:custGeom>
            <a:avLst/>
            <a:gdLst/>
            <a:ahLst/>
            <a:cxnLst/>
            <a:rect l="l" t="t" r="r" b="b"/>
            <a:pathLst>
              <a:path w="1155700" h="402589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9" y="3668279"/>
            <a:ext cx="1207134" cy="480059"/>
          </a:xfrm>
          <a:custGeom>
            <a:avLst/>
            <a:gdLst/>
            <a:ahLst/>
            <a:cxnLst/>
            <a:rect l="l" t="t" r="r" b="b"/>
            <a:pathLst>
              <a:path w="1207135" h="480060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7712" y="3668279"/>
            <a:ext cx="1209039" cy="480059"/>
          </a:xfrm>
          <a:custGeom>
            <a:avLst/>
            <a:gdLst/>
            <a:ahLst/>
            <a:cxnLst/>
            <a:rect l="l" t="t" r="r" b="b"/>
            <a:pathLst>
              <a:path w="1209040" h="48006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44340" y="2589288"/>
            <a:ext cx="93345" cy="130175"/>
          </a:xfrm>
          <a:custGeom>
            <a:avLst/>
            <a:gdLst/>
            <a:ahLst/>
            <a:cxnLst/>
            <a:rect l="l" t="t" r="r" b="b"/>
            <a:pathLst>
              <a:path w="93345" h="13017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w="93345" h="13017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3345" h="13017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w="93345" h="13017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2648" y="262306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60" h="97789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w="99060" h="97789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w="99060" h="97789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w="99060" h="97789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3795" y="2625474"/>
            <a:ext cx="85725" cy="94615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w="85725" h="94614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w="85725" h="94614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5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w="96520" h="97155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8889" y="5302513"/>
            <a:ext cx="140335" cy="95885"/>
          </a:xfrm>
          <a:custGeom>
            <a:avLst/>
            <a:gdLst/>
            <a:ahLst/>
            <a:cxnLst/>
            <a:rect l="l" t="t" r="r" b="b"/>
            <a:pathLst>
              <a:path w="140334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w="140334" h="95885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w="140334" h="95885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w="140334" h="95885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w="140334" h="95885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96" y="530250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w="93345" h="99060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w="93345" h="99060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09304" y="5302513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w="142240" h="95885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w="142240" h="95885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w="142240" h="95885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w="142240" h="95885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72372" y="5302560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90" h="98425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w="97790" h="98425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2768" y="5302000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w="52070" h="9652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2203" y="5305048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09" h="132714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09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w="92709" h="132714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2835" y="5140456"/>
            <a:ext cx="1573551" cy="3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85945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6904" y="5163391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w="96520" h="9906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2808" y="512216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9384" y="5164492"/>
            <a:ext cx="83820" cy="95250"/>
          </a:xfrm>
          <a:custGeom>
            <a:avLst/>
            <a:gdLst/>
            <a:ahLst/>
            <a:cxnLst/>
            <a:rect l="l" t="t" r="r" b="b"/>
            <a:pathLst>
              <a:path w="83820" h="9525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w="83820" h="9525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w="83820" h="9525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6065" y="5165740"/>
            <a:ext cx="91440" cy="132715"/>
          </a:xfrm>
          <a:custGeom>
            <a:avLst/>
            <a:gdLst/>
            <a:ahLst/>
            <a:cxnLst/>
            <a:rect l="l" t="t" r="r" b="b"/>
            <a:pathLst>
              <a:path w="91439" h="132714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w="91439" h="132714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w="91439" h="132714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w="91439" h="132714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w="91439" h="132714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516629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w="86995" h="9588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w="86995" h="9588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166365"/>
            <a:ext cx="92710" cy="132715"/>
          </a:xfrm>
          <a:custGeom>
            <a:avLst/>
            <a:gdLst/>
            <a:ahLst/>
            <a:cxnLst/>
            <a:rect l="l" t="t" r="r" b="b"/>
            <a:pathLst>
              <a:path w="92710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710" h="132714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w="92710" h="132714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4871" y="5163322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w="85725" h="99060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w="85725" h="99060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2408" y="5140455"/>
            <a:ext cx="48894" cy="120651"/>
          </a:xfrm>
          <a:custGeom>
            <a:avLst/>
            <a:gdLst/>
            <a:ahLst/>
            <a:cxnLst/>
            <a:rect l="l" t="t" r="r" b="b"/>
            <a:pathLst>
              <a:path w="48895" h="120650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w="48895" h="120650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w="48895" h="120650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4988" y="5163930"/>
            <a:ext cx="94615" cy="98425"/>
          </a:xfrm>
          <a:custGeom>
            <a:avLst/>
            <a:gdLst/>
            <a:ahLst/>
            <a:cxnLst/>
            <a:rect l="l" t="t" r="r" b="b"/>
            <a:pathLst>
              <a:path w="94614" h="98425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w="94614" h="98425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w="94614" h="98425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0715" y="5163829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w="142240" h="95885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w="142240" h="95885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w="142240" h="95885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w="142240" h="95885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607" y="5323336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4" y="5363953"/>
            <a:ext cx="83820" cy="97155"/>
          </a:xfrm>
          <a:custGeom>
            <a:avLst/>
            <a:gdLst/>
            <a:ahLst/>
            <a:cxnLst/>
            <a:rect l="l" t="t" r="r" b="b"/>
            <a:pathLst>
              <a:path w="83820" h="97154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7154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w="83820" h="97154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0879" y="5365668"/>
            <a:ext cx="93345" cy="133985"/>
          </a:xfrm>
          <a:custGeom>
            <a:avLst/>
            <a:gdLst/>
            <a:ahLst/>
            <a:cxnLst/>
            <a:rect l="l" t="t" r="r" b="b"/>
            <a:pathLst>
              <a:path w="93345" h="13398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w="93345" h="13398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w="93345" h="13398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w="93345" h="13398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w="93345" h="13398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740" y="5364013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w="95885" h="97789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4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07480" y="5362960"/>
            <a:ext cx="50799" cy="97790"/>
          </a:xfrm>
          <a:custGeom>
            <a:avLst/>
            <a:gdLst/>
            <a:ahLst/>
            <a:cxnLst/>
            <a:rect l="l" t="t" r="r" b="b"/>
            <a:pathLst>
              <a:path w="50800" h="97789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w="50800" h="97789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6916" y="5363003"/>
            <a:ext cx="95250" cy="99060"/>
          </a:xfrm>
          <a:custGeom>
            <a:avLst/>
            <a:gdLst/>
            <a:ahLst/>
            <a:cxnLst/>
            <a:rect l="l" t="t" r="r" b="b"/>
            <a:pathLst>
              <a:path w="95250" h="9906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w="95250" h="9906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5789" y="5362960"/>
            <a:ext cx="53340" cy="97790"/>
          </a:xfrm>
          <a:custGeom>
            <a:avLst/>
            <a:gdLst/>
            <a:ahLst/>
            <a:cxnLst/>
            <a:rect l="l" t="t" r="r" b="b"/>
            <a:pathLst>
              <a:path w="53340" h="97789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w="53340" h="97789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90231" y="3717615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w="100964" h="97789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w="100964" h="97789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w="100964" h="97789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047" y="3685042"/>
            <a:ext cx="92075" cy="131444"/>
          </a:xfrm>
          <a:custGeom>
            <a:avLst/>
            <a:gdLst/>
            <a:ahLst/>
            <a:cxnLst/>
            <a:rect l="l" t="t" r="r" b="b"/>
            <a:pathLst>
              <a:path w="92075" h="13144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w="92075" h="13144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w="92075" h="13144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w="92075" h="13144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8152" y="3685042"/>
            <a:ext cx="90805" cy="131444"/>
          </a:xfrm>
          <a:custGeom>
            <a:avLst/>
            <a:gdLst/>
            <a:ahLst/>
            <a:cxnLst/>
            <a:rect l="l" t="t" r="r" b="b"/>
            <a:pathLst>
              <a:path w="90804" h="131445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w="90804" h="131445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w="90804" h="131445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w="90804" h="131445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6036" y="3717046"/>
            <a:ext cx="52070" cy="96520"/>
          </a:xfrm>
          <a:custGeom>
            <a:avLst/>
            <a:gdLst/>
            <a:ahLst/>
            <a:cxnLst/>
            <a:rect l="l" t="t" r="r" b="b"/>
            <a:pathLst>
              <a:path w="52070" h="9652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w="52070" h="9652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7212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5" h="97789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w="95885" h="97789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8248" y="3717051"/>
            <a:ext cx="84455" cy="99060"/>
          </a:xfrm>
          <a:custGeom>
            <a:avLst/>
            <a:gdLst/>
            <a:ahLst/>
            <a:cxnLst/>
            <a:rect l="l" t="t" r="r" b="b"/>
            <a:pathLst>
              <a:path w="84454" h="99060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w="84454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4454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08833" y="3720032"/>
            <a:ext cx="85725" cy="95885"/>
          </a:xfrm>
          <a:custGeom>
            <a:avLst/>
            <a:gdLst/>
            <a:ahLst/>
            <a:cxnLst/>
            <a:rect l="l" t="t" r="r" b="b"/>
            <a:pathLst>
              <a:path w="85725" h="9588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w="85725" h="9588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w="85725" h="9588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4052" y="3720094"/>
            <a:ext cx="92075" cy="132715"/>
          </a:xfrm>
          <a:custGeom>
            <a:avLst/>
            <a:gdLst/>
            <a:ahLst/>
            <a:cxnLst/>
            <a:rect l="l" t="t" r="r" b="b"/>
            <a:pathLst>
              <a:path w="92075" h="132714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w="92075" h="132714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w="92075" h="132714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7900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4" h="97789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w="95884" h="97789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w="95884" h="97789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88936" y="3717051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w="85090" h="9906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w="85090" h="9906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2060" y="3720094"/>
            <a:ext cx="93345" cy="132715"/>
          </a:xfrm>
          <a:custGeom>
            <a:avLst/>
            <a:gdLst/>
            <a:ahLst/>
            <a:cxnLst/>
            <a:rect l="l" t="t" r="r" b="b"/>
            <a:pathLst>
              <a:path w="93345" h="132714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w="93345" h="132714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w="93345" h="132714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4404" y="3718099"/>
            <a:ext cx="95885" cy="97790"/>
          </a:xfrm>
          <a:custGeom>
            <a:avLst/>
            <a:gdLst/>
            <a:ahLst/>
            <a:cxnLst/>
            <a:rect l="l" t="t" r="r" b="b"/>
            <a:pathLst>
              <a:path w="95885" h="97789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w="95885" h="97789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w="95885" h="97789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5419" y="3720026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w="86995" h="9588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w="86995" h="9588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03136" y="4231626"/>
            <a:ext cx="83820" cy="98425"/>
          </a:xfrm>
          <a:custGeom>
            <a:avLst/>
            <a:gdLst/>
            <a:ahLst/>
            <a:cxnLst/>
            <a:rect l="l" t="t" r="r" b="b"/>
            <a:pathLst>
              <a:path w="83820" h="98425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w="83820" h="98425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w="83820" h="98425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1" y="4231391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90" h="99695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w="97790" h="99695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5235" y="4231811"/>
            <a:ext cx="85725" cy="98425"/>
          </a:xfrm>
          <a:custGeom>
            <a:avLst/>
            <a:gdLst/>
            <a:ahLst/>
            <a:cxnLst/>
            <a:rect l="l" t="t" r="r" b="b"/>
            <a:pathLst>
              <a:path w="85725" h="984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w="85725" h="984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w="85725" h="984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60391" y="4231357"/>
            <a:ext cx="97790" cy="99696"/>
          </a:xfrm>
          <a:custGeom>
            <a:avLst/>
            <a:gdLst/>
            <a:ahLst/>
            <a:cxnLst/>
            <a:rect l="l" t="t" r="r" b="b"/>
            <a:pathLst>
              <a:path w="97789" h="99695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w="97789" h="99695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1032" y="3840033"/>
            <a:ext cx="128271" cy="134620"/>
          </a:xfrm>
          <a:custGeom>
            <a:avLst/>
            <a:gdLst/>
            <a:ahLst/>
            <a:cxnLst/>
            <a:rect l="l" t="t" r="r" b="b"/>
            <a:pathLst>
              <a:path w="128269" h="134620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w="128269" h="134620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w="128269" h="134620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851" y="3842015"/>
            <a:ext cx="106680" cy="129539"/>
          </a:xfrm>
          <a:custGeom>
            <a:avLst/>
            <a:gdLst/>
            <a:ahLst/>
            <a:cxnLst/>
            <a:rect l="l" t="t" r="r" b="b"/>
            <a:pathLst>
              <a:path w="106680" h="129539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w="106680" h="129539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78964" y="3842014"/>
            <a:ext cx="113030" cy="132080"/>
          </a:xfrm>
          <a:custGeom>
            <a:avLst/>
            <a:gdLst/>
            <a:ahLst/>
            <a:cxnLst/>
            <a:rect l="l" t="t" r="r" b="b"/>
            <a:pathLst>
              <a:path w="113030" h="132079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w="113030" h="132079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49340" y="2589287"/>
            <a:ext cx="90805" cy="130810"/>
          </a:xfrm>
          <a:custGeom>
            <a:avLst/>
            <a:gdLst/>
            <a:ahLst/>
            <a:cxnLst/>
            <a:rect l="l" t="t" r="r" b="b"/>
            <a:pathLst>
              <a:path w="90804" h="130810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w="90804" h="130810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w="90804" h="130810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w="90804" h="130810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56163" y="2623147"/>
            <a:ext cx="100965" cy="97790"/>
          </a:xfrm>
          <a:custGeom>
            <a:avLst/>
            <a:gdLst/>
            <a:ahLst/>
            <a:cxnLst/>
            <a:rect l="l" t="t" r="r" b="b"/>
            <a:pathLst>
              <a:path w="100964" h="97789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w="100964" h="97789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w="100964" h="97789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w="100964" h="97789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272" y="262575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w="86995" h="94614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w="86995" h="94614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0921" y="2623397"/>
            <a:ext cx="96520" cy="97155"/>
          </a:xfrm>
          <a:custGeom>
            <a:avLst/>
            <a:gdLst/>
            <a:ahLst/>
            <a:cxnLst/>
            <a:rect l="l" t="t" r="r" b="b"/>
            <a:pathLst>
              <a:path w="96520" h="97155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w="96520" h="97155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w="96520" h="97155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0172" y="266548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ln w="48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55308" y="266091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10172" y="2607574"/>
            <a:ext cx="9525" cy="48895"/>
          </a:xfrm>
          <a:custGeom>
            <a:avLst/>
            <a:gdLst/>
            <a:ahLst/>
            <a:cxnLst/>
            <a:rect l="l" t="t" r="r" b="b"/>
            <a:pathLst>
              <a:path w="9525" h="48894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ln w="50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8573" y="2589287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24293" y="2580905"/>
            <a:ext cx="0" cy="138429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7921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8582" y="2623230"/>
            <a:ext cx="142240" cy="95885"/>
          </a:xfrm>
          <a:custGeom>
            <a:avLst/>
            <a:gdLst/>
            <a:ahLst/>
            <a:cxnLst/>
            <a:rect l="l" t="t" r="r" b="b"/>
            <a:pathLst>
              <a:path w="142240" h="95885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w="142240" h="95885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w="142240" h="95885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w="142240" h="95885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w="142240" h="95885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6891" y="2580143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1" y="2598430"/>
            <a:ext cx="47624" cy="120651"/>
          </a:xfrm>
          <a:custGeom>
            <a:avLst/>
            <a:gdLst/>
            <a:ahLst/>
            <a:cxnLst/>
            <a:rect l="l" t="t" r="r" b="b"/>
            <a:pathLst>
              <a:path w="47625" h="120650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w="47625" h="120650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w="47625" h="120650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6740" y="385725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w="99060" h="11430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2448" y="3883163"/>
            <a:ext cx="97790" cy="86995"/>
          </a:xfrm>
          <a:custGeom>
            <a:avLst/>
            <a:gdLst/>
            <a:ahLst/>
            <a:cxnLst/>
            <a:rect l="l" t="t" r="r" b="b"/>
            <a:pathLst>
              <a:path w="97790" h="86995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2" y="3878591"/>
            <a:ext cx="105410" cy="78105"/>
          </a:xfrm>
          <a:custGeom>
            <a:avLst/>
            <a:gdLst/>
            <a:ahLst/>
            <a:cxnLst/>
            <a:rect l="l" t="t" r="r" b="b"/>
            <a:pathLst>
              <a:path w="105410" h="78104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75604" y="3878591"/>
            <a:ext cx="102235" cy="78105"/>
          </a:xfrm>
          <a:custGeom>
            <a:avLst/>
            <a:gdLst/>
            <a:ahLst/>
            <a:cxnLst/>
            <a:rect l="l" t="t" r="r" b="b"/>
            <a:pathLst>
              <a:path w="102235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5320" y="3878591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40" h="78104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2836" y="4875280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1439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2836" y="3573791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w="88900" h="94614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38543" y="4875280"/>
            <a:ext cx="86995" cy="91440"/>
          </a:xfrm>
          <a:custGeom>
            <a:avLst/>
            <a:gdLst/>
            <a:ahLst/>
            <a:cxnLst/>
            <a:rect l="l" t="t" r="r" b="b"/>
            <a:pathLst>
              <a:path w="86995" h="91439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1439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38543" y="3573791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w="86995" h="94614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568" y="183820"/>
            <a:ext cx="9624060" cy="6354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800" dirty="0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072" y="1263976"/>
            <a:ext cx="8098023" cy="516794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Some TLBs store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ASIDs</a:t>
            </a:r>
            <a:r>
              <a:rPr lang="en-US" altLang="en-US" smtClean="0"/>
              <a:t>)</a:t>
            </a:r>
            <a:r>
              <a:rPr lang="en-US" altLang="en-US" b="1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smtClean="0"/>
              <a:t>Otherwise need to flush at every context switch</a:t>
            </a:r>
          </a:p>
          <a:p>
            <a:r>
              <a:rPr lang="en-US" altLang="en-US" smtClean="0"/>
              <a:t>TLBs typically small (64 to 1,024 entries)</a:t>
            </a:r>
          </a:p>
          <a:p>
            <a:r>
              <a:rPr lang="en-US" altLang="en-US" smtClean="0"/>
              <a:t>On a TLB miss, value is loaded into the TLB for faster access next time</a:t>
            </a:r>
          </a:p>
          <a:p>
            <a:pPr lvl="1"/>
            <a:r>
              <a:rPr lang="en-US" altLang="en-US" smtClean="0"/>
              <a:t>Replacement policies must be considered</a:t>
            </a:r>
          </a:p>
          <a:p>
            <a:pPr lvl="1"/>
            <a:r>
              <a:rPr lang="en-US" altLang="en-US" smtClean="0"/>
              <a:t>Some entries can be</a:t>
            </a:r>
            <a:r>
              <a:rPr lang="en-US" altLang="en-US" b="1" smtClean="0">
                <a:solidFill>
                  <a:srgbClr val="3366FF"/>
                </a:solidFill>
              </a:rPr>
              <a:t> wired down </a:t>
            </a:r>
            <a:r>
              <a:rPr lang="en-US" altLang="en-US" smtClean="0"/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41361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Associative Memory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56345" y="1335754"/>
            <a:ext cx="8597419" cy="494386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Associative memory – parallel search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Monotype Sorts" charset="2"/>
              <a:buNone/>
            </a:pPr>
            <a:endParaRPr lang="en-US" altLang="en-US" smtClean="0"/>
          </a:p>
          <a:p>
            <a:r>
              <a:rPr lang="en-US" altLang="en-US" smtClean="0"/>
              <a:t>Address translation (p, d)</a:t>
            </a:r>
          </a:p>
          <a:p>
            <a:pPr marL="715353" lvl="1"/>
            <a:r>
              <a:rPr lang="en-US" altLang="en-US" smtClean="0"/>
              <a:t>If p is in associative register, get frame # out</a:t>
            </a:r>
          </a:p>
          <a:p>
            <a:pPr marL="715353" lvl="1"/>
            <a:r>
              <a:rPr lang="en-US" altLang="en-US" smtClean="0"/>
              <a:t>Otherwise get frame # from page table in memory</a:t>
            </a:r>
          </a:p>
          <a:p>
            <a:pPr marL="715353" lvl="1"/>
            <a:endParaRPr lang="en-US" altLang="en-US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53" y="1867955"/>
            <a:ext cx="3441938" cy="17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8388" y="201613"/>
            <a:ext cx="9625012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Paging Hardware With TLB</a:t>
            </a:r>
            <a:endParaRPr lang="en-US" altLang="en-US" sz="27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86" y="1416284"/>
            <a:ext cx="6592407" cy="469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68064"/>
            <a:ext cx="9624060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Effective Access Time [1/2]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4" y="1186127"/>
            <a:ext cx="9100529" cy="5567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= 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Effective Access Time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EAT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r>
              <a:rPr lang="en-US" altLang="en-US" dirty="0" smtClean="0"/>
              <a:t>EAT= </a:t>
            </a:r>
            <a:r>
              <a:rPr lang="en-US" altLang="en-US" dirty="0" smtClean="0">
                <a:sym typeface="Symbol" pitchFamily="18" charset="2"/>
              </a:rPr>
              <a:t> x memory access time (hit) + fail x memory access time (failed)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352516" algn="l"/>
                <a:tab pos="292842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Consider  = 80%, </a:t>
            </a:r>
            <a:r>
              <a:rPr lang="en-US" altLang="en-US" dirty="0" smtClean="0">
                <a:sym typeface="Symbol" pitchFamily="18" charset="2"/>
              </a:rPr>
              <a:t>100ns </a:t>
            </a:r>
            <a:r>
              <a:rPr lang="en-US" altLang="en-US" dirty="0">
                <a:sym typeface="Symbol" pitchFamily="18" charset="2"/>
              </a:rPr>
              <a:t>for memory access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 smtClean="0">
                <a:sym typeface="Symbol" pitchFamily="18" charset="2"/>
              </a:rPr>
              <a:t>EAT </a:t>
            </a:r>
            <a:r>
              <a:rPr lang="en-US" altLang="en-US" dirty="0">
                <a:sym typeface="Symbol" pitchFamily="18" charset="2"/>
              </a:rPr>
              <a:t>= 0.80 x 100 + 0.20 x 200 = </a:t>
            </a:r>
            <a:r>
              <a:rPr lang="en-US" altLang="en-US" dirty="0" smtClean="0">
                <a:sym typeface="Symbol" pitchFamily="18" charset="2"/>
              </a:rPr>
              <a:t>120ns</a:t>
            </a: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Consider more realistic hit ratio -&gt;   = </a:t>
            </a:r>
            <a:r>
              <a:rPr lang="en-US" altLang="en-US" dirty="0" smtClean="0">
                <a:sym typeface="Symbol" pitchFamily="18" charset="2"/>
              </a:rPr>
              <a:t>99% , </a:t>
            </a:r>
            <a:r>
              <a:rPr lang="en-US" altLang="en-US" dirty="0">
                <a:sym typeface="Symbol" pitchFamily="18" charset="2"/>
              </a:rPr>
              <a:t>100ns for memory </a:t>
            </a:r>
            <a:r>
              <a:rPr lang="en-US" altLang="en-US" dirty="0" smtClean="0">
                <a:sym typeface="Symbol" pitchFamily="18" charset="2"/>
              </a:rPr>
              <a:t>access</a:t>
            </a:r>
          </a:p>
          <a:p>
            <a:pPr>
              <a:lnSpc>
                <a:spcPct val="90000"/>
              </a:lnSpc>
              <a:tabLst>
                <a:tab pos="2352516" algn="l"/>
                <a:tab pos="2928420" algn="l"/>
              </a:tabLst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tabLst>
                <a:tab pos="2352516" algn="l"/>
                <a:tab pos="2928420" algn="l"/>
              </a:tabLst>
            </a:pPr>
            <a:r>
              <a:rPr lang="en-US" altLang="en-US" dirty="0">
                <a:sym typeface="Symbol" pitchFamily="18" charset="2"/>
              </a:rPr>
              <a:t>EAT = 0.99 x 100 + 0.01 x 200 = 101ns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Effective Access Time [2/2]</a:t>
            </a:r>
          </a:p>
        </p:txBody>
      </p:sp>
    </p:spTree>
    <p:extLst>
      <p:ext uri="{BB962C8B-B14F-4D97-AF65-F5344CB8AC3E}">
        <p14:creationId xmlns:p14="http://schemas.microsoft.com/office/powerpoint/2010/main" val="37767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467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21072" y="1276231"/>
            <a:ext cx="8112875" cy="492810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Memory protection implemented by associating protection bit with each frame to indicate if read-only or read-write access is allowed</a:t>
            </a:r>
          </a:p>
          <a:p>
            <a:pPr marL="448553" lvl="1" indent="0">
              <a:buNone/>
            </a:pP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Valid-invalid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bit attached to each entry in the page table: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associated page is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space, and is thus a legal page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invalid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indicates that the page is not in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logical address space</a:t>
            </a:r>
          </a:p>
          <a:p>
            <a:pPr lvl="1"/>
            <a:r>
              <a:rPr lang="en-US" altLang="en-US" dirty="0" smtClean="0"/>
              <a:t>Or use </a:t>
            </a:r>
            <a:r>
              <a:rPr lang="en-US" altLang="en-US" b="1" dirty="0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PTLR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74900" y="-207963"/>
            <a:ext cx="8318500" cy="995363"/>
          </a:xfrm>
        </p:spPr>
        <p:txBody>
          <a:bodyPr/>
          <a:lstStyle/>
          <a:p>
            <a:pPr eaLnBrk="1" hangingPunct="1"/>
            <a:r>
              <a:rPr lang="en-US" altLang="en-US" sz="320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0" y="1381271"/>
            <a:ext cx="5963056" cy="488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43272512" indent="-42750938"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521574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1043148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564721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2086295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127F8212-13C4-4DA7-B88C-431B30AD4CCF}" type="slidenum">
              <a:rPr kumimoji="0" lang="en-US" altLang="ja-JP" sz="1600"/>
              <a:pPr eaLnBrk="1" hangingPunct="1"/>
              <a:t>47</a:t>
            </a:fld>
            <a:endParaRPr kumimoji="0" lang="en-US" altLang="ja-JP" sz="16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Shared Pages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1497" y="1908220"/>
            <a:ext cx="4761904" cy="48353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100"/>
              <a:t>Shared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Read-only (reentrant) code shared among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Shared code appeared in same location in the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Private code and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Each process keeps a separate copy of the code and data, (e.g., stack).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Private page can appear anywhere in the physical address space.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100"/>
              <a:t>Copy on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Pages may be initially shared upon a fork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100"/>
              <a:t>They will be duplicated upon a write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848" r="1698" b="850"/>
          <a:stretch>
            <a:fillRect/>
          </a:stretch>
        </p:blipFill>
        <p:spPr bwMode="auto">
          <a:xfrm>
            <a:off x="61265" y="2382648"/>
            <a:ext cx="5881370" cy="4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753737" y="2510446"/>
            <a:ext cx="441845" cy="3168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446209" y="2827316"/>
            <a:ext cx="3648008" cy="82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 flipV="1">
            <a:off x="3900493" y="3697394"/>
            <a:ext cx="1132461" cy="474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3208020" y="3914475"/>
            <a:ext cx="399147" cy="2380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755594" y="5318505"/>
            <a:ext cx="439988" cy="2573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>
            <a:off x="1468487" y="3835696"/>
            <a:ext cx="3521767" cy="1890713"/>
          </a:xfrm>
          <a:custGeom>
            <a:avLst/>
            <a:gdLst>
              <a:gd name="T0" fmla="*/ 0 w 1897"/>
              <a:gd name="T1" fmla="*/ 2147483647 h 1080"/>
              <a:gd name="T2" fmla="*/ 2147483647 w 1897"/>
              <a:gd name="T3" fmla="*/ 2147483647 h 1080"/>
              <a:gd name="T4" fmla="*/ 2147483647 w 1897"/>
              <a:gd name="T5" fmla="*/ 2021165313 h 1080"/>
              <a:gd name="T6" fmla="*/ 2147483647 w 1897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897"/>
              <a:gd name="T13" fmla="*/ 0 h 1080"/>
              <a:gd name="T14" fmla="*/ 1897 w 1897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7" h="1080">
                <a:moveTo>
                  <a:pt x="0" y="983"/>
                </a:moveTo>
                <a:cubicBezTo>
                  <a:pt x="339" y="1031"/>
                  <a:pt x="679" y="1080"/>
                  <a:pt x="937" y="1050"/>
                </a:cubicBezTo>
                <a:cubicBezTo>
                  <a:pt x="1195" y="1020"/>
                  <a:pt x="1387" y="977"/>
                  <a:pt x="1547" y="802"/>
                </a:cubicBezTo>
                <a:cubicBezTo>
                  <a:pt x="1707" y="627"/>
                  <a:pt x="1802" y="313"/>
                  <a:pt x="1897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55594" y="3480312"/>
            <a:ext cx="419567" cy="197825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 flipV="1">
            <a:off x="3208020" y="4824819"/>
            <a:ext cx="439989" cy="25734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 flipV="1">
            <a:off x="796436" y="6248105"/>
            <a:ext cx="399145" cy="236339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446209" y="3361267"/>
            <a:ext cx="3523624" cy="3054902"/>
          </a:xfrm>
          <a:custGeom>
            <a:avLst/>
            <a:gdLst>
              <a:gd name="T0" fmla="*/ 0 w 1898"/>
              <a:gd name="T1" fmla="*/ 2147483647 h 1745"/>
              <a:gd name="T2" fmla="*/ 2147483647 w 1898"/>
              <a:gd name="T3" fmla="*/ 2147483647 h 1745"/>
              <a:gd name="T4" fmla="*/ 2147483647 w 1898"/>
              <a:gd name="T5" fmla="*/ 1280239606 h 1745"/>
              <a:gd name="T6" fmla="*/ 2147483647 w 1898"/>
              <a:gd name="T7" fmla="*/ 0 h 1745"/>
              <a:gd name="T8" fmla="*/ 0 60000 65536"/>
              <a:gd name="T9" fmla="*/ 0 60000 65536"/>
              <a:gd name="T10" fmla="*/ 0 60000 65536"/>
              <a:gd name="T11" fmla="*/ 0 60000 65536"/>
              <a:gd name="T12" fmla="*/ 0 w 1898"/>
              <a:gd name="T13" fmla="*/ 0 h 1745"/>
              <a:gd name="T14" fmla="*/ 1898 w 1898"/>
              <a:gd name="T15" fmla="*/ 1745 h 1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8" h="1745">
                <a:moveTo>
                  <a:pt x="0" y="1626"/>
                </a:moveTo>
                <a:cubicBezTo>
                  <a:pt x="678" y="1685"/>
                  <a:pt x="1356" y="1745"/>
                  <a:pt x="1627" y="1559"/>
                </a:cubicBezTo>
                <a:cubicBezTo>
                  <a:pt x="1898" y="1373"/>
                  <a:pt x="1582" y="768"/>
                  <a:pt x="1627" y="508"/>
                </a:cubicBezTo>
                <a:cubicBezTo>
                  <a:pt x="1672" y="248"/>
                  <a:pt x="1785" y="124"/>
                  <a:pt x="1898" y="0"/>
                </a:cubicBezTo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15" tIns="52157" rIns="104315" bIns="52157"/>
          <a:lstStyle/>
          <a:p>
            <a:endParaRPr lang="ja-JP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1446208" y="2946361"/>
            <a:ext cx="3586745" cy="55320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900492" y="4824818"/>
            <a:ext cx="1069340" cy="512944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4315" tIns="52157" rIns="104315" bIns="521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30" y="201326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506" y="1258725"/>
            <a:ext cx="8326372" cy="494386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Memory structures for paging can get huge using straight-forward methods</a:t>
            </a:r>
          </a:p>
          <a:p>
            <a:pPr lvl="1"/>
            <a:r>
              <a:rPr lang="en-US" altLang="en-US" dirty="0" smtClean="0"/>
              <a:t>Consider a 32-bit logical address space as on modern computers</a:t>
            </a:r>
          </a:p>
          <a:p>
            <a:pPr lvl="1"/>
            <a:r>
              <a:rPr lang="en-US" altLang="en-US" dirty="0" smtClean="0"/>
              <a:t>Page size of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Page table would have 1 million entries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/ 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dirty="0" smtClean="0"/>
              <a:t>That amount of memory used to cost a lot</a:t>
            </a:r>
          </a:p>
          <a:p>
            <a:pPr lvl="2"/>
            <a:r>
              <a:rPr lang="en-US" altLang="en-US" dirty="0" smtClean="0"/>
              <a:t>Don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want to allocate that contiguously in main memory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Hierarchical Paging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Hashed </a:t>
            </a:r>
            <a:r>
              <a:rPr lang="en-US" altLang="en-US" dirty="0"/>
              <a:t>Page Tables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Inverted </a:t>
            </a:r>
            <a:r>
              <a:rPr lang="en-US" alt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73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3443"/>
            <a:r>
              <a:rPr spc="21" dirty="0"/>
              <a:t>Add</a:t>
            </a:r>
            <a:r>
              <a:rPr spc="10" dirty="0"/>
              <a:t>res</a:t>
            </a:r>
            <a:r>
              <a:rPr spc="15" dirty="0"/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25" dirty="0"/>
              <a:t>B</a:t>
            </a:r>
            <a:r>
              <a:rPr dirty="0"/>
              <a:t>i</a:t>
            </a:r>
            <a:r>
              <a:rPr spc="21" dirty="0"/>
              <a:t>nd</a:t>
            </a:r>
            <a:r>
              <a:rPr dirty="0"/>
              <a:t>i</a:t>
            </a:r>
            <a:r>
              <a:rPr spc="21" dirty="0"/>
              <a:t>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40" y="1566453"/>
            <a:ext cx="720852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1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enien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000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?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Sou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bolic</a:t>
            </a:r>
            <a:endParaRPr sz="20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610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695" dirty="0">
                <a:latin typeface="MS PGothic"/>
                <a:cs typeface="MS PGothic"/>
              </a:rPr>
              <a:t>䇾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beginnin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odul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0" dirty="0">
                <a:latin typeface="MS PGothic"/>
                <a:cs typeface="MS PGothic"/>
              </a:rPr>
              <a:t>䇿</a:t>
            </a:r>
            <a:endParaRPr sz="2000" dirty="0">
              <a:latin typeface="MS PGothic"/>
              <a:cs typeface="MS PGothic"/>
            </a:endParaRPr>
          </a:p>
          <a:p>
            <a:pPr marL="838125" lvl="1" indent="-318106">
              <a:spcBef>
                <a:spcPts val="57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Lin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7401</a:t>
            </a:r>
            <a:r>
              <a:rPr sz="2000" dirty="0">
                <a:latin typeface="Arial"/>
                <a:cs typeface="Arial"/>
              </a:rPr>
              <a:t>4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3235" y="183820"/>
            <a:ext cx="9624060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311245"/>
            <a:ext cx="6993409" cy="4943863"/>
          </a:xfrm>
        </p:spPr>
        <p:txBody>
          <a:bodyPr/>
          <a:lstStyle/>
          <a:p>
            <a:r>
              <a:rPr lang="en-US" altLang="en-US" smtClean="0"/>
              <a:t>Break up the logical address space into multiple page tables</a:t>
            </a:r>
          </a:p>
          <a:p>
            <a:r>
              <a:rPr lang="en-US" altLang="en-US" smtClean="0"/>
              <a:t>A simple technique is a two-level page table</a:t>
            </a:r>
          </a:p>
          <a:p>
            <a:r>
              <a:rPr lang="en-US" altLang="en-US" smtClean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5131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84150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7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15" y="1398778"/>
            <a:ext cx="4967975" cy="49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3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9" y="168064"/>
            <a:ext cx="9078251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053" y="1197452"/>
            <a:ext cx="9130233" cy="5675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logical address (on 32-bit machine with 1K page size) is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number consisting of 22 bits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page offset consisting of 10 bits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Since the page table is paged, the page number is further divided into: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12-bit page number </a:t>
            </a:r>
          </a:p>
          <a:p>
            <a:pPr marL="715353" lvl="1">
              <a:lnSpc>
                <a:spcPct val="90000"/>
              </a:lnSpc>
            </a:pPr>
            <a:r>
              <a:rPr lang="en-US" altLang="en-US" dirty="0" smtClean="0"/>
              <a:t>a 10-bit page offset</a:t>
            </a:r>
          </a:p>
          <a:p>
            <a:pPr marL="71535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Thus, a logical address is as follows:</a:t>
            </a:r>
            <a:br>
              <a:rPr lang="en-US" altLang="en-US" dirty="0" smtClean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where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is an index into the outer page table, and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06" y="4273362"/>
            <a:ext cx="3694421" cy="11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968" y="168064"/>
            <a:ext cx="883876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Address-Translation Scheme</a:t>
            </a:r>
            <a:endParaRPr lang="en-US" altLang="en-US" sz="27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74" y="1388274"/>
            <a:ext cx="7472384" cy="297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7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27495" y="183820"/>
            <a:ext cx="9624060" cy="63548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43098" y="1325250"/>
            <a:ext cx="9492250" cy="5610864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>
                <a:ea typeface="MS PGothic" pitchFamily="34" charset="-128"/>
              </a:rPr>
              <a:t>If page size is 4 KB (2</a:t>
            </a:r>
            <a:r>
              <a:rPr lang="en-US" altLang="en-US" baseline="30000" dirty="0" smtClean="0">
                <a:ea typeface="MS PGothic" pitchFamily="34" charset="-128"/>
              </a:rPr>
              <a:t>12</a:t>
            </a:r>
            <a:r>
              <a:rPr lang="en-US" altLang="en-US" dirty="0" smtClean="0">
                <a:ea typeface="MS PGothic" pitchFamily="34" charset="-128"/>
              </a:rPr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Then page table has 2</a:t>
            </a:r>
            <a:r>
              <a:rPr lang="en-US" altLang="en-US" baseline="30000" dirty="0" smtClean="0">
                <a:ea typeface="MS PGothic" pitchFamily="34" charset="-128"/>
              </a:rPr>
              <a:t>52</a:t>
            </a:r>
            <a:r>
              <a:rPr lang="en-US" altLang="en-US" dirty="0" smtClean="0">
                <a:ea typeface="MS PGothic" pitchFamily="34" charset="-128"/>
              </a:rPr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If two level scheme, inner page tables could be 2</a:t>
            </a:r>
            <a:r>
              <a:rPr lang="en-US" altLang="en-US" baseline="30000" dirty="0" smtClean="0">
                <a:ea typeface="MS PGothic" pitchFamily="34" charset="-128"/>
              </a:rPr>
              <a:t>10</a:t>
            </a:r>
            <a:r>
              <a:rPr lang="en-US" altLang="en-US" dirty="0" smtClean="0">
                <a:ea typeface="MS PGothic" pitchFamily="34" charset="-128"/>
              </a:rPr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Address would </a:t>
            </a:r>
            <a:r>
              <a:rPr lang="en-US" altLang="en-US" smtClean="0">
                <a:ea typeface="MS PGothic" pitchFamily="34" charset="-128"/>
              </a:rPr>
              <a:t>look like</a:t>
            </a: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marL="521574" lvl="1" indent="0">
              <a:buNone/>
              <a:defRPr/>
            </a:pPr>
            <a:endParaRPr lang="en-US" altLang="en-US" dirty="0" smtClean="0">
              <a:ea typeface="MS PGothic" pitchFamily="34" charset="-128"/>
            </a:endParaRP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Outer page table has 2</a:t>
            </a:r>
            <a:r>
              <a:rPr lang="en-US" altLang="en-US" baseline="30000" dirty="0" smtClean="0">
                <a:ea typeface="MS PGothic" pitchFamily="34" charset="-128"/>
              </a:rPr>
              <a:t>42</a:t>
            </a:r>
            <a:r>
              <a:rPr lang="en-US" altLang="en-US" dirty="0" smtClean="0">
                <a:ea typeface="MS PGothic" pitchFamily="34" charset="-128"/>
              </a:rPr>
              <a:t> entries or 2</a:t>
            </a:r>
            <a:r>
              <a:rPr lang="en-US" altLang="en-US" baseline="30000" dirty="0" smtClean="0">
                <a:ea typeface="MS PGothic" pitchFamily="34" charset="-128"/>
              </a:rPr>
              <a:t>44</a:t>
            </a:r>
            <a:r>
              <a:rPr lang="en-US" altLang="en-US" dirty="0" smtClean="0">
                <a:ea typeface="MS PGothic" pitchFamily="34" charset="-128"/>
              </a:rPr>
              <a:t> bytes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One solution is to add a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>
                <a:ea typeface="MS PGothic" pitchFamily="34" charset="-128"/>
              </a:rPr>
              <a:t>But in the following example the 2</a:t>
            </a:r>
            <a:r>
              <a:rPr lang="en-US" altLang="en-US" baseline="30000" dirty="0" smtClean="0">
                <a:ea typeface="MS PGothic" pitchFamily="34" charset="-128"/>
              </a:rPr>
              <a:t>nd</a:t>
            </a:r>
            <a:r>
              <a:rPr lang="en-US" altLang="en-US" dirty="0" smtClean="0">
                <a:ea typeface="MS PGothic" pitchFamily="34" charset="-128"/>
              </a:rPr>
              <a:t> outer page table is still 2</a:t>
            </a:r>
            <a:r>
              <a:rPr lang="en-US" altLang="en-US" baseline="30000" dirty="0" smtClean="0">
                <a:ea typeface="MS PGothic" pitchFamily="34" charset="-128"/>
              </a:rPr>
              <a:t>34</a:t>
            </a:r>
            <a:r>
              <a:rPr lang="en-US" altLang="en-US" dirty="0" smtClean="0">
                <a:ea typeface="MS PGothic" pitchFamily="34" charset="-128"/>
              </a:rPr>
              <a:t> bytes in size</a:t>
            </a:r>
          </a:p>
          <a:p>
            <a:pPr lvl="2">
              <a:defRPr/>
            </a:pPr>
            <a:r>
              <a:rPr lang="en-US" altLang="en-US" dirty="0" smtClean="0">
                <a:ea typeface="MS PGothic" pitchFamily="34" charset="-128"/>
              </a:rPr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43" y="3308748"/>
            <a:ext cx="3796529" cy="1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6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789" y="236340"/>
            <a:ext cx="9146941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06" y="1426788"/>
            <a:ext cx="6130140" cy="12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54" y="3452301"/>
            <a:ext cx="6416040" cy="117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511" y="183820"/>
            <a:ext cx="9169219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45" y="1258725"/>
            <a:ext cx="8918593" cy="520821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Common in address spaces &gt; 32 bits</a:t>
            </a:r>
          </a:p>
          <a:p>
            <a:r>
              <a:rPr lang="en-US" altLang="en-US" dirty="0" smtClean="0"/>
              <a:t>The virtual page number is hashed into a page table</a:t>
            </a:r>
          </a:p>
          <a:p>
            <a:pPr lvl="1"/>
            <a:r>
              <a:rPr lang="en-US" altLang="en-US" dirty="0" smtClean="0"/>
              <a:t>This page table contains a chain of elements hashing to the same location</a:t>
            </a:r>
          </a:p>
          <a:p>
            <a:r>
              <a:rPr lang="en-US" altLang="en-US" dirty="0" smtClean="0"/>
              <a:t>Each element contains (1) the virtual page number (2) the value of the mapped page frame (3) a pointer to the next element</a:t>
            </a:r>
          </a:p>
          <a:p>
            <a:r>
              <a:rPr lang="en-US" altLang="en-US" dirty="0" smtClean="0"/>
              <a:t>Virtual page numbers are compared in this chain searching for a match</a:t>
            </a:r>
          </a:p>
          <a:p>
            <a:pPr lvl="1"/>
            <a:r>
              <a:rPr lang="en-US" altLang="en-US" dirty="0" smtClean="0"/>
              <a:t>If a match is found, the corresponding physical frame is extracted</a:t>
            </a:r>
          </a:p>
          <a:p>
            <a:r>
              <a:rPr lang="en-US" altLang="en-US" dirty="0" smtClean="0"/>
              <a:t>Variation for 64-bit addresses is </a:t>
            </a:r>
            <a:r>
              <a:rPr lang="en-US" altLang="en-US" b="1" dirty="0" smtClean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dirty="0" smtClean="0"/>
              <a:t>Similar to hashed but each entry refers to several pages (such as 16) rather than 1</a:t>
            </a:r>
          </a:p>
          <a:p>
            <a:pPr lvl="1"/>
            <a:r>
              <a:rPr lang="en-US" altLang="en-US" dirty="0" smtClean="0"/>
              <a:t>Especially useful for </a:t>
            </a:r>
            <a:r>
              <a:rPr lang="en-US" altLang="en-US" b="1" dirty="0" smtClean="0">
                <a:solidFill>
                  <a:srgbClr val="3366FF"/>
                </a:solidFill>
              </a:rPr>
              <a:t>sparse</a:t>
            </a:r>
            <a:r>
              <a:rPr lang="en-US" altLang="en-US" dirty="0" smtClean="0"/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320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8275"/>
            <a:ext cx="962342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Hashed Page Table</a:t>
            </a:r>
            <a:endParaRPr lang="en-US" altLang="en-US" sz="270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38" y="1405781"/>
            <a:ext cx="7737863" cy="421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168064"/>
            <a:ext cx="9304743" cy="635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044" y="1270980"/>
            <a:ext cx="8272533" cy="528524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Rather than each process having a page table and keeping track of all possible logical pages, track all physical pages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Entry consists of the virtual address of the page stored in that real memory location, with information about the process that owns that page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Decreases memory needed to store each page table, but increases time needed to search the table when a page reference occurs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hash table to limit the search to one — or at most a few — page-table entries</a:t>
            </a:r>
          </a:p>
          <a:p>
            <a:pPr lvl="1"/>
            <a:r>
              <a:rPr lang="en-US" altLang="en-US" dirty="0" smtClean="0"/>
              <a:t>TLB can accelerate access</a:t>
            </a:r>
          </a:p>
        </p:txBody>
      </p:sp>
    </p:spTree>
    <p:extLst>
      <p:ext uri="{BB962C8B-B14F-4D97-AF65-F5344CB8AC3E}">
        <p14:creationId xmlns:p14="http://schemas.microsoft.com/office/powerpoint/2010/main" val="2205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1150" y="201613"/>
            <a:ext cx="911225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Inverted Page Table Architecture</a:t>
            </a:r>
            <a:endParaRPr lang="en-US" altLang="en-US" sz="270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25" y="1405781"/>
            <a:ext cx="7084378" cy="461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547223"/>
          </a:xfrm>
          <a:prstGeom prst="rect">
            <a:avLst/>
          </a:prstGeom>
        </p:spPr>
        <p:txBody>
          <a:bodyPr vert="horz" wrap="square" lIns="0" tIns="69491" rIns="0" bIns="0" rtlCol="0">
            <a:spAutoFit/>
          </a:bodyPr>
          <a:lstStyle/>
          <a:p>
            <a:pPr marL="1318777"/>
            <a:r>
              <a:rPr sz="3100" dirty="0"/>
              <a:t>B</a:t>
            </a:r>
            <a:r>
              <a:rPr sz="3100" spc="-5" dirty="0"/>
              <a:t>i</a:t>
            </a:r>
            <a:r>
              <a:rPr sz="3100" dirty="0"/>
              <a:t>nd</a:t>
            </a:r>
            <a:r>
              <a:rPr sz="3100" spc="-5" dirty="0"/>
              <a:t>i</a:t>
            </a:r>
            <a:r>
              <a:rPr sz="3100" dirty="0"/>
              <a:t>ng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/>
              <a:t>of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-5" dirty="0"/>
              <a:t>I</a:t>
            </a:r>
            <a:r>
              <a:rPr sz="3100" dirty="0"/>
              <a:t>ns</a:t>
            </a:r>
            <a:r>
              <a:rPr sz="3100" spc="5" dirty="0"/>
              <a:t>t</a:t>
            </a:r>
            <a:r>
              <a:rPr sz="3100" spc="-5" dirty="0"/>
              <a:t>r</a:t>
            </a:r>
            <a:r>
              <a:rPr sz="3100" dirty="0"/>
              <a:t>uc</a:t>
            </a:r>
            <a:r>
              <a:rPr sz="3100" spc="5" dirty="0"/>
              <a:t>t</a:t>
            </a:r>
            <a:r>
              <a:rPr sz="3100" spc="-5" dirty="0"/>
              <a:t>i</a:t>
            </a:r>
            <a:r>
              <a:rPr sz="3100" spc="-10" dirty="0"/>
              <a:t>on</a:t>
            </a:r>
            <a:r>
              <a:rPr sz="3100" dirty="0"/>
              <a:t>s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/>
              <a:t>and</a:t>
            </a:r>
            <a:r>
              <a:rPr sz="3100" spc="65" dirty="0">
                <a:latin typeface="Times New Roman"/>
                <a:cs typeface="Times New Roman"/>
              </a:rPr>
              <a:t> </a:t>
            </a:r>
            <a:r>
              <a:rPr sz="3100" dirty="0"/>
              <a:t>Da</a:t>
            </a:r>
            <a:r>
              <a:rPr sz="3100" spc="5" dirty="0"/>
              <a:t>t</a:t>
            </a:r>
            <a:r>
              <a:rPr sz="3100" dirty="0"/>
              <a:t>a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5" dirty="0"/>
              <a:t>t</a:t>
            </a:r>
            <a:r>
              <a:rPr sz="3100" dirty="0"/>
              <a:t>o</a:t>
            </a:r>
            <a:r>
              <a:rPr sz="3100" spc="80" dirty="0">
                <a:latin typeface="Times New Roman"/>
                <a:cs typeface="Times New Roman"/>
              </a:rPr>
              <a:t> </a:t>
            </a:r>
            <a:r>
              <a:rPr sz="3100" spc="5" dirty="0"/>
              <a:t>M</a:t>
            </a:r>
            <a:r>
              <a:rPr sz="3100" dirty="0"/>
              <a:t>e</a:t>
            </a:r>
            <a:r>
              <a:rPr sz="3100" spc="-5" dirty="0"/>
              <a:t>m</a:t>
            </a:r>
            <a:r>
              <a:rPr sz="3100" dirty="0"/>
              <a:t>o</a:t>
            </a:r>
            <a:r>
              <a:rPr sz="3100" spc="-5" dirty="0"/>
              <a:t>r</a:t>
            </a:r>
            <a:r>
              <a:rPr sz="3100" dirty="0"/>
              <a:t>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181" y="1756955"/>
            <a:ext cx="845312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30" indent="-380331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happe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marR="517479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Co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te</a:t>
            </a:r>
            <a:r>
              <a:rPr sz="2000" b="1" spc="44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hange</a:t>
            </a:r>
            <a:r>
              <a:rPr sz="20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10" dirty="0">
                <a:latin typeface="Arial"/>
                <a:cs typeface="Arial"/>
              </a:rPr>
              <a:t>Lo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21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od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838125" marR="5080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000" b="1" spc="-5" dirty="0">
                <a:latin typeface="Arial"/>
                <a:cs typeface="Arial"/>
              </a:rPr>
              <a:t>Exec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dela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eg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</a:p>
          <a:p>
            <a:pPr marL="966383">
              <a:spcBef>
                <a:spcPts val="585"/>
              </a:spcBef>
            </a:pPr>
            <a:r>
              <a:rPr sz="2000" spc="530" dirty="0">
                <a:solidFill>
                  <a:srgbClr val="009900"/>
                </a:solidFill>
                <a:latin typeface="Webdings"/>
                <a:cs typeface="Webdings"/>
              </a:rPr>
              <a:t></a:t>
            </a:r>
            <a:r>
              <a:rPr sz="2000" spc="53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000" spc="-11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1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uppo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egi</a:t>
            </a:r>
            <a:r>
              <a:rPr sz="2000" spc="5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3987" y="218833"/>
            <a:ext cx="9304743" cy="6354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Oracle SPARC Solaris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923" y="1141430"/>
            <a:ext cx="8770073" cy="558285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Consider modern, 64-bit operating system example with tightly integrated HW</a:t>
            </a:r>
          </a:p>
          <a:p>
            <a:pPr lvl="1"/>
            <a:r>
              <a:rPr lang="en-US" altLang="en-US" smtClean="0"/>
              <a:t>Goals are efficiency, low overhead</a:t>
            </a:r>
          </a:p>
          <a:p>
            <a:r>
              <a:rPr lang="en-US" altLang="en-US" smtClean="0"/>
              <a:t>Based on hashing, but more complex</a:t>
            </a:r>
          </a:p>
          <a:p>
            <a:r>
              <a:rPr lang="en-US" altLang="en-US" smtClean="0"/>
              <a:t>Two hash tables</a:t>
            </a:r>
          </a:p>
          <a:p>
            <a:pPr lvl="1"/>
            <a:r>
              <a:rPr lang="en-US" altLang="en-US" smtClean="0"/>
              <a:t>One kernel and one for all user processes</a:t>
            </a:r>
          </a:p>
          <a:p>
            <a:pPr lvl="1"/>
            <a:r>
              <a:rPr lang="en-US" altLang="en-US" smtClean="0"/>
              <a:t>Each maps memory addresses from virtual to physical memory</a:t>
            </a:r>
          </a:p>
          <a:p>
            <a:pPr lvl="1"/>
            <a:r>
              <a:rPr lang="en-US" altLang="en-US" smtClean="0"/>
              <a:t>Each entry represents a contiguous area of mapped virtual memory,</a:t>
            </a:r>
          </a:p>
          <a:p>
            <a:pPr lvl="2"/>
            <a:r>
              <a:rPr lang="en-US" altLang="en-US" smtClean="0"/>
              <a:t>More efficient than having a separate hash-table entry for each page</a:t>
            </a:r>
          </a:p>
          <a:p>
            <a:pPr lvl="1"/>
            <a:r>
              <a:rPr lang="en-US" altLang="en-US" smtClean="0"/>
              <a:t>Each entry has  base address and  span (indicating the number of pages the entry represents)</a:t>
            </a:r>
          </a:p>
          <a:p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435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5178" indent="0">
              <a:buNone/>
            </a:pPr>
            <a:r>
              <a:rPr lang="en-US" dirty="0"/>
              <a:t>The 32-bit ARM architecture supports the following page sizes:</a:t>
            </a:r>
          </a:p>
          <a:p>
            <a:pPr marL="125178" indent="0">
              <a:buNone/>
            </a:pPr>
            <a:r>
              <a:rPr lang="en-US" b="1" dirty="0"/>
              <a:t>1. </a:t>
            </a:r>
            <a:r>
              <a:rPr lang="en-US" dirty="0"/>
              <a:t>4-KB and 16-KB pages</a:t>
            </a:r>
          </a:p>
          <a:p>
            <a:pPr marL="125178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/>
              <a:t>1-MB and 16-MB </a:t>
            </a:r>
            <a:r>
              <a:rPr lang="en-US" dirty="0" smtClean="0"/>
              <a:t>pages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ARM architecture also supports two levels of TLBs.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outer </a:t>
            </a:r>
            <a:r>
              <a:rPr lang="en-US" dirty="0" smtClean="0"/>
              <a:t>level are </a:t>
            </a:r>
            <a:r>
              <a:rPr lang="en-US" dirty="0"/>
              <a:t>two </a:t>
            </a:r>
            <a:r>
              <a:rPr lang="en-US" b="1" dirty="0"/>
              <a:t>micro TLBs</a:t>
            </a:r>
            <a:r>
              <a:rPr lang="en-US" dirty="0"/>
              <a:t>—a separate TLB for data and another for instructions</a:t>
            </a:r>
            <a:r>
              <a:rPr lang="en-US" dirty="0" smtClean="0"/>
              <a:t>. At </a:t>
            </a:r>
            <a:r>
              <a:rPr lang="en-US" dirty="0"/>
              <a:t>the inner level is a single </a:t>
            </a:r>
            <a:r>
              <a:rPr lang="en-US" b="1" dirty="0"/>
              <a:t>main TLB</a:t>
            </a:r>
            <a:r>
              <a:rPr lang="en-US" dirty="0"/>
              <a:t>.</a:t>
            </a:r>
          </a:p>
          <a:p>
            <a:r>
              <a:rPr lang="en-US" dirty="0"/>
              <a:t>Address translation begins at the micro TLB level. In the case of a miss, </a:t>
            </a:r>
            <a:r>
              <a:rPr lang="en-US" dirty="0" smtClean="0"/>
              <a:t>the main </a:t>
            </a:r>
            <a:r>
              <a:rPr lang="en-US" dirty="0"/>
              <a:t>TLB is then checked.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both TLBs </a:t>
            </a:r>
            <a:r>
              <a:rPr lang="en-US" dirty="0" smtClean="0"/>
              <a:t>yield misses</a:t>
            </a:r>
            <a:r>
              <a:rPr lang="en-US" dirty="0"/>
              <a:t>, a page </a:t>
            </a:r>
            <a:r>
              <a:rPr lang="en-US" dirty="0" smtClean="0"/>
              <a:t>table walk must </a:t>
            </a:r>
            <a:r>
              <a:rPr lang="en-US" dirty="0"/>
              <a:t>be</a:t>
            </a:r>
          </a:p>
          <a:p>
            <a:pPr marL="125178" indent="0">
              <a:buNone/>
            </a:pPr>
            <a:r>
              <a:rPr lang="en-US" dirty="0" smtClean="0"/>
              <a:t>   performed </a:t>
            </a:r>
            <a:r>
              <a:rPr lang="en-US" dirty="0"/>
              <a:t>in hardware.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Example: ARM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7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1800225"/>
            <a:ext cx="67913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2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all numerical from book chapter #8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4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302866"/>
            <a:ext cx="962406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149"/>
            <a:r>
              <a:rPr spc="21" dirty="0"/>
              <a:t>Mu</a:t>
            </a:r>
            <a:r>
              <a:rPr dirty="0"/>
              <a:t>l</a:t>
            </a:r>
            <a:r>
              <a:rPr spc="15" dirty="0"/>
              <a:t>t</a:t>
            </a:r>
            <a:r>
              <a:rPr spc="5" dirty="0"/>
              <a:t>is</a:t>
            </a:r>
            <a:r>
              <a:rPr spc="15" dirty="0"/>
              <a:t>t</a:t>
            </a:r>
            <a:r>
              <a:rPr spc="10" dirty="0"/>
              <a:t>e</a:t>
            </a:r>
            <a:r>
              <a:rPr spc="21" dirty="0"/>
              <a:t>p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</a:t>
            </a:r>
            <a:r>
              <a:rPr spc="10" dirty="0"/>
              <a:t>cessi</a:t>
            </a:r>
            <a:r>
              <a:rPr spc="21" dirty="0"/>
              <a:t>ng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5" dirty="0"/>
              <a:t>U</a:t>
            </a:r>
            <a:r>
              <a:rPr spc="10" dirty="0"/>
              <a:t>ser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5" dirty="0"/>
              <a:t>r</a:t>
            </a:r>
            <a:r>
              <a:rPr spc="21" dirty="0"/>
              <a:t>og</a:t>
            </a:r>
            <a:r>
              <a:rPr spc="10" dirty="0"/>
              <a:t>ra</a:t>
            </a:r>
            <a:r>
              <a:rPr spc="30" dirty="0"/>
              <a:t>m</a:t>
            </a:r>
          </a:p>
        </p:txBody>
      </p:sp>
      <p:sp>
        <p:nvSpPr>
          <p:cNvPr id="7" name="object 7"/>
          <p:cNvSpPr/>
          <p:nvPr/>
        </p:nvSpPr>
        <p:spPr>
          <a:xfrm>
            <a:off x="4279900" y="1450848"/>
            <a:ext cx="5486399" cy="5889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741447"/>
            <a:ext cx="962406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669"/>
            <a:r>
              <a:rPr sz="3700" spc="21" dirty="0"/>
              <a:t>Log</a:t>
            </a:r>
            <a:r>
              <a:rPr sz="3700" spc="10" dirty="0"/>
              <a:t>ica</a:t>
            </a:r>
            <a:r>
              <a:rPr sz="3700" spc="5" dirty="0"/>
              <a:t>l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vs</a:t>
            </a:r>
            <a:r>
              <a:rPr sz="3700" spc="5" dirty="0"/>
              <a:t>.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0" dirty="0"/>
              <a:t>P</a:t>
            </a:r>
            <a:r>
              <a:rPr sz="3700" spc="21" dirty="0"/>
              <a:t>h</a:t>
            </a:r>
            <a:r>
              <a:rPr sz="3700" spc="10" dirty="0"/>
              <a:t>ysica</a:t>
            </a:r>
            <a:r>
              <a:rPr sz="3700" spc="5" dirty="0"/>
              <a:t>l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3700" spc="21" dirty="0"/>
              <a:t>Add</a:t>
            </a:r>
            <a:r>
              <a:rPr sz="3700" spc="10" dirty="0"/>
              <a:t>res</a:t>
            </a:r>
            <a:r>
              <a:rPr sz="3700" spc="15" dirty="0"/>
              <a:t>s</a:t>
            </a:r>
            <a:r>
              <a:rPr sz="3700" spc="80" dirty="0">
                <a:latin typeface="Times New Roman"/>
                <a:cs typeface="Times New Roman"/>
              </a:rPr>
              <a:t> </a:t>
            </a:r>
            <a:r>
              <a:rPr sz="3700" spc="10" dirty="0"/>
              <a:t>S</a:t>
            </a:r>
            <a:r>
              <a:rPr sz="3700" spc="21" dirty="0"/>
              <a:t>p</a:t>
            </a:r>
            <a:r>
              <a:rPr sz="3700" spc="10" dirty="0"/>
              <a:t>ac</a:t>
            </a:r>
            <a:r>
              <a:rPr sz="3700" spc="15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425" y="1715806"/>
            <a:ext cx="86518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1</a:t>
            </a:r>
            <a:r>
              <a:rPr lang="en-US"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)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3265FF"/>
                </a:solidFill>
                <a:latin typeface="Arial"/>
                <a:cs typeface="Arial"/>
              </a:rPr>
              <a:t>v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ir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2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endParaRPr lang="en-US" sz="2000" b="1" dirty="0" smtClean="0">
              <a:solidFill>
                <a:srgbClr val="3265FF"/>
              </a:solidFill>
              <a:latin typeface="Arial"/>
              <a:cs typeface="Arial"/>
            </a:endParaRPr>
          </a:p>
          <a:p>
            <a:pPr marL="393665" marR="5080" indent="-380967">
              <a:buClr>
                <a:srgbClr val="993200"/>
              </a:buClr>
              <a:buSzPct val="89285"/>
              <a:tabLst>
                <a:tab pos="393665" algn="l"/>
              </a:tabLst>
            </a:pPr>
            <a:r>
              <a:rPr lang="en-US"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      2)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 smtClean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 smtClean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 smtClean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 smtClean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 smtClean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 smtClean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unit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000" dirty="0">
              <a:latin typeface="Times New Roman"/>
              <a:cs typeface="Times New Roman"/>
            </a:endParaRPr>
          </a:p>
          <a:p>
            <a:pPr marL="393665" marR="190483" indent="-380967">
              <a:spcBef>
                <a:spcPts val="124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load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1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ual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1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bindin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</a:p>
          <a:p>
            <a:pPr marL="393665" indent="-380967">
              <a:spcBef>
                <a:spcPts val="58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Log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4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logi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  <a:p>
            <a:pPr marL="393665" indent="-380967">
              <a:spcBef>
                <a:spcPts val="600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h</a:t>
            </a:r>
            <a:r>
              <a:rPr sz="2000" b="1" spc="-50" dirty="0">
                <a:solidFill>
                  <a:srgbClr val="3265F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ca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l</a:t>
            </a:r>
            <a:r>
              <a:rPr sz="2000" b="1" spc="7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3265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265FF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3265FF"/>
                </a:solidFill>
                <a:latin typeface="Arial"/>
                <a:cs typeface="Arial"/>
              </a:rPr>
              <a:t>ac</a:t>
            </a:r>
            <a:r>
              <a:rPr sz="2000" b="1" dirty="0">
                <a:solidFill>
                  <a:srgbClr val="3265FF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21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add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2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924" y="1112530"/>
            <a:ext cx="9435465" cy="0"/>
          </a:xfrm>
          <a:custGeom>
            <a:avLst/>
            <a:gdLst/>
            <a:ahLst/>
            <a:cxnLst/>
            <a:rect l="l" t="t" r="r" b="b"/>
            <a:pathLst>
              <a:path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ln w="16509">
            <a:solidFill>
              <a:srgbClr val="326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92328"/>
            <a:ext cx="268605" cy="2372995"/>
          </a:xfrm>
          <a:custGeom>
            <a:avLst/>
            <a:gdLst/>
            <a:ahLst/>
            <a:cxnLst/>
            <a:rect l="l" t="t" r="r" b="b"/>
            <a:pathLst>
              <a:path w="268605" h="237299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65196"/>
            <a:ext cx="268605" cy="2374900"/>
          </a:xfrm>
          <a:custGeom>
            <a:avLst/>
            <a:gdLst/>
            <a:ahLst/>
            <a:cxnLst/>
            <a:rect l="l" t="t" r="r" b="b"/>
            <a:pathLst>
              <a:path w="268605" h="2374900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670" y="841475"/>
            <a:ext cx="9624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3868"/>
            <a:r>
              <a:rPr sz="2400" spc="15" dirty="0"/>
              <a:t>Me</a:t>
            </a:r>
            <a:r>
              <a:rPr sz="2400" spc="25" dirty="0"/>
              <a:t>mo</a:t>
            </a:r>
            <a:r>
              <a:rPr sz="2400" spc="10" dirty="0"/>
              <a:t>ry</a:t>
            </a:r>
            <a:r>
              <a:rPr sz="2400" spc="15" dirty="0"/>
              <a:t>-Ma</a:t>
            </a:r>
            <a:r>
              <a:rPr sz="2400" spc="21" dirty="0"/>
              <a:t>n</a:t>
            </a:r>
            <a:r>
              <a:rPr sz="2400" spc="10" dirty="0"/>
              <a:t>a</a:t>
            </a:r>
            <a:r>
              <a:rPr sz="2400" spc="21" dirty="0"/>
              <a:t>g</a:t>
            </a:r>
            <a:r>
              <a:rPr sz="2400" spc="10" dirty="0"/>
              <a:t>e</a:t>
            </a:r>
            <a:r>
              <a:rPr sz="2400" spc="30" dirty="0"/>
              <a:t>m</a:t>
            </a:r>
            <a:r>
              <a:rPr sz="2400" spc="10" dirty="0"/>
              <a:t>e</a:t>
            </a:r>
            <a:r>
              <a:rPr sz="2400" spc="15" dirty="0"/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" dirty="0"/>
              <a:t>Un</a:t>
            </a:r>
            <a:r>
              <a:rPr sz="2400" dirty="0"/>
              <a:t>i</a:t>
            </a:r>
            <a:r>
              <a:rPr sz="2400" spc="10" dirty="0"/>
              <a:t>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" dirty="0"/>
              <a:t>(</a:t>
            </a:r>
            <a:r>
              <a:rPr sz="2400" spc="-5" dirty="0"/>
              <a:t>MM</a:t>
            </a:r>
            <a:r>
              <a:rPr sz="2400" dirty="0"/>
              <a:t>U</a:t>
            </a:r>
            <a:r>
              <a:rPr sz="2400" spc="10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424" y="1525821"/>
            <a:ext cx="8356600" cy="4998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65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lang="en-US" sz="2100" spc="-10" dirty="0" smtClean="0">
                <a:latin typeface="Arial"/>
                <a:cs typeface="Arial"/>
              </a:rPr>
              <a:t>MMU is a h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sz="2100" spc="-5" dirty="0" smtClean="0">
                <a:latin typeface="Arial"/>
                <a:cs typeface="Arial"/>
              </a:rPr>
              <a:t>d</a:t>
            </a:r>
            <a:r>
              <a:rPr sz="2100" spc="-21" dirty="0" smtClean="0">
                <a:latin typeface="Arial"/>
                <a:cs typeface="Arial"/>
              </a:rPr>
              <a:t>w</a:t>
            </a:r>
            <a:r>
              <a:rPr sz="2100" spc="-5" dirty="0" smtClean="0">
                <a:latin typeface="Arial"/>
                <a:cs typeface="Arial"/>
              </a:rPr>
              <a:t>a</a:t>
            </a:r>
            <a:r>
              <a:rPr sz="2100" dirty="0" smtClean="0">
                <a:latin typeface="Arial"/>
                <a:cs typeface="Arial"/>
              </a:rPr>
              <a:t>re</a:t>
            </a:r>
            <a:r>
              <a:rPr sz="2100" spc="44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ap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ua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lang="en-US" sz="2100" spc="30" dirty="0" smtClean="0">
                <a:latin typeface="Times New Roman"/>
                <a:cs typeface="Times New Roman"/>
              </a:rPr>
              <a:t>address </a:t>
            </a:r>
            <a:r>
              <a:rPr sz="2100" spc="5" dirty="0" smtClean="0">
                <a:latin typeface="Arial"/>
                <a:cs typeface="Arial"/>
              </a:rPr>
              <a:t>t</a:t>
            </a:r>
            <a:r>
              <a:rPr sz="2100" dirty="0" smtClean="0">
                <a:latin typeface="Arial"/>
                <a:cs typeface="Arial"/>
              </a:rPr>
              <a:t>o</a:t>
            </a:r>
            <a:r>
              <a:rPr sz="2100" spc="30" dirty="0" smtClean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add</a:t>
            </a:r>
            <a:r>
              <a:rPr sz="2100" dirty="0" smtClean="0">
                <a:latin typeface="Arial"/>
                <a:cs typeface="Arial"/>
              </a:rPr>
              <a:t>r</a:t>
            </a:r>
            <a:r>
              <a:rPr lang="en-US" sz="2100" spc="-5" dirty="0" smtClean="0">
                <a:latin typeface="Arial"/>
                <a:cs typeface="Arial"/>
              </a:rPr>
              <a:t>ess</a:t>
            </a:r>
            <a:endParaRPr sz="21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9932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93665" marR="5080" indent="-380967"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on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ide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pl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sc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re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alu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gene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dirty="0">
                <a:latin typeface="Arial"/>
                <a:cs typeface="Arial"/>
              </a:rPr>
              <a:t>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Ba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no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alle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ca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1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100" dirty="0">
              <a:latin typeface="Arial"/>
              <a:cs typeface="Arial"/>
            </a:endParaRP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80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8</a:t>
            </a:r>
            <a:r>
              <a:rPr sz="2100" dirty="0">
                <a:latin typeface="Arial"/>
                <a:cs typeface="Arial"/>
              </a:rPr>
              <a:t>6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4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egi</a:t>
            </a:r>
            <a:r>
              <a:rPr sz="2100" spc="5" dirty="0">
                <a:latin typeface="Arial"/>
                <a:cs typeface="Arial"/>
              </a:rPr>
              <a:t>st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rs</a:t>
            </a: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 dirty="0">
              <a:latin typeface="Times New Roman"/>
              <a:cs typeface="Times New Roman"/>
            </a:endParaRPr>
          </a:p>
          <a:p>
            <a:pPr marL="393665" indent="-380967">
              <a:spcBef>
                <a:spcPts val="1255"/>
              </a:spcBef>
              <a:buClr>
                <a:srgbClr val="993200"/>
              </a:buClr>
              <a:buSzPct val="89285"/>
              <a:buFont typeface="Wingdings"/>
              <a:buChar char=""/>
              <a:tabLst>
                <a:tab pos="393665" algn="l"/>
              </a:tabLst>
            </a:pPr>
            <a:r>
              <a:rPr sz="2100" spc="-1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og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deal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Arial"/>
                <a:cs typeface="Arial"/>
              </a:rPr>
              <a:t>logi</a:t>
            </a:r>
            <a:r>
              <a:rPr sz="2100" i="1" spc="5" dirty="0">
                <a:latin typeface="Arial"/>
                <a:cs typeface="Arial"/>
              </a:rPr>
              <a:t>c</a:t>
            </a:r>
            <a:r>
              <a:rPr sz="2100" i="1" spc="-5" dirty="0">
                <a:latin typeface="Arial"/>
                <a:cs typeface="Arial"/>
              </a:rPr>
              <a:t>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;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ne</a:t>
            </a:r>
            <a:r>
              <a:rPr sz="2100" spc="-21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ee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r</a:t>
            </a:r>
            <a:r>
              <a:rPr sz="2100" i="1" spc="-5" dirty="0">
                <a:latin typeface="Arial"/>
                <a:cs typeface="Arial"/>
              </a:rPr>
              <a:t>ea</a:t>
            </a:r>
            <a:r>
              <a:rPr sz="2100" i="1" dirty="0">
                <a:latin typeface="Arial"/>
                <a:cs typeface="Arial"/>
              </a:rPr>
              <a:t>l</a:t>
            </a:r>
            <a:r>
              <a:rPr sz="2100" i="1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1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ion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bindin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5" dirty="0">
                <a:latin typeface="Arial"/>
                <a:cs typeface="Arial"/>
              </a:rPr>
              <a:t>cc</a:t>
            </a:r>
            <a:r>
              <a:rPr sz="2100" spc="-5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rs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1" dirty="0">
                <a:latin typeface="Arial"/>
                <a:cs typeface="Arial"/>
              </a:rPr>
              <a:t>w</a:t>
            </a:r>
            <a:r>
              <a:rPr sz="2100" spc="-5" dirty="0">
                <a:latin typeface="Arial"/>
                <a:cs typeface="Arial"/>
              </a:rPr>
              <a:t>he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f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en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de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lo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io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0" dirty="0">
                <a:latin typeface="Arial"/>
                <a:cs typeface="Arial"/>
              </a:rPr>
              <a:t>m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ry</a:t>
            </a:r>
          </a:p>
          <a:p>
            <a:pPr marL="838125" lvl="1" indent="-318106">
              <a:spcBef>
                <a:spcPts val="585"/>
              </a:spcBef>
              <a:buClr>
                <a:srgbClr val="CC6500"/>
              </a:buClr>
              <a:buSzPct val="78571"/>
              <a:buFont typeface="Wingdings"/>
              <a:buChar char=""/>
              <a:tabLst>
                <a:tab pos="838761" algn="l"/>
              </a:tabLst>
            </a:pPr>
            <a:r>
              <a:rPr sz="2100" spc="-5" dirty="0">
                <a:latin typeface="Arial"/>
                <a:cs typeface="Arial"/>
              </a:rPr>
              <a:t>Logi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boun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21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ph</a:t>
            </a:r>
            <a:r>
              <a:rPr sz="2100" spc="-21" dirty="0">
                <a:latin typeface="Arial"/>
                <a:cs typeface="Arial"/>
              </a:rPr>
              <a:t>y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Arial"/>
                <a:cs typeface="Arial"/>
              </a:rPr>
              <a:t>add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ss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1358</TotalTime>
  <Words>3444</Words>
  <Application>Microsoft Office PowerPoint</Application>
  <PresentationFormat>Custom</PresentationFormat>
  <Paragraphs>453</Paragraphs>
  <Slides>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MS PGothic</vt:lpstr>
      <vt:lpstr>MS PGothic</vt:lpstr>
      <vt:lpstr>Arial</vt:lpstr>
      <vt:lpstr>Calibri</vt:lpstr>
      <vt:lpstr>Courier New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Memory Management Straetegies</vt:lpstr>
      <vt:lpstr>Background</vt:lpstr>
      <vt:lpstr>Base and Limit Registers</vt:lpstr>
      <vt:lpstr>Hardware Address Protection with Base and Limit Registers</vt:lpstr>
      <vt:lpstr>Address Binding</vt:lpstr>
      <vt:lpstr>Binding of Instructions and Data to Memory</vt:lpstr>
      <vt:lpstr>Multistep Processing of a User Program</vt:lpstr>
      <vt:lpstr>Logical vs. Physical Address Space</vt:lpstr>
      <vt:lpstr>Memory-Management Unit (MMU)</vt:lpstr>
      <vt:lpstr>PowerPoint Presentation</vt:lpstr>
      <vt:lpstr>Static &amp;Dynamic Linking</vt:lpstr>
      <vt:lpstr>Shared Libraries</vt:lpstr>
      <vt:lpstr>Swapping [1/2]</vt:lpstr>
      <vt:lpstr>Swapping [2/2]</vt:lpstr>
      <vt:lpstr>Schematic View of Standard Swapping</vt:lpstr>
      <vt:lpstr>Context Switch Time including Swapping [1/2]</vt:lpstr>
      <vt:lpstr>Context Switch Time including Swapping [2/2]</vt:lpstr>
      <vt:lpstr>Swapping on Mobile Systems</vt:lpstr>
      <vt:lpstr>Contiguous Allocation</vt:lpstr>
      <vt:lpstr>Contiguous Allocation (Cont.)</vt:lpstr>
      <vt:lpstr>Hardware Support for Relocation and Limit Registers</vt:lpstr>
      <vt:lpstr>Multiple-partition allocation 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Hardware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 [1/2]</vt:lpstr>
      <vt:lpstr>Effective Access Time [2/2]</vt:lpstr>
      <vt:lpstr>Memory Protection</vt:lpstr>
      <vt:lpstr>Valid (v) or Invalid (i) Bit In A Page Table</vt:lpstr>
      <vt:lpstr>Shared Pages</vt:lpstr>
      <vt:lpstr>Structure of the Page Table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Example: ARM Architecture</vt:lpstr>
      <vt:lpstr>ARM Architecture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Abdual Rehman</cp:lastModifiedBy>
  <cp:revision>178</cp:revision>
  <dcterms:created xsi:type="dcterms:W3CDTF">2017-09-10T11:48:05Z</dcterms:created>
  <dcterms:modified xsi:type="dcterms:W3CDTF">2023-01-14T09:15:18Z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LastSaved">
    <vt:filetime>2017-09-10T00:00:00Z</vt:filetime>
  </property>
</Properties>
</file>