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5.xml" ContentType="application/vnd.openxmlformats-officedocument.presentationml.notesSlide+xml"/>
  <Override PartName="/ppt/tags/tag2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31"/>
  </p:notesMasterIdLst>
  <p:handoutMasterIdLst>
    <p:handoutMasterId r:id="rId32"/>
  </p:handoutMasterIdLst>
  <p:sldIdLst>
    <p:sldId id="772" r:id="rId2"/>
    <p:sldId id="867" r:id="rId3"/>
    <p:sldId id="954" r:id="rId4"/>
    <p:sldId id="955" r:id="rId5"/>
    <p:sldId id="966" r:id="rId6"/>
    <p:sldId id="967" r:id="rId7"/>
    <p:sldId id="956" r:id="rId8"/>
    <p:sldId id="993" r:id="rId9"/>
    <p:sldId id="969" r:id="rId10"/>
    <p:sldId id="970" r:id="rId11"/>
    <p:sldId id="971" r:id="rId12"/>
    <p:sldId id="972" r:id="rId13"/>
    <p:sldId id="965" r:id="rId14"/>
    <p:sldId id="973" r:id="rId15"/>
    <p:sldId id="974" r:id="rId16"/>
    <p:sldId id="977" r:id="rId17"/>
    <p:sldId id="995" r:id="rId18"/>
    <p:sldId id="996" r:id="rId19"/>
    <p:sldId id="997" r:id="rId20"/>
    <p:sldId id="978" r:id="rId21"/>
    <p:sldId id="1005" r:id="rId22"/>
    <p:sldId id="1000" r:id="rId23"/>
    <p:sldId id="1004" r:id="rId24"/>
    <p:sldId id="1006" r:id="rId25"/>
    <p:sldId id="1007" r:id="rId26"/>
    <p:sldId id="1001" r:id="rId27"/>
    <p:sldId id="1009" r:id="rId28"/>
    <p:sldId id="1010" r:id="rId29"/>
    <p:sldId id="980" r:id="rId30"/>
  </p:sldIdLst>
  <p:sldSz cx="12192000" cy="6858000"/>
  <p:notesSz cx="7315200" cy="9601200"/>
  <p:custDataLst>
    <p:tags r:id="rId33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9999"/>
    <a:srgbClr val="CCECFF"/>
    <a:srgbClr val="C39BE1"/>
    <a:srgbClr val="C198E0"/>
    <a:srgbClr val="BD92DE"/>
    <a:srgbClr val="BEE395"/>
    <a:srgbClr val="3399FF"/>
    <a:srgbClr val="FF33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35" autoAdjust="0"/>
    <p:restoredTop sz="80380" autoAdjust="0"/>
  </p:normalViewPr>
  <p:slideViewPr>
    <p:cSldViewPr>
      <p:cViewPr varScale="1">
        <p:scale>
          <a:sx n="58" d="100"/>
          <a:sy n="58" d="100"/>
        </p:scale>
        <p:origin x="85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63147F5-8EB9-406F-9119-AB0022D581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52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427" y="0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194" y="4561576"/>
            <a:ext cx="5852814" cy="4318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427" y="9120172"/>
            <a:ext cx="3170138" cy="479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AF4042F3-6AC5-4F69-BFDB-D78DEF3875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6285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81df3b6b9a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81df3b6b9a_0_4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6239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</a:t>
            </a:r>
            <a:r>
              <a:rPr lang="en-US" baseline="0" dirty="0"/>
              <a:t> (R1 | u1) = P(u1 | R1) P (R1) / P (u1)</a:t>
            </a:r>
          </a:p>
          <a:p>
            <a:endParaRPr lang="en-US" baseline="0" dirty="0"/>
          </a:p>
          <a:p>
            <a:r>
              <a:rPr lang="en-US" baseline="0" dirty="0"/>
              <a:t>Remove P (u1) for division to get approximation</a:t>
            </a:r>
          </a:p>
          <a:p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= a P(u1 | R1) P (R1)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 = 0.45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i="1" baseline="0" dirty="0">
                <a:solidFill>
                  <a:srgbClr val="CC00CC"/>
                </a:solidFill>
                <a:latin typeface="Calibri"/>
                <a:cs typeface="Calibri"/>
              </a:rPr>
              <a:t>P(u1) = 0.55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</a:t>
            </a:r>
            <a:r>
              <a:rPr lang="en-US" baseline="0" dirty="0"/>
              <a:t> (R1 | u1)  = 0.45 / 1.1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eaLnBrk="1" hangingPunct="1"/>
            <a:r>
              <a:rPr lang="en-US" sz="2400" dirty="0"/>
              <a:t>Procedure:</a:t>
            </a:r>
          </a:p>
          <a:p>
            <a:pPr lvl="1"/>
            <a:r>
              <a:rPr lang="en-US" sz="2000" dirty="0"/>
              <a:t>Step 1: Compute Z = sum over all entries</a:t>
            </a:r>
          </a:p>
          <a:p>
            <a:pPr lvl="1"/>
            <a:r>
              <a:rPr lang="en-US" sz="2000" dirty="0"/>
              <a:t>Step 2: Divide every entry by 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baseline="0" dirty="0">
              <a:solidFill>
                <a:srgbClr val="CC00CC"/>
              </a:solidFill>
              <a:latin typeface="Calibri"/>
              <a:cs typeface="Calibri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i="1" dirty="0">
              <a:solidFill>
                <a:srgbClr val="CC00CC"/>
              </a:solidFill>
              <a:latin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53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2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1731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7625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84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418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a = show approximation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a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                           = a 0.8 * 0.67 = 0.536</a:t>
            </a:r>
          </a:p>
          <a:p>
            <a:endParaRPr lang="en-US" i="1" dirty="0">
              <a:solidFill>
                <a:srgbClr val="CC00CC"/>
              </a:solidFill>
              <a:sym typeface="Symbol"/>
            </a:endParaRP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P (rainy | happy) = a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1400" i="1" dirty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i="1" dirty="0">
                <a:solidFill>
                  <a:srgbClr val="CC00CC"/>
                </a:solidFill>
                <a:sym typeface="Symbol"/>
              </a:rPr>
              <a:t>	</a:t>
            </a:r>
            <a:r>
              <a:rPr lang="en-US" i="1" baseline="0" dirty="0">
                <a:solidFill>
                  <a:srgbClr val="CC00CC"/>
                </a:solidFill>
                <a:sym typeface="Symbol"/>
              </a:rPr>
              <a:t>   =  a 0.4 *  0.33 = 0.132</a:t>
            </a:r>
          </a:p>
          <a:p>
            <a:endParaRPr lang="en-US" i="1" baseline="0" dirty="0">
              <a:solidFill>
                <a:srgbClr val="CC00CC"/>
              </a:solidFill>
              <a:sym typeface="Symbol"/>
            </a:endParaRPr>
          </a:p>
          <a:p>
            <a:r>
              <a:rPr lang="en-US" i="1" baseline="0" dirty="0">
                <a:solidFill>
                  <a:srgbClr val="CC00CC"/>
                </a:solidFill>
                <a:sym typeface="Symbol"/>
              </a:rPr>
              <a:t>So after approximation ~~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&lt;0.546&gt; = &lt;0.8&gt;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427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1606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03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7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2286081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45058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E0D98D4-78BC-410E-807E-3CF904F29929}" type="slidenum">
              <a:rPr lang="en-US" sz="1300"/>
              <a:pPr eaLnBrk="1" hangingPunct="1"/>
              <a:t>29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14284547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355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defTabSz="966788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CD4DC253-A9A5-4D90-B624-D5BA5845A987}" type="slidenum">
              <a:rPr lang="en-US" sz="1300"/>
              <a:pPr eaLnBrk="1" hangingPunct="1"/>
              <a:t>8</a:t>
            </a:fld>
            <a:endParaRPr lang="en-US" sz="1300"/>
          </a:p>
        </p:txBody>
      </p:sp>
    </p:spTree>
    <p:extLst>
      <p:ext uri="{BB962C8B-B14F-4D97-AF65-F5344CB8AC3E}">
        <p14:creationId xmlns:p14="http://schemas.microsoft.com/office/powerpoint/2010/main" val="9976596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P(rain)</a:t>
            </a:r>
            <a:r>
              <a:rPr lang="en-US" baseline="0" dirty="0"/>
              <a:t> = &gt; P(rain | sun)  P(sun) + P (</a:t>
            </a:r>
            <a:r>
              <a:rPr lang="en-US" baseline="0" dirty="0" err="1"/>
              <a:t>rain|rain</a:t>
            </a:r>
            <a:r>
              <a:rPr lang="en-US" baseline="0" dirty="0"/>
              <a:t>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0.1 * 1 + 0.7 * 0 = 0.1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135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P(sun)</a:t>
            </a:r>
            <a:r>
              <a:rPr lang="en-US" baseline="0" dirty="0"/>
              <a:t> = &gt; P(sun | sun)  P(sun) + P (sun | rain)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0.9 * 0.9 + 0.3 * 0.1 = 0.84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P(rain)</a:t>
            </a:r>
            <a:r>
              <a:rPr lang="en-US" baseline="0" dirty="0"/>
              <a:t> = &gt; P(rain | sun)  P(sun) + P (rain | rain) P(rain)</a:t>
            </a:r>
          </a:p>
          <a:p>
            <a:r>
              <a:rPr lang="en-US" baseline="0" dirty="0"/>
              <a:t> </a:t>
            </a:r>
          </a:p>
          <a:p>
            <a:r>
              <a:rPr lang="en-US" baseline="0" dirty="0"/>
              <a:t>0.1 * 0.9 + 0.7 * 0.1 = 0.09 + 0.07 = 0.16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195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96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4042F3-6AC5-4F69-BFDB-D78DEF38750B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04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70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formula for normalization 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P (Sunny,</a:t>
            </a:r>
            <a:r>
              <a:rPr lang="en-US" baseline="0" dirty="0"/>
              <a:t> Cool</a:t>
            </a:r>
            <a:r>
              <a:rPr lang="en-US" dirty="0"/>
              <a:t>) / P (Sunny,</a:t>
            </a:r>
            <a:r>
              <a:rPr lang="en-US" baseline="0" dirty="0"/>
              <a:t> Cool</a:t>
            </a:r>
            <a:r>
              <a:rPr lang="en-US" dirty="0"/>
              <a:t>) + P (rain,</a:t>
            </a:r>
            <a:r>
              <a:rPr lang="en-US" baseline="0" dirty="0"/>
              <a:t> Cool</a:t>
            </a:r>
            <a:r>
              <a:rPr lang="en-US" dirty="0"/>
              <a:t>) </a:t>
            </a:r>
            <a:br>
              <a:rPr lang="en-US" dirty="0"/>
            </a:br>
            <a:endParaRPr lang="en-US" dirty="0"/>
          </a:p>
          <a:p>
            <a:r>
              <a:rPr lang="en-US" dirty="0"/>
              <a:t>0.45 / 0.45 + 0.1 </a:t>
            </a:r>
          </a:p>
          <a:p>
            <a:r>
              <a:rPr lang="en-US" dirty="0"/>
              <a:t>= 0.45/ 0.55 </a:t>
            </a:r>
          </a:p>
          <a:p>
            <a:r>
              <a:rPr lang="en-US" dirty="0"/>
              <a:t>= 0.818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0.1/ 0.55 = 0.1818 </a:t>
            </a:r>
          </a:p>
          <a:p>
            <a:br>
              <a:rPr lang="en-US" dirty="0"/>
            </a:b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P(rain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0" dirty="0"/>
              <a:t> = &gt; P(rain</a:t>
            </a:r>
            <a:r>
              <a:rPr lang="en-US" baseline="-25000" dirty="0"/>
              <a:t>1</a:t>
            </a:r>
            <a:r>
              <a:rPr lang="en-US" baseline="0" dirty="0"/>
              <a:t> | rain</a:t>
            </a:r>
            <a:r>
              <a:rPr lang="en-US" baseline="-25000" dirty="0"/>
              <a:t>0</a:t>
            </a:r>
            <a:r>
              <a:rPr lang="en-US" baseline="0" dirty="0"/>
              <a:t>)  P(rain</a:t>
            </a:r>
            <a:r>
              <a:rPr lang="en-US" baseline="-25000" dirty="0"/>
              <a:t>0</a:t>
            </a:r>
            <a:r>
              <a:rPr lang="en-US" baseline="0" dirty="0"/>
              <a:t>) + P (rain</a:t>
            </a:r>
            <a:r>
              <a:rPr lang="en-US" baseline="-25000" dirty="0"/>
              <a:t>1</a:t>
            </a:r>
            <a:r>
              <a:rPr lang="en-US" baseline="0" dirty="0"/>
              <a:t> | - rain</a:t>
            </a:r>
            <a:r>
              <a:rPr lang="en-US" baseline="-25000" dirty="0"/>
              <a:t>0</a:t>
            </a:r>
            <a:r>
              <a:rPr lang="en-US" baseline="0" dirty="0"/>
              <a:t>) P(- rain</a:t>
            </a:r>
            <a:r>
              <a:rPr lang="en-US" baseline="-25000" dirty="0"/>
              <a:t>0</a:t>
            </a:r>
            <a:r>
              <a:rPr lang="en-US" baseline="0" dirty="0"/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P(rain</a:t>
            </a:r>
            <a:r>
              <a:rPr lang="en-US" baseline="-25000" dirty="0"/>
              <a:t>1</a:t>
            </a:r>
            <a:r>
              <a:rPr lang="en-US" dirty="0"/>
              <a:t>)</a:t>
            </a:r>
            <a:r>
              <a:rPr lang="en-US" baseline="0" dirty="0"/>
              <a:t>  = 0.7 * 0.5 + 0.3 * 0.5 = 0.5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7DE18D-B477-5540-A418-45080CBABEB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6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78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10AB1-FB9A-4CFC-A058-E74AFD1029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276918-8EE8-41BC-8655-5862D016B2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C4A49B-9F02-4A5C-B982-4DFD370F18E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1798C-0F99-461B-869F-8FC2E08F7A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8" indent="0">
              <a:buNone/>
              <a:defRPr sz="1900"/>
            </a:lvl2pPr>
            <a:lvl3pPr marL="914354" indent="0">
              <a:buNone/>
              <a:defRPr sz="1600"/>
            </a:lvl3pPr>
            <a:lvl4pPr marL="1371532" indent="0">
              <a:buNone/>
              <a:defRPr sz="1500"/>
            </a:lvl4pPr>
            <a:lvl5pPr marL="1828709" indent="0">
              <a:buNone/>
              <a:defRPr sz="1500"/>
            </a:lvl5pPr>
            <a:lvl6pPr marL="2285886" indent="0">
              <a:buNone/>
              <a:defRPr sz="1500"/>
            </a:lvl6pPr>
            <a:lvl7pPr marL="2743062" indent="0">
              <a:buNone/>
              <a:defRPr sz="1500"/>
            </a:lvl7pPr>
            <a:lvl8pPr marL="3200240" indent="0">
              <a:buNone/>
              <a:defRPr sz="1500"/>
            </a:lvl8pPr>
            <a:lvl9pPr marL="3657418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71E20-2558-4548-9145-31A1CE74B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C36CE-9816-47A4-A648-59C94611F2D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2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567DB1-08A8-4DA3-8792-9FE41D7CAC0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915A0-5737-488C-ABBC-0B423BC0254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6499FA-73C5-4A44-820B-A2808797D6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1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593802-8813-400D-A5BB-9C50C37ACBB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78" indent="0">
              <a:buNone/>
              <a:defRPr sz="1200"/>
            </a:lvl2pPr>
            <a:lvl3pPr marL="914354" indent="0">
              <a:buNone/>
              <a:defRPr sz="11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2" indent="0">
              <a:buNone/>
              <a:defRPr sz="900"/>
            </a:lvl7pPr>
            <a:lvl8pPr marL="3200240" indent="0">
              <a:buNone/>
              <a:defRPr sz="900"/>
            </a:lvl8pPr>
            <a:lvl9pPr marL="3657418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85C0E-EF3F-4D12-BC26-7AC478A2563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1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6DD5B9B9-0596-4755-A407-4C3F5264CB6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2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6" tIns="45718" rIns="91436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78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354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532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709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82" indent="-342882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913" indent="-28573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94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120" indent="-228589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298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474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652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829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006" indent="-228589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notesSlide" Target="../notesSlides/notesSlid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2.png"/><Relationship Id="rId3" Type="http://schemas.openxmlformats.org/officeDocument/2006/relationships/tags" Target="../tags/tag13.xml"/><Relationship Id="rId21" Type="http://schemas.openxmlformats.org/officeDocument/2006/relationships/image" Target="../media/image25.png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21.png"/><Relationship Id="rId2" Type="http://schemas.openxmlformats.org/officeDocument/2006/relationships/tags" Target="../tags/tag12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24" Type="http://schemas.openxmlformats.org/officeDocument/2006/relationships/image" Target="../media/image28.png"/><Relationship Id="rId5" Type="http://schemas.openxmlformats.org/officeDocument/2006/relationships/tags" Target="../tags/tag15.xml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10" Type="http://schemas.openxmlformats.org/officeDocument/2006/relationships/tags" Target="../tags/tag20.xml"/><Relationship Id="rId19" Type="http://schemas.openxmlformats.org/officeDocument/2006/relationships/image" Target="../media/image23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notesSlide" Target="../notesSlides/notesSlide5.xml"/><Relationship Id="rId22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6" Type="http://schemas.openxmlformats.org/officeDocument/2006/relationships/image" Target="../media/image10.emf"/><Relationship Id="rId5" Type="http://schemas.openxmlformats.org/officeDocument/2006/relationships/image" Target="../media/image30.emf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png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6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5.png"/><Relationship Id="rId5" Type="http://schemas.openxmlformats.org/officeDocument/2006/relationships/tags" Target="../tags/tag6.xml"/><Relationship Id="rId10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ctrTitle"/>
          </p:nvPr>
        </p:nvSpPr>
        <p:spPr>
          <a:xfrm>
            <a:off x="0" y="228600"/>
            <a:ext cx="12003200" cy="2335600"/>
          </a:xfrm>
          <a:prstGeom prst="rect">
            <a:avLst/>
          </a:prstGeom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numCol="1" anchor="ctr" anchorCtr="0" compatLnSpc="1">
            <a:prstTxWarp prst="textNoShape">
              <a:avLst/>
            </a:prstTxWarp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" sz="5400">
                <a:sym typeface="Lato Light"/>
              </a:rPr>
              <a:t>Week 10: </a:t>
            </a:r>
            <a:r>
              <a:rPr lang="en-US" sz="5400" dirty="0">
                <a:sym typeface="Lato Light"/>
              </a:rPr>
              <a:t>  </a:t>
            </a:r>
            <a:br>
              <a:rPr lang="en-US" sz="5333" dirty="0">
                <a:solidFill>
                  <a:srgbClr val="92D050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5400" dirty="0"/>
              <a:t>Hidden Markov Models</a:t>
            </a:r>
            <a:br>
              <a:rPr lang="en" sz="5333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</a:b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Russell &amp; </a:t>
            </a:r>
            <a:r>
              <a:rPr lang="en-US" sz="1867" b="1" dirty="0" err="1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Norvig</a:t>
            </a:r>
            <a:r>
              <a:rPr lang="en-US" sz="1867" b="1" dirty="0">
                <a:solidFill>
                  <a:srgbClr val="40458B"/>
                </a:solidFill>
                <a:latin typeface="Tahoma" panose="020B0604030504040204" pitchFamily="34" charset="0"/>
                <a:sym typeface="Lato Light"/>
              </a:rPr>
              <a:t>, Chapter 15.</a:t>
            </a:r>
            <a:endParaRPr sz="1867" b="1" dirty="0">
              <a:solidFill>
                <a:srgbClr val="40458B"/>
              </a:solidFill>
              <a:latin typeface="Tahoma" panose="020B0604030504040204" pitchFamily="34" charset="0"/>
              <a:sym typeface="Lato Ligh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886200" y="5965448"/>
            <a:ext cx="7379856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600" dirty="0">
              <a:latin typeface="Tahoma" panose="020B0604030504040204" pitchFamily="34" charset="0"/>
            </a:endParaRPr>
          </a:p>
          <a:p>
            <a:r>
              <a:rPr lang="en-US" sz="1600" dirty="0">
                <a:latin typeface="Tahoma" panose="020B0604030504040204" pitchFamily="34" charset="0"/>
              </a:rPr>
              <a:t> </a:t>
            </a:r>
            <a:r>
              <a:rPr lang="en-US" dirty="0">
                <a:solidFill>
                  <a:srgbClr val="40458B"/>
                </a:solidFill>
                <a:latin typeface="Tahoma" panose="020B0604030504040204" pitchFamily="34" charset="0"/>
              </a:rPr>
              <a:t>(Most of slides from </a:t>
            </a:r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Dan Klein, Pieter </a:t>
            </a:r>
            <a:r>
              <a:rPr lang="en-US" b="1" dirty="0" err="1">
                <a:solidFill>
                  <a:srgbClr val="40458B"/>
                </a:solidFill>
                <a:latin typeface="Tahoma" panose="020B0604030504040204" pitchFamily="34" charset="0"/>
              </a:rPr>
              <a:t>Abbeel</a:t>
            </a:r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)</a:t>
            </a:r>
          </a:p>
          <a:p>
            <a:r>
              <a:rPr lang="en-US" b="1" dirty="0">
                <a:solidFill>
                  <a:srgbClr val="40458B"/>
                </a:solidFill>
                <a:latin typeface="Tahoma" panose="020B0604030504040204" pitchFamily="34" charset="0"/>
              </a:rPr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38401"/>
            <a:ext cx="595424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35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Markov Chain: Weather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distribution: 1.0 sun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is the probability distribution after one step?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7529513" y="1919288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8977313" y="1919288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7" name="AutoShape 6"/>
          <p:cNvCxnSpPr>
            <a:cxnSpLocks noChangeShapeType="1"/>
            <a:stCxn id="5" idx="0"/>
            <a:endCxn id="6" idx="0"/>
          </p:cNvCxnSpPr>
          <p:nvPr/>
        </p:nvCxnSpPr>
        <p:spPr bwMode="auto">
          <a:xfrm rot="5400000" flipV="1">
            <a:off x="8557419" y="1181894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" name="AutoShape 7"/>
          <p:cNvCxnSpPr>
            <a:cxnSpLocks noChangeShapeType="1"/>
            <a:stCxn id="6" idx="4"/>
            <a:endCxn id="5" idx="4"/>
          </p:cNvCxnSpPr>
          <p:nvPr/>
        </p:nvCxnSpPr>
        <p:spPr bwMode="auto">
          <a:xfrm rot="5400000">
            <a:off x="8557419" y="1820069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9" name="AutoShape 8"/>
          <p:cNvCxnSpPr>
            <a:cxnSpLocks noChangeShapeType="1"/>
            <a:stCxn id="6" idx="7"/>
            <a:endCxn id="6" idx="6"/>
          </p:cNvCxnSpPr>
          <p:nvPr/>
        </p:nvCxnSpPr>
        <p:spPr bwMode="auto">
          <a:xfrm rot="5400000" flipV="1">
            <a:off x="9434513" y="2057400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0" name="AutoShape 9"/>
          <p:cNvCxnSpPr>
            <a:cxnSpLocks noChangeShapeType="1"/>
            <a:stCxn id="5" idx="3"/>
            <a:endCxn id="5" idx="2"/>
          </p:cNvCxnSpPr>
          <p:nvPr/>
        </p:nvCxnSpPr>
        <p:spPr bwMode="auto">
          <a:xfrm rot="16200000" flipV="1">
            <a:off x="7451725" y="2287588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9829800" y="13716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315200" y="29098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8305800" y="1538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8305800" y="3062288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pic>
        <p:nvPicPr>
          <p:cNvPr id="16" name="Picture 1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4648200"/>
            <a:ext cx="8497887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1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2400" y="6019800"/>
            <a:ext cx="3632200" cy="255155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206358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Mini-Forward Algorithm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Question: What’</a:t>
            </a:r>
            <a:r>
              <a:rPr lang="en-US" altLang="ja-JP" sz="2800" dirty="0">
                <a:ea typeface="ＭＳ Ｐゴシック" pitchFamily="34" charset="-128"/>
              </a:rPr>
              <a:t>s P(X) on some day t?</a:t>
            </a:r>
          </a:p>
        </p:txBody>
      </p:sp>
      <p:pic>
        <p:nvPicPr>
          <p:cNvPr id="10265" name="Picture 2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343400"/>
            <a:ext cx="2605087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6" name="Line 29"/>
          <p:cNvSpPr>
            <a:spLocks noChangeShapeType="1"/>
          </p:cNvSpPr>
          <p:nvPr/>
        </p:nvSpPr>
        <p:spPr bwMode="auto">
          <a:xfrm flipH="1" flipV="1">
            <a:off x="4114800" y="6248400"/>
            <a:ext cx="1066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67" name="Text Box 30"/>
          <p:cNvSpPr txBox="1">
            <a:spLocks noChangeArrowheads="1"/>
          </p:cNvSpPr>
          <p:nvPr/>
        </p:nvSpPr>
        <p:spPr bwMode="auto">
          <a:xfrm>
            <a:off x="5105400" y="6324600"/>
            <a:ext cx="2438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2000" i="1" dirty="0">
                <a:solidFill>
                  <a:srgbClr val="000000"/>
                </a:solidFill>
              </a:rPr>
              <a:t>Forward simulation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1" y="2514600"/>
            <a:ext cx="4480838" cy="2743199"/>
          </a:xfrm>
          <a:prstGeom prst="rect">
            <a:avLst/>
          </a:prstGeom>
        </p:spPr>
      </p:pic>
      <p:sp>
        <p:nvSpPr>
          <p:cNvPr id="29" name="Oval 4"/>
          <p:cNvSpPr>
            <a:spLocks noChangeArrowheads="1"/>
          </p:cNvSpPr>
          <p:nvPr/>
        </p:nvSpPr>
        <p:spPr bwMode="auto">
          <a:xfrm>
            <a:off x="56388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 baseline="-25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Oval 5"/>
          <p:cNvSpPr>
            <a:spLocks noChangeArrowheads="1"/>
          </p:cNvSpPr>
          <p:nvPr/>
        </p:nvSpPr>
        <p:spPr bwMode="auto">
          <a:xfrm>
            <a:off x="24384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cxnSp>
        <p:nvCxnSpPr>
          <p:cNvPr id="31" name="AutoShape 6"/>
          <p:cNvCxnSpPr>
            <a:cxnSpLocks noChangeShapeType="1"/>
            <a:stCxn id="32" idx="6"/>
            <a:endCxn id="30" idx="2"/>
          </p:cNvCxnSpPr>
          <p:nvPr/>
        </p:nvCxnSpPr>
        <p:spPr bwMode="auto">
          <a:xfrm>
            <a:off x="20716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2" name="Oval 7"/>
          <p:cNvSpPr>
            <a:spLocks noChangeArrowheads="1"/>
          </p:cNvSpPr>
          <p:nvPr/>
        </p:nvSpPr>
        <p:spPr bwMode="auto">
          <a:xfrm>
            <a:off x="15240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3352800" y="2514600"/>
            <a:ext cx="533400" cy="5334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 dirty="0"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cxnSp>
        <p:nvCxnSpPr>
          <p:cNvPr id="34" name="AutoShape 9"/>
          <p:cNvCxnSpPr>
            <a:cxnSpLocks noChangeShapeType="1"/>
            <a:stCxn id="33" idx="6"/>
            <a:endCxn id="36" idx="2"/>
          </p:cNvCxnSpPr>
          <p:nvPr/>
        </p:nvCxnSpPr>
        <p:spPr bwMode="auto">
          <a:xfrm>
            <a:off x="39004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/>
          <p:cNvCxnSpPr>
            <a:cxnSpLocks noChangeShapeType="1"/>
            <a:stCxn id="30" idx="6"/>
            <a:endCxn id="33" idx="2"/>
          </p:cNvCxnSpPr>
          <p:nvPr/>
        </p:nvCxnSpPr>
        <p:spPr bwMode="auto">
          <a:xfrm>
            <a:off x="2986088" y="2781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4267200" y="2514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400" baseline="-25000"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cxnSp>
        <p:nvCxnSpPr>
          <p:cNvPr id="37" name="AutoShape 12"/>
          <p:cNvCxnSpPr>
            <a:cxnSpLocks noChangeShapeType="1"/>
            <a:stCxn id="36" idx="6"/>
            <a:endCxn id="29" idx="2"/>
          </p:cNvCxnSpPr>
          <p:nvPr/>
        </p:nvCxnSpPr>
        <p:spPr bwMode="auto">
          <a:xfrm>
            <a:off x="4814888" y="2781300"/>
            <a:ext cx="8096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5029200"/>
            <a:ext cx="1282700" cy="382741"/>
          </a:xfrm>
          <a:prstGeom prst="rect">
            <a:avLst/>
          </a:prstGeom>
        </p:spPr>
      </p:pic>
      <p:pic>
        <p:nvPicPr>
          <p:cNvPr id="4" name="Picture 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5029200"/>
            <a:ext cx="1905000" cy="643038"/>
          </a:xfrm>
          <a:prstGeom prst="rect">
            <a:avLst/>
          </a:prstGeom>
        </p:spPr>
      </p:pic>
      <p:pic>
        <p:nvPicPr>
          <p:cNvPr id="5" name="Picture 4" descr="latex-image-1.pdf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5791200"/>
            <a:ext cx="3583303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72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6" grpId="0" animBg="1"/>
      <p:bldP spid="1026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sz="4000" dirty="0">
                <a:ea typeface="ＭＳ Ｐゴシック" pitchFamily="34" charset="-128"/>
              </a:rPr>
              <a:t>Example Run of Mini-Forward Algorithm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1219200" y="1219200"/>
            <a:ext cx="8229600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sun</a:t>
            </a:r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lvl="1">
              <a:buFont typeface="Wingdings" charset="0"/>
              <a:buChar char="§"/>
              <a:defRPr/>
            </a:pP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r>
              <a:rPr lang="en-US" sz="2800" dirty="0"/>
              <a:t>	</a:t>
            </a:r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initial observation of rain</a:t>
            </a:r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>
              <a:buFont typeface="Wingdings" charset="0"/>
              <a:buChar char="§"/>
              <a:defRPr/>
            </a:pPr>
            <a:endParaRPr lang="en-US" sz="2800" dirty="0"/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From yet another initial distribution P(X</a:t>
            </a:r>
            <a:r>
              <a:rPr lang="en-US" sz="2800" baseline="-25000" dirty="0"/>
              <a:t>1</a:t>
            </a:r>
            <a:r>
              <a:rPr lang="en-US" sz="2800" dirty="0"/>
              <a:t>):</a:t>
            </a:r>
          </a:p>
        </p:txBody>
      </p:sp>
      <p:pic>
        <p:nvPicPr>
          <p:cNvPr id="30723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571" y="1795463"/>
            <a:ext cx="1050925" cy="79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txp_fig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1792287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25" name="AutoShape 8"/>
          <p:cNvSpPr>
            <a:spLocks noChangeArrowheads="1"/>
          </p:cNvSpPr>
          <p:nvPr/>
        </p:nvSpPr>
        <p:spPr bwMode="auto">
          <a:xfrm>
            <a:off x="7625171" y="2024063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Text Box 9"/>
          <p:cNvSpPr txBox="1">
            <a:spLocks noChangeArrowheads="1"/>
          </p:cNvSpPr>
          <p:nvPr/>
        </p:nvSpPr>
        <p:spPr bwMode="auto">
          <a:xfrm>
            <a:off x="1757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27" name="Text Box 10"/>
          <p:cNvSpPr txBox="1">
            <a:spLocks noChangeArrowheads="1"/>
          </p:cNvSpPr>
          <p:nvPr/>
        </p:nvSpPr>
        <p:spPr bwMode="auto">
          <a:xfrm>
            <a:off x="32055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1792287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7" name="Picture 6" descr="txp_fig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1792287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0" name="Text Box 11"/>
          <p:cNvSpPr txBox="1">
            <a:spLocks noChangeArrowheads="1"/>
          </p:cNvSpPr>
          <p:nvPr/>
        </p:nvSpPr>
        <p:spPr bwMode="auto">
          <a:xfrm>
            <a:off x="48057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31" name="Text Box 12"/>
          <p:cNvSpPr txBox="1">
            <a:spLocks noChangeArrowheads="1"/>
          </p:cNvSpPr>
          <p:nvPr/>
        </p:nvSpPr>
        <p:spPr bwMode="auto">
          <a:xfrm>
            <a:off x="8768171" y="2589213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8" name="Picture 7" descr="txp_fig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1792287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4" name="Text Box 11"/>
          <p:cNvSpPr txBox="1">
            <a:spLocks noChangeArrowheads="1"/>
          </p:cNvSpPr>
          <p:nvPr/>
        </p:nvSpPr>
        <p:spPr bwMode="auto">
          <a:xfrm>
            <a:off x="6405971" y="2586038"/>
            <a:ext cx="914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0" name="Picture 9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81571" y="3736975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1" name="Picture 10" descr="txp_fig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29371" y="3733800"/>
            <a:ext cx="1050925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2" name="Picture 11" descr="txp_fig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7171" y="3733800"/>
            <a:ext cx="1230312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14" name="Picture 13" descr="txp_fig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98716" y="37338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39" name="AutoShape 8"/>
          <p:cNvSpPr>
            <a:spLocks noChangeArrowheads="1"/>
          </p:cNvSpPr>
          <p:nvPr/>
        </p:nvSpPr>
        <p:spPr bwMode="auto">
          <a:xfrm>
            <a:off x="7625171" y="39655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Text Box 9"/>
          <p:cNvSpPr txBox="1">
            <a:spLocks noChangeArrowheads="1"/>
          </p:cNvSpPr>
          <p:nvPr/>
        </p:nvSpPr>
        <p:spPr bwMode="auto">
          <a:xfrm>
            <a:off x="1757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1" name="Text Box 10"/>
          <p:cNvSpPr txBox="1">
            <a:spLocks noChangeArrowheads="1"/>
          </p:cNvSpPr>
          <p:nvPr/>
        </p:nvSpPr>
        <p:spPr bwMode="auto">
          <a:xfrm>
            <a:off x="32055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2" name="Text Box 11"/>
          <p:cNvSpPr txBox="1">
            <a:spLocks noChangeArrowheads="1"/>
          </p:cNvSpPr>
          <p:nvPr/>
        </p:nvSpPr>
        <p:spPr bwMode="auto">
          <a:xfrm>
            <a:off x="48057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3" name="Text Box 12"/>
          <p:cNvSpPr txBox="1">
            <a:spLocks noChangeArrowheads="1"/>
          </p:cNvSpPr>
          <p:nvPr/>
        </p:nvSpPr>
        <p:spPr bwMode="auto">
          <a:xfrm>
            <a:off x="8768171" y="44227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3" name="Picture 12" descr="txp_fig.png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1232" y="3733800"/>
            <a:ext cx="1440365" cy="79520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45" name="Text Box 11"/>
          <p:cNvSpPr txBox="1">
            <a:spLocks noChangeArrowheads="1"/>
          </p:cNvSpPr>
          <p:nvPr/>
        </p:nvSpPr>
        <p:spPr bwMode="auto">
          <a:xfrm>
            <a:off x="6405971" y="4419600"/>
            <a:ext cx="914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pic>
        <p:nvPicPr>
          <p:cNvPr id="15" name="Picture 14" descr="txp_fig.png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22652" y="5565775"/>
            <a:ext cx="1321163" cy="7957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pic>
        <p:nvPicPr>
          <p:cNvPr id="50" name="Picture 49" descr="txp_fig.png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74916" y="5562600"/>
            <a:ext cx="1231084" cy="79570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  <p:sp>
        <p:nvSpPr>
          <p:cNvPr id="30748" name="Text Box 9"/>
          <p:cNvSpPr txBox="1">
            <a:spLocks noChangeArrowheads="1"/>
          </p:cNvSpPr>
          <p:nvPr/>
        </p:nvSpPr>
        <p:spPr bwMode="auto">
          <a:xfrm>
            <a:off x="18339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49" name="Text Box 12"/>
          <p:cNvSpPr txBox="1">
            <a:spLocks noChangeArrowheads="1"/>
          </p:cNvSpPr>
          <p:nvPr/>
        </p:nvSpPr>
        <p:spPr bwMode="auto">
          <a:xfrm>
            <a:off x="8844371" y="6251575"/>
            <a:ext cx="914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P(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baseline="-2500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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0750" name="AutoShape 8"/>
          <p:cNvSpPr>
            <a:spLocks noChangeArrowheads="1"/>
          </p:cNvSpPr>
          <p:nvPr/>
        </p:nvSpPr>
        <p:spPr bwMode="auto">
          <a:xfrm>
            <a:off x="7625171" y="5794375"/>
            <a:ext cx="914400" cy="3048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TextBox 15"/>
          <p:cNvSpPr txBox="1">
            <a:spLocks noChangeArrowheads="1"/>
          </p:cNvSpPr>
          <p:nvPr/>
        </p:nvSpPr>
        <p:spPr bwMode="auto">
          <a:xfrm>
            <a:off x="4119971" y="5870575"/>
            <a:ext cx="4159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sz="1800"/>
              <a:t>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337800" y="6477000"/>
            <a:ext cx="1942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[Demo: L13D1,2,3]</a:t>
            </a:r>
          </a:p>
        </p:txBody>
      </p:sp>
    </p:spTree>
    <p:extLst>
      <p:ext uri="{BB962C8B-B14F-4D97-AF65-F5344CB8AC3E}">
        <p14:creationId xmlns:p14="http://schemas.microsoft.com/office/powerpoint/2010/main" val="4016084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5" grpId="0" animBg="1"/>
      <p:bldP spid="30727" grpId="0"/>
      <p:bldP spid="30730" grpId="0"/>
      <p:bldP spid="30731" grpId="0"/>
      <p:bldP spid="30734" grpId="0"/>
      <p:bldP spid="30739" grpId="0" animBg="1"/>
      <p:bldP spid="30740" grpId="0"/>
      <p:bldP spid="30741" grpId="0"/>
      <p:bldP spid="30742" grpId="0"/>
      <p:bldP spid="30743" grpId="0"/>
      <p:bldP spid="30745" grpId="0"/>
      <p:bldP spid="30748" grpId="0"/>
      <p:bldP spid="30749" grpId="0"/>
      <p:bldP spid="30750" grpId="0" animBg="1"/>
      <p:bldP spid="307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algorithm (simple form)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397001"/>
            <a:ext cx="11379200" cy="50799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What is the state at time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/>
              <a:t>?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,X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sym typeface="Symbol"/>
              </a:rPr>
              <a:t>          = 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sz="2400" i="1" baseline="-51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2400" baseline="-51000" dirty="0">
                <a:solidFill>
                  <a:srgbClr val="CC00CC"/>
                </a:solidFill>
                <a:sym typeface="Symbol"/>
              </a:rPr>
              <a:t>-1</a:t>
            </a:r>
            <a:r>
              <a:rPr lang="en-US" sz="24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|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=x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baseline="-25000" dirty="0">
                <a:solidFill>
                  <a:srgbClr val="CC00CC"/>
                </a:solidFill>
                <a:latin typeface="Calibri"/>
                <a:cs typeface="Calibri"/>
                <a:sym typeface="Symbol"/>
              </a:rPr>
              <a:t>-1</a:t>
            </a:r>
            <a:r>
              <a:rPr lang="en-US" dirty="0">
                <a:solidFill>
                  <a:srgbClr val="CC00CC"/>
                </a:solidFill>
                <a:sym typeface="Symbol"/>
              </a:rPr>
              <a:t>)</a:t>
            </a:r>
          </a:p>
          <a:p>
            <a:r>
              <a:rPr lang="en-US" dirty="0">
                <a:solidFill>
                  <a:srgbClr val="000090"/>
                </a:solidFill>
              </a:rPr>
              <a:t>Iterate this update starting at </a:t>
            </a:r>
            <a:r>
              <a:rPr lang="en-US" i="1" dirty="0">
                <a:solidFill>
                  <a:srgbClr val="CC00CC"/>
                </a:solidFill>
              </a:rPr>
              <a:t>t</a:t>
            </a:r>
            <a:r>
              <a:rPr lang="en-US" dirty="0">
                <a:solidFill>
                  <a:srgbClr val="CC00CC"/>
                </a:solidFill>
              </a:rPr>
              <a:t>=0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  <a:p>
            <a:pPr lvl="1"/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P 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/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6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6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marL="457176" lvl="1" indent="0">
              <a:buNone/>
            </a:pPr>
            <a:endParaRPr lang="en-US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5" name="Rounded Rectangular Callout 14"/>
          <p:cNvSpPr/>
          <p:nvPr/>
        </p:nvSpPr>
        <p:spPr>
          <a:xfrm>
            <a:off x="4953000" y="1447800"/>
            <a:ext cx="2209800" cy="685800"/>
          </a:xfrm>
          <a:prstGeom prst="wedgeRoundRectCallout">
            <a:avLst>
              <a:gd name="adj1" fmla="val -88649"/>
              <a:gd name="adj2" fmla="val 193981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Probability from previous iteration</a:t>
            </a:r>
          </a:p>
        </p:txBody>
      </p:sp>
      <p:sp>
        <p:nvSpPr>
          <p:cNvPr id="18" name="Rounded Rectangular Callout 17"/>
          <p:cNvSpPr/>
          <p:nvPr/>
        </p:nvSpPr>
        <p:spPr>
          <a:xfrm>
            <a:off x="7086600" y="1905000"/>
            <a:ext cx="2209800" cy="685800"/>
          </a:xfrm>
          <a:prstGeom prst="wedgeRoundRectCallout">
            <a:avLst>
              <a:gd name="adj1" fmla="val -77730"/>
              <a:gd name="adj2" fmla="val 147685"/>
              <a:gd name="adj3" fmla="val 16667"/>
            </a:avLst>
          </a:prstGeom>
          <a:solidFill>
            <a:schemeClr val="bg1"/>
          </a:solidFill>
          <a:ln w="28575" cmpd="sng">
            <a:solidFill>
              <a:srgbClr val="FF33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Transition model</a:t>
            </a:r>
          </a:p>
        </p:txBody>
      </p:sp>
    </p:spTree>
    <p:extLst>
      <p:ext uri="{BB962C8B-B14F-4D97-AF65-F5344CB8AC3E}">
        <p14:creationId xmlns:p14="http://schemas.microsoft.com/office/powerpoint/2010/main" val="152634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ea typeface="ＭＳ Ｐゴシック" pitchFamily="34" charset="-128"/>
                <a:cs typeface="Calibri"/>
              </a:rPr>
              <a:t>Hidden Markov Models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Markov chains not so useful for most agents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Need observations to update your beliefs</a:t>
            </a:r>
          </a:p>
          <a:p>
            <a:pPr lvl="1">
              <a:lnSpc>
                <a:spcPct val="90000"/>
              </a:lnSpc>
            </a:pPr>
            <a:endParaRPr lang="en-US" sz="20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Hidden Markov models (HMMs)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Underlying Markov chain over states X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You observe outputs (effects) at each time step</a:t>
            </a:r>
          </a:p>
        </p:txBody>
      </p:sp>
      <p:sp>
        <p:nvSpPr>
          <p:cNvPr id="36867" name="Oval 4"/>
          <p:cNvSpPr>
            <a:spLocks noChangeArrowheads="1"/>
          </p:cNvSpPr>
          <p:nvPr/>
        </p:nvSpPr>
        <p:spPr bwMode="auto">
          <a:xfrm>
            <a:off x="10972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68" name="AutoShape 5"/>
          <p:cNvCxnSpPr>
            <a:cxnSpLocks noChangeShapeType="1"/>
            <a:stCxn id="36867" idx="4"/>
            <a:endCxn id="36883" idx="0"/>
          </p:cNvCxnSpPr>
          <p:nvPr/>
        </p:nvCxnSpPr>
        <p:spPr bwMode="auto">
          <a:xfrm>
            <a:off x="11239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69" name="Oval 6"/>
          <p:cNvSpPr>
            <a:spLocks noChangeArrowheads="1"/>
          </p:cNvSpPr>
          <p:nvPr/>
        </p:nvSpPr>
        <p:spPr bwMode="auto">
          <a:xfrm>
            <a:off x="76200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36870" name="AutoShape 7"/>
          <p:cNvCxnSpPr>
            <a:cxnSpLocks noChangeShapeType="1"/>
            <a:stCxn id="36869" idx="4"/>
            <a:endCxn id="36880" idx="0"/>
          </p:cNvCxnSpPr>
          <p:nvPr/>
        </p:nvCxnSpPr>
        <p:spPr bwMode="auto">
          <a:xfrm>
            <a:off x="78867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1" name="Oval 8"/>
          <p:cNvSpPr>
            <a:spLocks noChangeArrowheads="1"/>
          </p:cNvSpPr>
          <p:nvPr/>
        </p:nvSpPr>
        <p:spPr bwMode="auto">
          <a:xfrm>
            <a:off x="67056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2" name="AutoShape 9"/>
          <p:cNvCxnSpPr>
            <a:cxnSpLocks noChangeShapeType="1"/>
            <a:stCxn id="36873" idx="6"/>
            <a:endCxn id="36869" idx="2"/>
          </p:cNvCxnSpPr>
          <p:nvPr/>
        </p:nvCxnSpPr>
        <p:spPr bwMode="auto">
          <a:xfrm>
            <a:off x="72532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3" name="Oval 10"/>
          <p:cNvSpPr>
            <a:spLocks noChangeArrowheads="1"/>
          </p:cNvSpPr>
          <p:nvPr/>
        </p:nvSpPr>
        <p:spPr bwMode="auto">
          <a:xfrm>
            <a:off x="6705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36874" name="AutoShape 11"/>
          <p:cNvCxnSpPr>
            <a:cxnSpLocks noChangeShapeType="1"/>
            <a:stCxn id="36873" idx="4"/>
            <a:endCxn id="36871" idx="0"/>
          </p:cNvCxnSpPr>
          <p:nvPr/>
        </p:nvCxnSpPr>
        <p:spPr bwMode="auto">
          <a:xfrm>
            <a:off x="69723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5" name="Oval 12"/>
          <p:cNvSpPr>
            <a:spLocks noChangeArrowheads="1"/>
          </p:cNvSpPr>
          <p:nvPr/>
        </p:nvSpPr>
        <p:spPr bwMode="auto">
          <a:xfrm>
            <a:off x="85344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36876" name="AutoShape 13"/>
          <p:cNvCxnSpPr>
            <a:cxnSpLocks noChangeShapeType="1"/>
            <a:stCxn id="36875" idx="6"/>
            <a:endCxn id="36878" idx="2"/>
          </p:cNvCxnSpPr>
          <p:nvPr/>
        </p:nvCxnSpPr>
        <p:spPr bwMode="auto">
          <a:xfrm>
            <a:off x="90820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77" name="AutoShape 14"/>
          <p:cNvCxnSpPr>
            <a:cxnSpLocks noChangeShapeType="1"/>
            <a:stCxn id="36869" idx="6"/>
            <a:endCxn id="36875" idx="2"/>
          </p:cNvCxnSpPr>
          <p:nvPr/>
        </p:nvCxnSpPr>
        <p:spPr bwMode="auto">
          <a:xfrm>
            <a:off x="8167688" y="45339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78" name="Oval 15"/>
          <p:cNvSpPr>
            <a:spLocks noChangeArrowheads="1"/>
          </p:cNvSpPr>
          <p:nvPr/>
        </p:nvSpPr>
        <p:spPr bwMode="auto">
          <a:xfrm>
            <a:off x="94488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X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cxnSp>
        <p:nvCxnSpPr>
          <p:cNvPr id="36879" name="AutoShape 16"/>
          <p:cNvCxnSpPr>
            <a:cxnSpLocks noChangeShapeType="1"/>
            <a:stCxn id="36878" idx="6"/>
            <a:endCxn id="36867" idx="2"/>
          </p:cNvCxnSpPr>
          <p:nvPr/>
        </p:nvCxnSpPr>
        <p:spPr bwMode="auto">
          <a:xfrm>
            <a:off x="9996488" y="45339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880" name="Oval 17"/>
          <p:cNvSpPr>
            <a:spLocks noChangeArrowheads="1"/>
          </p:cNvSpPr>
          <p:nvPr/>
        </p:nvSpPr>
        <p:spPr bwMode="auto">
          <a:xfrm>
            <a:off x="76200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 dirty="0">
                <a:latin typeface="Calibri"/>
                <a:cs typeface="Calibri"/>
              </a:rPr>
              <a:t>E</a:t>
            </a:r>
            <a:r>
              <a:rPr lang="en-US" sz="24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36881" name="Oval 18"/>
          <p:cNvSpPr>
            <a:spLocks noChangeArrowheads="1"/>
          </p:cNvSpPr>
          <p:nvPr/>
        </p:nvSpPr>
        <p:spPr bwMode="auto">
          <a:xfrm>
            <a:off x="85344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3</a:t>
            </a:r>
          </a:p>
        </p:txBody>
      </p:sp>
      <p:sp>
        <p:nvSpPr>
          <p:cNvPr id="36882" name="Oval 19"/>
          <p:cNvSpPr>
            <a:spLocks noChangeArrowheads="1"/>
          </p:cNvSpPr>
          <p:nvPr/>
        </p:nvSpPr>
        <p:spPr bwMode="auto">
          <a:xfrm>
            <a:off x="9448800" y="53340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latin typeface="Calibri"/>
                <a:cs typeface="Calibri"/>
              </a:rPr>
              <a:t>E</a:t>
            </a:r>
            <a:r>
              <a:rPr lang="en-US" sz="2400" baseline="-25000">
                <a:latin typeface="Calibri"/>
                <a:cs typeface="Calibri"/>
              </a:rPr>
              <a:t>4</a:t>
            </a:r>
          </a:p>
        </p:txBody>
      </p:sp>
      <p:sp>
        <p:nvSpPr>
          <p:cNvPr id="36883" name="Oval 20"/>
          <p:cNvSpPr>
            <a:spLocks noChangeArrowheads="1"/>
          </p:cNvSpPr>
          <p:nvPr/>
        </p:nvSpPr>
        <p:spPr bwMode="auto">
          <a:xfrm>
            <a:off x="10972800" y="53340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36884" name="AutoShape 21"/>
          <p:cNvCxnSpPr>
            <a:cxnSpLocks noChangeShapeType="1"/>
            <a:stCxn id="36875" idx="4"/>
            <a:endCxn id="36881" idx="0"/>
          </p:cNvCxnSpPr>
          <p:nvPr/>
        </p:nvCxnSpPr>
        <p:spPr bwMode="auto">
          <a:xfrm>
            <a:off x="88011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6885" name="AutoShape 22"/>
          <p:cNvCxnSpPr>
            <a:cxnSpLocks noChangeShapeType="1"/>
            <a:stCxn id="36878" idx="4"/>
            <a:endCxn id="36882" idx="0"/>
          </p:cNvCxnSpPr>
          <p:nvPr/>
        </p:nvCxnSpPr>
        <p:spPr bwMode="auto">
          <a:xfrm>
            <a:off x="9715500" y="48148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174172" y="4057472"/>
            <a:ext cx="62520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An HMM is a temporal probabilistic model in which the state of the process is described by a single, discrete random variable</a:t>
            </a:r>
          </a:p>
          <a:p>
            <a:endParaRPr lang="en-US" sz="2000" dirty="0">
              <a:solidFill>
                <a:schemeClr val="accent2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2"/>
                </a:solidFill>
                <a:latin typeface="Calibri"/>
                <a:ea typeface="ＭＳ Ｐゴシック" pitchFamily="34" charset="-128"/>
                <a:cs typeface="Calibri"/>
              </a:rPr>
              <a:t>HMMs require the state to be a single, discrete variable, there is no corresponding restriction on the evidence variables.</a:t>
            </a:r>
          </a:p>
        </p:txBody>
      </p:sp>
    </p:spTree>
    <p:extLst>
      <p:ext uri="{BB962C8B-B14F-4D97-AF65-F5344CB8AC3E}">
        <p14:creationId xmlns:p14="http://schemas.microsoft.com/office/powerpoint/2010/main" val="3894030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3124200" y="2057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582870"/>
              </p:ext>
            </p:extLst>
          </p:nvPr>
        </p:nvGraphicFramePr>
        <p:xfrm>
          <a:off x="7467600" y="4572001"/>
          <a:ext cx="2209800" cy="146316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t-1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75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15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240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" name="Oval 24"/>
          <p:cNvSpPr/>
          <p:nvPr/>
        </p:nvSpPr>
        <p:spPr>
          <a:xfrm>
            <a:off x="1371600" y="2941638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cxnSp>
        <p:nvCxnSpPr>
          <p:cNvPr id="26" name="Straight Arrow Connector 25"/>
          <p:cNvCxnSpPr>
            <a:endCxn id="25" idx="0"/>
          </p:cNvCxnSpPr>
          <p:nvPr/>
        </p:nvCxnSpPr>
        <p:spPr>
          <a:xfrm>
            <a:off x="2362200" y="2438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4648200" y="2446338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5410200" y="2057400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934200" y="2454276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980696"/>
              </p:ext>
            </p:extLst>
          </p:nvPr>
        </p:nvGraphicFramePr>
        <p:xfrm>
          <a:off x="9829800" y="4526876"/>
          <a:ext cx="2209800" cy="1492924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194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947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548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3657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943600" y="29718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sp>
        <p:nvSpPr>
          <p:cNvPr id="51" name="Oval 50"/>
          <p:cNvSpPr/>
          <p:nvPr/>
        </p:nvSpPr>
        <p:spPr>
          <a:xfrm>
            <a:off x="1371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t-1</a:t>
            </a:r>
          </a:p>
        </p:txBody>
      </p:sp>
      <p:sp>
        <p:nvSpPr>
          <p:cNvPr id="52" name="Oval 51"/>
          <p:cNvSpPr/>
          <p:nvPr/>
        </p:nvSpPr>
        <p:spPr>
          <a:xfrm>
            <a:off x="3657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 err="1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 err="1">
                <a:solidFill>
                  <a:srgbClr val="333399"/>
                </a:solidFill>
                <a:latin typeface="Calibri"/>
                <a:cs typeface="Calibri"/>
              </a:rPr>
              <a:t>t</a:t>
            </a:r>
            <a:endParaRPr lang="en-US" baseline="-25000" dirty="0">
              <a:solidFill>
                <a:srgbClr val="333399"/>
              </a:solidFill>
              <a:latin typeface="Calibri"/>
              <a:cs typeface="Calibri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5943600" y="1676400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t+1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9906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7924800" y="2057400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1" name="Rectangle 3"/>
          <p:cNvSpPr>
            <a:spLocks noGrp="1" noChangeArrowheads="1"/>
          </p:cNvSpPr>
          <p:nvPr>
            <p:ph idx="1"/>
          </p:nvPr>
        </p:nvSpPr>
        <p:spPr>
          <a:xfrm>
            <a:off x="108857" y="4604545"/>
            <a:ext cx="8229600" cy="16303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An HMM is defined by: (Markov Chains + observed Variables)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Initial distribution: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Transitions:</a:t>
            </a:r>
          </a:p>
          <a:p>
            <a:pPr lvl="1">
              <a:lnSpc>
                <a:spcPct val="80000"/>
              </a:lnSpc>
            </a:pPr>
            <a:r>
              <a:rPr lang="en-US" dirty="0">
                <a:ea typeface="ＭＳ Ｐゴシック" pitchFamily="34" charset="-128"/>
              </a:rPr>
              <a:t>Emissions:</a:t>
            </a:r>
          </a:p>
        </p:txBody>
      </p:sp>
      <p:pic>
        <p:nvPicPr>
          <p:cNvPr id="62" name="Picture 6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179" y="5421312"/>
            <a:ext cx="896021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3" name="Picture 62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693" y="5787873"/>
            <a:ext cx="1905907" cy="348035"/>
          </a:xfrm>
          <a:prstGeom prst="rect">
            <a:avLst/>
          </a:prstGeom>
        </p:spPr>
      </p:pic>
      <p:pic>
        <p:nvPicPr>
          <p:cNvPr id="64" name="Picture 63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036" y="6239893"/>
            <a:ext cx="1479551" cy="334092"/>
          </a:xfrm>
          <a:prstGeom prst="rect">
            <a:avLst/>
          </a:prstGeom>
        </p:spPr>
      </p:pic>
      <p:pic>
        <p:nvPicPr>
          <p:cNvPr id="65" name="Picture 64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295400"/>
            <a:ext cx="1600200" cy="292210"/>
          </a:xfrm>
          <a:prstGeom prst="rect">
            <a:avLst/>
          </a:prstGeom>
        </p:spPr>
      </p:pic>
      <p:pic>
        <p:nvPicPr>
          <p:cNvPr id="66" name="Picture 65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2514600"/>
            <a:ext cx="1250951" cy="282473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8178" y="16002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28700" y="3773489"/>
            <a:ext cx="1059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Figure 2: Bayesian network structure and conditional distributions describing the umbrella world. The transition model is </a:t>
            </a:r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>
                <a:latin typeface="CMTI10"/>
              </a:rPr>
              <a:t>Rain</a:t>
            </a:r>
            <a:r>
              <a:rPr lang="en-US" sz="800" dirty="0">
                <a:latin typeface="CMMI7"/>
              </a:rPr>
              <a:t>t</a:t>
            </a:r>
            <a:r>
              <a:rPr lang="en-US" sz="800" dirty="0">
                <a:latin typeface="CMSY7"/>
              </a:rPr>
              <a:t>−</a:t>
            </a:r>
            <a:r>
              <a:rPr lang="en-US" sz="800" dirty="0">
                <a:latin typeface="CMR7"/>
              </a:rPr>
              <a:t>1</a:t>
            </a:r>
            <a:r>
              <a:rPr lang="en-US" dirty="0">
                <a:latin typeface="CMR10"/>
              </a:rPr>
              <a:t>) </a:t>
            </a:r>
            <a:r>
              <a:rPr lang="en-US" dirty="0">
                <a:latin typeface="Times-Roman"/>
              </a:rPr>
              <a:t>and the sensor model is </a:t>
            </a:r>
            <a:r>
              <a:rPr lang="en-US" dirty="0">
                <a:latin typeface="CMMI10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 err="1">
                <a:latin typeface="CMTI10"/>
              </a:rPr>
              <a:t>Umbrella</a:t>
            </a:r>
            <a:r>
              <a:rPr lang="en-US" sz="800" dirty="0" err="1">
                <a:latin typeface="CMMI7"/>
              </a:rPr>
              <a:t>t</a:t>
            </a:r>
            <a:r>
              <a:rPr lang="en-US" sz="800" dirty="0">
                <a:latin typeface="CMMI7"/>
              </a:rPr>
              <a:t> </a:t>
            </a:r>
            <a:r>
              <a:rPr lang="en-US" dirty="0">
                <a:latin typeface="CMSY10"/>
              </a:rPr>
              <a:t>| </a:t>
            </a:r>
            <a:r>
              <a:rPr lang="en-US" dirty="0" err="1">
                <a:latin typeface="CMTI10"/>
              </a:rPr>
              <a:t>Rain</a:t>
            </a:r>
            <a:r>
              <a:rPr lang="en-US" sz="800" dirty="0" err="1">
                <a:latin typeface="CMMI7"/>
              </a:rPr>
              <a:t>t</a:t>
            </a:r>
            <a:r>
              <a:rPr lang="en-US" dirty="0">
                <a:latin typeface="CMR10"/>
              </a:rPr>
              <a:t>)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30786" y="5762625"/>
            <a:ext cx="52197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38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Formally Joint Distribution of an HMM</a:t>
            </a:r>
          </a:p>
        </p:txBody>
      </p:sp>
      <p:sp>
        <p:nvSpPr>
          <p:cNvPr id="41987" name="Oval 4"/>
          <p:cNvSpPr>
            <a:spLocks noChangeArrowheads="1"/>
          </p:cNvSpPr>
          <p:nvPr/>
        </p:nvSpPr>
        <p:spPr bwMode="auto">
          <a:xfrm>
            <a:off x="7848600" y="32004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X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sp>
        <p:nvSpPr>
          <p:cNvPr id="42003" name="Oval 20"/>
          <p:cNvSpPr>
            <a:spLocks noChangeArrowheads="1"/>
          </p:cNvSpPr>
          <p:nvPr/>
        </p:nvSpPr>
        <p:spPr bwMode="auto">
          <a:xfrm>
            <a:off x="7848600" y="42672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i="1">
                <a:solidFill>
                  <a:schemeClr val="bg1"/>
                </a:solidFill>
                <a:latin typeface="Calibri"/>
                <a:cs typeface="Calibri"/>
              </a:rPr>
              <a:t>E</a:t>
            </a:r>
            <a:r>
              <a:rPr lang="en-US" sz="2400" baseline="-25000">
                <a:solidFill>
                  <a:schemeClr val="bg1"/>
                </a:solidFill>
                <a:latin typeface="Calibri"/>
                <a:cs typeface="Calibri"/>
              </a:rPr>
              <a:t>5</a:t>
            </a:r>
          </a:p>
        </p:txBody>
      </p:sp>
      <p:cxnSp>
        <p:nvCxnSpPr>
          <p:cNvPr id="6" name="AutoShape 5"/>
          <p:cNvCxnSpPr>
            <a:cxnSpLocks noChangeShapeType="1"/>
          </p:cNvCxnSpPr>
          <p:nvPr/>
        </p:nvCxnSpPr>
        <p:spPr bwMode="auto">
          <a:xfrm>
            <a:off x="77343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41148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2</a:t>
            </a:r>
          </a:p>
        </p:txBody>
      </p:sp>
      <p:cxnSp>
        <p:nvCxnSpPr>
          <p:cNvPr id="8" name="AutoShape 7"/>
          <p:cNvCxnSpPr>
            <a:cxnSpLocks noChangeShapeType="1"/>
            <a:stCxn id="7" idx="4"/>
            <a:endCxn id="18" idx="0"/>
          </p:cNvCxnSpPr>
          <p:nvPr/>
        </p:nvCxnSpPr>
        <p:spPr bwMode="auto">
          <a:xfrm>
            <a:off x="43815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004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0" name="AutoShape 9"/>
          <p:cNvCxnSpPr>
            <a:cxnSpLocks noChangeShapeType="1"/>
            <a:stCxn id="11" idx="6"/>
            <a:endCxn id="7" idx="2"/>
          </p:cNvCxnSpPr>
          <p:nvPr/>
        </p:nvCxnSpPr>
        <p:spPr bwMode="auto">
          <a:xfrm>
            <a:off x="37480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2004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1</a:t>
            </a:r>
          </a:p>
        </p:txBody>
      </p:sp>
      <p:cxnSp>
        <p:nvCxnSpPr>
          <p:cNvPr id="12" name="AutoShape 11"/>
          <p:cNvCxnSpPr>
            <a:cxnSpLocks noChangeShapeType="1"/>
            <a:stCxn id="11" idx="4"/>
            <a:endCxn id="9" idx="0"/>
          </p:cNvCxnSpPr>
          <p:nvPr/>
        </p:nvCxnSpPr>
        <p:spPr bwMode="auto">
          <a:xfrm>
            <a:off x="34671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3" name="Oval 12"/>
          <p:cNvSpPr>
            <a:spLocks noChangeArrowheads="1"/>
          </p:cNvSpPr>
          <p:nvPr/>
        </p:nvSpPr>
        <p:spPr bwMode="auto">
          <a:xfrm>
            <a:off x="5029200" y="1371600"/>
            <a:ext cx="533400" cy="5334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X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15" name="AutoShape 14"/>
          <p:cNvCxnSpPr>
            <a:cxnSpLocks noChangeShapeType="1"/>
            <a:stCxn id="7" idx="6"/>
            <a:endCxn id="13" idx="2"/>
          </p:cNvCxnSpPr>
          <p:nvPr/>
        </p:nvCxnSpPr>
        <p:spPr bwMode="auto">
          <a:xfrm>
            <a:off x="4662488" y="1638300"/>
            <a:ext cx="3524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>
            <a:off x="5591175" y="1638300"/>
            <a:ext cx="9620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8" name="Oval 17"/>
          <p:cNvSpPr>
            <a:spLocks noChangeArrowheads="1"/>
          </p:cNvSpPr>
          <p:nvPr/>
        </p:nvSpPr>
        <p:spPr bwMode="auto">
          <a:xfrm>
            <a:off x="41148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 dirty="0">
                <a:latin typeface="Calibri"/>
                <a:cs typeface="Calibri"/>
              </a:rPr>
              <a:t>E</a:t>
            </a:r>
            <a:r>
              <a:rPr lang="en-US" sz="2800" baseline="-25000" dirty="0">
                <a:latin typeface="Calibri"/>
                <a:cs typeface="Calibri"/>
              </a:rPr>
              <a:t>2</a:t>
            </a:r>
          </a:p>
        </p:txBody>
      </p:sp>
      <p:sp>
        <p:nvSpPr>
          <p:cNvPr id="19" name="Oval 18"/>
          <p:cNvSpPr>
            <a:spLocks noChangeArrowheads="1"/>
          </p:cNvSpPr>
          <p:nvPr/>
        </p:nvSpPr>
        <p:spPr bwMode="auto">
          <a:xfrm>
            <a:off x="5029200" y="2438400"/>
            <a:ext cx="533400" cy="53340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i="1">
                <a:latin typeface="Calibri"/>
                <a:cs typeface="Calibri"/>
              </a:rPr>
              <a:t>E</a:t>
            </a:r>
            <a:r>
              <a:rPr lang="en-US" sz="2800" baseline="-25000">
                <a:latin typeface="Calibri"/>
                <a:cs typeface="Calibri"/>
              </a:rPr>
              <a:t>3</a:t>
            </a:r>
          </a:p>
        </p:txBody>
      </p:sp>
      <p:cxnSp>
        <p:nvCxnSpPr>
          <p:cNvPr id="21" name="AutoShape 21"/>
          <p:cNvCxnSpPr>
            <a:cxnSpLocks noChangeShapeType="1"/>
            <a:stCxn id="13" idx="4"/>
            <a:endCxn id="19" idx="0"/>
          </p:cNvCxnSpPr>
          <p:nvPr/>
        </p:nvCxnSpPr>
        <p:spPr bwMode="auto">
          <a:xfrm>
            <a:off x="5295900" y="1919288"/>
            <a:ext cx="0" cy="5048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" name="Rectangle 1"/>
          <p:cNvSpPr/>
          <p:nvPr/>
        </p:nvSpPr>
        <p:spPr>
          <a:xfrm>
            <a:off x="381000" y="4363823"/>
            <a:ext cx="11429999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2,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3,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 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3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90451" y="3832554"/>
            <a:ext cx="29633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Joint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distribution</a:t>
            </a:r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 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52868" y="5636669"/>
            <a:ext cx="8619796" cy="8679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lnSpc>
                <a:spcPct val="90000"/>
              </a:lnSpc>
            </a:pP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1,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E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T,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baseline="30000" dirty="0">
                <a:solidFill>
                  <a:srgbClr val="CC00CC"/>
                </a:solidFill>
                <a:sym typeface="Symbol"/>
              </a:rPr>
              <a:t>2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</a:p>
          <a:p>
            <a:pPr lvl="1">
              <a:lnSpc>
                <a:spcPct val="90000"/>
              </a:lnSpc>
            </a:pP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43000" y="5039380"/>
            <a:ext cx="2675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More generally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55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0" y="1608731"/>
            <a:ext cx="7543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0, we have no observations, only the security guard’s prior beliefs; </a:t>
            </a:r>
            <a:r>
              <a:rPr lang="en-US">
                <a:latin typeface="Times-Roman"/>
              </a:rPr>
              <a:t>let’s assume that </a:t>
            </a:r>
            <a:r>
              <a:rPr lang="en-US" dirty="0">
                <a:latin typeface="Times-Roman"/>
              </a:rPr>
              <a:t>consists of </a:t>
            </a:r>
            <a:r>
              <a:rPr lang="en-US" b="1" dirty="0">
                <a:latin typeface="Times-Bold"/>
              </a:rPr>
              <a:t>P</a:t>
            </a:r>
            <a:r>
              <a:rPr lang="en-US" dirty="0">
                <a:latin typeface="CMR10"/>
              </a:rPr>
              <a:t>(</a:t>
            </a:r>
            <a:r>
              <a:rPr lang="en-US" dirty="0">
                <a:latin typeface="CMMI10"/>
              </a:rPr>
              <a:t>R</a:t>
            </a:r>
            <a:r>
              <a:rPr lang="en-US" sz="1100" dirty="0">
                <a:latin typeface="CMR8"/>
              </a:rPr>
              <a:t>0</a:t>
            </a:r>
            <a:r>
              <a:rPr lang="en-US" dirty="0">
                <a:latin typeface="CMR10"/>
              </a:rPr>
              <a:t>) = 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CMMI10"/>
              </a:rPr>
              <a:t>, </a:t>
            </a:r>
            <a:r>
              <a:rPr lang="en-US" dirty="0">
                <a:latin typeface="CMR10"/>
              </a:rPr>
              <a:t>0</a:t>
            </a:r>
            <a:r>
              <a:rPr lang="en-US" dirty="0">
                <a:latin typeface="CMMI10"/>
              </a:rPr>
              <a:t>.</a:t>
            </a:r>
            <a:r>
              <a:rPr lang="en-US" dirty="0">
                <a:latin typeface="CMR10"/>
              </a:rPr>
              <a:t>5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2526268"/>
            <a:ext cx="25250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667000" y="3091934"/>
            <a:ext cx="49263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 =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(+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+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+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R</a:t>
            </a:r>
            <a:r>
              <a:rPr lang="en-US" sz="2400" baseline="-25000" dirty="0">
                <a:solidFill>
                  <a:srgbClr val="CC00CC"/>
                </a:solidFill>
                <a:latin typeface="Calibri"/>
                <a:cs typeface="Calibri"/>
              </a:rPr>
              <a:t>o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(-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| -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sz="2400" i="1" baseline="-25000" dirty="0">
                <a:solidFill>
                  <a:srgbClr val="CC00CC"/>
                </a:solidFill>
                <a:latin typeface="Calibri"/>
                <a:cs typeface="Calibri"/>
              </a:rPr>
              <a:t>o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20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4" grpId="0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84230" y="4791598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1,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0 to t == 1 is 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| 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3358816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371600" y="1608731"/>
            <a:ext cx="92202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1,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0 to t == 1 is </a:t>
            </a:r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dirty="0">
                <a:solidFill>
                  <a:srgbClr val="CC00CC"/>
                </a:solidFill>
                <a:sym typeface="Symbol"/>
              </a:rPr>
              <a:t></a:t>
            </a:r>
            <a:r>
              <a:rPr lang="en-US" i="1" baseline="-25000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400" i="1" baseline="-51000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i="1" baseline="-25000" dirty="0">
                <a:solidFill>
                  <a:srgbClr val="CC00CC"/>
                </a:solidFill>
                <a:latin typeface="Calibri"/>
                <a:cs typeface="Calibri"/>
              </a:rPr>
              <a:t>1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| r</a:t>
            </a:r>
            <a:r>
              <a:rPr lang="en-US" sz="11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 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</a:t>
            </a:r>
            <a:r>
              <a:rPr lang="en-US" sz="1200" i="1" dirty="0">
                <a:solidFill>
                  <a:srgbClr val="CC00CC"/>
                </a:solidFill>
                <a:sym typeface="Symbol"/>
              </a:rPr>
              <a:t>0</a:t>
            </a:r>
            <a:r>
              <a:rPr lang="en-US" sz="2000" i="1" baseline="-51000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1947285"/>
            <a:ext cx="4333875" cy="4572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54536" y="2194996"/>
            <a:ext cx="45304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</a:t>
            </a:r>
            <a:r>
              <a:rPr lang="en-US" sz="1200" dirty="0">
                <a:latin typeface="Arial" panose="020B0604020202020204" pitchFamily="34" charset="0"/>
              </a:rPr>
              <a:t>= </a:t>
            </a:r>
            <a:r>
              <a:rPr lang="en-US" sz="1400" dirty="0">
                <a:latin typeface="Times New Roman" panose="02020603050405020304" pitchFamily="18" charset="0"/>
              </a:rPr>
              <a:t>1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2391" y="2637774"/>
            <a:ext cx="5486400" cy="74295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337552" y="3886200"/>
            <a:ext cx="902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-Roman"/>
              </a:rPr>
              <a:t>On day 2, </a:t>
            </a:r>
            <a:r>
              <a:rPr lang="en-US" dirty="0"/>
              <a:t>the umbrella appears, so U = true</a:t>
            </a:r>
            <a:r>
              <a:rPr lang="en-US" dirty="0">
                <a:latin typeface="Times-Roman"/>
              </a:rPr>
              <a:t>, </a:t>
            </a:r>
            <a:r>
              <a:rPr lang="en-US" dirty="0"/>
              <a:t>The prediction from t = 1 to t == 2 is 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54536" y="4423872"/>
            <a:ext cx="6791325" cy="111442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524000" y="5410200"/>
            <a:ext cx="46442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and updating it with the evidence for </a:t>
            </a:r>
            <a:r>
              <a:rPr lang="en-US" sz="2000" dirty="0">
                <a:latin typeface="Times New Roman" panose="02020603050405020304" pitchFamily="18" charset="0"/>
              </a:rPr>
              <a:t>t = 2</a:t>
            </a:r>
            <a:r>
              <a:rPr lang="en-US" sz="1400" dirty="0">
                <a:latin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</a:rPr>
              <a:t>gives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2391" y="6035652"/>
            <a:ext cx="656272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873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Probability Recap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11201401" cy="4525963"/>
          </a:xfrm>
        </p:spPr>
        <p:txBody>
          <a:bodyPr/>
          <a:lstStyle/>
          <a:p>
            <a:pPr>
              <a:buFont typeface="Wingdings" charset="0"/>
              <a:buChar char="§"/>
              <a:defRPr/>
            </a:pPr>
            <a:r>
              <a:rPr lang="en-US" sz="2800" dirty="0"/>
              <a:t>Conditional probability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Product rule</a:t>
            </a:r>
          </a:p>
          <a:p>
            <a:pPr lvl="2">
              <a:buFont typeface="Wingdings" charset="0"/>
              <a:buChar char="§"/>
              <a:defRPr/>
            </a:pPr>
            <a:endParaRPr lang="en-US" sz="20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Chain rule </a:t>
            </a:r>
            <a:endParaRPr lang="en-US" sz="24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 marL="0" indent="0">
              <a:buFont typeface="Wingdings" charset="0"/>
              <a:buNone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X, Y independent if and only if:</a:t>
            </a:r>
          </a:p>
          <a:p>
            <a:pPr lvl="4">
              <a:buFont typeface="Wingdings" charset="0"/>
              <a:buChar char="§"/>
              <a:defRPr/>
            </a:pPr>
            <a:endParaRPr lang="en-US" sz="1600" dirty="0"/>
          </a:p>
          <a:p>
            <a:pPr>
              <a:buFont typeface="Wingdings" charset="0"/>
              <a:buChar char="§"/>
              <a:defRPr/>
            </a:pPr>
            <a:r>
              <a:rPr lang="en-US" sz="2800" dirty="0"/>
              <a:t>X and Y are conditionally independent given Z if and only if:</a:t>
            </a:r>
            <a:endParaRPr lang="en-US" dirty="0"/>
          </a:p>
          <a:p>
            <a:pPr>
              <a:buFont typeface="Wingdings" charset="0"/>
              <a:buChar char="§"/>
              <a:defRPr/>
            </a:pPr>
            <a:endParaRPr lang="en-US" dirty="0"/>
          </a:p>
        </p:txBody>
      </p:sp>
      <p:pic>
        <p:nvPicPr>
          <p:cNvPr id="17412" name="Picture 8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24000"/>
            <a:ext cx="244792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10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836" y="2570706"/>
            <a:ext cx="3103563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4" name="Picture 4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867520"/>
            <a:ext cx="3795713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5" name="Picture 7" descr="txp_fi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325" y="6316662"/>
            <a:ext cx="4841875" cy="31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6" name="Picture 8" descr="txp_fi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600" y="6337300"/>
            <a:ext cx="14017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Picture 1" descr="txp_fig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06737" y="3505200"/>
            <a:ext cx="6646512" cy="970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7357" dir="2700000" rotWithShape="0">
                    <a:scrgbClr r="0" g="0" b="0"/>
                  </a:outerShdw>
                </a:effectLst>
              </a14:hiddenEffects>
            </a:ext>
            <a:ext uri="{31F19639-BCED-4a60-ADC4-E9642A236FB7}">
              <a14:hiddenScene3d xmlns=""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=""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=""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11388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Example: Weather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5438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9906000" y="4251325"/>
          <a:ext cx="2209800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70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U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|R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+r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+r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+u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-r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-u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Umbrella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62000" y="2895600"/>
            <a:ext cx="1165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0.5</a:t>
            </a:r>
          </a:p>
          <a:p>
            <a:r>
              <a:rPr lang="en-US" dirty="0">
                <a:latin typeface="Calibri"/>
                <a:cs typeface="Calibri"/>
              </a:rPr>
              <a:t>B(-r)  = 0.5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055405" y="1828800"/>
            <a:ext cx="1222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0.5</a:t>
            </a:r>
          </a:p>
          <a:p>
            <a:r>
              <a:rPr lang="en-US" dirty="0">
                <a:latin typeface="Calibri"/>
                <a:cs typeface="Calibri"/>
              </a:rPr>
              <a:t>B’(-r)  = 0.5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048000" y="2858869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0.818</a:t>
            </a:r>
          </a:p>
          <a:p>
            <a:r>
              <a:rPr lang="en-US" dirty="0">
                <a:latin typeface="Calibri"/>
                <a:cs typeface="Calibri"/>
              </a:rPr>
              <a:t>B(-r)  = 0.182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65205" y="1828800"/>
            <a:ext cx="14567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B’(+r) = 0.627</a:t>
            </a:r>
          </a:p>
          <a:p>
            <a:r>
              <a:rPr lang="en-US" dirty="0">
                <a:latin typeface="Calibri"/>
                <a:cs typeface="Calibri"/>
              </a:rPr>
              <a:t>B’(-r)  = 0.373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7800" y="2895600"/>
            <a:ext cx="139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B(+r) = 0.883</a:t>
            </a:r>
          </a:p>
          <a:p>
            <a:r>
              <a:rPr lang="en-US" dirty="0">
                <a:latin typeface="Calibri"/>
                <a:cs typeface="Calibri"/>
              </a:rPr>
              <a:t>B(-r)  = 0.117</a:t>
            </a:r>
          </a:p>
        </p:txBody>
      </p:sp>
      <p:cxnSp>
        <p:nvCxnSpPr>
          <p:cNvPr id="32" name="Straight Arrow Connector 31"/>
          <p:cNvCxnSpPr>
            <a:stCxn id="3" idx="3"/>
            <a:endCxn id="27" idx="1"/>
          </p:cNvCxnSpPr>
          <p:nvPr/>
        </p:nvCxnSpPr>
        <p:spPr>
          <a:xfrm flipV="1">
            <a:off x="1927140" y="2151966"/>
            <a:ext cx="1128265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0"/>
          </p:cNvCxnSpPr>
          <p:nvPr/>
        </p:nvCxnSpPr>
        <p:spPr>
          <a:xfrm flipH="1">
            <a:off x="3747564" y="2514600"/>
            <a:ext cx="6243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019800" y="2514600"/>
            <a:ext cx="10376" cy="3442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8" idx="3"/>
            <a:endCxn id="29" idx="1"/>
          </p:cNvCxnSpPr>
          <p:nvPr/>
        </p:nvCxnSpPr>
        <p:spPr>
          <a:xfrm flipV="1">
            <a:off x="4447128" y="2151966"/>
            <a:ext cx="818077" cy="10300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ontent Placeholder 2"/>
          <p:cNvSpPr txBox="1">
            <a:spLocks/>
          </p:cNvSpPr>
          <p:nvPr/>
        </p:nvSpPr>
        <p:spPr bwMode="auto">
          <a:xfrm>
            <a:off x="9753600" y="3669393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353300" y="366939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68242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58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cxnSp>
        <p:nvCxnSpPr>
          <p:cNvPr id="11" name="Straight Arrow Connector 10"/>
          <p:cNvCxnSpPr>
            <a:endCxn id="52" idx="2"/>
          </p:cNvCxnSpPr>
          <p:nvPr/>
        </p:nvCxnSpPr>
        <p:spPr>
          <a:xfrm>
            <a:off x="2133600" y="4327525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657600" y="4716463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53" idx="2"/>
          </p:cNvCxnSpPr>
          <p:nvPr/>
        </p:nvCxnSpPr>
        <p:spPr>
          <a:xfrm flipV="1">
            <a:off x="4419600" y="4327525"/>
            <a:ext cx="533400" cy="79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5943600" y="4724401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667000" y="5241925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grumpy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0" name="Oval 49"/>
          <p:cNvSpPr/>
          <p:nvPr/>
        </p:nvSpPr>
        <p:spPr>
          <a:xfrm>
            <a:off x="4953000" y="5241925"/>
            <a:ext cx="1981200" cy="762000"/>
          </a:xfrm>
          <a:prstGeom prst="ellipse">
            <a:avLst/>
          </a:prstGeom>
          <a:solidFill>
            <a:srgbClr val="BFBFBF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sp>
        <p:nvSpPr>
          <p:cNvPr id="51" name="Oval 50"/>
          <p:cNvSpPr/>
          <p:nvPr/>
        </p:nvSpPr>
        <p:spPr>
          <a:xfrm>
            <a:off x="381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sp>
        <p:nvSpPr>
          <p:cNvPr id="52" name="Oval 51"/>
          <p:cNvSpPr/>
          <p:nvPr/>
        </p:nvSpPr>
        <p:spPr>
          <a:xfrm>
            <a:off x="2667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Rain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1</a:t>
            </a:r>
          </a:p>
        </p:txBody>
      </p:sp>
      <p:sp>
        <p:nvSpPr>
          <p:cNvPr id="53" name="Oval 52"/>
          <p:cNvSpPr/>
          <p:nvPr/>
        </p:nvSpPr>
        <p:spPr>
          <a:xfrm>
            <a:off x="4953000" y="3946525"/>
            <a:ext cx="1981200" cy="7620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Sunny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2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cxnSp>
        <p:nvCxnSpPr>
          <p:cNvPr id="58" name="Straight Arrow Connector 57"/>
          <p:cNvCxnSpPr/>
          <p:nvPr/>
        </p:nvCxnSpPr>
        <p:spPr>
          <a:xfrm>
            <a:off x="6934200" y="4327525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228600" y="5219701"/>
            <a:ext cx="1981200" cy="7620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dirty="0">
                <a:solidFill>
                  <a:srgbClr val="333399"/>
                </a:solidFill>
                <a:latin typeface="Calibri"/>
                <a:cs typeface="Calibri"/>
              </a:rPr>
              <a:t>Happy</a:t>
            </a:r>
            <a:r>
              <a:rPr lang="en-US" baseline="-25000" dirty="0">
                <a:solidFill>
                  <a:srgbClr val="333399"/>
                </a:solidFill>
                <a:latin typeface="Calibri"/>
                <a:cs typeface="Calibri"/>
              </a:rPr>
              <a:t>0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219200" y="4724400"/>
            <a:ext cx="0" cy="5032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0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47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pic>
        <p:nvPicPr>
          <p:cNvPr id="55" name="Picture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586" y="4121170"/>
            <a:ext cx="533400" cy="470026"/>
          </a:xfrm>
          <a:prstGeom prst="rect">
            <a:avLst/>
          </a:prstGeom>
        </p:spPr>
      </p:pic>
      <p:cxnSp>
        <p:nvCxnSpPr>
          <p:cNvPr id="56" name="Straight Arrow Connector 55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7" name="Picture 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04" y="5691628"/>
            <a:ext cx="533400" cy="470026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0023" y="4985128"/>
            <a:ext cx="557963" cy="446654"/>
          </a:xfrm>
          <a:prstGeom prst="rect">
            <a:avLst/>
          </a:prstGeom>
        </p:spPr>
      </p:pic>
      <p:pic>
        <p:nvPicPr>
          <p:cNvPr id="84" name="Picture 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85" name="Straight Arrow Connector 84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0.8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0.4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</a:t>
            </a:r>
          </a:p>
        </p:txBody>
      </p:sp>
      <p:graphicFrame>
        <p:nvGraphicFramePr>
          <p:cNvPr id="96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7878802"/>
              </p:ext>
            </p:extLst>
          </p:nvPr>
        </p:nvGraphicFramePr>
        <p:xfrm>
          <a:off x="7020811" y="4271809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982712" y="3680438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Transition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141375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7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cxnSp>
        <p:nvCxnSpPr>
          <p:cNvPr id="38" name="Straight Arrow Connector 37"/>
          <p:cNvCxnSpPr/>
          <p:nvPr/>
        </p:nvCxnSpPr>
        <p:spPr>
          <a:xfrm flipV="1">
            <a:off x="1527794" y="43434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42" name="Picture 4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5029336"/>
            <a:ext cx="533400" cy="47002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2250" y="5715000"/>
            <a:ext cx="557963" cy="446654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813" y="6336286"/>
            <a:ext cx="557963" cy="446654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5460" y="6336286"/>
            <a:ext cx="557963" cy="446654"/>
          </a:xfrm>
          <a:prstGeom prst="rect">
            <a:avLst/>
          </a:prstGeom>
        </p:spPr>
      </p:pic>
      <p:cxnSp>
        <p:nvCxnSpPr>
          <p:cNvPr id="51" name="Straight Arrow Connector 50"/>
          <p:cNvCxnSpPr/>
          <p:nvPr/>
        </p:nvCxnSpPr>
        <p:spPr>
          <a:xfrm flipV="1">
            <a:off x="1524000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V="1">
            <a:off x="1544096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1524000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762146" y="409800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762146" y="4946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27232" y="567194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27232" y="628929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3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416846" y="4128271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0.8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68357" y="496610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4378693" y="567194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0.4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380407" y="624840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</a:t>
            </a:r>
          </a:p>
        </p:txBody>
      </p:sp>
      <p:pic>
        <p:nvPicPr>
          <p:cNvPr id="84" name="Picture 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4581" y="4163840"/>
            <a:ext cx="545936" cy="390525"/>
          </a:xfrm>
          <a:prstGeom prst="rect">
            <a:avLst/>
          </a:prstGeom>
        </p:spPr>
      </p:pic>
      <p:pic>
        <p:nvPicPr>
          <p:cNvPr id="85" name="Picture 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79080" y="5005411"/>
            <a:ext cx="476837" cy="426109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9528" y="5743080"/>
            <a:ext cx="545936" cy="390525"/>
          </a:xfrm>
          <a:prstGeom prst="rect">
            <a:avLst/>
          </a:prstGeom>
        </p:spPr>
      </p:pic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716765"/>
              </p:ext>
            </p:extLst>
          </p:nvPr>
        </p:nvGraphicFramePr>
        <p:xfrm>
          <a:off x="6778006" y="4421074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8" name="Content Placeholder 2"/>
          <p:cNvSpPr txBox="1">
            <a:spLocks/>
          </p:cNvSpPr>
          <p:nvPr/>
        </p:nvSpPr>
        <p:spPr bwMode="auto">
          <a:xfrm>
            <a:off x="6553200" y="3886200"/>
            <a:ext cx="3124200" cy="54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Emission Probabilities</a:t>
            </a:r>
          </a:p>
        </p:txBody>
      </p:sp>
    </p:spTree>
    <p:extLst>
      <p:ext uri="{BB962C8B-B14F-4D97-AF65-F5344CB8AC3E}">
        <p14:creationId xmlns:p14="http://schemas.microsoft.com/office/powerpoint/2010/main" val="832923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32656" y="1271588"/>
            <a:ext cx="10178143" cy="1897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dirty="0"/>
              <a:t>Consider the example which elaborates how a person feels on different climates.</a:t>
            </a:r>
            <a:endParaRPr lang="en-US" sz="2000" dirty="0">
              <a:latin typeface="Calibri"/>
              <a:cs typeface="Calibri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371" y="1752600"/>
            <a:ext cx="533400" cy="470026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407" y="1759554"/>
            <a:ext cx="533400" cy="470026"/>
          </a:xfrm>
          <a:prstGeom prst="rect">
            <a:avLst/>
          </a:prstGeom>
        </p:spPr>
      </p:pic>
      <p:pic>
        <p:nvPicPr>
          <p:cNvPr id="41" name="Picture 4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213" y="1752600"/>
            <a:ext cx="533400" cy="470026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6019" y="1759554"/>
            <a:ext cx="533400" cy="4700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437" y="1771877"/>
            <a:ext cx="557963" cy="446654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407" y="1771877"/>
            <a:ext cx="557963" cy="446654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377" y="1771877"/>
            <a:ext cx="557963" cy="446654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582" y="1761331"/>
            <a:ext cx="533400" cy="470026"/>
          </a:xfrm>
          <a:prstGeom prst="rect">
            <a:avLst/>
          </a:prstGeom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5388" y="1768285"/>
            <a:ext cx="533400" cy="470026"/>
          </a:xfrm>
          <a:prstGeom prst="rect">
            <a:avLst/>
          </a:prstGeom>
        </p:spPr>
      </p:pic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1194" y="1761331"/>
            <a:ext cx="533400" cy="470026"/>
          </a:xfrm>
          <a:prstGeom prst="rect">
            <a:avLst/>
          </a:prstGeom>
        </p:spPr>
      </p:pic>
      <p:pic>
        <p:nvPicPr>
          <p:cNvPr id="62" name="Picture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0" y="1768285"/>
            <a:ext cx="533400" cy="470026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86600" y="1761331"/>
            <a:ext cx="557963" cy="446654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5570" y="1761331"/>
            <a:ext cx="557963" cy="44665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1761331"/>
            <a:ext cx="533400" cy="470026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87806" y="1768285"/>
            <a:ext cx="533400" cy="4700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600" y="2747508"/>
            <a:ext cx="545936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3639" y="2689297"/>
            <a:ext cx="476837" cy="426109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7807" y="2733802"/>
            <a:ext cx="545936" cy="390525"/>
          </a:xfrm>
          <a:prstGeom prst="rect">
            <a:avLst/>
          </a:prstGeom>
        </p:spPr>
      </p:pic>
      <p:pic>
        <p:nvPicPr>
          <p:cNvPr id="68" name="Picture 6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99468" y="2724881"/>
            <a:ext cx="545936" cy="390525"/>
          </a:xfrm>
          <a:prstGeom prst="rect">
            <a:avLst/>
          </a:prstGeom>
        </p:spPr>
      </p:pic>
      <p:pic>
        <p:nvPicPr>
          <p:cNvPr id="69" name="Picture 6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42437" y="2657673"/>
            <a:ext cx="476837" cy="426109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11407" y="2660798"/>
            <a:ext cx="476837" cy="426109"/>
          </a:xfrm>
          <a:prstGeom prst="rect">
            <a:avLst/>
          </a:prstGeom>
        </p:spPr>
      </p:pic>
      <p:pic>
        <p:nvPicPr>
          <p:cNvPr id="71" name="Picture 7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88" y="2692874"/>
            <a:ext cx="545936" cy="390525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2868" y="2657290"/>
            <a:ext cx="476837" cy="426109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0006" y="2689297"/>
            <a:ext cx="545936" cy="390525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8658" y="2668369"/>
            <a:ext cx="545936" cy="390525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7310" y="2657290"/>
            <a:ext cx="545936" cy="39052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8715" y="2588985"/>
            <a:ext cx="476837" cy="426109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28521" y="2625064"/>
            <a:ext cx="545936" cy="390525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0412" y="2601879"/>
            <a:ext cx="545936" cy="390525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79064" y="2590800"/>
            <a:ext cx="545936" cy="390525"/>
          </a:xfrm>
          <a:prstGeom prst="rect">
            <a:avLst/>
          </a:prstGeom>
        </p:spPr>
      </p:pic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843639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sunny</a:t>
            </a: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813" y="4184723"/>
            <a:ext cx="533400" cy="470026"/>
          </a:xfrm>
          <a:prstGeom prst="rect">
            <a:avLst/>
          </a:prstGeom>
        </p:spPr>
      </p:pic>
      <p:sp>
        <p:nvSpPr>
          <p:cNvPr id="55" name="TextBox 54"/>
          <p:cNvSpPr txBox="1"/>
          <p:nvPr/>
        </p:nvSpPr>
        <p:spPr>
          <a:xfrm>
            <a:off x="2880855" y="4195669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10 / 15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260181" y="4193084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0.67</a:t>
            </a:r>
          </a:p>
        </p:txBody>
      </p:sp>
      <p:sp>
        <p:nvSpPr>
          <p:cNvPr id="89" name="Content Placeholder 2"/>
          <p:cNvSpPr txBox="1">
            <a:spLocks/>
          </p:cNvSpPr>
          <p:nvPr/>
        </p:nvSpPr>
        <p:spPr bwMode="auto">
          <a:xfrm>
            <a:off x="6770483" y="35751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rainy</a:t>
            </a:r>
          </a:p>
        </p:txBody>
      </p:sp>
      <p:pic>
        <p:nvPicPr>
          <p:cNvPr id="90" name="Picture 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3437" y="4125346"/>
            <a:ext cx="557963" cy="446654"/>
          </a:xfrm>
          <a:prstGeom prst="rect">
            <a:avLst/>
          </a:prstGeom>
        </p:spPr>
      </p:pic>
      <p:sp>
        <p:nvSpPr>
          <p:cNvPr id="91" name="TextBox 90"/>
          <p:cNvSpPr txBox="1"/>
          <p:nvPr/>
        </p:nvSpPr>
        <p:spPr>
          <a:xfrm>
            <a:off x="7781977" y="40643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 / 15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9300319" y="40261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0.33</a:t>
            </a:r>
          </a:p>
        </p:txBody>
      </p:sp>
      <p:pic>
        <p:nvPicPr>
          <p:cNvPr id="93" name="Picture 9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536" y="5867400"/>
            <a:ext cx="545936" cy="390525"/>
          </a:xfrm>
          <a:prstGeom prst="rect">
            <a:avLst/>
          </a:prstGeom>
        </p:spPr>
      </p:pic>
      <p:sp>
        <p:nvSpPr>
          <p:cNvPr id="94" name="Content Placeholder 2"/>
          <p:cNvSpPr txBox="1">
            <a:spLocks/>
          </p:cNvSpPr>
          <p:nvPr/>
        </p:nvSpPr>
        <p:spPr bwMode="auto">
          <a:xfrm>
            <a:off x="669487" y="5172932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happy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819400" y="5710535"/>
            <a:ext cx="1063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10 / 15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198726" y="5707950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0.67</a:t>
            </a:r>
          </a:p>
        </p:txBody>
      </p:sp>
      <p:sp>
        <p:nvSpPr>
          <p:cNvPr id="97" name="Content Placeholder 2"/>
          <p:cNvSpPr txBox="1">
            <a:spLocks/>
          </p:cNvSpPr>
          <p:nvPr/>
        </p:nvSpPr>
        <p:spPr bwMode="auto">
          <a:xfrm>
            <a:off x="6781800" y="5175323"/>
            <a:ext cx="30861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>
                <a:latin typeface="Calibri"/>
                <a:cs typeface="Calibri"/>
              </a:rPr>
              <a:t>Probability of grumpy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7793294" y="5664520"/>
            <a:ext cx="907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5 / 15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311636" y="5626397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/>
                <a:cs typeface="Calibri"/>
              </a:rPr>
              <a:t>0.33</a:t>
            </a:r>
          </a:p>
        </p:txBody>
      </p:sp>
      <p:pic>
        <p:nvPicPr>
          <p:cNvPr id="101" name="Picture 10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0710" y="5723438"/>
            <a:ext cx="476837" cy="42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096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89" grpId="0"/>
      <p:bldP spid="94" grpId="0"/>
      <p:bldP spid="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547582"/>
              </p:ext>
            </p:extLst>
          </p:nvPr>
        </p:nvGraphicFramePr>
        <p:xfrm>
          <a:off x="7543800" y="4251325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39218"/>
              </p:ext>
            </p:extLst>
          </p:nvPr>
        </p:nvGraphicFramePr>
        <p:xfrm>
          <a:off x="7540006" y="1795236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89030" y="1671196"/>
            <a:ext cx="58403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If Happy today, what is probability its sunny or rainy?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04800" y="2099866"/>
            <a:ext cx="685800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Sunny|Happy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sunny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/ P(Happy) =&gt; 0.8 * 0.67/ 0.67 =&gt; 0.8</a:t>
            </a:r>
          </a:p>
          <a:p>
            <a:endParaRPr lang="en-US" dirty="0"/>
          </a:p>
          <a:p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i="1" dirty="0" err="1">
                <a:solidFill>
                  <a:srgbClr val="CC00CC"/>
                </a:solidFill>
                <a:latin typeface="Calibri"/>
                <a:cs typeface="Calibri"/>
              </a:rPr>
              <a:t>rainy|Happy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i="1" dirty="0" err="1">
                <a:solidFill>
                  <a:srgbClr val="CC00CC"/>
                </a:solidFill>
                <a:sym typeface="Symbol"/>
              </a:rPr>
              <a:t>Happy|rainy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 P</a:t>
            </a:r>
            <a:r>
              <a:rPr lang="en-US" dirty="0">
                <a:solidFill>
                  <a:srgbClr val="CC00CC"/>
                </a:solidFill>
                <a:sym typeface="Symbol"/>
              </a:rPr>
              <a:t>(</a:t>
            </a:r>
            <a:r>
              <a:rPr lang="en-US" sz="2000" i="1" dirty="0">
                <a:solidFill>
                  <a:srgbClr val="CC00CC"/>
                </a:solidFill>
                <a:sym typeface="Symbol"/>
              </a:rPr>
              <a:t>rainy</a:t>
            </a:r>
            <a:r>
              <a:rPr lang="en-US" i="1" dirty="0">
                <a:solidFill>
                  <a:srgbClr val="CC00CC"/>
                </a:solidFill>
                <a:sym typeface="Symbol"/>
              </a:rPr>
              <a:t>)/ P(Happy) =&gt; 0.4 *  0.33 / 0.67 = 0.2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24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541806"/>
              </p:ext>
            </p:extLst>
          </p:nvPr>
        </p:nvGraphicFramePr>
        <p:xfrm>
          <a:off x="8752114" y="4268107"/>
          <a:ext cx="3048001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7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3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85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t+1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rainy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69553"/>
              </p:ext>
            </p:extLst>
          </p:nvPr>
        </p:nvGraphicFramePr>
        <p:xfrm>
          <a:off x="8763000" y="1762125"/>
          <a:ext cx="3051795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788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4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lang="en-US" sz="1800" b="0" baseline="-2500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baseline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0" baseline="-2500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|S</a:t>
                      </a:r>
                      <a:r>
                        <a:rPr lang="en-US" sz="1800" b="0" baseline="-25000" dirty="0" err="1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sunny</a:t>
                      </a: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0.8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sunny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0.2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happy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0.4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rainy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  <a:sym typeface="Symbol"/>
                        </a:rPr>
                        <a:t>grumpy</a:t>
                      </a:r>
                      <a:endParaRPr lang="en-US" sz="1800" b="0" dirty="0">
                        <a:solidFill>
                          <a:srgbClr val="333399"/>
                        </a:solidFill>
                        <a:latin typeface="Calibri"/>
                        <a:cs typeface="Calibri"/>
                      </a:endParaRP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rgbClr val="333399"/>
                          </a:solidFill>
                          <a:latin typeface="Calibri"/>
                          <a:cs typeface="Calibri"/>
                        </a:rPr>
                        <a:t>0.6</a:t>
                      </a:r>
                    </a:p>
                  </a:txBody>
                  <a:tcPr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57200" y="1671196"/>
            <a:ext cx="8305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If Happy-grumpy, what is weather for 2 days?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P(Sunny) P(Happy | Sunny) P (Rainy | Sunny) P(grumpy | Rainy)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0.67 * 0.8 * 0.2 * 0.6 =&gt; 0.064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Sunny) = P(Sunny) P(Happy | Sunny) P (Sunny | Sunny) P(grumpy | Sunny)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0.67 * 0.8 * 0.8 * 0.2 =&gt; 0.085</a:t>
            </a:r>
          </a:p>
          <a:p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P(Rainy, Sunny) = P(Rainy) P(Happy | Rainy) P (Rainy | Sunny) P(grumpy | Sunny)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/>
                <a:cs typeface="Calibri"/>
              </a:rPr>
              <a:t>P(Sunny, Rainy) = 0.33 * 0.4 * 0.4 * 0.2 =&gt; 0.010</a:t>
            </a: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  <a:p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4436634"/>
            <a:ext cx="533400" cy="4700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3400" y="4353463"/>
            <a:ext cx="533400" cy="470026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V="1">
            <a:off x="6926610" y="4591317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627" y="5029336"/>
            <a:ext cx="533400" cy="47002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064" y="5715000"/>
            <a:ext cx="557963" cy="44665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5627" y="6336286"/>
            <a:ext cx="557963" cy="44665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1118" y="5691628"/>
            <a:ext cx="533400" cy="47002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28837" y="4985128"/>
            <a:ext cx="557963" cy="44665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4274" y="6336286"/>
            <a:ext cx="557963" cy="44665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V="1">
            <a:off x="6922814" y="52578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942910" y="5926316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6922814" y="6553200"/>
            <a:ext cx="1139206" cy="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20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>
          <a:xfrm>
            <a:off x="0" y="-25400"/>
            <a:ext cx="9982200" cy="1143000"/>
          </a:xfrm>
        </p:spPr>
        <p:txBody>
          <a:bodyPr/>
          <a:lstStyle/>
          <a:p>
            <a:r>
              <a:rPr lang="en-US" dirty="0">
                <a:latin typeface="Calibri"/>
                <a:cs typeface="Calibri"/>
              </a:rPr>
              <a:t>Example 2: Weather and Mode HMM</a:t>
            </a:r>
          </a:p>
        </p:txBody>
      </p:sp>
      <p:pic>
        <p:nvPicPr>
          <p:cNvPr id="54" name="Picture 5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5378" y="63500"/>
            <a:ext cx="2621611" cy="89001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1280160"/>
            <a:ext cx="931227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17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ＭＳ Ｐゴシック" pitchFamily="34" charset="-128"/>
              </a:rPr>
              <a:t>Filtering / Monitoring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371600"/>
            <a:ext cx="9829800" cy="4602165"/>
          </a:xfrm>
        </p:spPr>
        <p:txBody>
          <a:bodyPr/>
          <a:lstStyle/>
          <a:p>
            <a:r>
              <a:rPr lang="en-US" sz="2400" dirty="0">
                <a:ea typeface="ＭＳ Ｐゴシック" pitchFamily="34" charset="-128"/>
              </a:rPr>
              <a:t>Filtering, or monitoring, is the task of tracking the distribution </a:t>
            </a:r>
            <a:r>
              <a:rPr lang="en-US" sz="2400" dirty="0" err="1">
                <a:ea typeface="ＭＳ Ｐゴシック" pitchFamily="34" charset="-128"/>
              </a:rPr>
              <a:t>B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(X) = </a:t>
            </a:r>
            <a:r>
              <a:rPr lang="en-US" sz="2400" dirty="0" err="1">
                <a:ea typeface="ＭＳ Ｐゴシック" pitchFamily="34" charset="-128"/>
              </a:rPr>
              <a:t>P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(</a:t>
            </a:r>
            <a:r>
              <a:rPr lang="en-US" sz="2400" dirty="0" err="1">
                <a:ea typeface="ＭＳ Ｐゴシック" pitchFamily="34" charset="-128"/>
              </a:rPr>
              <a:t>X</a:t>
            </a:r>
            <a:r>
              <a:rPr lang="en-US" sz="2400" baseline="-25000" dirty="0" err="1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 | e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, …, e</a:t>
            </a:r>
            <a:r>
              <a:rPr lang="en-US" sz="2400" baseline="-25000" dirty="0">
                <a:ea typeface="ＭＳ Ｐゴシック" pitchFamily="34" charset="-128"/>
              </a:rPr>
              <a:t>t</a:t>
            </a:r>
            <a:r>
              <a:rPr lang="en-US" sz="2400" dirty="0">
                <a:ea typeface="ＭＳ Ｐゴシック" pitchFamily="34" charset="-128"/>
              </a:rPr>
              <a:t>) (the belief state) over time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We start with B</a:t>
            </a:r>
            <a:r>
              <a:rPr lang="en-US" sz="2400" baseline="-25000" dirty="0">
                <a:ea typeface="ＭＳ Ｐゴシック" pitchFamily="34" charset="-128"/>
              </a:rPr>
              <a:t>1</a:t>
            </a:r>
            <a:r>
              <a:rPr lang="en-US" sz="2400" dirty="0">
                <a:ea typeface="ＭＳ Ｐゴシック" pitchFamily="34" charset="-128"/>
              </a:rPr>
              <a:t>(X) in an initial setting, usually uniform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As time passes, or we get observations, we update B(X)</a:t>
            </a:r>
          </a:p>
          <a:p>
            <a:endParaRPr lang="en-US" sz="2400" dirty="0">
              <a:ea typeface="ＭＳ Ｐゴシック" pitchFamily="34" charset="-128"/>
            </a:endParaRPr>
          </a:p>
          <a:p>
            <a:r>
              <a:rPr lang="en-US" sz="2400" dirty="0">
                <a:ea typeface="ＭＳ Ｐゴシック" pitchFamily="34" charset="-128"/>
              </a:rPr>
              <a:t>The </a:t>
            </a:r>
            <a:r>
              <a:rPr lang="en-US" sz="2400" dirty="0" err="1">
                <a:ea typeface="ＭＳ Ｐゴシック" pitchFamily="34" charset="-128"/>
              </a:rPr>
              <a:t>Kalman</a:t>
            </a:r>
            <a:r>
              <a:rPr lang="en-US" sz="2400" dirty="0">
                <a:ea typeface="ＭＳ Ｐゴシック" pitchFamily="34" charset="-128"/>
              </a:rPr>
              <a:t> filter was invented in the 60’</a:t>
            </a:r>
            <a:r>
              <a:rPr lang="en-US" altLang="ja-JP" sz="2400" dirty="0">
                <a:ea typeface="ＭＳ Ｐゴシック" pitchFamily="34" charset="-128"/>
              </a:rPr>
              <a:t>s and first implemented as a method of trajectory estimation for the Apollo program.</a:t>
            </a:r>
          </a:p>
          <a:p>
            <a:pPr marL="0" indent="0">
              <a:buNone/>
            </a:pPr>
            <a:endParaRPr lang="en-US" altLang="ja-JP" sz="2400" dirty="0">
              <a:ea typeface="ＭＳ Ｐゴシック" pitchFamily="34" charset="-128"/>
            </a:endParaRPr>
          </a:p>
          <a:p>
            <a:r>
              <a:rPr lang="en-US" altLang="ja-JP" sz="2400" dirty="0">
                <a:ea typeface="ＭＳ Ｐゴシック" pitchFamily="34" charset="-128"/>
              </a:rPr>
              <a:t>With HMM infer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discrete, finite variable </a:t>
            </a:r>
            <a:r>
              <a:rPr lang="en-US" sz="2400" dirty="0">
                <a:ea typeface="ＭＳ Ｐゴシック" pitchFamily="34" charset="-128"/>
              </a:rPr>
              <a:t>and using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dirty="0" err="1">
                <a:ea typeface="ＭＳ Ｐゴシック" pitchFamily="34" charset="-128"/>
              </a:rPr>
              <a:t>Kalman</a:t>
            </a:r>
            <a:r>
              <a:rPr lang="en-US" sz="2400" dirty="0">
                <a:ea typeface="ＭＳ Ｐゴシック" pitchFamily="34" charset="-128"/>
              </a:rPr>
              <a:t> filter we can have </a:t>
            </a:r>
            <a:r>
              <a:rPr lang="en-US" altLang="ja-JP" sz="2400" dirty="0">
                <a:ea typeface="ＭＳ Ｐゴシック" pitchFamily="34" charset="-128"/>
              </a:rPr>
              <a:t>inference of 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continuous variables</a:t>
            </a:r>
            <a:r>
              <a:rPr lang="en-US" sz="2400" dirty="0">
                <a:ea typeface="ＭＳ Ｐゴシック" pitchFamily="34" charset="-128"/>
              </a:rPr>
              <a:t>. </a:t>
            </a:r>
            <a:endParaRPr lang="en-US" altLang="ja-JP" sz="2400" dirty="0">
              <a:ea typeface="ＭＳ Ｐゴシック" pitchFamily="34" charset="-128"/>
            </a:endParaRPr>
          </a:p>
          <a:p>
            <a:pPr lvl="1"/>
            <a:endParaRPr lang="en-US" sz="2000" dirty="0">
              <a:ea typeface="ＭＳ Ｐゴシック" pitchFamily="34" charset="-128"/>
            </a:endParaRPr>
          </a:p>
          <a:p>
            <a:endParaRPr lang="en-US" sz="24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8131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Reasoning over Time or Space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Often, we want to </a:t>
            </a:r>
            <a:r>
              <a:rPr lang="en-US" sz="2800" dirty="0">
                <a:solidFill>
                  <a:srgbClr val="000090"/>
                </a:solidFill>
                <a:latin typeface="Calibri"/>
                <a:ea typeface="ＭＳ Ｐゴシック" pitchFamily="34" charset="-128"/>
                <a:cs typeface="Calibri"/>
              </a:rPr>
              <a:t>reason about a </a:t>
            </a:r>
            <a:r>
              <a:rPr lang="en-US" sz="2800" b="1" i="1" dirty="0">
                <a:solidFill>
                  <a:srgbClr val="0000FF"/>
                </a:solidFill>
                <a:latin typeface="Calibri"/>
                <a:ea typeface="ＭＳ Ｐゴシック" pitchFamily="34" charset="-128"/>
                <a:cs typeface="Calibri"/>
              </a:rPr>
              <a:t>sequence</a:t>
            </a: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 of observations where the state of the underlying system is </a:t>
            </a:r>
            <a:r>
              <a:rPr lang="en-US" sz="2800" b="1" i="1" dirty="0">
                <a:solidFill>
                  <a:srgbClr val="3333FF"/>
                </a:solidFill>
                <a:latin typeface="Calibri"/>
                <a:ea typeface="ＭＳ Ｐゴシック" pitchFamily="34" charset="-128"/>
                <a:cs typeface="Calibri"/>
              </a:rPr>
              <a:t>changing</a:t>
            </a:r>
          </a:p>
          <a:p>
            <a:pPr lvl="4">
              <a:lnSpc>
                <a:spcPct val="90000"/>
              </a:lnSpc>
            </a:pPr>
            <a:endParaRPr lang="en-US" sz="6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Speech recognition</a:t>
            </a:r>
          </a:p>
          <a:p>
            <a:pPr lvl="4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Robot localization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User attention</a:t>
            </a:r>
          </a:p>
          <a:p>
            <a:pPr lvl="5">
              <a:lnSpc>
                <a:spcPct val="90000"/>
              </a:lnSpc>
            </a:pPr>
            <a:endParaRPr lang="en-US" sz="5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Medical monitoring</a:t>
            </a:r>
          </a:p>
          <a:p>
            <a:pPr lvl="1">
              <a:lnSpc>
                <a:spcPct val="90000"/>
              </a:lnSpc>
              <a:spcBef>
                <a:spcPts val="1176"/>
              </a:spcBef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Global climate</a:t>
            </a:r>
          </a:p>
          <a:p>
            <a:pPr marL="0" indent="0">
              <a:lnSpc>
                <a:spcPct val="90000"/>
              </a:lnSpc>
              <a:buNone/>
            </a:pPr>
            <a:endParaRPr lang="en-US" sz="2800" dirty="0"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Calibri"/>
                <a:ea typeface="ＭＳ Ｐゴシック" pitchFamily="34" charset="-128"/>
                <a:cs typeface="Calibri"/>
              </a:rPr>
              <a:t>Need to introduce time into our models</a:t>
            </a:r>
          </a:p>
        </p:txBody>
      </p:sp>
    </p:spTree>
    <p:extLst>
      <p:ext uri="{BB962C8B-B14F-4D97-AF65-F5344CB8AC3E}">
        <p14:creationId xmlns:p14="http://schemas.microsoft.com/office/powerpoint/2010/main" val="56552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1447800" y="1828800"/>
            <a:ext cx="92202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600" b="1" dirty="0"/>
              <a:t>Markov assumption</a:t>
            </a:r>
            <a:r>
              <a:rPr lang="en-US" sz="3600" dirty="0"/>
              <a:t>: The assumption that the current state depends on only a finite fixed number of previous states. </a:t>
            </a:r>
          </a:p>
          <a:p>
            <a:pPr>
              <a:lnSpc>
                <a:spcPct val="90000"/>
              </a:lnSpc>
            </a:pP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>
              <a:lnSpc>
                <a:spcPct val="90000"/>
              </a:lnSpc>
            </a:pPr>
            <a:r>
              <a:rPr lang="en-US" b="1" dirty="0"/>
              <a:t>Markov chain: </a:t>
            </a:r>
            <a:r>
              <a:rPr lang="en-US" dirty="0"/>
              <a:t>a sequence of random variables where the distribution of each variable follows the Markov assumption </a:t>
            </a:r>
            <a:endParaRPr lang="en-US" sz="3600" b="1" i="1" dirty="0">
              <a:solidFill>
                <a:srgbClr val="3333FF"/>
              </a:solidFill>
              <a:latin typeface="Calibri"/>
              <a:ea typeface="ＭＳ Ｐゴシック" pitchFamily="34" charset="-128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504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1143000"/>
            <a:ext cx="9216625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838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assumption </a:t>
            </a:r>
            <a:endParaRPr lang="en-US" dirty="0">
              <a:ea typeface="ＭＳ Ｐゴシック" pitchFamily="34" charset="-128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112520"/>
            <a:ext cx="9299251" cy="566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4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Value of X at a given time is called 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state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ＭＳ Ｐゴシック" pitchFamily="34" charset="-128"/>
                <a:cs typeface="Calibri"/>
              </a:rPr>
              <a:t> (usually discrete, finite)</a:t>
            </a:r>
            <a:endParaRPr lang="en-US" sz="2400" b="1" i="1" dirty="0">
              <a:solidFill>
                <a:srgbClr val="FF0000"/>
              </a:solidFill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The </a:t>
            </a: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transition model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specifies how the state evolves over time 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Stationarity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transition probabilities are the same at all times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Markov</a:t>
            </a:r>
            <a:r>
              <a:rPr lang="en-US" sz="2400" dirty="0">
                <a:latin typeface="Calibri"/>
                <a:ea typeface="ＭＳ Ｐゴシック" pitchFamily="34" charset="-128"/>
                <a:cs typeface="Calibri"/>
              </a:rPr>
              <a:t> assumption: “future is independent of the past given the present”</a:t>
            </a:r>
          </a:p>
          <a:p>
            <a:pPr lvl="2">
              <a:lnSpc>
                <a:spcPct val="90000"/>
              </a:lnSpc>
            </a:pP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+1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 is independent of 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8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0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28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8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000" dirty="0">
                <a:latin typeface="Calibri"/>
                <a:ea typeface="ＭＳ Ｐゴシック" pitchFamily="34" charset="-128"/>
                <a:cs typeface="Calibri"/>
              </a:rPr>
              <a:t>given </a:t>
            </a:r>
            <a:r>
              <a:rPr lang="en-US" sz="20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28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endParaRPr lang="en-US" sz="2800" dirty="0">
              <a:solidFill>
                <a:srgbClr val="CC00CC"/>
              </a:solidFill>
              <a:latin typeface="Calibri"/>
              <a:cs typeface="Calibri"/>
            </a:endParaRPr>
          </a:p>
          <a:p>
            <a:pPr lvl="2">
              <a:lnSpc>
                <a:spcPct val="90000"/>
              </a:lnSpc>
            </a:pP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This is a</a:t>
            </a:r>
            <a:r>
              <a:rPr lang="en-US" sz="2000" b="1" i="1" kern="1200" dirty="0">
                <a:solidFill>
                  <a:srgbClr val="FF0000"/>
                </a:solidFill>
                <a:latin typeface="Calibri"/>
                <a:ea typeface="ＭＳ Ｐゴシック" pitchFamily="34" charset="-128"/>
                <a:cs typeface="Calibri"/>
              </a:rPr>
              <a:t> first-order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Markov model (a 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k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th-order model allows dependencies on</a:t>
            </a:r>
            <a:r>
              <a:rPr lang="en-US" sz="2000" i="1" kern="12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 k </a:t>
            </a:r>
            <a:r>
              <a:rPr lang="en-US" sz="2000" kern="1200" dirty="0">
                <a:latin typeface="Calibri"/>
                <a:ea typeface="ＭＳ Ｐゴシック" pitchFamily="34" charset="-128"/>
                <a:cs typeface="Calibri"/>
              </a:rPr>
              <a:t>earlier steps)</a:t>
            </a:r>
          </a:p>
          <a:p>
            <a:pPr lvl="1">
              <a:lnSpc>
                <a:spcPct val="90000"/>
              </a:lnSpc>
            </a:pPr>
            <a:r>
              <a:rPr lang="en-US" sz="2400" kern="1200" dirty="0">
                <a:latin typeface="Calibri"/>
                <a:ea typeface="ＭＳ Ｐゴシック" pitchFamily="34" charset="-128"/>
                <a:cs typeface="Calibri"/>
              </a:rPr>
              <a:t>Joint distribution </a:t>
            </a:r>
            <a:r>
              <a:rPr lang="en-US" sz="1800" dirty="0">
                <a:latin typeface="Calibri"/>
                <a:ea typeface="ＭＳ Ｐゴシック" pitchFamily="34" charset="-128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3200" dirty="0">
                <a:solidFill>
                  <a:srgbClr val="CC00CC"/>
                </a:solidFill>
                <a:latin typeface="Calibri"/>
                <a:cs typeface="Calibri"/>
              </a:rPr>
              <a:t>,…,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 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 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ea typeface="ＭＳ Ｐゴシック" pitchFamily="34" charset="-128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</a:t>
            </a:r>
            <a:r>
              <a:rPr lang="en-US" sz="3200" dirty="0">
                <a:solidFill>
                  <a:srgbClr val="990099"/>
                </a:solidFill>
                <a:sym typeface="Symbol"/>
              </a:rPr>
              <a:t></a:t>
            </a:r>
            <a:r>
              <a:rPr lang="en-US" sz="3200" i="1" baseline="-25000" dirty="0">
                <a:solidFill>
                  <a:srgbClr val="CC00CC"/>
                </a:solidFill>
                <a:sym typeface="Symbol"/>
              </a:rPr>
              <a:t>t</a:t>
            </a:r>
            <a:r>
              <a:rPr lang="en-US" sz="3200" i="1" dirty="0">
                <a:solidFill>
                  <a:srgbClr val="CC00CC"/>
                </a:solidFill>
                <a:sym typeface="Symbol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05200" y="2133600"/>
            <a:ext cx="4657642" cy="533400"/>
            <a:chOff x="3895276" y="2590800"/>
            <a:chExt cx="4657642" cy="533400"/>
          </a:xfrm>
        </p:grpSpPr>
        <p:sp>
          <p:nvSpPr>
            <p:cNvPr id="22531" name="Oval 4"/>
            <p:cNvSpPr>
              <a:spLocks noChangeArrowheads="1"/>
            </p:cNvSpPr>
            <p:nvPr/>
          </p:nvSpPr>
          <p:spPr bwMode="auto">
            <a:xfrm>
              <a:off x="8010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2400" baseline="-25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32" name="Oval 5"/>
            <p:cNvSpPr>
              <a:spLocks noChangeArrowheads="1"/>
            </p:cNvSpPr>
            <p:nvPr/>
          </p:nvSpPr>
          <p:spPr bwMode="auto">
            <a:xfrm>
              <a:off x="48096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cxnSp>
          <p:nvCxnSpPr>
            <p:cNvPr id="22533" name="AutoShape 6"/>
            <p:cNvCxnSpPr>
              <a:cxnSpLocks noChangeShapeType="1"/>
              <a:stCxn id="22534" idx="6"/>
              <a:endCxn id="22532" idx="2"/>
            </p:cNvCxnSpPr>
            <p:nvPr/>
          </p:nvCxnSpPr>
          <p:spPr bwMode="auto">
            <a:xfrm>
              <a:off x="44381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4" name="Oval 7"/>
            <p:cNvSpPr>
              <a:spLocks noChangeArrowheads="1"/>
            </p:cNvSpPr>
            <p:nvPr/>
          </p:nvSpPr>
          <p:spPr bwMode="auto">
            <a:xfrm>
              <a:off x="38952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</a:p>
          </p:txBody>
        </p:sp>
        <p:sp>
          <p:nvSpPr>
            <p:cNvPr id="22535" name="Oval 8"/>
            <p:cNvSpPr>
              <a:spLocks noChangeArrowheads="1"/>
            </p:cNvSpPr>
            <p:nvPr/>
          </p:nvSpPr>
          <p:spPr bwMode="auto">
            <a:xfrm>
              <a:off x="57240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cxnSp>
          <p:nvCxnSpPr>
            <p:cNvPr id="22536" name="AutoShape 9"/>
            <p:cNvCxnSpPr>
              <a:cxnSpLocks noChangeShapeType="1"/>
              <a:stCxn id="22535" idx="6"/>
              <a:endCxn id="22538" idx="2"/>
            </p:cNvCxnSpPr>
            <p:nvPr/>
          </p:nvCxnSpPr>
          <p:spPr bwMode="auto">
            <a:xfrm>
              <a:off x="62669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2537" name="AutoShape 10"/>
            <p:cNvCxnSpPr>
              <a:cxnSpLocks noChangeShapeType="1"/>
              <a:stCxn id="22532" idx="6"/>
              <a:endCxn id="22535" idx="2"/>
            </p:cNvCxnSpPr>
            <p:nvPr/>
          </p:nvCxnSpPr>
          <p:spPr bwMode="auto">
            <a:xfrm>
              <a:off x="5352518" y="2857500"/>
              <a:ext cx="3715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2538" name="Oval 11"/>
            <p:cNvSpPr>
              <a:spLocks noChangeArrowheads="1"/>
            </p:cNvSpPr>
            <p:nvPr/>
          </p:nvSpPr>
          <p:spPr bwMode="auto">
            <a:xfrm>
              <a:off x="6638476" y="2590800"/>
              <a:ext cx="542842" cy="5334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400" i="1" dirty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2400" baseline="-25000" dirty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cxnSp>
          <p:nvCxnSpPr>
            <p:cNvPr id="22539" name="AutoShape 12"/>
            <p:cNvCxnSpPr>
              <a:cxnSpLocks noChangeShapeType="1"/>
              <a:stCxn id="22538" idx="6"/>
              <a:endCxn id="22531" idx="2"/>
            </p:cNvCxnSpPr>
            <p:nvPr/>
          </p:nvCxnSpPr>
          <p:spPr bwMode="auto">
            <a:xfrm>
              <a:off x="7181318" y="2857500"/>
              <a:ext cx="828758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TextBox 2"/>
          <p:cNvSpPr txBox="1"/>
          <p:nvPr/>
        </p:nvSpPr>
        <p:spPr>
          <a:xfrm>
            <a:off x="3352800" y="2971800"/>
            <a:ext cx="8646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0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257800" y="2971800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649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Models (aka Markov chain/process)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447800"/>
            <a:ext cx="11277600" cy="5029200"/>
          </a:xfrm>
        </p:spPr>
        <p:txBody>
          <a:bodyPr/>
          <a:lstStyle/>
          <a:p>
            <a:pPr marL="457176" lvl="1" indent="0">
              <a:lnSpc>
                <a:spcPct val="90000"/>
              </a:lnSpc>
              <a:buNone/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lvl="1">
              <a:lnSpc>
                <a:spcPct val="90000"/>
              </a:lnSpc>
            </a:pPr>
            <a:endParaRPr lang="en-US" sz="2400" dirty="0">
              <a:latin typeface="Calibri"/>
              <a:ea typeface="ＭＳ Ｐゴシック" pitchFamily="34" charset="-128"/>
              <a:cs typeface="Calibri"/>
            </a:endParaRPr>
          </a:p>
          <a:p>
            <a:pPr marL="457176" lvl="1" indent="0">
              <a:lnSpc>
                <a:spcPct val="90000"/>
              </a:lnSpc>
              <a:buNone/>
            </a:pPr>
            <a:endParaRPr lang="en-US" kern="1200" dirty="0">
              <a:latin typeface="Arial" charset="0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18236" y="1595735"/>
            <a:ext cx="1572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389982"/>
            <a:ext cx="100584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b="1" dirty="0"/>
              <a:t>First-order Markov process</a:t>
            </a:r>
            <a:r>
              <a:rPr lang="en-US" dirty="0"/>
              <a:t>: the current state depends only on the previous state and not on any earlier states.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95600" y="1593648"/>
            <a:ext cx="1970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</a:p>
        </p:txBody>
      </p:sp>
      <p:sp>
        <p:nvSpPr>
          <p:cNvPr id="7" name="Rectangle 6"/>
          <p:cNvSpPr/>
          <p:nvPr/>
        </p:nvSpPr>
        <p:spPr>
          <a:xfrm>
            <a:off x="690521" y="2311113"/>
            <a:ext cx="108109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Current t-1 state provides enough information to make the future conditionally independent of the past</a:t>
            </a:r>
            <a:r>
              <a:rPr lang="en-US" dirty="0">
                <a:latin typeface="Times-Roman"/>
              </a:rPr>
              <a:t>,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675197" y="3010645"/>
            <a:ext cx="1005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Second-order Markov process</a:t>
            </a:r>
            <a:r>
              <a:rPr lang="en-US" dirty="0"/>
              <a:t>: The transition model for a second-order Markov process is the conditional distribution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66516" y="3333810"/>
            <a:ext cx="2329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</a:t>
            </a:r>
            <a:r>
              <a:rPr lang="en-US" sz="2400" i="1" dirty="0" err="1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 err="1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t-2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,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3200" baseline="-25000" dirty="0">
                <a:solidFill>
                  <a:srgbClr val="CC00CC"/>
                </a:solidFill>
                <a:latin typeface="Calibri"/>
                <a:cs typeface="Calibri"/>
              </a:rPr>
              <a:t>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</a:t>
            </a:r>
            <a:r>
              <a:rPr lang="en-US" i="1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endParaRPr lang="en-US" sz="2400" dirty="0">
              <a:solidFill>
                <a:srgbClr val="CC00CC"/>
              </a:solidFill>
              <a:latin typeface="Calibri"/>
              <a:cs typeface="Calibri"/>
            </a:endParaRPr>
          </a:p>
        </p:txBody>
      </p:sp>
      <p:pic>
        <p:nvPicPr>
          <p:cNvPr id="23" name="Picture 2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695556"/>
            <a:ext cx="1479551" cy="3340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90600" y="4766905"/>
            <a:ext cx="54681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-Bold"/>
              </a:rPr>
              <a:t>Sensor Markov assumption (</a:t>
            </a:r>
            <a:r>
              <a:rPr lang="en-US" b="1" dirty="0"/>
              <a:t>observation model</a:t>
            </a:r>
            <a:r>
              <a:rPr lang="en-US" b="1" dirty="0">
                <a:latin typeface="Times-Bold"/>
              </a:rPr>
              <a:t>)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48000" y="5558135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P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(E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 | </a:t>
            </a:r>
            <a:r>
              <a:rPr lang="en-US" sz="2400" i="1" dirty="0">
                <a:solidFill>
                  <a:srgbClr val="CC00CC"/>
                </a:solidFill>
                <a:latin typeface="Calibri"/>
                <a:cs typeface="Calibri"/>
              </a:rPr>
              <a:t>X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, E</a:t>
            </a:r>
            <a:r>
              <a:rPr lang="en-US" sz="3200" i="1" baseline="-25000" dirty="0">
                <a:solidFill>
                  <a:srgbClr val="CC00CC"/>
                </a:solidFill>
                <a:latin typeface="Calibri"/>
                <a:cs typeface="Calibri"/>
              </a:rPr>
              <a:t>0:t-1</a:t>
            </a:r>
            <a:r>
              <a:rPr lang="en-US" sz="2400" dirty="0">
                <a:solidFill>
                  <a:srgbClr val="CC00CC"/>
                </a:solidFill>
                <a:latin typeface="Calibri"/>
                <a:cs typeface="Calibri"/>
              </a:rPr>
              <a:t>) =</a:t>
            </a:r>
          </a:p>
        </p:txBody>
      </p:sp>
    </p:spTree>
    <p:extLst>
      <p:ext uri="{BB962C8B-B14F-4D97-AF65-F5344CB8AC3E}">
        <p14:creationId xmlns:p14="http://schemas.microsoft.com/office/powerpoint/2010/main" val="222867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8100"/>
            <a:ext cx="12192000" cy="1143000"/>
          </a:xfrm>
        </p:spPr>
        <p:txBody>
          <a:bodyPr/>
          <a:lstStyle/>
          <a:p>
            <a:r>
              <a:rPr lang="en-US" dirty="0">
                <a:ea typeface="ＭＳ Ｐゴシック" pitchFamily="34" charset="-128"/>
              </a:rPr>
              <a:t>Example Markov Chain: Weather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267200" cy="838200"/>
          </a:xfrm>
        </p:spPr>
        <p:txBody>
          <a:bodyPr/>
          <a:lstStyle/>
          <a:p>
            <a:r>
              <a:rPr lang="en-US" sz="2800" dirty="0">
                <a:ea typeface="ＭＳ Ｐゴシック" pitchFamily="34" charset="-128"/>
              </a:rPr>
              <a:t>States: X = {rain, sun}</a:t>
            </a:r>
          </a:p>
          <a:p>
            <a:pPr marL="457176" lvl="1" indent="0">
              <a:buNone/>
            </a:pPr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sp>
        <p:nvSpPr>
          <p:cNvPr id="28675" name="Oval 4"/>
          <p:cNvSpPr>
            <a:spLocks noChangeArrowheads="1"/>
          </p:cNvSpPr>
          <p:nvPr/>
        </p:nvSpPr>
        <p:spPr bwMode="auto">
          <a:xfrm>
            <a:off x="5853113" y="5057775"/>
            <a:ext cx="609600" cy="60960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Calibri"/>
                <a:cs typeface="Calibri"/>
              </a:rPr>
              <a:t>rain</a:t>
            </a:r>
          </a:p>
        </p:txBody>
      </p:sp>
      <p:sp>
        <p:nvSpPr>
          <p:cNvPr id="28676" name="Oval 5"/>
          <p:cNvSpPr>
            <a:spLocks noChangeArrowheads="1"/>
          </p:cNvSpPr>
          <p:nvPr/>
        </p:nvSpPr>
        <p:spPr bwMode="auto">
          <a:xfrm>
            <a:off x="7300913" y="5057775"/>
            <a:ext cx="609600" cy="609600"/>
          </a:xfrm>
          <a:prstGeom prst="ellipse">
            <a:avLst/>
          </a:prstGeom>
          <a:solidFill>
            <a:srgbClr val="FFCC00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Calibri"/>
                <a:cs typeface="Calibri"/>
              </a:rPr>
              <a:t>sun</a:t>
            </a:r>
          </a:p>
        </p:txBody>
      </p:sp>
      <p:cxnSp>
        <p:nvCxnSpPr>
          <p:cNvPr id="28677" name="AutoShape 6"/>
          <p:cNvCxnSpPr>
            <a:cxnSpLocks noChangeShapeType="1"/>
            <a:stCxn id="28675" idx="0"/>
            <a:endCxn id="28676" idx="0"/>
          </p:cNvCxnSpPr>
          <p:nvPr/>
        </p:nvCxnSpPr>
        <p:spPr bwMode="auto">
          <a:xfrm rot="5400000" flipV="1">
            <a:off x="6881019" y="4320381"/>
            <a:ext cx="1588" cy="1447800"/>
          </a:xfrm>
          <a:prstGeom prst="curvedConnector3">
            <a:avLst>
              <a:gd name="adj1" fmla="val -25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8" name="AutoShape 7"/>
          <p:cNvCxnSpPr>
            <a:cxnSpLocks noChangeShapeType="1"/>
            <a:stCxn id="28676" idx="4"/>
            <a:endCxn id="28675" idx="4"/>
          </p:cNvCxnSpPr>
          <p:nvPr/>
        </p:nvCxnSpPr>
        <p:spPr bwMode="auto">
          <a:xfrm rot="5400000">
            <a:off x="6881019" y="4958556"/>
            <a:ext cx="1588" cy="1447800"/>
          </a:xfrm>
          <a:prstGeom prst="curvedConnector3">
            <a:avLst>
              <a:gd name="adj1" fmla="val 28800009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79" name="AutoShape 8"/>
          <p:cNvCxnSpPr>
            <a:cxnSpLocks noChangeShapeType="1"/>
            <a:stCxn id="28676" idx="7"/>
            <a:endCxn id="28676" idx="6"/>
          </p:cNvCxnSpPr>
          <p:nvPr/>
        </p:nvCxnSpPr>
        <p:spPr bwMode="auto">
          <a:xfrm rot="5400000" flipV="1">
            <a:off x="7758113" y="5195887"/>
            <a:ext cx="230188" cy="103187"/>
          </a:xfrm>
          <a:prstGeom prst="curvedConnector4">
            <a:avLst>
              <a:gd name="adj1" fmla="val -212417"/>
              <a:gd name="adj2" fmla="val 472306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680" name="AutoShape 9"/>
          <p:cNvCxnSpPr>
            <a:cxnSpLocks noChangeShapeType="1"/>
            <a:stCxn id="28675" idx="3"/>
            <a:endCxn id="28675" idx="2"/>
          </p:cNvCxnSpPr>
          <p:nvPr/>
        </p:nvCxnSpPr>
        <p:spPr bwMode="auto">
          <a:xfrm rot="16200000" flipV="1">
            <a:off x="5775325" y="5426075"/>
            <a:ext cx="230187" cy="103188"/>
          </a:xfrm>
          <a:prstGeom prst="curvedConnector4">
            <a:avLst>
              <a:gd name="adj1" fmla="val -249657"/>
              <a:gd name="adj2" fmla="val 478458"/>
            </a:avLst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681" name="Text Box 10"/>
          <p:cNvSpPr txBox="1">
            <a:spLocks noChangeArrowheads="1"/>
          </p:cNvSpPr>
          <p:nvPr/>
        </p:nvSpPr>
        <p:spPr bwMode="auto">
          <a:xfrm>
            <a:off x="8153400" y="45100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82" name="Text Box 11"/>
          <p:cNvSpPr txBox="1">
            <a:spLocks noChangeArrowheads="1"/>
          </p:cNvSpPr>
          <p:nvPr/>
        </p:nvSpPr>
        <p:spPr bwMode="auto">
          <a:xfrm>
            <a:off x="5638800" y="60483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83" name="Text Box 12"/>
          <p:cNvSpPr txBox="1">
            <a:spLocks noChangeArrowheads="1"/>
          </p:cNvSpPr>
          <p:nvPr/>
        </p:nvSpPr>
        <p:spPr bwMode="auto">
          <a:xfrm>
            <a:off x="6629400" y="4676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sp>
        <p:nvSpPr>
          <p:cNvPr id="28684" name="Text Box 13"/>
          <p:cNvSpPr txBox="1">
            <a:spLocks noChangeArrowheads="1"/>
          </p:cNvSpPr>
          <p:nvPr/>
        </p:nvSpPr>
        <p:spPr bwMode="auto">
          <a:xfrm>
            <a:off x="6629400" y="6200775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5" name="AutoShape 14"/>
          <p:cNvSpPr>
            <a:spLocks noChangeArrowheads="1"/>
          </p:cNvSpPr>
          <p:nvPr/>
        </p:nvSpPr>
        <p:spPr bwMode="auto">
          <a:xfrm>
            <a:off x="5562600" y="3810000"/>
            <a:ext cx="6019800" cy="457200"/>
          </a:xfrm>
          <a:prstGeom prst="wedgeRectCallout">
            <a:avLst>
              <a:gd name="adj1" fmla="val -49866"/>
              <a:gd name="adj2" fmla="val -26079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400" dirty="0">
                <a:solidFill>
                  <a:srgbClr val="CC0000"/>
                </a:solidFill>
                <a:latin typeface="Calibri"/>
                <a:cs typeface="Calibri"/>
              </a:rPr>
              <a:t>Two new ways of representing the same CPT</a:t>
            </a:r>
          </a:p>
        </p:txBody>
      </p:sp>
      <p:grpSp>
        <p:nvGrpSpPr>
          <p:cNvPr id="28687" name="Group 1"/>
          <p:cNvGrpSpPr>
            <a:grpSpLocks/>
          </p:cNvGrpSpPr>
          <p:nvPr/>
        </p:nvGrpSpPr>
        <p:grpSpPr bwMode="auto">
          <a:xfrm>
            <a:off x="8839200" y="5029200"/>
            <a:ext cx="2133600" cy="1066800"/>
            <a:chOff x="2057400" y="3260725"/>
            <a:chExt cx="2133600" cy="1066800"/>
          </a:xfrm>
        </p:grpSpPr>
        <p:sp>
          <p:nvSpPr>
            <p:cNvPr id="28718" name="Rectangle 7"/>
            <p:cNvSpPr>
              <a:spLocks noChangeArrowheads="1"/>
            </p:cNvSpPr>
            <p:nvPr/>
          </p:nvSpPr>
          <p:spPr bwMode="auto">
            <a:xfrm>
              <a:off x="20574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19" name="Rectangle 8"/>
            <p:cNvSpPr>
              <a:spLocks noChangeArrowheads="1"/>
            </p:cNvSpPr>
            <p:nvPr/>
          </p:nvSpPr>
          <p:spPr bwMode="auto">
            <a:xfrm>
              <a:off x="20574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sp>
          <p:nvSpPr>
            <p:cNvPr id="28720" name="Rectangle 9"/>
            <p:cNvSpPr>
              <a:spLocks noChangeArrowheads="1"/>
            </p:cNvSpPr>
            <p:nvPr/>
          </p:nvSpPr>
          <p:spPr bwMode="auto">
            <a:xfrm>
              <a:off x="3505200" y="3260725"/>
              <a:ext cx="685800" cy="381000"/>
            </a:xfrm>
            <a:prstGeom prst="rect">
              <a:avLst/>
            </a:prstGeom>
            <a:solidFill>
              <a:srgbClr val="FFCC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sun</a:t>
              </a:r>
            </a:p>
          </p:txBody>
        </p:sp>
        <p:sp>
          <p:nvSpPr>
            <p:cNvPr id="28721" name="Rectangle 10"/>
            <p:cNvSpPr>
              <a:spLocks noChangeArrowheads="1"/>
            </p:cNvSpPr>
            <p:nvPr/>
          </p:nvSpPr>
          <p:spPr bwMode="auto">
            <a:xfrm>
              <a:off x="3505200" y="3946525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>
                  <a:latin typeface="Calibri"/>
                  <a:cs typeface="Calibri"/>
                </a:rPr>
                <a:t>rain</a:t>
              </a:r>
            </a:p>
          </p:txBody>
        </p:sp>
        <p:cxnSp>
          <p:nvCxnSpPr>
            <p:cNvPr id="28722" name="AutoShape 15"/>
            <p:cNvCxnSpPr>
              <a:cxnSpLocks noChangeShapeType="1"/>
              <a:stCxn id="28718" idx="3"/>
              <a:endCxn id="28720" idx="1"/>
            </p:cNvCxnSpPr>
            <p:nvPr/>
          </p:nvCxnSpPr>
          <p:spPr bwMode="auto">
            <a:xfrm>
              <a:off x="2743200" y="34512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6"/>
            <p:cNvCxnSpPr>
              <a:cxnSpLocks noChangeShapeType="1"/>
              <a:stCxn id="28718" idx="3"/>
              <a:endCxn id="28721" idx="1"/>
            </p:cNvCxnSpPr>
            <p:nvPr/>
          </p:nvCxnSpPr>
          <p:spPr bwMode="auto">
            <a:xfrm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7"/>
            <p:cNvCxnSpPr>
              <a:cxnSpLocks noChangeShapeType="1"/>
              <a:stCxn id="28719" idx="3"/>
              <a:endCxn id="28720" idx="1"/>
            </p:cNvCxnSpPr>
            <p:nvPr/>
          </p:nvCxnSpPr>
          <p:spPr bwMode="auto">
            <a:xfrm flipV="1">
              <a:off x="2743200" y="3451225"/>
              <a:ext cx="762000" cy="6858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5" name="AutoShape 18"/>
            <p:cNvCxnSpPr>
              <a:cxnSpLocks noChangeShapeType="1"/>
              <a:stCxn id="28719" idx="3"/>
              <a:endCxn id="28721" idx="1"/>
            </p:cNvCxnSpPr>
            <p:nvPr/>
          </p:nvCxnSpPr>
          <p:spPr bwMode="auto">
            <a:xfrm>
              <a:off x="2743200" y="4137025"/>
              <a:ext cx="762000" cy="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8688" name="Text Box 12"/>
          <p:cNvSpPr txBox="1">
            <a:spLocks noChangeArrowheads="1"/>
          </p:cNvSpPr>
          <p:nvPr/>
        </p:nvSpPr>
        <p:spPr bwMode="auto">
          <a:xfrm>
            <a:off x="9829800" y="5181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0.1</a:t>
            </a:r>
          </a:p>
        </p:txBody>
      </p:sp>
      <p:sp>
        <p:nvSpPr>
          <p:cNvPr id="28689" name="Text Box 10"/>
          <p:cNvSpPr txBox="1">
            <a:spLocks noChangeArrowheads="1"/>
          </p:cNvSpPr>
          <p:nvPr/>
        </p:nvSpPr>
        <p:spPr bwMode="auto">
          <a:xfrm>
            <a:off x="9829800" y="48148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0.9</a:t>
            </a:r>
          </a:p>
        </p:txBody>
      </p:sp>
      <p:sp>
        <p:nvSpPr>
          <p:cNvPr id="28690" name="Text Box 10"/>
          <p:cNvSpPr txBox="1">
            <a:spLocks noChangeArrowheads="1"/>
          </p:cNvSpPr>
          <p:nvPr/>
        </p:nvSpPr>
        <p:spPr bwMode="auto">
          <a:xfrm>
            <a:off x="9829800" y="5943600"/>
            <a:ext cx="533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0.7</a:t>
            </a:r>
          </a:p>
        </p:txBody>
      </p:sp>
      <p:sp>
        <p:nvSpPr>
          <p:cNvPr id="28691" name="Text Box 10"/>
          <p:cNvSpPr txBox="1">
            <a:spLocks noChangeArrowheads="1"/>
          </p:cNvSpPr>
          <p:nvPr/>
        </p:nvSpPr>
        <p:spPr bwMode="auto">
          <a:xfrm>
            <a:off x="9829800" y="5500687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>
                <a:latin typeface="Calibri"/>
                <a:cs typeface="Calibri"/>
              </a:rPr>
              <a:t>0.3</a:t>
            </a:r>
          </a:p>
        </p:txBody>
      </p:sp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1219200" y="4495800"/>
          <a:ext cx="2220913" cy="184467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563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131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baseline="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endParaRPr lang="en-US" sz="1800" b="1" i="0" u="none" baseline="-250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P(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|</a:t>
                      </a:r>
                      <a:r>
                        <a:rPr lang="en-US" sz="1800" b="1" i="0" u="none" baseline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lang="en-US" sz="1800" b="1" i="0" u="none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-1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)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0.9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sun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0.1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sun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0.3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8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latin typeface="Calibri"/>
                          <a:cs typeface="Calibri"/>
                          <a:sym typeface="Symbol"/>
                        </a:rPr>
                        <a:t>rain</a:t>
                      </a:r>
                      <a:endParaRPr lang="en-US" sz="1800" b="0" dirty="0">
                        <a:latin typeface="Calibri"/>
                        <a:cs typeface="Calibri"/>
                      </a:endParaRP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latin typeface="Calibri"/>
                          <a:cs typeface="Calibri"/>
                        </a:rPr>
                        <a:t>0.7</a:t>
                      </a:r>
                    </a:p>
                  </a:txBody>
                  <a:tcPr marL="91410" marR="91410" marT="45736" marB="457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9" name="Rectangle 3"/>
          <p:cNvSpPr txBox="1">
            <a:spLocks noChangeArrowheads="1"/>
          </p:cNvSpPr>
          <p:nvPr/>
        </p:nvSpPr>
        <p:spPr bwMode="auto">
          <a:xfrm>
            <a:off x="457200" y="2819400"/>
            <a:ext cx="47244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marL="342882" indent="-342882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3200">
                <a:solidFill>
                  <a:schemeClr val="accent2"/>
                </a:solidFill>
                <a:latin typeface="Calibri" pitchFamily="34" charset="0"/>
                <a:ea typeface="+mn-ea"/>
                <a:cs typeface="+mn-cs"/>
              </a:defRPr>
            </a:lvl1pPr>
            <a:lvl2pPr marL="742913" indent="-285737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294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120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298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474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971652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3428829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886006" indent="-228589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dirty="0">
                <a:ea typeface="ＭＳ Ｐゴシック" pitchFamily="34" charset="-128"/>
              </a:rPr>
              <a:t>Initial distribution: 1.0 sun</a:t>
            </a:r>
          </a:p>
          <a:p>
            <a:pPr lvl="2"/>
            <a:endParaRPr lang="en-US" dirty="0">
              <a:ea typeface="ＭＳ Ｐゴシック" pitchFamily="34" charset="-128"/>
            </a:endParaRPr>
          </a:p>
          <a:p>
            <a:r>
              <a:rPr lang="en-US" sz="2800" dirty="0">
                <a:ea typeface="ＭＳ Ｐゴシック" pitchFamily="34" charset="-128"/>
              </a:rPr>
              <a:t>CPT P(</a:t>
            </a:r>
            <a:r>
              <a:rPr lang="en-US" sz="2800" dirty="0" err="1">
                <a:ea typeface="ＭＳ Ｐゴシック" pitchFamily="34" charset="-128"/>
              </a:rPr>
              <a:t>X</a:t>
            </a:r>
            <a:r>
              <a:rPr lang="en-US" sz="2800" baseline="-25000" dirty="0" err="1">
                <a:ea typeface="ＭＳ Ｐゴシック" pitchFamily="34" charset="-128"/>
              </a:rPr>
              <a:t>t</a:t>
            </a:r>
            <a:r>
              <a:rPr lang="en-US" sz="2800" dirty="0">
                <a:ea typeface="ＭＳ Ｐゴシック" pitchFamily="34" charset="-128"/>
              </a:rPr>
              <a:t> | X</a:t>
            </a:r>
            <a:r>
              <a:rPr lang="en-US" sz="2800" baseline="-25000" dirty="0">
                <a:ea typeface="ＭＳ Ｐゴシック" pitchFamily="34" charset="-128"/>
              </a:rPr>
              <a:t>t-1</a:t>
            </a:r>
            <a:r>
              <a:rPr lang="en-US" sz="2800" dirty="0">
                <a:ea typeface="ＭＳ Ｐゴシック" pitchFamily="34" charset="-128"/>
              </a:rPr>
              <a:t>):</a:t>
            </a: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  <a:p>
            <a:pPr lvl="1"/>
            <a:endParaRPr lang="en-US" sz="2400" dirty="0"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1143000"/>
            <a:ext cx="5298851" cy="226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3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animBg="1"/>
      <p:bldP spid="28676" grpId="0" animBg="1"/>
      <p:bldP spid="28681" grpId="0"/>
      <p:bldP spid="28682" grpId="0"/>
      <p:bldP spid="28683" grpId="0"/>
      <p:bldP spid="28684" grpId="0"/>
      <p:bldP spid="28685" grpId="0" animBg="1"/>
      <p:bldP spid="28688" grpId="0"/>
      <p:bldP spid="28689" grpId="0"/>
      <p:bldP spid="28690" grpId="0"/>
      <p:bldP spid="2869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85"/>
  <p:tag name="DEFAULTHEIGHT" val="28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begin{document}&#10;\[&#10;\textcolor{BrickRed}{P(x_1)} = \mbox{known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152"/>
  <p:tag name="PICTUREFILESIZE" val="11167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[&#10;\left&lt;&#10;\begin{array}{c}&#10;\textcolor{YellowOrange}{1.0}\\&#10;\textcolor{RoyalBlue}{0.0}&#10;\end{array}&#10;\right&gt;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70"/>
  <p:tag name="PICTUREFILESIZE" val="1219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9}\\&#10;\textcolor{RoyalBlue}{0.1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74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4}\\&#10;\textcolor{RoyalBlue}{0.1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467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804}\\&#10;\textcolor{RoyalBlue}{0.196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872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0}\\&#10;\textcolor{RoyalBlue}{1.0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25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3}\\&#10;\textcolor{RoyalBlue}{0.7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70"/>
  <p:tag name="PICTUREFILESIZE" val="1291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48}\\&#10;\textcolor{RoyalBlue}{0.5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84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 | y) = \frac{P(x, y)}{P(y)}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164"/>
  <p:tag name="PICTUREFILESIZE" val="1314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588}\\&#10;\textcolor{RoyalBlue}{0.412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6"/>
  <p:tag name="PICTUREFILESIZE" val="1748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p}\\&#10;\textcolor{RoyalBlue}{1-p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8"/>
  <p:tag name="PICTUREFILESIZE" val="12639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left&lt;&#10;\begin{array}{c}&#10;\textcolor{YellowOrange}{0.75}\\&#10;\textcolor{RoyalBlue}{0.25}&#10;\end{array}&#10;\right&gt;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82"/>
  <p:tag name="PICTUREFILESIZE" val="1532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_1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61"/>
  <p:tag name="PICTUREFILESIZE" val="360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&#10;P(x, y) = P(x | y) P(y)&#10;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mono"/>
  <p:tag name="ORIGWIDTH" val="208"/>
  <p:tag name="PICTUREFILESIZE" val="1045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: P(x, y) = P(x) P(y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254"/>
  <p:tag name="PICTUREFILESIZE" val="124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[&#10;\forall x,y,z : P(x, y | z) = P(x | z) P(y | z)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324"/>
  <p:tag name="PICTUREFILESIZE" val="1794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newcommand{\indep}{{\;\bot\!\!\!\!\!\!\bot\;}} &#10;\begin{document}&#10;\[&#10;X \indep Y | Z&#10;\]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80"/>
  <p:tag name="PICTUREFILESIZE" val="380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begin{document}&#10;\begin{eqnarray*}&#10;P(X_1, X_2, \ldots X_n) &amp; = &amp; P(X_1) P(X_2 | X_1) P(X_3|X_1,X_2) \ldots \\&#10;&amp; = &amp; \prod_{i=1}^n P(X_i | X_1, \ldots, X_{i-1})&#10;\end{eqnarray*}&#10;\end{document}&#10;"/>
  <p:tag name="FILENAME" val="txp_fig"/>
  <p:tag name="FORMAT" val="pngmono"/>
  <p:tag name="RES" val="1200"/>
  <p:tag name="BLEND" val="0"/>
  <p:tag name="TRANSPARENT" val="0"/>
  <p:tag name="TBUG" val="0"/>
  <p:tag name="ALLOWFS" val="0"/>
  <p:tag name="ORIGWIDTH" val="541"/>
  <p:tag name="PICTUREFILESIZE" val="4129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usepackage[usenames]{color}&#10;\def\argmax{\mathop{\rm arg\,max}}&#10;\begin{document}&#10;\begin{eqnarray*}&#10;P(X_2 = \mbox{sun}) = &amp;&amp; \textcolor{YellowOrange}{P(X_2 = \mbox{sun} | X_1 = \mbox{sun}) P(X_1 = \mbox{sun})}+\\&#10;                      &amp;&amp; \textcolor{RoyalBlue}{P(X_2 = \mbox{sun} | X_1 = \mbox{rain}) P(X_1 = \mbox{rain})}&#10;\end{eqnarray*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85"/>
  <p:tag name="BOXHEIGHT" val="283"/>
  <p:tag name="BOXFONT" val="10"/>
  <p:tag name="BOXWRAP" val="False"/>
  <p:tag name="WORKAROUNDTRANSPARENCYBUG" val="False"/>
  <p:tag name="ALLOWFONTSUBSTITUTION" val="False"/>
  <p:tag name="BITMAPFORMAT" val="png16m"/>
  <p:tag name="ORIGWIDTH" val="566"/>
  <p:tag name="PICTUREFILESIZE" val="6361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YellowOrange}{0.9 \cdot 1.0}+ \textcolor{RoyalBlue}{0.3 \cdot 0.0} = 0.9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42"/>
  <p:tag name="PICTUREFILESIZE" val="15013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FA12 cs188 lecture 3 -- a-star search</Template>
  <TotalTime>41911</TotalTime>
  <Words>2567</Words>
  <Application>Microsoft Office PowerPoint</Application>
  <PresentationFormat>Widescreen</PresentationFormat>
  <Paragraphs>615</Paragraphs>
  <Slides>29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46" baseType="lpstr">
      <vt:lpstr>Arial</vt:lpstr>
      <vt:lpstr>Calibri</vt:lpstr>
      <vt:lpstr>CMMI10</vt:lpstr>
      <vt:lpstr>CMMI7</vt:lpstr>
      <vt:lpstr>CMR10</vt:lpstr>
      <vt:lpstr>CMR7</vt:lpstr>
      <vt:lpstr>CMR8</vt:lpstr>
      <vt:lpstr>CMSY10</vt:lpstr>
      <vt:lpstr>CMSY7</vt:lpstr>
      <vt:lpstr>CMTI10</vt:lpstr>
      <vt:lpstr>Lato Light</vt:lpstr>
      <vt:lpstr>Tahoma</vt:lpstr>
      <vt:lpstr>Times New Roman</vt:lpstr>
      <vt:lpstr>Times-Bold</vt:lpstr>
      <vt:lpstr>Times-Roman</vt:lpstr>
      <vt:lpstr>Wingdings</vt:lpstr>
      <vt:lpstr>dan-berkeley-nlp-v1</vt:lpstr>
      <vt:lpstr>Week 10:    Hidden Markov Models Russell &amp; Norvig, Chapter 15.</vt:lpstr>
      <vt:lpstr>Probability Recap</vt:lpstr>
      <vt:lpstr>Reasoning over Time or Space</vt:lpstr>
      <vt:lpstr>Markov assumption </vt:lpstr>
      <vt:lpstr>Markov assumption </vt:lpstr>
      <vt:lpstr>Markov assumption </vt:lpstr>
      <vt:lpstr>Markov Models (aka Markov chain/process)</vt:lpstr>
      <vt:lpstr>Markov Models (aka Markov chain/process)</vt:lpstr>
      <vt:lpstr>Example Markov Chain: Weather</vt:lpstr>
      <vt:lpstr>Example Markov Chain: Weather</vt:lpstr>
      <vt:lpstr>Mini-Forward Algorithm</vt:lpstr>
      <vt:lpstr>Example Run of Mini-Forward Algorithm</vt:lpstr>
      <vt:lpstr>Forward algorithm (simple form)</vt:lpstr>
      <vt:lpstr>Hidden Markov Models</vt:lpstr>
      <vt:lpstr>Example: Weather HMM</vt:lpstr>
      <vt:lpstr>Formally Joint Distribution of an HMM</vt:lpstr>
      <vt:lpstr>Example: Weather HMM</vt:lpstr>
      <vt:lpstr>Example: Weather HMM</vt:lpstr>
      <vt:lpstr>Example: Weather HMM</vt:lpstr>
      <vt:lpstr>Example: Weather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Example 2: Weather and Mode HMM</vt:lpstr>
      <vt:lpstr>Filtering / Monitoring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294-5: Statistical Natural Language Processing</dc:title>
  <dc:creator>Preferred Customer</dc:creator>
  <cp:lastModifiedBy>Dr. Fahad Sherwani</cp:lastModifiedBy>
  <cp:revision>2297</cp:revision>
  <cp:lastPrinted>2016-02-04T17:52:29Z</cp:lastPrinted>
  <dcterms:created xsi:type="dcterms:W3CDTF">2004-08-27T04:16:05Z</dcterms:created>
  <dcterms:modified xsi:type="dcterms:W3CDTF">2023-05-10T10:42:08Z</dcterms:modified>
</cp:coreProperties>
</file>