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Tahom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Tahoma-bold.fntdata"/><Relationship Id="rId6" Type="http://schemas.openxmlformats.org/officeDocument/2006/relationships/slide" Target="slides/slide1.xml"/><Relationship Id="rId18" Type="http://schemas.openxmlformats.org/officeDocument/2006/relationships/font" Target="fonts/Tahom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c0eedc8c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c0eedc8c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c0eedc8c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c0eedc8c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c0eedc8c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c0eedc8c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c0eedc8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c0eedc8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c0eedc8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c0eedc8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c0eedc8c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c0eedc8c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c0eedc8c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c0eedc8c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c0eedc8c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c0eedc8c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c0eedc8c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c0eedc8c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c0eedc8c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c0eedc8c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c0eedc8c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c0eedc8c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Uncertainty</a:t>
            </a:r>
            <a:r>
              <a:rPr lang="en"/>
              <a:t> In AI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Week-09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Probability: Concepts: 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416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aseline="30000" lang="en" sz="19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b="1" lang="en">
                <a:solidFill>
                  <a:schemeClr val="dk1"/>
                </a:solidFill>
              </a:rPr>
              <a:t>Sample Space</a:t>
            </a:r>
            <a:r>
              <a:rPr lang="en">
                <a:solidFill>
                  <a:schemeClr val="dk1"/>
                </a:solidFill>
              </a:rPr>
              <a:t>: All possible worlds</a:t>
            </a:r>
            <a:endParaRPr>
              <a:solidFill>
                <a:schemeClr val="dk1"/>
              </a:solidFill>
            </a:endParaRPr>
          </a:p>
          <a:p>
            <a:pPr indent="0" lvl="0" marL="429258" rtl="0" algn="l">
              <a:lnSpc>
                <a:spcPct val="120000"/>
              </a:lnSpc>
              <a:spcBef>
                <a:spcPts val="1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aseline="30000" lang="en" sz="16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</a:t>
            </a:r>
            <a:r>
              <a:rPr lang="en" sz="1700">
                <a:solidFill>
                  <a:schemeClr val="dk1"/>
                </a:solidFill>
              </a:rPr>
              <a:t>dice roll: Ω = (1</a:t>
            </a:r>
            <a:r>
              <a:rPr lang="en" sz="1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" sz="1700">
                <a:solidFill>
                  <a:schemeClr val="dk1"/>
                </a:solidFill>
              </a:rPr>
              <a:t>6)</a:t>
            </a:r>
            <a:endParaRPr sz="1700">
              <a:solidFill>
                <a:schemeClr val="dk1"/>
              </a:solidFill>
            </a:endParaRPr>
          </a:p>
          <a:p>
            <a:pPr indent="0" lvl="0" marL="42925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aseline="30000" lang="en" sz="16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 </a:t>
            </a:r>
            <a:r>
              <a:rPr lang="en" sz="1700">
                <a:solidFill>
                  <a:schemeClr val="dk1"/>
                </a:solidFill>
              </a:rPr>
              <a:t>Ω = all possible worlds; </a:t>
            </a:r>
            <a:r>
              <a:rPr lang="en" sz="1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ω </a:t>
            </a:r>
            <a:r>
              <a:rPr lang="en" sz="1700">
                <a:solidFill>
                  <a:schemeClr val="dk1"/>
                </a:solidFill>
              </a:rPr>
              <a:t>= one world</a:t>
            </a:r>
            <a:endParaRPr sz="1700">
              <a:solidFill>
                <a:schemeClr val="dk1"/>
              </a:solidFill>
            </a:endParaRPr>
          </a:p>
          <a:p>
            <a:pPr indent="0" lvl="0" marL="141605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aseline="30000" lang="en" sz="19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lang="en">
                <a:solidFill>
                  <a:schemeClr val="dk1"/>
                </a:solidFill>
              </a:rPr>
              <a:t>0 </a:t>
            </a:r>
            <a:r>
              <a:rPr lang="en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≤ </a:t>
            </a:r>
            <a:r>
              <a:rPr i="1" lang="en">
                <a:solidFill>
                  <a:schemeClr val="dk1"/>
                </a:solidFill>
              </a:rPr>
              <a:t>P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ω</a:t>
            </a:r>
            <a:r>
              <a:rPr lang="en">
                <a:solidFill>
                  <a:schemeClr val="dk1"/>
                </a:solidFill>
              </a:rPr>
              <a:t>) </a:t>
            </a:r>
            <a:r>
              <a:rPr lang="en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≤ </a:t>
            </a:r>
            <a:r>
              <a:rPr lang="en">
                <a:solidFill>
                  <a:schemeClr val="dk1"/>
                </a:solidFill>
              </a:rPr>
              <a:t>1 for every </a:t>
            </a:r>
            <a:r>
              <a:rPr lang="en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ω</a:t>
            </a:r>
            <a:endParaRPr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41605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aseline="30000" lang="en" sz="19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baseline="30000" lang="en" sz="2350">
                <a:solidFill>
                  <a:schemeClr val="dk1"/>
                </a:solidFill>
              </a:rPr>
              <a:t>P</a:t>
            </a:r>
            <a:r>
              <a:rPr baseline="-25000" lang="en" sz="1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ω</a:t>
            </a:r>
            <a:r>
              <a:rPr baseline="-25000" lang="en" sz="19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∈Ω </a:t>
            </a:r>
            <a:r>
              <a:rPr i="1" lang="en">
                <a:solidFill>
                  <a:schemeClr val="dk1"/>
                </a:solidFill>
              </a:rPr>
              <a:t>P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ω</a:t>
            </a:r>
            <a:r>
              <a:rPr lang="en">
                <a:solidFill>
                  <a:schemeClr val="dk1"/>
                </a:solidFill>
              </a:rPr>
              <a:t>) = 1</a:t>
            </a:r>
            <a:endParaRPr i="1">
              <a:solidFill>
                <a:schemeClr val="dk1"/>
              </a:solidFill>
            </a:endParaRPr>
          </a:p>
          <a:p>
            <a:pPr indent="0" lvl="0" marL="141605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">
                <a:solidFill>
                  <a:schemeClr val="dk1"/>
                </a:solidFill>
              </a:rPr>
              <a:t>Probability =No: of Favorable events/Total no; of events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What’s the </a:t>
            </a:r>
            <a:r>
              <a:rPr lang="en">
                <a:solidFill>
                  <a:schemeClr val="dk1"/>
                </a:solidFill>
              </a:rPr>
              <a:t>possibility</a:t>
            </a:r>
            <a:r>
              <a:rPr lang="en">
                <a:solidFill>
                  <a:schemeClr val="dk1"/>
                </a:solidFill>
              </a:rPr>
              <a:t> of obtaining a head in a coin toss?   1/2</a:t>
            </a:r>
            <a:endParaRPr>
              <a:solidFill>
                <a:schemeClr val="dk1"/>
              </a:solidFill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Possibility of odd numbers in Die? = 3/6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e.g., P(1)=P(2)=P(3)=P(4)=P(5)=P(6)=1/6</a:t>
            </a: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2534160" y="2530802"/>
            <a:ext cx="3014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Probability: Axioms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Kolmogorov's</a:t>
            </a:r>
            <a:r>
              <a:rPr lang="en" sz="2100">
                <a:solidFill>
                  <a:schemeClr val="dk1"/>
                </a:solidFill>
              </a:rPr>
              <a:t> axioms</a:t>
            </a:r>
            <a:endParaRPr sz="2100">
              <a:solidFill>
                <a:schemeClr val="dk1"/>
              </a:solidFill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141605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baseline="30000" lang="en" sz="22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lang="en" sz="2100">
                <a:solidFill>
                  <a:schemeClr val="dk1"/>
                </a:solidFill>
              </a:rPr>
              <a:t>0 </a:t>
            </a:r>
            <a:r>
              <a:rPr lang="en" sz="2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≤ </a:t>
            </a:r>
            <a:r>
              <a:rPr i="1" lang="en" sz="2100">
                <a:solidFill>
                  <a:schemeClr val="dk1"/>
                </a:solidFill>
              </a:rPr>
              <a:t>P</a:t>
            </a:r>
            <a:r>
              <a:rPr lang="en" sz="2100">
                <a:solidFill>
                  <a:schemeClr val="dk1"/>
                </a:solidFill>
              </a:rPr>
              <a:t>(</a:t>
            </a:r>
            <a:r>
              <a:rPr lang="en" sz="2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ω</a:t>
            </a:r>
            <a:r>
              <a:rPr lang="en" sz="2100">
                <a:solidFill>
                  <a:schemeClr val="dk1"/>
                </a:solidFill>
              </a:rPr>
              <a:t>) </a:t>
            </a:r>
            <a:r>
              <a:rPr lang="en" sz="2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≤ </a:t>
            </a:r>
            <a:r>
              <a:rPr lang="en" sz="2100">
                <a:solidFill>
                  <a:schemeClr val="dk1"/>
                </a:solidFill>
              </a:rPr>
              <a:t>1 for every </a:t>
            </a:r>
            <a:r>
              <a:rPr lang="en" sz="2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ω  </a:t>
            </a:r>
            <a:r>
              <a:rPr lang="en" sz="2100">
                <a:solidFill>
                  <a:schemeClr val="dk1"/>
                </a:solidFill>
              </a:rPr>
              <a:t>and P </a:t>
            </a:r>
            <a:r>
              <a:rPr baseline="-25000" lang="en" sz="2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ω</a:t>
            </a:r>
            <a:r>
              <a:rPr baseline="-25000" lang="en" sz="2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∈Ω </a:t>
            </a:r>
            <a:r>
              <a:rPr i="1" lang="en" sz="2100">
                <a:solidFill>
                  <a:schemeClr val="dk1"/>
                </a:solidFill>
              </a:rPr>
              <a:t>P</a:t>
            </a:r>
            <a:r>
              <a:rPr lang="en" sz="2100">
                <a:solidFill>
                  <a:schemeClr val="dk1"/>
                </a:solidFill>
              </a:rPr>
              <a:t>(</a:t>
            </a:r>
            <a:r>
              <a:rPr lang="en" sz="2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ω</a:t>
            </a:r>
            <a:r>
              <a:rPr lang="en" sz="2100">
                <a:solidFill>
                  <a:schemeClr val="dk1"/>
                </a:solidFill>
              </a:rPr>
              <a:t>) = 1</a:t>
            </a:r>
            <a:endParaRPr sz="2100">
              <a:solidFill>
                <a:schemeClr val="dk1"/>
              </a:solidFill>
            </a:endParaRPr>
          </a:p>
          <a:p>
            <a:pPr indent="0" lvl="0" marL="141605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141605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baseline="30000" lang="en" sz="22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i="1" lang="en" sz="2100">
                <a:solidFill>
                  <a:schemeClr val="dk1"/>
                </a:solidFill>
              </a:rPr>
              <a:t>P</a:t>
            </a:r>
            <a:r>
              <a:rPr lang="en" sz="2100">
                <a:solidFill>
                  <a:schemeClr val="dk1"/>
                </a:solidFill>
              </a:rPr>
              <a:t>(</a:t>
            </a:r>
            <a:r>
              <a:rPr lang="en" sz="2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¬</a:t>
            </a:r>
            <a:r>
              <a:rPr i="1" lang="en" sz="2100">
                <a:solidFill>
                  <a:schemeClr val="dk1"/>
                </a:solidFill>
              </a:rPr>
              <a:t>a</a:t>
            </a:r>
            <a:r>
              <a:rPr lang="en" sz="2100">
                <a:solidFill>
                  <a:schemeClr val="dk1"/>
                </a:solidFill>
              </a:rPr>
              <a:t>) =P </a:t>
            </a:r>
            <a:r>
              <a:rPr baseline="-25000" lang="en" sz="2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ω</a:t>
            </a:r>
            <a:r>
              <a:rPr baseline="-25000" lang="en" sz="2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∈¬</a:t>
            </a:r>
            <a:r>
              <a:rPr baseline="-25000" i="1" lang="en" sz="2200">
                <a:solidFill>
                  <a:schemeClr val="dk1"/>
                </a:solidFill>
              </a:rPr>
              <a:t>a     -      </a:t>
            </a:r>
            <a:r>
              <a:rPr i="1" lang="en" sz="2100">
                <a:solidFill>
                  <a:schemeClr val="dk1"/>
                </a:solidFill>
              </a:rPr>
              <a:t>P</a:t>
            </a:r>
            <a:r>
              <a:rPr lang="en" sz="2100">
                <a:solidFill>
                  <a:schemeClr val="dk1"/>
                </a:solidFill>
              </a:rPr>
              <a:t>(</a:t>
            </a:r>
            <a:r>
              <a:rPr lang="en" sz="2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ω</a:t>
            </a:r>
            <a:r>
              <a:rPr lang="en" sz="2100">
                <a:solidFill>
                  <a:schemeClr val="dk1"/>
                </a:solidFill>
              </a:rPr>
              <a:t>)</a:t>
            </a:r>
            <a:endParaRPr sz="2100">
              <a:solidFill>
                <a:schemeClr val="dk1"/>
              </a:solidFill>
            </a:endParaRPr>
          </a:p>
          <a:p>
            <a:pPr indent="0" lvl="0" marL="141605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141605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baseline="30000" lang="en" sz="22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i="1" lang="en" sz="2100">
                <a:solidFill>
                  <a:schemeClr val="dk1"/>
                </a:solidFill>
              </a:rPr>
              <a:t>P</a:t>
            </a:r>
            <a:r>
              <a:rPr lang="en" sz="2100">
                <a:solidFill>
                  <a:schemeClr val="dk1"/>
                </a:solidFill>
              </a:rPr>
              <a:t>(</a:t>
            </a:r>
            <a:r>
              <a:rPr lang="en" sz="2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¬</a:t>
            </a:r>
            <a:r>
              <a:rPr i="1" lang="en" sz="2100">
                <a:solidFill>
                  <a:schemeClr val="dk1"/>
                </a:solidFill>
              </a:rPr>
              <a:t>a</a:t>
            </a:r>
            <a:r>
              <a:rPr lang="en" sz="2100">
                <a:solidFill>
                  <a:schemeClr val="dk1"/>
                </a:solidFill>
              </a:rPr>
              <a:t>) = 1 </a:t>
            </a:r>
            <a:r>
              <a:rPr lang="en" sz="2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 </a:t>
            </a:r>
            <a:r>
              <a:rPr i="1" lang="en" sz="2100">
                <a:solidFill>
                  <a:schemeClr val="dk1"/>
                </a:solidFill>
              </a:rPr>
              <a:t>P</a:t>
            </a:r>
            <a:r>
              <a:rPr lang="en" sz="2100">
                <a:solidFill>
                  <a:schemeClr val="dk1"/>
                </a:solidFill>
              </a:rPr>
              <a:t>(</a:t>
            </a:r>
            <a:r>
              <a:rPr i="1" lang="en" sz="2100">
                <a:solidFill>
                  <a:schemeClr val="dk1"/>
                </a:solidFill>
              </a:rPr>
              <a:t>a</a:t>
            </a:r>
            <a:r>
              <a:rPr lang="en" sz="2100">
                <a:solidFill>
                  <a:schemeClr val="dk1"/>
                </a:solidFill>
              </a:rPr>
              <a:t>)	</a:t>
            </a:r>
            <a:endParaRPr sz="2100">
              <a:solidFill>
                <a:schemeClr val="dk1"/>
              </a:solidFill>
            </a:endParaRPr>
          </a:p>
          <a:p>
            <a:pPr indent="0" lvl="0" marL="141605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141605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aseline="30000" lang="en" sz="22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i="1" lang="en" sz="2100">
                <a:solidFill>
                  <a:schemeClr val="dk1"/>
                </a:solidFill>
              </a:rPr>
              <a:t>P</a:t>
            </a:r>
            <a:r>
              <a:rPr lang="en" sz="2100">
                <a:solidFill>
                  <a:schemeClr val="dk1"/>
                </a:solidFill>
              </a:rPr>
              <a:t>(</a:t>
            </a:r>
            <a:r>
              <a:rPr i="1" lang="en" sz="2100">
                <a:solidFill>
                  <a:schemeClr val="dk1"/>
                </a:solidFill>
              </a:rPr>
              <a:t>a </a:t>
            </a:r>
            <a:r>
              <a:rPr lang="en" sz="2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∨ </a:t>
            </a:r>
            <a:r>
              <a:rPr i="1" lang="en" sz="2100">
                <a:solidFill>
                  <a:schemeClr val="dk1"/>
                </a:solidFill>
              </a:rPr>
              <a:t>b</a:t>
            </a:r>
            <a:r>
              <a:rPr lang="en" sz="2100">
                <a:solidFill>
                  <a:schemeClr val="dk1"/>
                </a:solidFill>
              </a:rPr>
              <a:t>) = </a:t>
            </a:r>
            <a:r>
              <a:rPr i="1" lang="en" sz="2100">
                <a:solidFill>
                  <a:schemeClr val="dk1"/>
                </a:solidFill>
              </a:rPr>
              <a:t>P</a:t>
            </a:r>
            <a:r>
              <a:rPr lang="en" sz="2100">
                <a:solidFill>
                  <a:schemeClr val="dk1"/>
                </a:solidFill>
              </a:rPr>
              <a:t>(</a:t>
            </a:r>
            <a:r>
              <a:rPr i="1" lang="en" sz="2100">
                <a:solidFill>
                  <a:schemeClr val="dk1"/>
                </a:solidFill>
              </a:rPr>
              <a:t>a</a:t>
            </a:r>
            <a:r>
              <a:rPr lang="en" sz="2100">
                <a:solidFill>
                  <a:schemeClr val="dk1"/>
                </a:solidFill>
              </a:rPr>
              <a:t>) + </a:t>
            </a:r>
            <a:r>
              <a:rPr i="1" lang="en" sz="2100">
                <a:solidFill>
                  <a:schemeClr val="dk1"/>
                </a:solidFill>
              </a:rPr>
              <a:t>P</a:t>
            </a:r>
            <a:r>
              <a:rPr lang="en" sz="2100">
                <a:solidFill>
                  <a:schemeClr val="dk1"/>
                </a:solidFill>
              </a:rPr>
              <a:t>(</a:t>
            </a:r>
            <a:r>
              <a:rPr i="1" lang="en" sz="2100">
                <a:solidFill>
                  <a:schemeClr val="dk1"/>
                </a:solidFill>
              </a:rPr>
              <a:t>b</a:t>
            </a:r>
            <a:r>
              <a:rPr lang="en" sz="2100">
                <a:solidFill>
                  <a:schemeClr val="dk1"/>
                </a:solidFill>
              </a:rPr>
              <a:t>) </a:t>
            </a:r>
            <a:r>
              <a:rPr lang="en" sz="2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− </a:t>
            </a:r>
            <a:r>
              <a:rPr i="1" lang="en" sz="2100">
                <a:solidFill>
                  <a:schemeClr val="dk1"/>
                </a:solidFill>
              </a:rPr>
              <a:t>P</a:t>
            </a:r>
            <a:r>
              <a:rPr lang="en" sz="2100">
                <a:solidFill>
                  <a:schemeClr val="dk1"/>
                </a:solidFill>
              </a:rPr>
              <a:t>(</a:t>
            </a:r>
            <a:r>
              <a:rPr i="1" lang="en" sz="2100">
                <a:solidFill>
                  <a:schemeClr val="dk1"/>
                </a:solidFill>
              </a:rPr>
              <a:t>a </a:t>
            </a:r>
            <a:r>
              <a:rPr lang="en" sz="2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∧ </a:t>
            </a:r>
            <a:r>
              <a:rPr i="1" lang="en" sz="2100">
                <a:solidFill>
                  <a:schemeClr val="dk1"/>
                </a:solidFill>
              </a:rPr>
              <a:t>b</a:t>
            </a:r>
            <a:r>
              <a:rPr lang="en" sz="2100">
                <a:solidFill>
                  <a:schemeClr val="dk1"/>
                </a:solidFill>
              </a:rPr>
              <a:t>)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Monty Hall Problem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41605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5400"/>
            <a:ext cx="8520600" cy="35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33"/>
              <a:t>Uncertainty</a:t>
            </a:r>
            <a:r>
              <a:rPr lang="en" sz="3133"/>
              <a:t>:</a:t>
            </a:r>
            <a:endParaRPr sz="3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The </a:t>
            </a:r>
            <a:r>
              <a:rPr lang="en" sz="2400">
                <a:solidFill>
                  <a:schemeClr val="dk1"/>
                </a:solidFill>
              </a:rPr>
              <a:t>situations</a:t>
            </a:r>
            <a:r>
              <a:rPr lang="en" sz="2400">
                <a:solidFill>
                  <a:schemeClr val="dk1"/>
                </a:solidFill>
              </a:rPr>
              <a:t> that lack complete information about a particular aspect that cause ambiguity and unpredictability are considered uncertain in nature.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Will it rain tomorrow?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Who will win the PSL 2030?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What will be your CGPA when you graduate?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Will the next card </a:t>
            </a:r>
            <a:r>
              <a:rPr lang="en" sz="2000">
                <a:solidFill>
                  <a:schemeClr val="dk1"/>
                </a:solidFill>
              </a:rPr>
              <a:t>drawn  from the deck of 52 cards be red or spade 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What will be the number when you roll the die on your next turn?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Will it be heads on the next coin toss?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Is the cavity caused by only toothache?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AI handles </a:t>
            </a:r>
            <a:r>
              <a:rPr lang="en"/>
              <a:t>Uncertainty</a:t>
            </a:r>
            <a:r>
              <a:rPr lang="en"/>
              <a:t>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handle </a:t>
            </a:r>
            <a:r>
              <a:rPr lang="en"/>
              <a:t>uncertainty</a:t>
            </a:r>
            <a:r>
              <a:rPr lang="en"/>
              <a:t> we need to have a certain degree of belief that affirms the </a:t>
            </a:r>
            <a:r>
              <a:rPr lang="en"/>
              <a:t>possibility</a:t>
            </a:r>
            <a:r>
              <a:rPr lang="en"/>
              <a:t> of a certain event in a quantifiable manner.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 handle </a:t>
            </a:r>
            <a:r>
              <a:rPr lang="en"/>
              <a:t>uncertainty</a:t>
            </a:r>
            <a:r>
              <a:rPr lang="en"/>
              <a:t> in an event, AI and Maths both work together to provide </a:t>
            </a:r>
            <a:r>
              <a:rPr lang="en"/>
              <a:t>reasoning</a:t>
            </a:r>
            <a:r>
              <a:rPr lang="en"/>
              <a:t> for uncertainty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AI handles </a:t>
            </a:r>
            <a:r>
              <a:rPr lang="en"/>
              <a:t>Uncertainty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783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550">
                <a:solidFill>
                  <a:schemeClr val="dk1"/>
                </a:solidFill>
              </a:rPr>
              <a:t>Probabilistic</a:t>
            </a:r>
            <a:r>
              <a:rPr lang="en" sz="2550">
                <a:solidFill>
                  <a:schemeClr val="dk1"/>
                </a:solidFill>
              </a:rPr>
              <a:t> Reasoning</a:t>
            </a:r>
            <a:endParaRPr sz="2550">
              <a:solidFill>
                <a:schemeClr val="dk1"/>
              </a:solidFill>
            </a:endParaRPr>
          </a:p>
          <a:p>
            <a:pPr indent="-3783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550">
                <a:solidFill>
                  <a:schemeClr val="dk1"/>
                </a:solidFill>
              </a:rPr>
              <a:t>Bayesian Belief Networks</a:t>
            </a:r>
            <a:endParaRPr sz="2550">
              <a:solidFill>
                <a:schemeClr val="dk1"/>
              </a:solidFill>
            </a:endParaRPr>
          </a:p>
          <a:p>
            <a:pPr indent="-3783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550">
                <a:solidFill>
                  <a:schemeClr val="dk1"/>
                </a:solidFill>
              </a:rPr>
              <a:t>Monte Carlo Method</a:t>
            </a:r>
            <a:endParaRPr sz="2550">
              <a:solidFill>
                <a:schemeClr val="dk1"/>
              </a:solidFill>
            </a:endParaRPr>
          </a:p>
          <a:p>
            <a:pPr indent="-3783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550">
                <a:solidFill>
                  <a:schemeClr val="dk1"/>
                </a:solidFill>
              </a:rPr>
              <a:t>Decision Theory</a:t>
            </a:r>
            <a:endParaRPr sz="2550">
              <a:solidFill>
                <a:schemeClr val="dk1"/>
              </a:solidFill>
            </a:endParaRPr>
          </a:p>
          <a:p>
            <a:pPr indent="-3783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550">
                <a:solidFill>
                  <a:schemeClr val="dk1"/>
                </a:solidFill>
              </a:rPr>
              <a:t>Fuzzy Logic</a:t>
            </a:r>
            <a:endParaRPr sz="2550">
              <a:solidFill>
                <a:schemeClr val="dk1"/>
              </a:solidFill>
            </a:endParaRPr>
          </a:p>
          <a:p>
            <a:pPr indent="-3783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550">
                <a:solidFill>
                  <a:schemeClr val="dk1"/>
                </a:solidFill>
              </a:rPr>
              <a:t>Qualitative Reasoning</a:t>
            </a:r>
            <a:endParaRPr sz="25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 is a measure of how likely the event is to happen. It lies between 0-1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416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0" l="0" r="0" t="-1760"/>
          <a:stretch/>
        </p:blipFill>
        <p:spPr>
          <a:xfrm>
            <a:off x="883575" y="1556575"/>
            <a:ext cx="7376850" cy="32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Probability: </a:t>
            </a:r>
            <a:r>
              <a:rPr lang="en"/>
              <a:t>Language</a:t>
            </a:r>
            <a:r>
              <a:rPr lang="en"/>
              <a:t> of Proposition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416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aseline="30000" lang="en" sz="25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b="1" lang="en" sz="2400">
                <a:solidFill>
                  <a:schemeClr val="dk1"/>
                </a:solidFill>
              </a:rPr>
              <a:t>Random Variable: </a:t>
            </a:r>
            <a:r>
              <a:rPr lang="en" sz="2400">
                <a:solidFill>
                  <a:schemeClr val="dk1"/>
                </a:solidFill>
              </a:rPr>
              <a:t>variables like </a:t>
            </a:r>
            <a:r>
              <a:rPr i="1" lang="en" sz="2400">
                <a:solidFill>
                  <a:schemeClr val="dk1"/>
                </a:solidFill>
              </a:rPr>
              <a:t>die</a:t>
            </a:r>
            <a:r>
              <a:rPr baseline="-25000" lang="en" sz="25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i="1" lang="en" sz="2400">
                <a:solidFill>
                  <a:schemeClr val="dk1"/>
                </a:solidFill>
              </a:rPr>
              <a:t>cavity </a:t>
            </a: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i="1" lang="en" sz="2400">
                <a:solidFill>
                  <a:schemeClr val="dk1"/>
                </a:solidFill>
              </a:rPr>
              <a:t>etc</a:t>
            </a: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.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41605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aseline="30000" lang="en" sz="25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b="1" lang="en" sz="2400">
                <a:solidFill>
                  <a:schemeClr val="dk1"/>
                </a:solidFill>
              </a:rPr>
              <a:t>Domain: </a:t>
            </a:r>
            <a:r>
              <a:rPr lang="en" sz="2400">
                <a:solidFill>
                  <a:schemeClr val="dk1"/>
                </a:solidFill>
              </a:rPr>
              <a:t>The set of possible values for a variable. e.g.</a:t>
            </a:r>
            <a:endParaRPr sz="2400">
              <a:solidFill>
                <a:schemeClr val="dk1"/>
              </a:solidFill>
            </a:endParaRPr>
          </a:p>
          <a:p>
            <a:pPr indent="0" lvl="0" marL="28956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" sz="2400">
                <a:solidFill>
                  <a:schemeClr val="dk1"/>
                </a:solidFill>
              </a:rPr>
              <a:t>die</a:t>
            </a:r>
            <a:r>
              <a:rPr baseline="-25000" lang="en" sz="2500">
                <a:solidFill>
                  <a:schemeClr val="dk1"/>
                </a:solidFill>
              </a:rPr>
              <a:t>1  </a:t>
            </a:r>
            <a:r>
              <a:rPr lang="en" sz="2400">
                <a:solidFill>
                  <a:schemeClr val="dk1"/>
                </a:solidFill>
              </a:rPr>
              <a:t>= </a:t>
            </a: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{</a:t>
            </a:r>
            <a:r>
              <a:rPr lang="en" sz="2400">
                <a:solidFill>
                  <a:schemeClr val="dk1"/>
                </a:solidFill>
              </a:rPr>
              <a:t>1</a:t>
            </a: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" sz="2400">
                <a:solidFill>
                  <a:schemeClr val="dk1"/>
                </a:solidFill>
              </a:rPr>
              <a:t>2</a:t>
            </a: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" sz="2400">
                <a:solidFill>
                  <a:schemeClr val="dk1"/>
                </a:solidFill>
              </a:rPr>
              <a:t>3</a:t>
            </a: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" sz="2400">
                <a:solidFill>
                  <a:schemeClr val="dk1"/>
                </a:solidFill>
              </a:rPr>
              <a:t>4</a:t>
            </a: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" sz="2400">
                <a:solidFill>
                  <a:schemeClr val="dk1"/>
                </a:solidFill>
              </a:rPr>
              <a:t>5</a:t>
            </a: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lang="en" sz="2400">
                <a:solidFill>
                  <a:schemeClr val="dk1"/>
                </a:solidFill>
              </a:rPr>
              <a:t>6</a:t>
            </a: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}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What’s the domain of </a:t>
            </a:r>
            <a:r>
              <a:rPr i="1" lang="en" sz="2400">
                <a:solidFill>
                  <a:schemeClr val="dk1"/>
                </a:solidFill>
              </a:rPr>
              <a:t>Weather </a:t>
            </a: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i="1" lang="en" sz="2400">
                <a:solidFill>
                  <a:schemeClr val="dk1"/>
                </a:solidFill>
              </a:rPr>
              <a:t>Cavity </a:t>
            </a:r>
            <a:r>
              <a:rPr lang="en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i="1" lang="en" sz="2400">
                <a:solidFill>
                  <a:schemeClr val="dk1"/>
                </a:solidFill>
              </a:rPr>
              <a:t>Age</a:t>
            </a:r>
            <a:r>
              <a:rPr baseline="30000" lang="en" sz="2500">
                <a:solidFill>
                  <a:schemeClr val="dk1"/>
                </a:solidFill>
              </a:rPr>
              <a:t>.</a:t>
            </a:r>
            <a:endParaRPr sz="3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Probability: Language of Proposition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8"/>
              </a:buClr>
              <a:buSzPts val="1600"/>
              <a:buFont typeface="Noto Sans Symbols"/>
              <a:buChar char="∙"/>
            </a:pPr>
            <a:r>
              <a:rPr b="1" lang="en" sz="1600">
                <a:solidFill>
                  <a:schemeClr val="dk1"/>
                </a:solidFill>
              </a:rPr>
              <a:t>A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" sz="1600">
                <a:solidFill>
                  <a:srgbClr val="C00000"/>
                </a:solidFill>
              </a:rPr>
              <a:t>random</a:t>
            </a:r>
            <a:r>
              <a:rPr b="1" i="1" lang="en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" sz="1600">
                <a:solidFill>
                  <a:srgbClr val="C00000"/>
                </a:solidFill>
              </a:rPr>
              <a:t>variable</a:t>
            </a:r>
            <a:r>
              <a:rPr b="1" i="1" lang="en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can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take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on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one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of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a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set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of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different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values,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each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with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an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associated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probability.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600">
                <a:solidFill>
                  <a:schemeClr val="dk1"/>
                </a:solidFill>
              </a:rPr>
              <a:t>Its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value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at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a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particular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time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is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" sz="1600">
                <a:solidFill>
                  <a:srgbClr val="C00000"/>
                </a:solidFill>
              </a:rPr>
              <a:t>subject</a:t>
            </a:r>
            <a:r>
              <a:rPr b="1" i="1" lang="en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" sz="1600">
                <a:solidFill>
                  <a:srgbClr val="C00000"/>
                </a:solidFill>
              </a:rPr>
              <a:t>to</a:t>
            </a:r>
            <a:r>
              <a:rPr b="1" i="1" lang="en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" sz="1600">
                <a:solidFill>
                  <a:srgbClr val="C00000"/>
                </a:solidFill>
              </a:rPr>
              <a:t>random</a:t>
            </a:r>
            <a:r>
              <a:rPr b="1" i="1" lang="en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" sz="1600">
                <a:solidFill>
                  <a:srgbClr val="C00000"/>
                </a:solidFill>
              </a:rPr>
              <a:t>variation</a:t>
            </a:r>
            <a:r>
              <a:rPr b="1"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835" lvl="1" marL="756285" marR="64135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000098"/>
              </a:buClr>
              <a:buSzPts val="1600"/>
              <a:buChar char="•"/>
            </a:pPr>
            <a:r>
              <a:rPr i="1" lang="en" sz="1600">
                <a:solidFill>
                  <a:srgbClr val="C00000"/>
                </a:solidFill>
              </a:rPr>
              <a:t>Discrete</a:t>
            </a:r>
            <a:r>
              <a:rPr i="1" lang="en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</a:rPr>
              <a:t>random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</a:rPr>
              <a:t>variables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</a:rPr>
              <a:t>take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</a:rPr>
              <a:t>on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</a:rPr>
              <a:t>one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</a:rPr>
              <a:t>of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</a:rPr>
              <a:t>a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</a:rPr>
              <a:t>discrete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</a:rPr>
              <a:t>(often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</a:rPr>
              <a:t>finite)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</a:rPr>
              <a:t>range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</a:rPr>
              <a:t>of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</a:rPr>
              <a:t>values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835" lvl="1" marL="756285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000098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Domain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</a:rPr>
              <a:t>values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</a:rPr>
              <a:t>must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</a:rPr>
              <a:t>be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" sz="1600">
                <a:solidFill>
                  <a:srgbClr val="C00000"/>
                </a:solidFill>
              </a:rPr>
              <a:t>exhaustive</a:t>
            </a:r>
            <a:r>
              <a:rPr i="1" lang="en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</a:rPr>
              <a:t>and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" sz="1600">
                <a:solidFill>
                  <a:srgbClr val="C00000"/>
                </a:solidFill>
              </a:rPr>
              <a:t>mutually</a:t>
            </a:r>
            <a:r>
              <a:rPr i="1" lang="en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" sz="1600">
                <a:solidFill>
                  <a:srgbClr val="C00000"/>
                </a:solidFill>
              </a:rPr>
              <a:t>exclusive</a:t>
            </a:r>
            <a:endParaRPr sz="1600">
              <a:solidFill>
                <a:schemeClr val="dk1"/>
              </a:solidFill>
            </a:endParaRPr>
          </a:p>
          <a:p>
            <a:pPr indent="0" lvl="1" marL="457200" rtl="0" algn="l">
              <a:lnSpc>
                <a:spcPct val="100000"/>
              </a:lnSpc>
              <a:spcBef>
                <a:spcPts val="37"/>
              </a:spcBef>
              <a:spcAft>
                <a:spcPts val="0"/>
              </a:spcAft>
              <a:buClr>
                <a:srgbClr val="000098"/>
              </a:buClr>
              <a:buSzPts val="9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355600" marR="1746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8"/>
              </a:buClr>
              <a:buSzPts val="1600"/>
              <a:buFont typeface="Noto Sans Symbols"/>
              <a:buChar char="∙"/>
            </a:pPr>
            <a:r>
              <a:rPr b="1" lang="en" sz="1600">
                <a:solidFill>
                  <a:schemeClr val="dk1"/>
                </a:solidFill>
              </a:rPr>
              <a:t>For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us,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random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variables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will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have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a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discrete,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countable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(usually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finite)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domain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of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" sz="1600">
                <a:solidFill>
                  <a:srgbClr val="C00000"/>
                </a:solidFill>
              </a:rPr>
              <a:t>arbitrary</a:t>
            </a:r>
            <a:r>
              <a:rPr b="1" i="1" lang="en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" sz="1600">
                <a:solidFill>
                  <a:srgbClr val="C00000"/>
                </a:solidFill>
              </a:rPr>
              <a:t>values</a:t>
            </a:r>
            <a:r>
              <a:rPr b="1"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87350" lvl="0" marL="81280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000098"/>
              </a:buClr>
              <a:buSzPts val="1600"/>
              <a:buFont typeface="Noto Sans Symbols"/>
              <a:buChar char="∙"/>
            </a:pPr>
            <a:r>
              <a:rPr lang="en" sz="1600">
                <a:solidFill>
                  <a:schemeClr val="dk1"/>
                </a:solidFill>
              </a:rPr>
              <a:t>Mathematical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</a:rPr>
              <a:t>statistics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</a:rPr>
              <a:t>usually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</a:rPr>
              <a:t>calls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</a:rPr>
              <a:t>these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" sz="1600">
                <a:solidFill>
                  <a:srgbClr val="C00000"/>
                </a:solidFill>
              </a:rPr>
              <a:t>random</a:t>
            </a:r>
            <a:r>
              <a:rPr i="1" lang="en" sz="1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" sz="1600">
                <a:solidFill>
                  <a:srgbClr val="C00000"/>
                </a:solidFill>
              </a:rPr>
              <a:t>elements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4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835" lvl="0" marL="7562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8"/>
              </a:buClr>
              <a:buSzPts val="1600"/>
              <a:buChar char="•"/>
            </a:pPr>
            <a:r>
              <a:rPr b="1" lang="en" sz="1600">
                <a:solidFill>
                  <a:schemeClr val="dk1"/>
                </a:solidFill>
              </a:rPr>
              <a:t>Example: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Weather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is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a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rgbClr val="1F497D"/>
                </a:solidFill>
              </a:rPr>
              <a:t>discrete</a:t>
            </a:r>
            <a:r>
              <a:rPr b="1" lang="en" sz="1600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rgbClr val="1F497D"/>
                </a:solidFill>
              </a:rPr>
              <a:t>random</a:t>
            </a:r>
            <a:r>
              <a:rPr b="1" lang="en" sz="1600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rgbClr val="1F497D"/>
                </a:solidFill>
              </a:rPr>
              <a:t>variable</a:t>
            </a:r>
            <a:r>
              <a:rPr b="1" lang="en" sz="1600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with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domain</a:t>
            </a:r>
            <a:endParaRPr sz="1600">
              <a:solidFill>
                <a:schemeClr val="dk1"/>
              </a:solidFill>
            </a:endParaRPr>
          </a:p>
          <a:p>
            <a:pPr indent="0" lvl="0" marL="7562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{sunny,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rain,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cloudy,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snow}.</a:t>
            </a:r>
            <a:endParaRPr sz="1600">
              <a:solidFill>
                <a:schemeClr val="dk1"/>
              </a:solidFill>
            </a:endParaRPr>
          </a:p>
          <a:p>
            <a:pPr indent="-330835" lvl="0" marL="756285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rgbClr val="000098"/>
              </a:buClr>
              <a:buSzPts val="1600"/>
              <a:buChar char="•"/>
            </a:pPr>
            <a:r>
              <a:rPr b="1" i="1" lang="en" sz="1600">
                <a:solidFill>
                  <a:schemeClr val="dk1"/>
                </a:solidFill>
              </a:rPr>
              <a:t>Example:</a:t>
            </a:r>
            <a:r>
              <a:rPr b="1"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" sz="1600">
                <a:solidFill>
                  <a:schemeClr val="dk1"/>
                </a:solidFill>
              </a:rPr>
              <a:t>A</a:t>
            </a:r>
            <a:r>
              <a:rPr b="1"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" sz="1600">
                <a:solidFill>
                  <a:srgbClr val="3232CC"/>
                </a:solidFill>
              </a:rPr>
              <a:t>Boolean</a:t>
            </a:r>
            <a:r>
              <a:rPr b="1" i="1" lang="en" sz="160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" sz="1600">
                <a:solidFill>
                  <a:srgbClr val="3232CC"/>
                </a:solidFill>
              </a:rPr>
              <a:t>random</a:t>
            </a:r>
            <a:r>
              <a:rPr b="1" i="1" lang="en" sz="160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" sz="1600">
                <a:solidFill>
                  <a:srgbClr val="3232CC"/>
                </a:solidFill>
              </a:rPr>
              <a:t>variable</a:t>
            </a:r>
            <a:r>
              <a:rPr b="1" i="1" lang="en" sz="1600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has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the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domain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{true,false},</a:t>
            </a:r>
            <a:endParaRPr sz="1600">
              <a:solidFill>
                <a:schemeClr val="dk1"/>
              </a:solidFill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500">
              <a:solidFill>
                <a:srgbClr val="3232B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Probability: Language 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Let’s consider </a:t>
            </a:r>
            <a:r>
              <a:rPr i="1" lang="en" sz="1100">
                <a:solidFill>
                  <a:schemeClr val="dk1"/>
                </a:solidFill>
              </a:rPr>
              <a:t>Weather </a:t>
            </a:r>
            <a:r>
              <a:rPr lang="en" sz="1100">
                <a:solidFill>
                  <a:schemeClr val="dk1"/>
                </a:solidFill>
              </a:rPr>
              <a:t>= </a:t>
            </a:r>
            <a:r>
              <a:rPr lang="en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{</a:t>
            </a:r>
            <a:r>
              <a:rPr i="1" lang="en" sz="1100">
                <a:solidFill>
                  <a:schemeClr val="dk1"/>
                </a:solidFill>
              </a:rPr>
              <a:t>sunny </a:t>
            </a:r>
            <a:r>
              <a:rPr lang="en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i="1" lang="en" sz="1100">
                <a:solidFill>
                  <a:schemeClr val="dk1"/>
                </a:solidFill>
              </a:rPr>
              <a:t>rainy </a:t>
            </a:r>
            <a:r>
              <a:rPr lang="en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i="1" lang="en" sz="1100">
                <a:solidFill>
                  <a:schemeClr val="dk1"/>
                </a:solidFill>
              </a:rPr>
              <a:t>cloudy </a:t>
            </a:r>
            <a:r>
              <a:rPr lang="en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</a:t>
            </a:r>
            <a:r>
              <a:rPr i="1" lang="en" sz="1100">
                <a:solidFill>
                  <a:schemeClr val="dk1"/>
                </a:solidFill>
              </a:rPr>
              <a:t>snow </a:t>
            </a:r>
            <a:r>
              <a:rPr lang="en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}</a:t>
            </a:r>
            <a:endParaRPr sz="1100">
              <a:solidFill>
                <a:schemeClr val="dk1"/>
              </a:solidFill>
            </a:endParaRPr>
          </a:p>
          <a:p>
            <a:pPr indent="0" lvl="0" marL="141605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aseline="30000" lang="en" sz="12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i="1" lang="en" sz="1100">
                <a:solidFill>
                  <a:schemeClr val="dk1"/>
                </a:solidFill>
              </a:rPr>
              <a:t>P</a:t>
            </a:r>
            <a:r>
              <a:rPr lang="en" sz="1100">
                <a:solidFill>
                  <a:schemeClr val="dk1"/>
                </a:solidFill>
              </a:rPr>
              <a:t>(</a:t>
            </a:r>
            <a:r>
              <a:rPr i="1" lang="en" sz="1100">
                <a:solidFill>
                  <a:schemeClr val="dk1"/>
                </a:solidFill>
              </a:rPr>
              <a:t>sunny </a:t>
            </a:r>
            <a:r>
              <a:rPr lang="en" sz="1100">
                <a:solidFill>
                  <a:schemeClr val="dk1"/>
                </a:solidFill>
              </a:rPr>
              <a:t>) = 0</a:t>
            </a:r>
            <a:r>
              <a:rPr lang="en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.</a:t>
            </a:r>
            <a:r>
              <a:rPr lang="en" sz="1100">
                <a:solidFill>
                  <a:schemeClr val="dk1"/>
                </a:solidFill>
              </a:rPr>
              <a:t>6; </a:t>
            </a:r>
            <a:r>
              <a:rPr i="1" lang="en" sz="1100">
                <a:solidFill>
                  <a:schemeClr val="dk1"/>
                </a:solidFill>
              </a:rPr>
              <a:t>P</a:t>
            </a:r>
            <a:r>
              <a:rPr lang="en" sz="1100">
                <a:solidFill>
                  <a:schemeClr val="dk1"/>
                </a:solidFill>
              </a:rPr>
              <a:t>(</a:t>
            </a:r>
            <a:r>
              <a:rPr i="1" lang="en" sz="1100">
                <a:solidFill>
                  <a:schemeClr val="dk1"/>
                </a:solidFill>
              </a:rPr>
              <a:t>rain</a:t>
            </a:r>
            <a:r>
              <a:rPr lang="en" sz="1100">
                <a:solidFill>
                  <a:schemeClr val="dk1"/>
                </a:solidFill>
              </a:rPr>
              <a:t>) = 0</a:t>
            </a:r>
            <a:r>
              <a:rPr lang="en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.</a:t>
            </a:r>
            <a:r>
              <a:rPr lang="en" sz="1100">
                <a:solidFill>
                  <a:schemeClr val="dk1"/>
                </a:solidFill>
              </a:rPr>
              <a:t>1; </a:t>
            </a:r>
            <a:r>
              <a:rPr i="1" lang="en" sz="1100">
                <a:solidFill>
                  <a:schemeClr val="dk1"/>
                </a:solidFill>
              </a:rPr>
              <a:t>P</a:t>
            </a:r>
            <a:r>
              <a:rPr lang="en" sz="1100">
                <a:solidFill>
                  <a:schemeClr val="dk1"/>
                </a:solidFill>
              </a:rPr>
              <a:t>(</a:t>
            </a:r>
            <a:r>
              <a:rPr i="1" lang="en" sz="1100">
                <a:solidFill>
                  <a:schemeClr val="dk1"/>
                </a:solidFill>
              </a:rPr>
              <a:t>cludy </a:t>
            </a:r>
            <a:r>
              <a:rPr lang="en" sz="1100">
                <a:solidFill>
                  <a:schemeClr val="dk1"/>
                </a:solidFill>
              </a:rPr>
              <a:t>) =</a:t>
            </a:r>
            <a:endParaRPr sz="1100">
              <a:solidFill>
                <a:schemeClr val="dk1"/>
              </a:solidFill>
            </a:endParaRPr>
          </a:p>
          <a:p>
            <a:pPr indent="0" lvl="0" marL="28956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0</a:t>
            </a:r>
            <a:r>
              <a:rPr lang="en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.</a:t>
            </a:r>
            <a:r>
              <a:rPr lang="en" sz="1100">
                <a:solidFill>
                  <a:schemeClr val="dk1"/>
                </a:solidFill>
              </a:rPr>
              <a:t>29; </a:t>
            </a:r>
            <a:r>
              <a:rPr i="1" lang="en" sz="1100">
                <a:solidFill>
                  <a:schemeClr val="dk1"/>
                </a:solidFill>
              </a:rPr>
              <a:t>P</a:t>
            </a:r>
            <a:r>
              <a:rPr lang="en" sz="1100">
                <a:solidFill>
                  <a:schemeClr val="dk1"/>
                </a:solidFill>
              </a:rPr>
              <a:t>(</a:t>
            </a:r>
            <a:r>
              <a:rPr i="1" lang="en" sz="1100">
                <a:solidFill>
                  <a:schemeClr val="dk1"/>
                </a:solidFill>
              </a:rPr>
              <a:t>snow </a:t>
            </a:r>
            <a:r>
              <a:rPr lang="en" sz="1100">
                <a:solidFill>
                  <a:schemeClr val="dk1"/>
                </a:solidFill>
              </a:rPr>
              <a:t>) = 0</a:t>
            </a:r>
            <a:r>
              <a:rPr lang="en" sz="11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.</a:t>
            </a:r>
            <a:r>
              <a:rPr lang="en" sz="1100">
                <a:solidFill>
                  <a:schemeClr val="dk1"/>
                </a:solidFill>
              </a:rPr>
              <a:t>01</a:t>
            </a:r>
            <a:endParaRPr sz="1100">
              <a:solidFill>
                <a:schemeClr val="dk1"/>
              </a:solidFill>
            </a:endParaRPr>
          </a:p>
          <a:p>
            <a:pPr indent="0" lvl="0" marL="141605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aseline="30000" lang="en" sz="12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i="1" lang="en" sz="1100">
                <a:solidFill>
                  <a:schemeClr val="dk1"/>
                </a:solidFill>
              </a:rPr>
              <a:t>P</a:t>
            </a:r>
            <a:r>
              <a:rPr lang="en" sz="1100">
                <a:solidFill>
                  <a:schemeClr val="dk1"/>
                </a:solidFill>
              </a:rPr>
              <a:t>(</a:t>
            </a:r>
            <a:r>
              <a:rPr i="1" lang="en" sz="1100">
                <a:solidFill>
                  <a:schemeClr val="dk1"/>
                </a:solidFill>
              </a:rPr>
              <a:t>Weather </a:t>
            </a:r>
            <a:r>
              <a:rPr lang="en" sz="1100">
                <a:solidFill>
                  <a:schemeClr val="dk1"/>
                </a:solidFill>
              </a:rPr>
              <a:t>) is a </a:t>
            </a:r>
            <a:r>
              <a:rPr lang="en" sz="1100">
                <a:solidFill>
                  <a:srgbClr val="1F497D"/>
                </a:solidFill>
              </a:rPr>
              <a:t>probability distribution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610535" y="2088729"/>
            <a:ext cx="1065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200">
                <a:solidFill>
                  <a:srgbClr val="3232B2"/>
                </a:solidFill>
                <a:latin typeface="Lucida Sans"/>
                <a:ea typeface="Lucida Sans"/>
                <a:cs typeface="Lucida Sans"/>
                <a:sym typeface="Lucida Sans"/>
              </a:rPr>
              <a:t>◮ 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Weather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=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1"/>
          <p:cNvSpPr/>
          <p:nvPr/>
        </p:nvSpPr>
        <p:spPr>
          <a:xfrm>
            <a:off x="3339785" y="3492889"/>
            <a:ext cx="1993900" cy="0"/>
          </a:xfrm>
          <a:custGeom>
            <a:rect b="b" l="l" r="r" t="t"/>
            <a:pathLst>
              <a:path extrusionOk="0" h="120000" w="1993900">
                <a:moveTo>
                  <a:pt x="0" y="0"/>
                </a:moveTo>
                <a:lnTo>
                  <a:pt x="1993306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1"/>
          <p:cNvSpPr/>
          <p:nvPr/>
        </p:nvSpPr>
        <p:spPr>
          <a:xfrm>
            <a:off x="3339785" y="3495414"/>
            <a:ext cx="0" cy="349250"/>
          </a:xfrm>
          <a:custGeom>
            <a:rect b="b" l="l" r="r" t="t"/>
            <a:pathLst>
              <a:path extrusionOk="0" h="349250" w="120000">
                <a:moveTo>
                  <a:pt x="0" y="0"/>
                </a:moveTo>
                <a:lnTo>
                  <a:pt x="0" y="34921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1675518" y="2170705"/>
            <a:ext cx="1867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sunny	rainy	cloudy	snow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5333092" y="3495414"/>
            <a:ext cx="0" cy="349250"/>
          </a:xfrm>
          <a:custGeom>
            <a:rect b="b" l="l" r="r" t="t"/>
            <a:pathLst>
              <a:path extrusionOk="0" h="349250" w="120000">
                <a:moveTo>
                  <a:pt x="0" y="0"/>
                </a:moveTo>
                <a:lnTo>
                  <a:pt x="0" y="34921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1"/>
          <p:cNvSpPr/>
          <p:nvPr/>
        </p:nvSpPr>
        <p:spPr>
          <a:xfrm>
            <a:off x="3339785" y="3670031"/>
            <a:ext cx="1993900" cy="0"/>
          </a:xfrm>
          <a:custGeom>
            <a:rect b="b" l="l" r="r" t="t"/>
            <a:pathLst>
              <a:path extrusionOk="0" h="120000" w="1993900">
                <a:moveTo>
                  <a:pt x="0" y="0"/>
                </a:moveTo>
                <a:lnTo>
                  <a:pt x="1993306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3490483" y="3673246"/>
            <a:ext cx="17538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0.6	0.1	0.29	0.01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1"/>
          <p:cNvSpPr/>
          <p:nvPr/>
        </p:nvSpPr>
        <p:spPr>
          <a:xfrm>
            <a:off x="3339785" y="3847150"/>
            <a:ext cx="1993900" cy="0"/>
          </a:xfrm>
          <a:custGeom>
            <a:rect b="b" l="l" r="r" t="t"/>
            <a:pathLst>
              <a:path extrusionOk="0" h="120000" w="1993900">
                <a:moveTo>
                  <a:pt x="0" y="0"/>
                </a:moveTo>
                <a:lnTo>
                  <a:pt x="1993306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1017785" y="2652727"/>
            <a:ext cx="3014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075" y="1182225"/>
            <a:ext cx="7972426" cy="35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