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12192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0"/>
            <a:ext cx="1603248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9076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412235" y="1712976"/>
            <a:ext cx="5471921" cy="18341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83963" y="2718816"/>
            <a:ext cx="3493770" cy="18341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7980" y="2718816"/>
            <a:ext cx="1314450" cy="18341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8783" y="3724655"/>
            <a:ext cx="10418826" cy="18341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0"/>
            <a:ext cx="1603248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9076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4765" y="861186"/>
            <a:ext cx="452246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2023" y="1955863"/>
            <a:ext cx="7116445" cy="3812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n/nonvolat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719" y="1950465"/>
            <a:ext cx="937133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6025" marR="2484755" algn="ctr">
              <a:lnSpc>
                <a:spcPct val="100000"/>
              </a:lnSpc>
              <a:spcBef>
                <a:spcPts val="100"/>
              </a:spcBef>
            </a:pPr>
            <a:r>
              <a:rPr lang="en-GB" sz="6600" b="1" spc="-825" dirty="0">
                <a:solidFill>
                  <a:srgbClr val="EBEBEB"/>
                </a:solidFill>
                <a:latin typeface="Verdana"/>
                <a:cs typeface="Verdana"/>
              </a:rPr>
              <a:t>ICT LAB </a:t>
            </a:r>
            <a:r>
              <a:rPr sz="6600" b="1" spc="-82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600" b="1" spc="-855" dirty="0">
                <a:solidFill>
                  <a:srgbClr val="EBEBEB"/>
                </a:solidFill>
                <a:latin typeface="Verdana"/>
                <a:cs typeface="Verdana"/>
              </a:rPr>
              <a:t>TOPIC:</a:t>
            </a:r>
            <a:endParaRPr sz="66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6600" b="1" spc="-509" dirty="0">
                <a:solidFill>
                  <a:srgbClr val="EBEBEB"/>
                </a:solidFill>
                <a:latin typeface="Verdana"/>
                <a:cs typeface="Verdana"/>
              </a:rPr>
              <a:t>Computer</a:t>
            </a:r>
            <a:r>
              <a:rPr sz="6600" b="1" spc="-47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600" b="1" spc="-535" dirty="0">
                <a:solidFill>
                  <a:srgbClr val="EBEBEB"/>
                </a:solidFill>
                <a:latin typeface="Verdana"/>
                <a:cs typeface="Verdana"/>
              </a:rPr>
              <a:t>Architecture</a:t>
            </a:r>
            <a:endParaRPr sz="6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814" y="1335151"/>
            <a:ext cx="5335270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479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Each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virtual machine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layer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an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abstraction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of the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below</a:t>
            </a:r>
            <a:r>
              <a:rPr sz="2400" spc="-1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it.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Gothic Uralic"/>
              <a:cs typeface="Gothic Uralic"/>
            </a:endParaRPr>
          </a:p>
          <a:p>
            <a:pPr marL="355600" marR="794385" indent="-342900">
              <a:lnSpc>
                <a:spcPct val="100000"/>
              </a:lnSpc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machines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at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each level 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execute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their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own</a:t>
            </a:r>
            <a:r>
              <a:rPr sz="2400" spc="-6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particular  instructions,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calling upon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machines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at lower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to  perform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tasks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as</a:t>
            </a:r>
            <a:r>
              <a:rPr sz="24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required.</a:t>
            </a:r>
            <a:endParaRPr sz="24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Computer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circuits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ultimately</a:t>
            </a:r>
            <a:r>
              <a:rPr sz="2400" spc="-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carry  out the</a:t>
            </a:r>
            <a:r>
              <a:rPr sz="2400" spc="-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work.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11111" y="1405127"/>
            <a:ext cx="4314444" cy="476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6136" y="188976"/>
            <a:ext cx="7288530" cy="1009650"/>
            <a:chOff x="326136" y="188976"/>
            <a:chExt cx="7288530" cy="1009650"/>
          </a:xfrm>
        </p:grpSpPr>
        <p:sp>
          <p:nvSpPr>
            <p:cNvPr id="5" name="object 5"/>
            <p:cNvSpPr/>
            <p:nvPr/>
          </p:nvSpPr>
          <p:spPr>
            <a:xfrm>
              <a:off x="326136" y="188976"/>
              <a:ext cx="1497330" cy="1009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5296" y="188976"/>
              <a:ext cx="6389370" cy="10096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7814" y="312165"/>
            <a:ext cx="6718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 Computer </a:t>
            </a:r>
            <a:r>
              <a:rPr sz="3600" dirty="0">
                <a:solidFill>
                  <a:srgbClr val="FFFFFF"/>
                </a:solidFill>
              </a:rPr>
              <a:t>Level</a:t>
            </a:r>
            <a:r>
              <a:rPr sz="3600" spc="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Hierarchy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614" y="1287976"/>
            <a:ext cx="7720965" cy="331787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6: The </a:t>
            </a:r>
            <a:r>
              <a:rPr sz="2400" spc="-10" dirty="0">
                <a:solidFill>
                  <a:srgbClr val="FFFFFF"/>
                </a:solidFill>
                <a:latin typeface="Gothic Uralic"/>
                <a:cs typeface="Gothic Uralic"/>
              </a:rPr>
              <a:t>User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endParaRPr sz="24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15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Program execution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user interface</a:t>
            </a:r>
            <a:r>
              <a:rPr sz="2400" spc="-36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level.</a:t>
            </a:r>
            <a:endParaRPr sz="24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15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with which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we are most</a:t>
            </a:r>
            <a:r>
              <a:rPr sz="2400" spc="-3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familiar.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5: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High-Level Language</a:t>
            </a:r>
            <a:r>
              <a:rPr sz="2400" spc="-1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endParaRPr sz="2400">
              <a:latin typeface="Gothic Uralic"/>
              <a:cs typeface="Gothic Uralic"/>
            </a:endParaRPr>
          </a:p>
          <a:p>
            <a:pPr marL="756285" marR="5080" indent="-287020">
              <a:lnSpc>
                <a:spcPct val="100000"/>
              </a:lnSpc>
              <a:spcBef>
                <a:spcPts val="115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with which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interact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when we</a:t>
            </a:r>
            <a:r>
              <a:rPr sz="2400" spc="-3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Gothic Uralic"/>
                <a:cs typeface="Gothic Uralic"/>
              </a:rPr>
              <a:t>write 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programs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languages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such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C,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Pascal, Lisp,  and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Java.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196595"/>
            <a:ext cx="7290054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106" y="320421"/>
            <a:ext cx="671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 Computer </a:t>
            </a:r>
            <a:r>
              <a:rPr sz="3600" dirty="0">
                <a:solidFill>
                  <a:srgbClr val="FFFFFF"/>
                </a:solidFill>
              </a:rPr>
              <a:t>Level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Hierarchy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614" y="1287976"/>
            <a:ext cx="8801100" cy="413766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4: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Assembly Language</a:t>
            </a:r>
            <a:r>
              <a:rPr sz="2400" spc="-7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endParaRPr sz="2400">
              <a:latin typeface="Gothic Uralic"/>
              <a:cs typeface="Gothic Uralic"/>
            </a:endParaRPr>
          </a:p>
          <a:p>
            <a:pPr marL="756285" marR="5080" indent="-287020">
              <a:lnSpc>
                <a:spcPct val="100000"/>
              </a:lnSpc>
              <a:spcBef>
                <a:spcPts val="115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Acts upon assembly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language produced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from Level</a:t>
            </a:r>
            <a:r>
              <a:rPr sz="2400" spc="-3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254" dirty="0">
                <a:solidFill>
                  <a:srgbClr val="FFFFFF"/>
                </a:solidFill>
                <a:latin typeface="Gothic Uralic"/>
                <a:cs typeface="Gothic Uralic"/>
              </a:rPr>
              <a:t>5,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well as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programmed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directly at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this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level.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3: System Software</a:t>
            </a:r>
            <a:r>
              <a:rPr sz="2400" spc="-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endParaRPr sz="24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994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Controls executing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processes on the</a:t>
            </a:r>
            <a:r>
              <a:rPr sz="2400" spc="-3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system.</a:t>
            </a:r>
            <a:endParaRPr sz="24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Protects system</a:t>
            </a:r>
            <a:r>
              <a:rPr sz="2400" spc="-29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resources.</a:t>
            </a:r>
            <a:endParaRPr sz="2400">
              <a:latin typeface="Gothic Uralic"/>
              <a:cs typeface="Gothic Uralic"/>
            </a:endParaRPr>
          </a:p>
          <a:p>
            <a:pPr marL="756285" marR="572135" indent="-287020">
              <a:lnSpc>
                <a:spcPct val="100000"/>
              </a:lnSpc>
              <a:spcBef>
                <a:spcPts val="100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Assembly language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 often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pass</a:t>
            </a:r>
            <a:r>
              <a:rPr sz="2400" spc="-3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Gothic Uralic"/>
                <a:cs typeface="Gothic Uralic"/>
              </a:rPr>
              <a:t>through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3 without</a:t>
            </a:r>
            <a:r>
              <a:rPr sz="2400" spc="-7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modification.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196595"/>
            <a:ext cx="7290054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106" y="320421"/>
            <a:ext cx="671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 Computer </a:t>
            </a:r>
            <a:r>
              <a:rPr sz="3600" dirty="0">
                <a:solidFill>
                  <a:srgbClr val="FFFFFF"/>
                </a:solidFill>
              </a:rPr>
              <a:t>Level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Hierarchy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614" y="1024325"/>
            <a:ext cx="8225155" cy="317119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2: Machine</a:t>
            </a:r>
            <a:r>
              <a:rPr sz="2400" spc="-7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endParaRPr sz="24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15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Also known as the Instruction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Set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Architecture</a:t>
            </a:r>
            <a:r>
              <a:rPr sz="2400" spc="-3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Gothic Uralic"/>
                <a:cs typeface="Gothic Uralic"/>
              </a:rPr>
              <a:t>(ISA)</a:t>
            </a:r>
            <a:endParaRPr sz="240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Level.</a:t>
            </a:r>
            <a:endParaRPr sz="2400">
              <a:latin typeface="Gothic Uralic"/>
              <a:cs typeface="Gothic Uralic"/>
            </a:endParaRPr>
          </a:p>
          <a:p>
            <a:pPr marL="756285" marR="504190" indent="-287020">
              <a:lnSpc>
                <a:spcPct val="100000"/>
              </a:lnSpc>
              <a:spcBef>
                <a:spcPts val="115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Consists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 that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are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particular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sz="2400" spc="-4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architecture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of the</a:t>
            </a:r>
            <a:r>
              <a:rPr sz="2400" spc="-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machine.</a:t>
            </a:r>
            <a:endParaRPr sz="2400">
              <a:latin typeface="Gothic Uralic"/>
              <a:cs typeface="Gothic Uralic"/>
            </a:endParaRPr>
          </a:p>
          <a:p>
            <a:pPr marL="756285" marR="371475" indent="-287020">
              <a:lnSpc>
                <a:spcPct val="100000"/>
              </a:lnSpc>
              <a:spcBef>
                <a:spcPts val="115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Programs written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machine language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need</a:t>
            </a:r>
            <a:r>
              <a:rPr sz="2400" spc="-4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265" dirty="0">
                <a:solidFill>
                  <a:srgbClr val="FFFFFF"/>
                </a:solidFill>
                <a:latin typeface="Gothic Uralic"/>
                <a:cs typeface="Gothic Uralic"/>
              </a:rPr>
              <a:t>no 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compilers,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interpreters, or</a:t>
            </a:r>
            <a:r>
              <a:rPr sz="2400" spc="-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assemblers.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196595"/>
            <a:ext cx="7290054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106" y="320421"/>
            <a:ext cx="671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 Computer </a:t>
            </a:r>
            <a:r>
              <a:rPr sz="3600" dirty="0">
                <a:solidFill>
                  <a:srgbClr val="FFFFFF"/>
                </a:solidFill>
              </a:rPr>
              <a:t>Level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Hierarchy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614" y="1258061"/>
            <a:ext cx="9002395" cy="35864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1: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Control</a:t>
            </a:r>
            <a:r>
              <a:rPr sz="24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endParaRPr sz="2400">
              <a:latin typeface="Gothic Uralic"/>
              <a:cs typeface="Gothic Uralic"/>
            </a:endParaRPr>
          </a:p>
          <a:p>
            <a:pPr marL="756285" marR="348615" indent="-287020">
              <a:lnSpc>
                <a:spcPct val="100000"/>
              </a:lnSpc>
              <a:spcBef>
                <a:spcPts val="994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 control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unit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decodes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and executes instructions</a:t>
            </a:r>
            <a:r>
              <a:rPr sz="2400" spc="-3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Gothic Uralic"/>
                <a:cs typeface="Gothic Uralic"/>
              </a:rPr>
              <a:t>and 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moves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through the</a:t>
            </a:r>
            <a:r>
              <a:rPr sz="2400" spc="-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system.</a:t>
            </a:r>
            <a:endParaRPr sz="24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00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Control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units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be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micro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programmed or</a:t>
            </a:r>
            <a:r>
              <a:rPr sz="2400" spc="-3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hardwired.</a:t>
            </a:r>
            <a:endParaRPr sz="2400">
              <a:latin typeface="Gothic Uralic"/>
              <a:cs typeface="Gothic Uralic"/>
            </a:endParaRPr>
          </a:p>
          <a:p>
            <a:pPr marL="756285" marR="694690" indent="-287020">
              <a:lnSpc>
                <a:spcPct val="100000"/>
              </a:lnSpc>
              <a:spcBef>
                <a:spcPts val="1005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micro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program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program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written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2400" spc="-43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Gothic Uralic"/>
                <a:cs typeface="Gothic Uralic"/>
              </a:rPr>
              <a:t>low-level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language that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implemented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by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hardware.</a:t>
            </a:r>
            <a:endParaRPr sz="2400">
              <a:latin typeface="Gothic Uralic"/>
              <a:cs typeface="Gothic Uralic"/>
            </a:endParaRPr>
          </a:p>
          <a:p>
            <a:pPr marL="756285" marR="5080" indent="-287020">
              <a:lnSpc>
                <a:spcPct val="100000"/>
              </a:lnSpc>
              <a:spcBef>
                <a:spcPts val="1000"/>
              </a:spcBef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Hardwired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control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units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consist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hardware that</a:t>
            </a:r>
            <a:r>
              <a:rPr sz="2400" spc="-3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Gothic Uralic"/>
                <a:cs typeface="Gothic Uralic"/>
              </a:rPr>
              <a:t>directly 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executes machine</a:t>
            </a:r>
            <a:r>
              <a:rPr sz="2400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instructions.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427" y="196595"/>
            <a:ext cx="7290054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106" y="320421"/>
            <a:ext cx="671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 Computer </a:t>
            </a:r>
            <a:r>
              <a:rPr sz="3600" dirty="0">
                <a:solidFill>
                  <a:srgbClr val="FFFFFF"/>
                </a:solidFill>
              </a:rPr>
              <a:t>Level</a:t>
            </a:r>
            <a:r>
              <a:rPr sz="3600" spc="-2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Hierarchy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614" y="1306844"/>
            <a:ext cx="7247255" cy="29108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50" spc="38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spc="5" dirty="0">
                <a:solidFill>
                  <a:srgbClr val="FFFFFF"/>
                </a:solidFill>
                <a:latin typeface="Gothic Uralic"/>
                <a:cs typeface="Gothic Uralic"/>
              </a:rPr>
              <a:t>Level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0: Digital Logic</a:t>
            </a:r>
            <a:r>
              <a:rPr sz="26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Gothic Uralic"/>
                <a:cs typeface="Gothic Uralic"/>
              </a:rPr>
              <a:t>Level</a:t>
            </a:r>
            <a:endParaRPr sz="2600">
              <a:latin typeface="Gothic Uralic"/>
              <a:cs typeface="Gothic Uralic"/>
            </a:endParaRPr>
          </a:p>
          <a:p>
            <a:pPr marL="756285" marR="181610" indent="-287020">
              <a:lnSpc>
                <a:spcPct val="100000"/>
              </a:lnSpc>
              <a:spcBef>
                <a:spcPts val="994"/>
              </a:spcBef>
            </a:pPr>
            <a:r>
              <a:rPr sz="2050" spc="3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This level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is where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find digital</a:t>
            </a:r>
            <a:r>
              <a:rPr sz="2600" spc="-47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Gothic Uralic"/>
                <a:cs typeface="Gothic Uralic"/>
              </a:rPr>
              <a:t>circuits 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(the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chips).</a:t>
            </a:r>
            <a:endParaRPr sz="26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10"/>
              </a:spcBef>
            </a:pPr>
            <a:r>
              <a:rPr sz="2050" spc="38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Digital circuits consist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of gates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sz="2600" spc="-43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Gothic Uralic"/>
                <a:cs typeface="Gothic Uralic"/>
              </a:rPr>
              <a:t>wires.</a:t>
            </a:r>
            <a:endParaRPr sz="2600">
              <a:latin typeface="Gothic Uralic"/>
              <a:cs typeface="Gothic Uralic"/>
            </a:endParaRPr>
          </a:p>
          <a:p>
            <a:pPr marL="756285" marR="462280" indent="-287020">
              <a:lnSpc>
                <a:spcPct val="100000"/>
              </a:lnSpc>
              <a:spcBef>
                <a:spcPts val="1000"/>
              </a:spcBef>
            </a:pPr>
            <a:r>
              <a:rPr sz="2050" spc="3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These components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implement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mathematical logic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Gothic Uralic"/>
                <a:cs typeface="Gothic Uralic"/>
              </a:rPr>
              <a:t>all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other</a:t>
            </a:r>
            <a:r>
              <a:rPr sz="2600" spc="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600" dirty="0">
                <a:solidFill>
                  <a:srgbClr val="FFFFFF"/>
                </a:solidFill>
                <a:latin typeface="Gothic Uralic"/>
                <a:cs typeface="Gothic Uralic"/>
              </a:rPr>
              <a:t>levels.</a:t>
            </a:r>
            <a:endParaRPr sz="2600">
              <a:latin typeface="Gothic Uralic"/>
              <a:cs typeface="Gothic Ural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0936" y="196595"/>
            <a:ext cx="7288530" cy="1009650"/>
            <a:chOff x="630936" y="196595"/>
            <a:chExt cx="7288530" cy="1009650"/>
          </a:xfrm>
        </p:grpSpPr>
        <p:sp>
          <p:nvSpPr>
            <p:cNvPr id="4" name="object 4"/>
            <p:cNvSpPr/>
            <p:nvPr/>
          </p:nvSpPr>
          <p:spPr>
            <a:xfrm>
              <a:off x="630936" y="196595"/>
              <a:ext cx="1497330" cy="1009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0096" y="196595"/>
              <a:ext cx="6389370" cy="1009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2614" y="320421"/>
            <a:ext cx="671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 Computer </a:t>
            </a:r>
            <a:r>
              <a:rPr sz="3600" dirty="0">
                <a:solidFill>
                  <a:srgbClr val="FFFFFF"/>
                </a:solidFill>
              </a:rPr>
              <a:t>Level</a:t>
            </a:r>
            <a:r>
              <a:rPr sz="3600" spc="-3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Hierarchy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6484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System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536572"/>
            <a:ext cx="8505825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alone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incapable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successfully performing any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tasks.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requires memory </a:t>
            </a:r>
            <a:r>
              <a:rPr sz="2000" spc="-15" dirty="0">
                <a:solidFill>
                  <a:srgbClr val="FFFFFF"/>
                </a:solidFill>
                <a:latin typeface="Gothic Uralic"/>
                <a:cs typeface="Gothic Uralic"/>
              </a:rPr>
              <a:t>(for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program and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storage), support  logic, and at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least one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I/O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device (“input/output device”) used</a:t>
            </a:r>
            <a:r>
              <a:rPr sz="2000" spc="-2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transfer data between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outside</a:t>
            </a:r>
            <a:r>
              <a:rPr sz="2000" spc="-28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world.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basic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 system architecture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sz="2000" spc="-1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shown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1203" y="3366515"/>
            <a:ext cx="4706111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4650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</a:t>
            </a:r>
            <a:r>
              <a:rPr spc="-25" dirty="0"/>
              <a:t>c</a:t>
            </a:r>
            <a:r>
              <a:rPr spc="-5" dirty="0"/>
              <a:t>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390" y="1536572"/>
            <a:ext cx="10139045" cy="382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1981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the most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important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part of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computer, the  component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around which everything else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sz="2400" spc="-9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centered.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essence, the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the computing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part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of the</a:t>
            </a:r>
            <a:r>
              <a:rPr sz="2400" spc="-7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computer.</a:t>
            </a:r>
            <a:endParaRPr sz="24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 processor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an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electronic device capable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of manipulating</a:t>
            </a:r>
            <a:r>
              <a:rPr sz="2400" spc="-1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data  (information) </a:t>
            </a:r>
            <a:r>
              <a:rPr sz="2400" spc="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way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specified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by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sequence of</a:t>
            </a:r>
            <a:r>
              <a:rPr sz="24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instructions.</a:t>
            </a: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are also known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as </a:t>
            </a:r>
            <a:r>
              <a:rPr sz="2400" i="1" spc="-5" dirty="0">
                <a:solidFill>
                  <a:srgbClr val="FFFFFF"/>
                </a:solidFill>
                <a:latin typeface="TeXGyreAdventor"/>
                <a:cs typeface="TeXGyreAdventor"/>
              </a:rPr>
              <a:t>opcodes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or </a:t>
            </a:r>
            <a:r>
              <a:rPr sz="2400" i="1" dirty="0">
                <a:solidFill>
                  <a:srgbClr val="FFFFFF"/>
                </a:solidFill>
                <a:latin typeface="TeXGyreAdventor"/>
                <a:cs typeface="TeXGyreAdventor"/>
              </a:rPr>
              <a:t>machine </a:t>
            </a:r>
            <a:r>
              <a:rPr sz="2400" i="1" spc="-5" dirty="0">
                <a:solidFill>
                  <a:srgbClr val="FFFFFF"/>
                </a:solidFill>
                <a:latin typeface="TeXGyreAdventor"/>
                <a:cs typeface="TeXGyreAdventor"/>
              </a:rPr>
              <a:t>code</a:t>
            </a:r>
            <a:r>
              <a:rPr sz="2400" i="1" spc="35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400">
              <a:latin typeface="Gothic Uralic"/>
              <a:cs typeface="Gothic Uralic"/>
            </a:endParaRPr>
          </a:p>
          <a:p>
            <a:pPr marL="355600" marR="110553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This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sequence of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 may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be altered to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suit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the  application, and, hence,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computers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are programmable. A  sequence of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instructions </a:t>
            </a:r>
            <a:r>
              <a:rPr sz="2400" spc="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what </a:t>
            </a:r>
            <a:r>
              <a:rPr sz="2400" dirty="0">
                <a:solidFill>
                  <a:srgbClr val="FFFFFF"/>
                </a:solidFill>
                <a:latin typeface="Gothic Uralic"/>
                <a:cs typeface="Gothic Uralic"/>
              </a:rPr>
              <a:t>constitutes a</a:t>
            </a:r>
            <a:r>
              <a:rPr sz="2400" spc="-1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Gothic Uralic"/>
                <a:cs typeface="Gothic Uralic"/>
              </a:rPr>
              <a:t>program.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159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346962"/>
            <a:ext cx="5582920" cy="4980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used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hold data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sz="2000" spc="-1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software  for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processor.</a:t>
            </a:r>
            <a:endParaRPr sz="2000">
              <a:latin typeface="Gothic Uralic"/>
              <a:cs typeface="Gothic Uralic"/>
            </a:endParaRPr>
          </a:p>
          <a:p>
            <a:pPr marL="355600" marR="67310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variety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 types,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often a mix </a:t>
            </a:r>
            <a:r>
              <a:rPr sz="2000" spc="-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used within 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single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system.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Some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retain its contents</a:t>
            </a:r>
            <a:r>
              <a:rPr sz="2000" spc="-1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while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no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power, yet will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 slow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access.</a:t>
            </a:r>
            <a:endParaRPr sz="2000">
              <a:latin typeface="Gothic Uralic"/>
              <a:cs typeface="Gothic Uralic"/>
            </a:endParaRPr>
          </a:p>
          <a:p>
            <a:pPr marL="355600" marR="68707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Other memory devices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 high-  capacity,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yet will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require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additional  support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circuitry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will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 slower</a:t>
            </a:r>
            <a:r>
              <a:rPr sz="2000" spc="-1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access.</a:t>
            </a:r>
            <a:endParaRPr sz="2000">
              <a:latin typeface="Gothic Uralic"/>
              <a:cs typeface="Gothic Uralic"/>
            </a:endParaRPr>
          </a:p>
          <a:p>
            <a:pPr marL="355600" marR="16891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Still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other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 devices will trade  capacity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speed,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yielding relatively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small devices,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yet will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 capable of  keeping up with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fastest of</a:t>
            </a:r>
            <a:r>
              <a:rPr sz="2000" spc="-19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processors.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5431" y="2017776"/>
            <a:ext cx="4556760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833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</a:t>
            </a:r>
            <a:r>
              <a:rPr spc="-5" dirty="0"/>
              <a:t>of </a:t>
            </a:r>
            <a:r>
              <a:rPr dirty="0"/>
              <a:t>Main</a:t>
            </a:r>
            <a:r>
              <a:rPr spc="-95" dirty="0"/>
              <a:t> </a:t>
            </a:r>
            <a:r>
              <a:rPr spc="-5" dirty="0"/>
              <a:t>Memory</a:t>
            </a:r>
          </a:p>
        </p:txBody>
      </p:sp>
      <p:sp>
        <p:nvSpPr>
          <p:cNvPr id="3" name="object 3"/>
          <p:cNvSpPr/>
          <p:nvPr/>
        </p:nvSpPr>
        <p:spPr>
          <a:xfrm>
            <a:off x="1083563" y="1598675"/>
            <a:ext cx="9300971" cy="427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236" y="345440"/>
            <a:ext cx="6718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computer does</a:t>
            </a:r>
            <a:r>
              <a:rPr spc="-35" dirty="0"/>
              <a:t> </a:t>
            </a:r>
            <a:r>
              <a:rPr spc="-10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236" y="1393697"/>
            <a:ext cx="958723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can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read and write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items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according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some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list of instructions,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while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simply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remembers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has</a:t>
            </a:r>
            <a:r>
              <a:rPr sz="2000" spc="-30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been  given. 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list of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instructions executed by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processor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known</a:t>
            </a:r>
            <a:r>
              <a:rPr sz="2000" spc="-2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as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000" b="1" spc="-16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20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2000" spc="-15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236" y="3907891"/>
            <a:ext cx="9034145" cy="17545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05"/>
              </a:spcBef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Basically,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machine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universal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if it is able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do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2000" spc="-1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following: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Read a value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from</a:t>
            </a:r>
            <a:r>
              <a:rPr sz="2000" spc="-7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Based on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read value, determine a new value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write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sz="2000" spc="-3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memory.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Based on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read value, determine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instruction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execute</a:t>
            </a:r>
            <a:r>
              <a:rPr sz="2000" spc="-26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Gothic Uralic"/>
                <a:cs typeface="Gothic Uralic"/>
              </a:rPr>
              <a:t>next.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0120" y="2813304"/>
            <a:ext cx="2133600" cy="71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0304"/>
            <a:ext cx="24174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308" y="1238664"/>
            <a:ext cx="9531985" cy="3946593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It is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where the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 may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easily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write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for temporary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storage. 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r>
              <a:rPr sz="1800" spc="-2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generally </a:t>
            </a:r>
            <a:r>
              <a:rPr sz="1800" i="1" spc="-5" dirty="0">
                <a:solidFill>
                  <a:srgbClr val="FFFFFF"/>
                </a:solidFill>
                <a:latin typeface="TeXGyreAdventor"/>
                <a:cs typeface="TeXGyreAdventor"/>
              </a:rPr>
              <a:t>volatile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losing its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contents 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when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system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loses</a:t>
            </a:r>
            <a:r>
              <a:rPr sz="1800" spc="2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power.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450" spc="58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SRAM</a:t>
            </a:r>
            <a:endParaRPr sz="1800" dirty="0">
              <a:latin typeface="Gothic Uralic"/>
              <a:cs typeface="Gothic Uralic"/>
            </a:endParaRPr>
          </a:p>
          <a:p>
            <a:pPr marL="1155065" marR="31750" indent="-228600">
              <a:lnSpc>
                <a:spcPct val="100000"/>
              </a:lnSpc>
              <a:spcBef>
                <a:spcPts val="1005"/>
              </a:spcBef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SRAMs use pairs of logic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gates to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hold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each bit of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data.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SRAMs are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fastest form </a:t>
            </a:r>
            <a:r>
              <a:rPr sz="1600" spc="-130" dirty="0">
                <a:solidFill>
                  <a:srgbClr val="FFFFFF"/>
                </a:solidFill>
                <a:latin typeface="Gothic Uralic"/>
                <a:cs typeface="Gothic Uralic"/>
              </a:rPr>
              <a:t>of 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RAM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available, require little external support circuitry,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have relatively low </a:t>
            </a:r>
            <a:r>
              <a:rPr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power 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consumption.</a:t>
            </a:r>
            <a:endParaRPr sz="1600" dirty="0">
              <a:latin typeface="Gothic Uralic"/>
              <a:cs typeface="Gothic Uralic"/>
            </a:endParaRPr>
          </a:p>
          <a:p>
            <a:pPr marL="1155065" marR="129539" indent="-228600">
              <a:lnSpc>
                <a:spcPct val="100000"/>
              </a:lnSpc>
              <a:spcBef>
                <a:spcPts val="1010"/>
              </a:spcBef>
              <a:tabLst>
                <a:tab pos="1210310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	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Their drawbacks are that their capacity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considerably less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than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DRAM, while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being 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much more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 expensive.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450" spc="58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DRAM</a:t>
            </a:r>
            <a:endParaRPr sz="1800" dirty="0">
              <a:latin typeface="Gothic Uralic"/>
              <a:cs typeface="Gothic Uralic"/>
            </a:endParaRPr>
          </a:p>
          <a:p>
            <a:pPr marL="1155065" marR="5080" indent="-228600">
              <a:lnSpc>
                <a:spcPct val="100000"/>
              </a:lnSpc>
              <a:spcBef>
                <a:spcPts val="1005"/>
              </a:spcBef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DRAMs are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highest-capacity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memory devices available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come in a </a:t>
            </a:r>
            <a:r>
              <a:rPr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wide</a:t>
            </a:r>
            <a:r>
              <a:rPr lang="en-GB"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1600" dirty="0">
              <a:latin typeface="Gothic Uralic"/>
              <a:cs typeface="Gothic Uralic"/>
            </a:endParaRPr>
          </a:p>
          <a:p>
            <a:pPr marL="926465">
              <a:lnSpc>
                <a:spcPct val="100000"/>
              </a:lnSpc>
              <a:spcBef>
                <a:spcPts val="1010"/>
              </a:spcBef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Most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processors </a:t>
            </a:r>
            <a:r>
              <a:rPr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with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large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address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spaces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include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support for</a:t>
            </a:r>
            <a:r>
              <a:rPr sz="1600" spc="1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DRAMs.</a:t>
            </a:r>
            <a:endParaRPr sz="16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916" y="1048303"/>
            <a:ext cx="10652125" cy="54457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ROM</a:t>
            </a:r>
            <a:endParaRPr sz="20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ROM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stands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1800" i="1" spc="-5" dirty="0">
                <a:solidFill>
                  <a:srgbClr val="FFFFFF"/>
                </a:solidFill>
                <a:latin typeface="TeXGyreAdventor"/>
                <a:cs typeface="TeXGyreAdventor"/>
              </a:rPr>
              <a:t>Read-Only</a:t>
            </a:r>
            <a:r>
              <a:rPr sz="1800" i="1" spc="-270" dirty="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sz="1800" i="1" dirty="0">
                <a:solidFill>
                  <a:srgbClr val="FFFFFF"/>
                </a:solidFill>
                <a:latin typeface="TeXGyreAdventor"/>
                <a:cs typeface="TeXGyreAdventor"/>
              </a:rPr>
              <a:t>Memory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18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ROMs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are </a:t>
            </a:r>
            <a:r>
              <a:rPr sz="1800" i="1" spc="-5" dirty="0">
                <a:solidFill>
                  <a:srgbClr val="FFFFFF"/>
                </a:solidFill>
                <a:latin typeface="TeXGyreAdventor"/>
                <a:cs typeface="TeXGyreAdventor"/>
              </a:rPr>
              <a:t>nonvolatile </a:t>
            </a:r>
            <a:r>
              <a:rPr sz="1800" i="1" dirty="0">
                <a:solidFill>
                  <a:srgbClr val="FFFFFF"/>
                </a:solidFill>
                <a:latin typeface="TeXGyreAdventor"/>
                <a:cs typeface="TeXGyreAdventor"/>
              </a:rPr>
              <a:t>memory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, requiring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no 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power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retain their</a:t>
            </a:r>
            <a:r>
              <a:rPr sz="1800" spc="-2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contents.</a:t>
            </a:r>
            <a:endParaRPr sz="18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They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are generally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slower than </a:t>
            </a: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RAM,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considerably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slower than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fast static</a:t>
            </a:r>
            <a:r>
              <a:rPr sz="1800" spc="-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RAM.</a:t>
            </a:r>
            <a:endParaRPr sz="1800">
              <a:latin typeface="Gothic Uralic"/>
              <a:cs typeface="Gothic Uralic"/>
            </a:endParaRPr>
          </a:p>
          <a:p>
            <a:pPr marL="469900">
              <a:lnSpc>
                <a:spcPts val="2055"/>
              </a:lnSpc>
              <a:spcBef>
                <a:spcPts val="78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primary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purpose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ROM within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system </a:t>
            </a:r>
            <a:r>
              <a:rPr sz="1800" spc="10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hold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code 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(and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sometimes</a:t>
            </a:r>
            <a:r>
              <a:rPr sz="1800" spc="-14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data)</a:t>
            </a:r>
            <a:endParaRPr sz="1800">
              <a:latin typeface="Gothic Uralic"/>
              <a:cs typeface="Gothic Uralic"/>
            </a:endParaRPr>
          </a:p>
          <a:p>
            <a:pPr marL="756285">
              <a:lnSpc>
                <a:spcPts val="2055"/>
              </a:lnSpc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that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needs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be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present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at</a:t>
            </a:r>
            <a:r>
              <a:rPr sz="1800" spc="1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power-up</a:t>
            </a:r>
            <a:endParaRPr sz="18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450" spc="58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EPROM</a:t>
            </a:r>
            <a:endParaRPr sz="1800">
              <a:latin typeface="Gothic Uralic"/>
              <a:cs typeface="Gothic Uralic"/>
            </a:endParaRPr>
          </a:p>
          <a:p>
            <a:pPr marL="1155700" marR="53975" indent="-228600">
              <a:lnSpc>
                <a:spcPts val="1720"/>
              </a:lnSpc>
              <a:spcBef>
                <a:spcPts val="1045"/>
              </a:spcBef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Short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Erasable 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Programmable </a:t>
            </a:r>
            <a:r>
              <a:rPr sz="1600" b="1" spc="-114" dirty="0">
                <a:solidFill>
                  <a:srgbClr val="FFFFFF"/>
                </a:solidFill>
                <a:latin typeface="Verdana"/>
                <a:cs typeface="Verdana"/>
              </a:rPr>
              <a:t>Read-Only Memory</a:t>
            </a:r>
            <a:r>
              <a:rPr sz="1600" spc="-114" dirty="0">
                <a:solidFill>
                  <a:srgbClr val="FFFFFF"/>
                </a:solidFill>
                <a:latin typeface="Gothic Uralic"/>
                <a:cs typeface="Gothic Uralic"/>
              </a:rPr>
              <a:t>, </a:t>
            </a:r>
            <a:r>
              <a:rPr sz="1600" b="1" spc="-200" dirty="0">
                <a:solidFill>
                  <a:srgbClr val="FFFFFF"/>
                </a:solidFill>
                <a:latin typeface="Verdana"/>
                <a:cs typeface="Verdana"/>
              </a:rPr>
              <a:t>EPROM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a </a:t>
            </a:r>
            <a:r>
              <a:rPr sz="1600" u="sng" spc="-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Gothic Uralic"/>
                <a:cs typeface="Gothic Uralic"/>
                <a:hlinkClick r:id="rId2"/>
              </a:rPr>
              <a:t>non-volatile</a:t>
            </a:r>
            <a:r>
              <a:rPr sz="1600" spc="-5" dirty="0">
                <a:solidFill>
                  <a:srgbClr val="C4E36D"/>
                </a:solidFill>
                <a:latin typeface="Gothic Uralic"/>
                <a:cs typeface="Gothic Uralic"/>
                <a:hlinkClick r:id="rId2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memory chip </a:t>
            </a:r>
            <a:r>
              <a:rPr sz="1600" spc="-70" dirty="0">
                <a:solidFill>
                  <a:srgbClr val="FFFFFF"/>
                </a:solidFill>
                <a:latin typeface="Gothic Uralic"/>
                <a:cs typeface="Gothic Uralic"/>
              </a:rPr>
              <a:t>that 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can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be</a:t>
            </a:r>
            <a:r>
              <a:rPr sz="1600" spc="-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read.</a:t>
            </a:r>
            <a:endParaRPr sz="16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450" spc="58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PROM</a:t>
            </a:r>
            <a:endParaRPr sz="1800">
              <a:latin typeface="Gothic Uralic"/>
              <a:cs typeface="Gothic Uralic"/>
            </a:endParaRPr>
          </a:p>
          <a:p>
            <a:pPr marL="1155700" marR="5080" indent="-228600">
              <a:lnSpc>
                <a:spcPts val="1730"/>
              </a:lnSpc>
              <a:spcBef>
                <a:spcPts val="1030"/>
              </a:spcBef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PROM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stands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for Programmable Read-Only Memory,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during 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manufacturing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process,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1600" spc="-65" dirty="0">
                <a:solidFill>
                  <a:srgbClr val="FFFFFF"/>
                </a:solidFill>
                <a:latin typeface="Gothic Uralic"/>
                <a:cs typeface="Gothic Uralic"/>
              </a:rPr>
              <a:t>PROM 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manufactured in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 empty state and then programmed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later using a PROM programmer or  burner.</a:t>
            </a:r>
            <a:endParaRPr sz="16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755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450" spc="58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EEPROM</a:t>
            </a:r>
            <a:endParaRPr sz="1800">
              <a:latin typeface="Gothic Uralic"/>
              <a:cs typeface="Gothic Uralic"/>
            </a:endParaRPr>
          </a:p>
          <a:p>
            <a:pPr marL="1155700" marR="248920" indent="-228600">
              <a:lnSpc>
                <a:spcPct val="90100"/>
              </a:lnSpc>
              <a:spcBef>
                <a:spcPts val="1005"/>
              </a:spcBef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EPROM stands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for Electrically Erasable Programmable Read-Only Memory, and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distinction  </a:t>
            </a:r>
            <a:r>
              <a:rPr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between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EPROM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EEPROM is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that the latter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can be erased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and written to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by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computer  system it is installed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in.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916" y="300304"/>
            <a:ext cx="24174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32975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Input/output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664" y="1487170"/>
            <a:ext cx="8783955" cy="302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39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address space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can contain devices other than  memory.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These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 input/output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devices </a:t>
            </a:r>
            <a:r>
              <a:rPr sz="2000" spc="-10" dirty="0">
                <a:solidFill>
                  <a:srgbClr val="FFFFFF"/>
                </a:solidFill>
                <a:latin typeface="Gothic Uralic"/>
                <a:cs typeface="Gothic Uralic"/>
              </a:rPr>
              <a:t>(I/O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devices,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also</a:t>
            </a:r>
            <a:r>
              <a:rPr sz="2000" spc="-1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known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as </a:t>
            </a:r>
            <a:r>
              <a:rPr sz="2000" i="1" dirty="0">
                <a:solidFill>
                  <a:srgbClr val="FFFFFF"/>
                </a:solidFill>
                <a:latin typeface="TeXGyreAdventor"/>
                <a:cs typeface="TeXGyreAdventor"/>
              </a:rPr>
              <a:t>peripherals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)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are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used by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processor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communicate</a:t>
            </a:r>
            <a:r>
              <a:rPr sz="2000" spc="-1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with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external</a:t>
            </a:r>
            <a:r>
              <a:rPr sz="2000" spc="-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world.</a:t>
            </a:r>
            <a:endParaRPr sz="2000">
              <a:latin typeface="Gothic Uralic"/>
              <a:cs typeface="Gothic Uralic"/>
            </a:endParaRPr>
          </a:p>
          <a:p>
            <a:pPr marL="355600" marR="24701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Some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examples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 serial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controllers that communicate with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keyboards,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mice, modems, etc.; parallel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I/O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devices that control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some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external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subsystem;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or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disk-drive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controllers, video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audio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controllers, or network</a:t>
            </a:r>
            <a:r>
              <a:rPr sz="2000" spc="-10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interfaces.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7588" y="4469891"/>
            <a:ext cx="5062727" cy="2112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60502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Computer</a:t>
            </a:r>
            <a:r>
              <a:rPr spc="-2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543050"/>
            <a:ext cx="8735060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b="1" spc="-155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2000" b="1" spc="-165" dirty="0">
                <a:solidFill>
                  <a:srgbClr val="FFFFFF"/>
                </a:solidFill>
                <a:latin typeface="Verdana"/>
                <a:cs typeface="Verdana"/>
              </a:rPr>
              <a:t>architecture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describes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how a machine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logically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organized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and how its instruction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set 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actually</a:t>
            </a:r>
            <a:r>
              <a:rPr sz="2000" spc="-13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implemented.</a:t>
            </a:r>
            <a:endParaRPr sz="20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One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most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important architectural decision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made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in designing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computer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how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its memory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organized, and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how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programs are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loaded into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machine.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25450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In 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early history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computers,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there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was 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distinction</a:t>
            </a:r>
            <a:r>
              <a:rPr sz="2000" spc="-2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between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stored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program and hardwired</a:t>
            </a:r>
            <a:r>
              <a:rPr sz="2000" spc="-5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computers.</a:t>
            </a:r>
            <a:endParaRPr sz="2000">
              <a:latin typeface="Gothic Uralic"/>
              <a:cs typeface="Gothic Uralic"/>
            </a:endParaRPr>
          </a:p>
          <a:p>
            <a:pPr marL="355600" marR="32194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Rewiring a machine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simply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takes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too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long when compared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to</a:t>
            </a:r>
            <a:r>
              <a:rPr sz="2000" spc="-2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process of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simply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loading new data into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</a:t>
            </a:r>
            <a:r>
              <a:rPr sz="2000" spc="-17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machine.</a:t>
            </a:r>
            <a:endParaRPr sz="2000">
              <a:latin typeface="Gothic Uralic"/>
              <a:cs typeface="Gothic Uralic"/>
            </a:endParaRPr>
          </a:p>
          <a:p>
            <a:pPr marL="355600" marR="49149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In 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current era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computing,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almost all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</a:t>
            </a:r>
            <a:r>
              <a:rPr sz="2000" spc="-19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stored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computers.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book,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be focusing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on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stored 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</a:t>
            </a:r>
            <a:r>
              <a:rPr sz="2000" spc="-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architectures.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1180036"/>
            <a:ext cx="9058275" cy="437042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main features of </a:t>
            </a:r>
            <a:r>
              <a:rPr lang="en-GB" sz="2000" spc="-5" dirty="0">
                <a:solidFill>
                  <a:srgbClr val="FFFFFF"/>
                </a:solidFill>
                <a:latin typeface="Gothic Uralic"/>
                <a:cs typeface="Gothic Uralic"/>
              </a:rPr>
              <a:t>computer system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</a:t>
            </a:r>
            <a:r>
              <a:rPr sz="2000" spc="-15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550" dirty="0">
                <a:solidFill>
                  <a:srgbClr val="FFFFFF"/>
                </a:solidFill>
                <a:latin typeface="Gothic Uralic"/>
                <a:cs typeface="Gothic Uralic"/>
              </a:rPr>
              <a:t>−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Development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true artificial</a:t>
            </a:r>
            <a:r>
              <a:rPr sz="1900" spc="2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intelligence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Development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Natural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language</a:t>
            </a:r>
            <a:r>
              <a:rPr sz="1900" spc="2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processing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Advancement </a:t>
            </a:r>
            <a:r>
              <a:rPr sz="190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Parallel</a:t>
            </a:r>
            <a:r>
              <a:rPr sz="1900" spc="22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Processing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Advancement </a:t>
            </a:r>
            <a:r>
              <a:rPr sz="1900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Superconductor</a:t>
            </a:r>
            <a:r>
              <a:rPr sz="1900" spc="254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technology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More user-friendly interfaces </a:t>
            </a:r>
            <a:r>
              <a:rPr sz="1900" dirty="0">
                <a:solidFill>
                  <a:srgbClr val="FFFFFF"/>
                </a:solidFill>
                <a:latin typeface="Gothic Uralic"/>
                <a:cs typeface="Gothic Uralic"/>
              </a:rPr>
              <a:t>with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multimedia</a:t>
            </a:r>
            <a:r>
              <a:rPr sz="1900" spc="2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features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Availability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of </a:t>
            </a:r>
            <a:r>
              <a:rPr sz="1900" dirty="0">
                <a:solidFill>
                  <a:srgbClr val="FFFFFF"/>
                </a:solidFill>
                <a:latin typeface="Gothic Uralic"/>
                <a:cs typeface="Gothic Uralic"/>
              </a:rPr>
              <a:t>very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powerful </a:t>
            </a:r>
            <a:r>
              <a:rPr sz="19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compact computers at cheaper</a:t>
            </a:r>
            <a:r>
              <a:rPr sz="1900" spc="37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Gothic Uralic"/>
                <a:cs typeface="Gothic Uralic"/>
              </a:rPr>
              <a:t>rates</a:t>
            </a:r>
            <a:endParaRPr sz="19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Some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 types of this generation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are</a:t>
            </a:r>
            <a:r>
              <a:rPr sz="2000" spc="-18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spc="550" dirty="0">
                <a:solidFill>
                  <a:srgbClr val="FFFFFF"/>
                </a:solidFill>
                <a:latin typeface="Gothic Uralic"/>
                <a:cs typeface="Gothic Uralic"/>
              </a:rPr>
              <a:t>−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500" spc="495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Desktop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500" spc="495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Laptop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500" spc="495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Note</a:t>
            </a:r>
            <a:r>
              <a:rPr lang="en-GB" sz="1900" spc="-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Book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1500" spc="28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500" spc="495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Gothic Uralic"/>
                <a:cs typeface="Gothic Uralic"/>
              </a:rPr>
              <a:t>ChromeBook</a:t>
            </a:r>
            <a:endParaRPr sz="19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400" y="285369"/>
            <a:ext cx="2713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Continue..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8399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</a:t>
            </a:r>
            <a:r>
              <a:rPr spc="-5" dirty="0"/>
              <a:t>Of Computer</a:t>
            </a:r>
            <a:r>
              <a:rPr spc="-5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626463"/>
            <a:ext cx="3851275" cy="8883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95"/>
              </a:spcBef>
              <a:buClr>
                <a:srgbClr val="ACD333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spc="-150" dirty="0">
                <a:solidFill>
                  <a:srgbClr val="FFFFFF"/>
                </a:solidFill>
                <a:latin typeface="Verdana"/>
                <a:cs typeface="Verdana"/>
              </a:rPr>
              <a:t>Von </a:t>
            </a:r>
            <a:r>
              <a:rPr sz="2000" b="1" spc="-175" dirty="0">
                <a:solidFill>
                  <a:srgbClr val="FFFFFF"/>
                </a:solidFill>
                <a:latin typeface="Verdana"/>
                <a:cs typeface="Verdana"/>
              </a:rPr>
              <a:t>Neumann</a:t>
            </a:r>
            <a:r>
              <a:rPr sz="2000" b="1" spc="-165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endParaRPr sz="20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Clr>
                <a:srgbClr val="ACD333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000" b="1" spc="-190" dirty="0">
                <a:solidFill>
                  <a:srgbClr val="FFFFFF"/>
                </a:solidFill>
                <a:latin typeface="Verdana"/>
                <a:cs typeface="Verdana"/>
              </a:rPr>
              <a:t>Harvard</a:t>
            </a:r>
            <a:r>
              <a:rPr sz="20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16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Von Neumann</a:t>
            </a:r>
            <a:r>
              <a:rPr spc="-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828" y="1525016"/>
            <a:ext cx="9618980" cy="480187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59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invention of stored program computers has been ascribed to a  mathematician, John von Neumann, who was a contemporary of Mauchley  and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Eckert.</a:t>
            </a:r>
            <a:endParaRPr sz="2200">
              <a:latin typeface="Arial"/>
              <a:cs typeface="Arial"/>
            </a:endParaRPr>
          </a:p>
          <a:p>
            <a:pPr marL="355600" marR="958850" indent="-342900">
              <a:lnSpc>
                <a:spcPts val="2380"/>
              </a:lnSpc>
              <a:spcBef>
                <a:spcPts val="108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Stored-program computers have become known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Von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Neumann  Architecture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systems.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tabLst>
                <a:tab pos="354965" algn="l"/>
              </a:tabLst>
            </a:pPr>
            <a:r>
              <a:rPr sz="1750" spc="31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Today’s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stored-program computers have the following</a:t>
            </a:r>
            <a:r>
              <a:rPr sz="22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characteristics: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ts val="2375"/>
              </a:lnSpc>
            </a:pPr>
            <a:r>
              <a:rPr sz="1750" spc="31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Three hardware</a:t>
            </a:r>
            <a:r>
              <a:rPr sz="2200" spc="-7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systems:</a:t>
            </a:r>
            <a:endParaRPr sz="2200">
              <a:latin typeface="Gothic Uralic"/>
              <a:cs typeface="Gothic Uralic"/>
            </a:endParaRPr>
          </a:p>
          <a:p>
            <a:pPr marL="927100">
              <a:lnSpc>
                <a:spcPts val="2375"/>
              </a:lnSpc>
            </a:pPr>
            <a:r>
              <a:rPr sz="1750" spc="27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2200" spc="275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central processing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unit</a:t>
            </a:r>
            <a:r>
              <a:rPr sz="2200" spc="-3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Gothic Uralic"/>
                <a:cs typeface="Gothic Uralic"/>
              </a:rPr>
              <a:t>(CPU)</a:t>
            </a:r>
            <a:endParaRPr sz="2200">
              <a:latin typeface="Gothic Uralic"/>
              <a:cs typeface="Gothic Uralic"/>
            </a:endParaRPr>
          </a:p>
          <a:p>
            <a:pPr marL="927100">
              <a:lnSpc>
                <a:spcPts val="2375"/>
              </a:lnSpc>
            </a:pPr>
            <a:r>
              <a:rPr sz="1750" spc="27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2200" spc="275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main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memory</a:t>
            </a:r>
            <a:r>
              <a:rPr sz="2200" spc="-31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system</a:t>
            </a:r>
            <a:endParaRPr sz="2200">
              <a:latin typeface="Gothic Uralic"/>
              <a:cs typeface="Gothic Uralic"/>
            </a:endParaRPr>
          </a:p>
          <a:p>
            <a:pPr marL="927100">
              <a:lnSpc>
                <a:spcPts val="2510"/>
              </a:lnSpc>
            </a:pPr>
            <a:r>
              <a:rPr sz="1750" spc="17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2200" spc="175" dirty="0">
                <a:solidFill>
                  <a:srgbClr val="FFFFFF"/>
                </a:solidFill>
                <a:latin typeface="Gothic Uralic"/>
                <a:cs typeface="Gothic Uralic"/>
              </a:rPr>
              <a:t>An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I/O</a:t>
            </a:r>
            <a:r>
              <a:rPr sz="2200" spc="-1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system</a:t>
            </a:r>
            <a:endParaRPr sz="2200">
              <a:latin typeface="Gothic Uralic"/>
              <a:cs typeface="Gothic Uralic"/>
            </a:endParaRPr>
          </a:p>
          <a:p>
            <a:pPr marL="469900">
              <a:lnSpc>
                <a:spcPts val="2525"/>
              </a:lnSpc>
              <a:spcBef>
                <a:spcPts val="2115"/>
              </a:spcBef>
            </a:pPr>
            <a:r>
              <a:rPr sz="1750" spc="315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capacity </a:t>
            </a:r>
            <a:r>
              <a:rPr sz="220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Gothic Uralic"/>
                <a:cs typeface="Gothic Uralic"/>
              </a:rPr>
              <a:t>carry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out sequential instruction</a:t>
            </a:r>
            <a:r>
              <a:rPr sz="2200" spc="-7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Gothic Uralic"/>
                <a:cs typeface="Gothic Uralic"/>
              </a:rPr>
              <a:t>processing.</a:t>
            </a:r>
            <a:endParaRPr sz="2200">
              <a:latin typeface="Gothic Uralic"/>
              <a:cs typeface="Gothic Uralic"/>
            </a:endParaRPr>
          </a:p>
          <a:p>
            <a:pPr marL="927100">
              <a:lnSpc>
                <a:spcPts val="2165"/>
              </a:lnSpc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600" spc="-22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single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data path between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CPU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main memory.</a:t>
            </a:r>
            <a:endParaRPr sz="2000">
              <a:latin typeface="Gothic Uralic"/>
              <a:cs typeface="Gothic Uralic"/>
            </a:endParaRPr>
          </a:p>
          <a:p>
            <a:pPr marL="927100">
              <a:lnSpc>
                <a:spcPts val="2280"/>
              </a:lnSpc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600" spc="-16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single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path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known as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i="1" spc="-5" dirty="0">
                <a:solidFill>
                  <a:srgbClr val="FFFFFF"/>
                </a:solidFill>
                <a:latin typeface="TeXGyreAdventor"/>
                <a:cs typeface="TeXGyreAdventor"/>
              </a:rPr>
              <a:t>von </a:t>
            </a:r>
            <a:r>
              <a:rPr sz="2000" i="1" dirty="0">
                <a:solidFill>
                  <a:srgbClr val="FFFFFF"/>
                </a:solidFill>
                <a:latin typeface="TeXGyreAdventor"/>
                <a:cs typeface="TeXGyreAdventor"/>
              </a:rPr>
              <a:t>Neumann bottleneck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716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Von Neumann</a:t>
            </a:r>
            <a:r>
              <a:rPr spc="-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828" y="1560068"/>
            <a:ext cx="9807575" cy="1677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23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b="1" spc="-150" dirty="0">
                <a:solidFill>
                  <a:srgbClr val="FFFFFF"/>
                </a:solidFill>
                <a:latin typeface="Verdana"/>
                <a:cs typeface="Verdana"/>
              </a:rPr>
              <a:t>Von </a:t>
            </a:r>
            <a:r>
              <a:rPr sz="2000" b="1" spc="-170" dirty="0">
                <a:solidFill>
                  <a:srgbClr val="FFFFFF"/>
                </a:solidFill>
                <a:latin typeface="Verdana"/>
                <a:cs typeface="Verdana"/>
              </a:rPr>
              <a:t>Neumann </a:t>
            </a:r>
            <a:r>
              <a:rPr sz="2000" b="1" spc="-165" dirty="0">
                <a:solidFill>
                  <a:srgbClr val="FFFFFF"/>
                </a:solidFill>
                <a:latin typeface="Verdana"/>
                <a:cs typeface="Verdana"/>
              </a:rPr>
              <a:t>Architecture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is,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far,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most common architecture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in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existence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today.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PCs,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Macs, and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even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Android phones are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examples of </a:t>
            </a:r>
            <a:r>
              <a:rPr sz="2000" spc="-15" dirty="0">
                <a:solidFill>
                  <a:srgbClr val="FFFFFF"/>
                </a:solidFill>
                <a:latin typeface="Gothic Uralic"/>
                <a:cs typeface="Gothic Uralic"/>
              </a:rPr>
              <a:t>Von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Neumann</a:t>
            </a:r>
            <a:r>
              <a:rPr sz="2000" spc="-4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computers.</a:t>
            </a:r>
            <a:endParaRPr sz="20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bus </a:t>
            </a:r>
            <a:r>
              <a:rPr sz="2000" spc="-10" dirty="0">
                <a:solidFill>
                  <a:srgbClr val="FFFFFF"/>
                </a:solidFill>
                <a:latin typeface="Gothic Uralic"/>
                <a:cs typeface="Gothic Uralic"/>
              </a:rPr>
              <a:t>(address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bus/data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bus/control bus)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used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Gothic Uralic"/>
                <a:cs typeface="Gothic Uralic"/>
              </a:rPr>
              <a:t>instruction and 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data code</a:t>
            </a:r>
            <a:r>
              <a:rPr sz="2000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Gothic Uralic"/>
                <a:cs typeface="Gothic Uralic"/>
              </a:rPr>
              <a:t>execution.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7832" y="3864864"/>
            <a:ext cx="5521452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5463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Harvard</a:t>
            </a:r>
            <a:r>
              <a:rPr spc="-6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828" y="1432966"/>
            <a:ext cx="11033125" cy="23698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Harvard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architecture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used </a:t>
            </a:r>
            <a:r>
              <a:rPr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when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and code is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present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 different memory</a:t>
            </a:r>
            <a:r>
              <a:rPr sz="1600" spc="1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Gothic Uralic"/>
                <a:cs typeface="Gothic Uralic"/>
              </a:rPr>
              <a:t>blocks.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separate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memory block is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needed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for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and</a:t>
            </a:r>
            <a:r>
              <a:rPr sz="1600" spc="6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instruction.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can be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accessed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by one memory location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instruction can be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accessed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by a different</a:t>
            </a:r>
            <a:r>
              <a:rPr sz="1600" spc="19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location.</a:t>
            </a:r>
            <a:endParaRPr sz="1600">
              <a:latin typeface="Gothic Uralic"/>
              <a:cs typeface="Gothic Uralic"/>
            </a:endParaRPr>
          </a:p>
          <a:p>
            <a:pPr marL="355600" marR="15240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5" dirty="0">
                <a:solidFill>
                  <a:srgbClr val="FFFFFF"/>
                </a:solidFill>
                <a:latin typeface="Gothic Uralic"/>
                <a:cs typeface="Gothic Uralic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has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data storage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entirely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contained </a:t>
            </a:r>
            <a:r>
              <a:rPr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within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central processing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unit </a:t>
            </a:r>
            <a:r>
              <a:rPr sz="1600" spc="-15" dirty="0">
                <a:solidFill>
                  <a:srgbClr val="FFFFFF"/>
                </a:solidFill>
                <a:latin typeface="Gothic Uralic"/>
                <a:cs typeface="Gothic Uralic"/>
              </a:rPr>
              <a:t>(CPU).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 single set of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clock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cycles is 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required.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30" dirty="0">
                <a:solidFill>
                  <a:srgbClr val="FFFFFF"/>
                </a:solidFill>
                <a:latin typeface="Gothic Uralic"/>
                <a:cs typeface="Gothic Uralic"/>
              </a:rPr>
              <a:t>We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can </a:t>
            </a:r>
            <a:r>
              <a:rPr sz="1600" dirty="0">
                <a:solidFill>
                  <a:srgbClr val="FFFFFF"/>
                </a:solidFill>
                <a:latin typeface="Gothic Uralic"/>
                <a:cs typeface="Gothic Uralic"/>
              </a:rPr>
              <a:t>observe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below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image, there are separate data and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instruction memory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that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is a bus</a:t>
            </a:r>
            <a:r>
              <a:rPr sz="1600" spc="31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available</a:t>
            </a:r>
            <a:endParaRPr sz="16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Gothic Uralic"/>
                <a:cs typeface="Gothic Uralic"/>
              </a:rPr>
              <a:t>perform</a:t>
            </a:r>
            <a:r>
              <a:rPr sz="1600" spc="20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othic Uralic"/>
                <a:cs typeface="Gothic Uralic"/>
              </a:rPr>
              <a:t>operations.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6952" y="3880103"/>
            <a:ext cx="5426963" cy="272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473709"/>
            <a:ext cx="2781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060" algn="l"/>
              </a:tabLst>
            </a:pPr>
            <a:r>
              <a:rPr spc="-5" dirty="0"/>
              <a:t>CA	v/s</a:t>
            </a:r>
            <a:r>
              <a:rPr spc="-90" dirty="0"/>
              <a:t> </a:t>
            </a:r>
            <a:r>
              <a:rPr dirty="0"/>
              <a:t>CO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2023" y="1955863"/>
          <a:ext cx="7101840" cy="3802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5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FC924"/>
                      </a:solidFill>
                      <a:prstDash val="solid"/>
                    </a:lnL>
                    <a:lnR w="9525">
                      <a:solidFill>
                        <a:srgbClr val="DFC924"/>
                      </a:solidFill>
                      <a:prstDash val="solid"/>
                    </a:lnR>
                    <a:lnT w="9525">
                      <a:solidFill>
                        <a:srgbClr val="DFC924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Organization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FC924"/>
                      </a:solidFill>
                      <a:prstDash val="solid"/>
                    </a:lnL>
                    <a:lnR w="9525">
                      <a:solidFill>
                        <a:srgbClr val="DFC924"/>
                      </a:solidFill>
                      <a:prstDash val="solid"/>
                    </a:lnR>
                    <a:lnT w="9525">
                      <a:solidFill>
                        <a:srgbClr val="DFC924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86">
                <a:tc>
                  <a:txBody>
                    <a:bodyPr/>
                    <a:lstStyle/>
                    <a:p>
                      <a:pPr marL="46355" marR="347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Computer Architecture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concerned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with the  way hardware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components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are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connected  together to form a computer</a:t>
                      </a:r>
                      <a:r>
                        <a:rPr sz="11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system.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215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Computer Organization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concerned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with the  structure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behaviour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of a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computer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system  as seen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by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1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user.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736">
                <a:tc>
                  <a:txBody>
                    <a:bodyPr/>
                    <a:lstStyle/>
                    <a:p>
                      <a:pPr marL="46355" marR="2374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It acts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as the interface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between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hardware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 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software.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435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deals with the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components of a connection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in 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system.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48">
                <a:tc>
                  <a:txBody>
                    <a:bodyPr/>
                    <a:lstStyle/>
                    <a:p>
                      <a:pPr marL="46355" marR="23685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Computer Architecture helps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us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to understand  the functionalities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of a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system.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22097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Computer Organization tells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us how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exactly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all 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the units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system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are arranged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and  interconnected.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9">
                <a:tc>
                  <a:txBody>
                    <a:bodyPr/>
                    <a:lstStyle/>
                    <a:p>
                      <a:pPr marL="46355" marR="1009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programmer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can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view architecture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in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terms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of 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instructions, addressing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modes and</a:t>
                      </a:r>
                      <a:r>
                        <a:rPr sz="1100" spc="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registers.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485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Whereas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Organization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expresses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the realization 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1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architecture.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735">
                <a:tc>
                  <a:txBody>
                    <a:bodyPr/>
                    <a:lstStyle/>
                    <a:p>
                      <a:pPr marL="46355" marR="971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While designing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computer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system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architecture 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considered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first.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7562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An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organization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done on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the basis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of 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architecture.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9">
                <a:tc>
                  <a:txBody>
                    <a:bodyPr/>
                    <a:lstStyle/>
                    <a:p>
                      <a:pPr marL="46355" marR="4019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Computer Architecture deals with high-level  design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issues.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4273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Computer Organization deals with low-level  design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issues.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325">
                <a:tc>
                  <a:txBody>
                    <a:bodyPr/>
                    <a:lstStyle/>
                    <a:p>
                      <a:pPr marL="46355" marR="350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Architecture involves Logic (Instruction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sets, 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Addressing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modes, Data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types, Cache  optimization)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42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Organization involves Physical Components  (Circuit design,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Adders,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Signals,</a:t>
                      </a:r>
                      <a:r>
                        <a:rPr sz="11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Peripherals)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4762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E36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1785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Gothic Uralic</vt:lpstr>
      <vt:lpstr>TeXGyreAdventor</vt:lpstr>
      <vt:lpstr>Times New Roman</vt:lpstr>
      <vt:lpstr>Verdana</vt:lpstr>
      <vt:lpstr>Office Theme</vt:lpstr>
      <vt:lpstr>PowerPoint Presentation</vt:lpstr>
      <vt:lpstr>What computer does do?</vt:lpstr>
      <vt:lpstr>Computer Architecture</vt:lpstr>
      <vt:lpstr>Continue..</vt:lpstr>
      <vt:lpstr>Types Of Computer Architecture</vt:lpstr>
      <vt:lpstr>Von Neumann Architecture</vt:lpstr>
      <vt:lpstr>Von Neumann Architecture</vt:lpstr>
      <vt:lpstr>Harvard Architecture</vt:lpstr>
      <vt:lpstr>CA v/s CO</vt:lpstr>
      <vt:lpstr>The Computer Level Hierarchy</vt:lpstr>
      <vt:lpstr>The Computer Level Hierarchy</vt:lpstr>
      <vt:lpstr>The Computer Level Hierarchy</vt:lpstr>
      <vt:lpstr>The Computer Level Hierarchy</vt:lpstr>
      <vt:lpstr>The Computer Level Hierarchy</vt:lpstr>
      <vt:lpstr>The Computer Level Hierarchy</vt:lpstr>
      <vt:lpstr>Basic System Architecture</vt:lpstr>
      <vt:lpstr>Processor</vt:lpstr>
      <vt:lpstr>Memory</vt:lpstr>
      <vt:lpstr>Types of Main Memory</vt:lpstr>
      <vt:lpstr>Continue</vt:lpstr>
      <vt:lpstr>Continue</vt:lpstr>
      <vt:lpstr>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Assembly Language EL213</dc:title>
  <dc:creator>Nimra Iqbal</dc:creator>
  <cp:lastModifiedBy>Quratulain Memon</cp:lastModifiedBy>
  <cp:revision>1</cp:revision>
  <dcterms:created xsi:type="dcterms:W3CDTF">2021-10-15T14:27:40Z</dcterms:created>
  <dcterms:modified xsi:type="dcterms:W3CDTF">2021-10-15T14:34:49Z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2021-10-15T00:00:00Z</vt:filetime>
  </property>
</Properties>
</file>