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75" r:id="rId3"/>
    <p:sldId id="326" r:id="rId4"/>
    <p:sldId id="327" r:id="rId5"/>
    <p:sldId id="328" r:id="rId6"/>
    <p:sldId id="329" r:id="rId7"/>
    <p:sldId id="331" r:id="rId8"/>
    <p:sldId id="318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08" r:id="rId25"/>
    <p:sldId id="334" r:id="rId26"/>
    <p:sldId id="336" r:id="rId27"/>
    <p:sldId id="335" r:id="rId28"/>
    <p:sldId id="333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70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452F-74A7-4F23-9AD8-1AEC5FFF1C6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CB70-16B3-4C45-BE13-DB04FA13A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is </a:t>
            </a:r>
            <a:r>
              <a:rPr lang="en-US" sz="2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pin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Add to Shopping Cart action.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Invoice is </a:t>
            </a:r>
            <a:r>
              <a:rPr lang="en-US" sz="2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pin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Create Invoice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CB70-16B3-4C45-BE13-DB04FA13A6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is </a:t>
            </a:r>
            <a:r>
              <a:rPr lang="en-US" sz="2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pin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 Add to Shopping Cart action.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Invoice is </a:t>
            </a:r>
            <a:r>
              <a:rPr lang="en-US" sz="24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pin</a:t>
            </a:r>
            <a:r>
              <a:rPr lang="en-US" sz="24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Create Invoice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CB70-16B3-4C45-BE13-DB04FA13A6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7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E24D-E576-45A1-B5FF-D980622CB7E5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3047-1414-403E-84B7-1BBC64DE1AB1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40C9-0886-46C6-8D34-3F85B5E574F7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808-3999-4E7C-A27A-E463FFB3A910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DE8D59-6E8C-4A0D-A521-7E0560E4A0F4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E6D9-DD4D-4963-A9BE-3E862C065886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E52-561B-4E9B-95EF-0878FCA68630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A5CE-1365-47DB-B5B6-FFA0259F1482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C4-15E3-44C5-A5F2-65DC7147A0BF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BDC8-7CAA-4A3C-BE6C-F367F4E91D73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2B51-1760-48EA-8DA3-3AC673EC0E98}" type="datetime1">
              <a:rPr lang="en-US" smtClean="0"/>
              <a:t>10/3/2023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2E5DA5-765B-4BC4-9925-79A1E9B1B043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C2B-A9FB-6828-D69D-347B75EE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185" y="1479667"/>
            <a:ext cx="9996055" cy="271826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anose="020F0502020204030204" pitchFamily="34" charset="0"/>
              </a:rPr>
              <a:t>Software Design and Analysis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Activity Diagram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82DD71-EEE0-F339-EBAB-8892BA859B34}"/>
              </a:ext>
            </a:extLst>
          </p:cNvPr>
          <p:cNvSpPr txBox="1">
            <a:spLocks/>
          </p:cNvSpPr>
          <p:nvPr/>
        </p:nvSpPr>
        <p:spPr>
          <a:xfrm>
            <a:off x="2793076" y="4520108"/>
            <a:ext cx="6467302" cy="171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>
                <a:latin typeface="Calibri" panose="020F0502020204030204" pitchFamily="34" charset="0"/>
              </a:rPr>
              <a:t>Department </a:t>
            </a:r>
            <a:r>
              <a:rPr lang="en-US" i="1" dirty="0">
                <a:latin typeface="Calibri" panose="020F0502020204030204" pitchFamily="34" charset="0"/>
              </a:rPr>
              <a:t>of Computer Science</a:t>
            </a:r>
          </a:p>
          <a:p>
            <a:r>
              <a:rPr lang="en-US" i="1" dirty="0">
                <a:latin typeface="Calibri" panose="020F0502020204030204" pitchFamily="34" charset="0"/>
              </a:rPr>
              <a:t>National University of Computer and Emerging Sciences</a:t>
            </a:r>
          </a:p>
        </p:txBody>
      </p:sp>
      <p:pic>
        <p:nvPicPr>
          <p:cNvPr id="1026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0BE1C6AA-1303-047E-4209-3AB23201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87" y="4520108"/>
            <a:ext cx="1791651" cy="17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71600"/>
            <a:ext cx="7464379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Action or Activity </a:t>
            </a:r>
            <a:r>
              <a:rPr 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State:</a:t>
            </a:r>
            <a:endParaRPr lang="en-US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 An </a:t>
            </a:r>
            <a:r>
              <a:rPr lang="en-US" sz="2400" dirty="0">
                <a:latin typeface="Calibri" panose="020F0502020204030204" pitchFamily="34" charset="0"/>
              </a:rPr>
              <a:t>activity represents execution of an action on objects or by objects. We represent an activity using a rectangle with rounded corners. Basically any action or event that takes place is represented using an </a:t>
            </a:r>
            <a:r>
              <a:rPr lang="en-US" sz="2400" dirty="0" smtClean="0">
                <a:latin typeface="Calibri" panose="020F0502020204030204" pitchFamily="34" charset="0"/>
              </a:rPr>
              <a:t>activity.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3074" name="Picture 2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837" y="1990725"/>
            <a:ext cx="1732604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88230" y="4263509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Figure –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activity state symbol being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5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80509"/>
            <a:ext cx="8124825" cy="575366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1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Action </a:t>
            </a:r>
            <a:r>
              <a:rPr lang="en-US" sz="3100" b="1" dirty="0">
                <a:solidFill>
                  <a:srgbClr val="002060"/>
                </a:solidFill>
                <a:latin typeface="Calibri" panose="020F0502020204030204" pitchFamily="34" charset="0"/>
              </a:rPr>
              <a:t>Flow or Control flows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Action </a:t>
            </a:r>
            <a:r>
              <a:rPr lang="en-US" sz="2400" dirty="0">
                <a:latin typeface="Calibri" panose="020F0502020204030204" pitchFamily="34" charset="0"/>
              </a:rPr>
              <a:t>flows or Control flows are also referred to as paths and edges.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They are used to show the transition from one activity state to another.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UML-Object-Diagram Figure – notation for control Flow An activity state can have multiple incoming and outgoing action flows.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We use a line with an arrow head to depict a Control Flow.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If there is a constraint to be adhered to while making the transition it is mentioned on the arrow.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Consider the example – Here both the states transit into one final state using action flow symbols i.e. </a:t>
            </a:r>
            <a:r>
              <a:rPr lang="en-US" sz="2400" dirty="0" smtClean="0">
                <a:latin typeface="Calibri" panose="020F0502020204030204" pitchFamily="34" charset="0"/>
              </a:rPr>
              <a:t>arrows.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4100" name="Picture 4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183" y="2133316"/>
            <a:ext cx="3248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80509"/>
            <a:ext cx="7667625" cy="575366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1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Action </a:t>
            </a:r>
            <a:r>
              <a:rPr lang="en-US" sz="3100" b="1" dirty="0">
                <a:solidFill>
                  <a:srgbClr val="002060"/>
                </a:solidFill>
                <a:latin typeface="Calibri" panose="020F0502020204030204" pitchFamily="34" charset="0"/>
              </a:rPr>
              <a:t>Flow or Control flows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Action </a:t>
            </a:r>
            <a:r>
              <a:rPr lang="en-US" sz="2400" dirty="0">
                <a:latin typeface="Calibri" panose="020F0502020204030204" pitchFamily="34" charset="0"/>
              </a:rPr>
              <a:t>flows or Control flows are also referred to as paths and edges.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They are used to show the transition from one activity state to another.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UML-Object-Diagram Figure – notation for control Flow An activity state can have multiple incoming and outgoing action flows.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We use a line with an arrow head to depict a Control Flow.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If there is a constraint to be adhered to while making the transition it is mentioned on the arrow.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Consider the example – Here both the states transit into one final state using action flow symbols i.e. </a:t>
            </a:r>
            <a:r>
              <a:rPr lang="en-US" sz="2400" dirty="0" smtClean="0">
                <a:latin typeface="Calibri" panose="020F0502020204030204" pitchFamily="34" charset="0"/>
              </a:rPr>
              <a:t>arrows.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4100" name="Picture 4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183" y="2133316"/>
            <a:ext cx="3248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97728" y="4073009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Figure –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using action flows for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977617"/>
            <a:ext cx="7667625" cy="32229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Decision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node and Branching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 When we need to make a decision before deciding the flow of control, we use the </a:t>
            </a:r>
            <a:r>
              <a:rPr lang="en-US" sz="2400" dirty="0" smtClean="0">
                <a:latin typeface="Calibri" panose="020F0502020204030204" pitchFamily="34" charset="0"/>
              </a:rPr>
              <a:t>decision node.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</a:rPr>
              <a:t>The outgoing arrows from the decision node can be labelled with conditions or guard expressions. It always includes two or more output arrows.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5122" name="Picture 2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950" y="1620837"/>
            <a:ext cx="22002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9125" y="3706813"/>
            <a:ext cx="379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73239"/>
                </a:solidFill>
                <a:latin typeface="Calibri" panose="020F0502020204030204" pitchFamily="34" charset="0"/>
              </a:rPr>
              <a:t>Figure –</a:t>
            </a: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</a:rPr>
              <a:t> notation for decision </a:t>
            </a:r>
            <a:r>
              <a:rPr lang="en-US" dirty="0" smtClean="0">
                <a:solidFill>
                  <a:srgbClr val="273239"/>
                </a:solidFill>
                <a:latin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124" name="Picture 4" descr="UML-Activity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75" y="3819759"/>
            <a:ext cx="3140346" cy="295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8175" y="6408599"/>
            <a:ext cx="4819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Calibri" panose="020F0502020204030204" pitchFamily="34" charset="0"/>
              </a:rPr>
              <a:t>Figure –</a:t>
            </a: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</a:rPr>
              <a:t> an activity diagram using decision node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4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77667"/>
            <a:ext cx="10987278" cy="16227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Guards: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 </a:t>
            </a:r>
            <a:r>
              <a:rPr lang="en-US" sz="2400" dirty="0" smtClean="0">
                <a:latin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</a:rPr>
              <a:t>Guard refers to a statement written next to a decision node on an arrow sometimes within square brackets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7170" name="Picture 2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01" y="2910458"/>
            <a:ext cx="469737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851" y="5949618"/>
            <a:ext cx="10987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</a:rPr>
              <a:t> </a:t>
            </a:r>
            <a:r>
              <a:rPr lang="en-US" b="1" dirty="0">
                <a:solidFill>
                  <a:srgbClr val="273239"/>
                </a:solidFill>
                <a:latin typeface="Calibri" panose="020F0502020204030204" pitchFamily="34" charset="0"/>
              </a:rPr>
              <a:t>Figure –</a:t>
            </a: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</a:rPr>
              <a:t> guards being used next to a decision node The statement must be true for the control to shift along a particular direction. Guards help us know the constraints and conditions which determine the flow of a process.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9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980509"/>
            <a:ext cx="11789283" cy="576319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Fork: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 </a:t>
            </a:r>
            <a:r>
              <a:rPr lang="en-US" sz="2400" dirty="0" smtClean="0">
                <a:latin typeface="Calibri" panose="020F0502020204030204" pitchFamily="34" charset="0"/>
              </a:rPr>
              <a:t>Fork </a:t>
            </a:r>
            <a:r>
              <a:rPr lang="en-US" sz="2400" dirty="0">
                <a:latin typeface="Calibri" panose="020F0502020204030204" pitchFamily="34" charset="0"/>
              </a:rPr>
              <a:t>nodes are used to support concurrent activities.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UML-Activity-Diagram Figure – fork notation When we use a fork node when both the activities get executed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concurrently i.e. no decision is made before splitting the activity into two parts.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Both parts need to be executed in case of a fork statement.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We use a rounded solid rectangular bar to represent a Fork notation with incoming arrow from the parent activity state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and outgoing arrows towards the newly created activities.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For example: In the example below, the activity of making coffee can be split into two concurrent activities and hence </a:t>
            </a:r>
            <a:r>
              <a:rPr lang="en-US" sz="2400" dirty="0" smtClean="0">
                <a:latin typeface="Calibri" panose="020F0502020204030204" pitchFamily="34" charset="0"/>
              </a:rPr>
              <a:t>we </a:t>
            </a:r>
            <a:r>
              <a:rPr lang="en-US" dirty="0"/>
              <a:t>use the fork notation.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</p:spTree>
    <p:extLst>
      <p:ext uri="{BB962C8B-B14F-4D97-AF65-F5344CB8AC3E}">
        <p14:creationId xmlns:p14="http://schemas.microsoft.com/office/powerpoint/2010/main" val="149849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77667"/>
            <a:ext cx="10987278" cy="162270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Fork: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851" y="5949618"/>
            <a:ext cx="109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</a:rPr>
              <a:t> </a:t>
            </a:r>
            <a:r>
              <a:rPr lang="en-US" sz="2400" b="1" dirty="0">
                <a:latin typeface="Calibri" panose="020F0502020204030204" pitchFamily="34" charset="0"/>
              </a:rPr>
              <a:t>Figure –</a:t>
            </a:r>
            <a:r>
              <a:rPr lang="en-US" sz="2400" dirty="0">
                <a:latin typeface="Calibri" panose="020F0502020204030204" pitchFamily="34" charset="0"/>
              </a:rPr>
              <a:t> a diagram using fork</a:t>
            </a:r>
            <a:r>
              <a:rPr lang="en-US" sz="2400" dirty="0" smtClean="0">
                <a:solidFill>
                  <a:srgbClr val="273239"/>
                </a:solidFill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8194" name="Picture 2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4" y="1377667"/>
            <a:ext cx="3224517" cy="439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1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980509"/>
            <a:ext cx="7324725" cy="409631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Join: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Join </a:t>
            </a:r>
            <a:r>
              <a:rPr lang="en-US" sz="2400" dirty="0">
                <a:latin typeface="Calibri" panose="020F0502020204030204" pitchFamily="34" charset="0"/>
              </a:rPr>
              <a:t>nodes are used to support concurrent activities converging into one.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For </a:t>
            </a:r>
            <a:r>
              <a:rPr lang="en-US" sz="2400" dirty="0">
                <a:latin typeface="Calibri" panose="020F0502020204030204" pitchFamily="34" charset="0"/>
              </a:rPr>
              <a:t>join notations we have two or </a:t>
            </a:r>
            <a:r>
              <a:rPr lang="en-US" sz="2400" dirty="0" smtClean="0">
                <a:latin typeface="Calibri" panose="020F0502020204030204" pitchFamily="34" charset="0"/>
              </a:rPr>
              <a:t>more incoming </a:t>
            </a:r>
            <a:r>
              <a:rPr lang="en-US" sz="2400" dirty="0">
                <a:latin typeface="Calibri" panose="020F0502020204030204" pitchFamily="34" charset="0"/>
              </a:rPr>
              <a:t>edges and one outgoing edge.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UML-Activity-Diagram </a:t>
            </a:r>
            <a:r>
              <a:rPr lang="en-US" sz="2400" dirty="0">
                <a:latin typeface="Calibri" panose="020F0502020204030204" pitchFamily="34" charset="0"/>
              </a:rPr>
              <a:t>Figure – join notation For example – When both activities i.e. steaming the milk and adding coffee get completed, we converge them into one final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10242" name="Picture 2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36" y="4655917"/>
            <a:ext cx="2206625" cy="16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ML-Activity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71" y="1126902"/>
            <a:ext cx="23812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6676" y="6230568"/>
            <a:ext cx="10987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</a:rPr>
              <a:t> </a:t>
            </a:r>
            <a:r>
              <a:rPr lang="en-US" sz="2400" b="1" dirty="0">
                <a:latin typeface="Calibri" panose="020F0502020204030204" pitchFamily="34" charset="0"/>
              </a:rPr>
              <a:t>Figure –</a:t>
            </a:r>
            <a:r>
              <a:rPr lang="en-US" sz="2400" dirty="0">
                <a:latin typeface="Calibri" panose="020F0502020204030204" pitchFamily="34" charset="0"/>
              </a:rPr>
              <a:t> </a:t>
            </a:r>
            <a:r>
              <a:rPr lang="en-US" sz="2400" dirty="0" smtClean="0">
                <a:latin typeface="Calibri" panose="020F0502020204030204" pitchFamily="34" charset="0"/>
              </a:rPr>
              <a:t>Join notation in UML</a:t>
            </a:r>
            <a:r>
              <a:rPr lang="en-US" sz="2400" dirty="0" smtClean="0">
                <a:solidFill>
                  <a:srgbClr val="273239"/>
                </a:solidFill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3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980509"/>
            <a:ext cx="11887200" cy="409631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Merge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or Merge Event 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Scenarios </a:t>
            </a:r>
            <a:r>
              <a:rPr lang="en-US" sz="2400" dirty="0">
                <a:latin typeface="Calibri" panose="020F0502020204030204" pitchFamily="34" charset="0"/>
              </a:rPr>
              <a:t>arise when activities which are not being executed concurrently have to be merged.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We </a:t>
            </a:r>
            <a:r>
              <a:rPr lang="en-US" sz="2400" dirty="0">
                <a:latin typeface="Calibri" panose="020F0502020204030204" pitchFamily="34" charset="0"/>
              </a:rPr>
              <a:t>use the merge notation for such scenarios.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We </a:t>
            </a:r>
            <a:r>
              <a:rPr lang="en-US" sz="2400" dirty="0">
                <a:latin typeface="Calibri" panose="020F0502020204030204" pitchFamily="34" charset="0"/>
              </a:rPr>
              <a:t>can merge two or more activities into one if the control proceeds onto the next activity irrespective of the path chosen.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UML-Activity-Diagram Figure – merge notation For example –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In the diagram below: we can’t have both sides executing concurrently,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but they finally merge into one. A number can’t be both odd </a:t>
            </a:r>
            <a:r>
              <a:rPr lang="en-US" sz="2400" dirty="0" smtClean="0">
                <a:latin typeface="Calibri" panose="020F0502020204030204" pitchFamily="34" charset="0"/>
              </a:rPr>
              <a:t>and </a:t>
            </a:r>
            <a:r>
              <a:rPr lang="en-US" dirty="0"/>
              <a:t>even at the same time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53243"/>
            <a:ext cx="10987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</a:rPr>
              <a:t> </a:t>
            </a:r>
            <a:r>
              <a:rPr lang="en-US" b="1" dirty="0">
                <a:latin typeface="Calibri" panose="020F0502020204030204" pitchFamily="34" charset="0"/>
              </a:rPr>
              <a:t>Figure –</a:t>
            </a:r>
            <a:r>
              <a:rPr lang="en-US" dirty="0">
                <a:latin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</a:rPr>
              <a:t>Merge symbol in UML</a:t>
            </a:r>
            <a:r>
              <a:rPr lang="en-US" dirty="0" smtClean="0">
                <a:solidFill>
                  <a:srgbClr val="273239"/>
                </a:solidFill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1266" name="Picture 2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5" y="4849573"/>
            <a:ext cx="1054100" cy="17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54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980509"/>
            <a:ext cx="11887200" cy="45776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Merge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or Merge Event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53243"/>
            <a:ext cx="10987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</a:rPr>
              <a:t> </a:t>
            </a:r>
            <a:r>
              <a:rPr lang="en-US" b="1" dirty="0">
                <a:latin typeface="Calibri" panose="020F0502020204030204" pitchFamily="34" charset="0"/>
              </a:rPr>
              <a:t>Figure –</a:t>
            </a:r>
            <a:r>
              <a:rPr lang="en-US" dirty="0">
                <a:latin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</a:rPr>
              <a:t>Merge symbol in UML</a:t>
            </a:r>
            <a:r>
              <a:rPr lang="en-US" dirty="0" smtClean="0">
                <a:solidFill>
                  <a:srgbClr val="273239"/>
                </a:solidFill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2290" name="Picture 2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76" y="1563499"/>
            <a:ext cx="3667125" cy="47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3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UML 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0804398" cy="557823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UML, the activity diagram is used to demonstrate the flow of control within the system rather than the implementation.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models the </a:t>
            </a:r>
            <a:r>
              <a:rPr lang="en-US" b="1" dirty="0"/>
              <a:t>concurrent</a:t>
            </a:r>
            <a:r>
              <a:rPr lang="en-US" dirty="0"/>
              <a:t> and </a:t>
            </a:r>
            <a:r>
              <a:rPr lang="en-US" b="1" dirty="0"/>
              <a:t>sequential</a:t>
            </a:r>
            <a:r>
              <a:rPr lang="en-US" dirty="0"/>
              <a:t> activities.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activity diagram helps in envisioning the workflow from one activity to another.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flow can be </a:t>
            </a:r>
            <a:r>
              <a:rPr lang="en-US" b="1" dirty="0"/>
              <a:t>sequential</a:t>
            </a:r>
            <a:r>
              <a:rPr lang="en-US" dirty="0"/>
              <a:t>, </a:t>
            </a:r>
            <a:r>
              <a:rPr lang="en-US" b="1" dirty="0"/>
              <a:t>branched</a:t>
            </a:r>
            <a:r>
              <a:rPr lang="en-US" dirty="0"/>
              <a:t>, or </a:t>
            </a:r>
            <a:r>
              <a:rPr lang="en-US" b="1" dirty="0"/>
              <a:t>concurrent</a:t>
            </a:r>
            <a:r>
              <a:rPr lang="en-US" dirty="0"/>
              <a:t>, and to deal with such kinds of flows, the activity diagram has come up with a </a:t>
            </a:r>
            <a:r>
              <a:rPr lang="en-US" b="1" dirty="0"/>
              <a:t>fork</a:t>
            </a:r>
            <a:r>
              <a:rPr lang="en-US" dirty="0"/>
              <a:t>, </a:t>
            </a:r>
            <a:r>
              <a:rPr lang="en-US" b="1" dirty="0"/>
              <a:t>join</a:t>
            </a:r>
            <a:r>
              <a:rPr lang="en-US" dirty="0"/>
              <a:t>, etc.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is also termed as an </a:t>
            </a:r>
            <a:r>
              <a:rPr lang="en-US" b="1" dirty="0"/>
              <a:t>object-oriented flowchart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3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980509"/>
            <a:ext cx="11887200" cy="56574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Swimlanes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We </a:t>
            </a:r>
            <a:r>
              <a:rPr lang="en-US" sz="2400" dirty="0">
                <a:latin typeface="Calibri" panose="020F0502020204030204" pitchFamily="34" charset="0"/>
              </a:rPr>
              <a:t>use </a:t>
            </a:r>
            <a:r>
              <a:rPr lang="en-US" sz="2400" dirty="0" err="1">
                <a:latin typeface="Calibri" panose="020F0502020204030204" pitchFamily="34" charset="0"/>
              </a:rPr>
              <a:t>swimlanes</a:t>
            </a:r>
            <a:r>
              <a:rPr lang="en-US" sz="2400" dirty="0">
                <a:latin typeface="Calibri" panose="020F0502020204030204" pitchFamily="34" charset="0"/>
              </a:rPr>
              <a:t> for grouping related activities in one column.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alibri" panose="020F0502020204030204" pitchFamily="34" charset="0"/>
              </a:rPr>
              <a:t>Swimlanes</a:t>
            </a:r>
            <a:r>
              <a:rPr lang="en-US" sz="2400" dirty="0">
                <a:latin typeface="Calibri" panose="020F0502020204030204" pitchFamily="34" charset="0"/>
              </a:rPr>
              <a:t> group related activities into one column or one row.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alibri" panose="020F0502020204030204" pitchFamily="34" charset="0"/>
              </a:rPr>
              <a:t>Swimlanes</a:t>
            </a:r>
            <a:r>
              <a:rPr lang="en-US" sz="2400" dirty="0">
                <a:latin typeface="Calibri" panose="020F0502020204030204" pitchFamily="34" charset="0"/>
              </a:rPr>
              <a:t> can be vertical and horizontal.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alibri" panose="020F0502020204030204" pitchFamily="34" charset="0"/>
              </a:rPr>
              <a:t>Swimlanes</a:t>
            </a:r>
            <a:r>
              <a:rPr lang="en-US" sz="2400" dirty="0">
                <a:latin typeface="Calibri" panose="020F0502020204030204" pitchFamily="34" charset="0"/>
              </a:rPr>
              <a:t> are used to add modularity to the activity diagram.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It is not mandatory to use </a:t>
            </a:r>
            <a:r>
              <a:rPr lang="en-US" sz="2400" dirty="0" err="1">
                <a:latin typeface="Calibri" panose="020F0502020204030204" pitchFamily="34" charset="0"/>
              </a:rPr>
              <a:t>swimlanes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They usually give more clarity to the activity diagram.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It’s similar to creating a function in a program.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It’s not mandatory to do so, but, it is a recommended practice.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UML-Activity-Diagram Figure – We use a rectangular column to represent a </a:t>
            </a:r>
            <a:r>
              <a:rPr lang="en-US" sz="2400" dirty="0" err="1">
                <a:latin typeface="Calibri" panose="020F0502020204030204" pitchFamily="34" charset="0"/>
              </a:rPr>
              <a:t>swimlane</a:t>
            </a:r>
            <a:r>
              <a:rPr lang="en-US" sz="2400" dirty="0">
                <a:latin typeface="Calibri" panose="020F0502020204030204" pitchFamily="34" charset="0"/>
              </a:rPr>
              <a:t> as shown in the figure above.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For example – Here different set of activities are executed based on if the number is odd or even. These activities are grouped into </a:t>
            </a:r>
            <a:r>
              <a:rPr lang="en-US" sz="2400" dirty="0" smtClean="0">
                <a:latin typeface="Calibri" panose="020F0502020204030204" pitchFamily="34" charset="0"/>
              </a:rPr>
              <a:t>a </a:t>
            </a:r>
            <a:r>
              <a:rPr lang="en-US" dirty="0" err="1">
                <a:latin typeface="Calibri" panose="020F0502020204030204" pitchFamily="34" charset="0"/>
              </a:rPr>
              <a:t>swimlane</a:t>
            </a:r>
            <a:r>
              <a:rPr lang="en-US" dirty="0">
                <a:latin typeface="Calibri" panose="020F0502020204030204" pitchFamily="34" charset="0"/>
              </a:rPr>
              <a:t>.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</p:spTree>
    <p:extLst>
      <p:ext uri="{BB962C8B-B14F-4D97-AF65-F5344CB8AC3E}">
        <p14:creationId xmlns:p14="http://schemas.microsoft.com/office/powerpoint/2010/main" val="17829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980509"/>
            <a:ext cx="11887200" cy="5720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Swimlanes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14338" name="Picture 2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477962"/>
            <a:ext cx="4559300" cy="501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980509"/>
            <a:ext cx="7991475" cy="30485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Time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Event: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We </a:t>
            </a:r>
            <a:r>
              <a:rPr lang="en-US" sz="2400" dirty="0">
                <a:latin typeface="Calibri" panose="020F0502020204030204" pitchFamily="34" charset="0"/>
              </a:rPr>
              <a:t>can have a scenario where an event takes some time to complete.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We </a:t>
            </a:r>
            <a:r>
              <a:rPr lang="en-US" sz="2400" dirty="0">
                <a:latin typeface="Calibri" panose="020F0502020204030204" pitchFamily="34" charset="0"/>
              </a:rPr>
              <a:t>use an hourglass to represent a time event.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For </a:t>
            </a:r>
            <a:r>
              <a:rPr lang="en-US" sz="2400" dirty="0">
                <a:latin typeface="Calibri" panose="020F0502020204030204" pitchFamily="34" charset="0"/>
              </a:rPr>
              <a:t>example – Let us assume that the processing of an </a:t>
            </a:r>
            <a:r>
              <a:rPr lang="en-US" sz="2400" dirty="0" smtClean="0">
                <a:latin typeface="Calibri" panose="020F0502020204030204" pitchFamily="34" charset="0"/>
              </a:rPr>
              <a:t>image </a:t>
            </a:r>
            <a:r>
              <a:rPr lang="en-US" dirty="0"/>
              <a:t>takes a lot of time. Then it can be represented as shown below.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15364" name="Picture 4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4365347"/>
            <a:ext cx="1982978" cy="15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UML-Activity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1164390"/>
            <a:ext cx="1874139" cy="445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9565" y="606411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Figure –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time event notation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13741" y="572784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 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Figure –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an activity diagram using time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6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980509"/>
            <a:ext cx="11887200" cy="56574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</a:rPr>
              <a:t>Final State or End </a:t>
            </a:r>
            <a:r>
              <a:rPr 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State: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state which the system reaches when a particular process or activity ends is known as a Final State or End State. We use a filled circle within a circle notation to represent the final state in a state machine diagram. A system or a process can have multiple final states.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UML-State-Diagram </a:t>
            </a:r>
            <a:r>
              <a:rPr lang="en-US" sz="2400" dirty="0">
                <a:latin typeface="Calibri" panose="020F0502020204030204" pitchFamily="34" charset="0"/>
              </a:rPr>
              <a:t>Figure – notation for final </a:t>
            </a:r>
            <a:r>
              <a:rPr lang="en-US" sz="2400" dirty="0" smtClean="0">
                <a:latin typeface="Calibri" panose="020F0502020204030204" pitchFamily="34" charset="0"/>
              </a:rPr>
              <a:t>state.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16388" name="Picture 4" descr="UML-State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437733"/>
            <a:ext cx="1035050" cy="10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05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for a login</a:t>
            </a:r>
          </a:p>
        </p:txBody>
      </p:sp>
      <p:pic>
        <p:nvPicPr>
          <p:cNvPr id="13314" name="Picture 2" descr="activity diagram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980509"/>
            <a:ext cx="4736405" cy="58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5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1C0E-4C43-E8B0-4CBD-A39A5F3C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2552FE-7E6D-6FAE-0C26-D81A78E1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14" y="0"/>
            <a:ext cx="3476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0575E9-4146-CB25-69EC-9F8883D1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111228"/>
            <a:ext cx="4185806" cy="386849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for 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11696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1C0E-4C43-E8B0-4CBD-A39A5F3C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0575E9-4146-CB25-69EC-9F8883D1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85725"/>
            <a:ext cx="5657850" cy="1990725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Ticket Vending Machine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4" descr="Example of Purchase Ticket use case behavior described with UML activity dia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5072"/>
            <a:ext cx="3606800" cy="68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04775" y="2543175"/>
            <a:ext cx="6772275" cy="216750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This diagram uses the concept of swam lanes.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Thus categorize/partition the activities w.r.t the actors.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Vertical swam lanes are used.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1C0E-4C43-E8B0-4CBD-A39A5F3C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0575E9-4146-CB25-69EC-9F8883D1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8" y="111228"/>
            <a:ext cx="11480225" cy="88629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for Order Processing</a:t>
            </a:r>
          </a:p>
        </p:txBody>
      </p:sp>
      <p:grpSp>
        <p:nvGrpSpPr>
          <p:cNvPr id="3" name="Group 90">
            <a:extLst>
              <a:ext uri="{FF2B5EF4-FFF2-40B4-BE49-F238E27FC236}">
                <a16:creationId xmlns:a16="http://schemas.microsoft.com/office/drawing/2014/main" id="{6377F75B-B4C6-DE73-160C-F0DC9D538012}"/>
              </a:ext>
            </a:extLst>
          </p:cNvPr>
          <p:cNvGrpSpPr>
            <a:grpSpLocks/>
          </p:cNvGrpSpPr>
          <p:nvPr/>
        </p:nvGrpSpPr>
        <p:grpSpPr bwMode="auto">
          <a:xfrm>
            <a:off x="1136071" y="2093336"/>
            <a:ext cx="9452265" cy="2925474"/>
            <a:chOff x="480" y="2612"/>
            <a:chExt cx="4992" cy="1674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9F1E656-C823-A9E5-44E7-7DE8C9A16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3107"/>
              <a:ext cx="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03D1A4A-1AEC-B707-6006-A7E4E6797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82"/>
              <a:ext cx="14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Fill</a:t>
              </a:r>
              <a:endParaRPr lang="en-US" altLang="en-US" sz="3200" b="1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2F5536E-3324-A54E-08E7-70181BC78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3101"/>
              <a:ext cx="2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Order</a:t>
              </a:r>
              <a:endParaRPr lang="en-US" altLang="en-US" sz="3200" b="1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58970E6-C686-6092-4A2A-54B31AD75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2994"/>
              <a:ext cx="2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Ship</a:t>
              </a:r>
              <a:endParaRPr lang="en-US" altLang="en-US" sz="3200" b="1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8D665A2A-F117-64B7-F5C0-097C3178E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3113"/>
              <a:ext cx="2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Order</a:t>
              </a:r>
              <a:endParaRPr lang="en-US" altLang="en-US" sz="3200" b="1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A7B6659F-5BF6-D8EC-1865-EDE2912EC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0" y="3107"/>
              <a:ext cx="11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7F8AEF8-66C9-1A86-B11B-B2F10265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" y="3071"/>
              <a:ext cx="119" cy="72"/>
            </a:xfrm>
            <a:custGeom>
              <a:avLst/>
              <a:gdLst>
                <a:gd name="T0" fmla="*/ 0 w 80"/>
                <a:gd name="T1" fmla="*/ 0 h 48"/>
                <a:gd name="T2" fmla="*/ 80 w 80"/>
                <a:gd name="T3" fmla="*/ 24 h 48"/>
                <a:gd name="T4" fmla="*/ 0 w 8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E9933F7-FD49-A6DD-B9DC-00D75EEE1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" y="2987"/>
              <a:ext cx="120" cy="215"/>
            </a:xfrm>
            <a:custGeom>
              <a:avLst/>
              <a:gdLst>
                <a:gd name="T0" fmla="*/ 40 w 80"/>
                <a:gd name="T1" fmla="*/ 0 h 144"/>
                <a:gd name="T2" fmla="*/ 0 w 80"/>
                <a:gd name="T3" fmla="*/ 72 h 144"/>
                <a:gd name="T4" fmla="*/ 40 w 80"/>
                <a:gd name="T5" fmla="*/ 144 h 144"/>
                <a:gd name="T6" fmla="*/ 80 w 80"/>
                <a:gd name="T7" fmla="*/ 72 h 144"/>
                <a:gd name="T8" fmla="*/ 40 w 80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4">
                  <a:moveTo>
                    <a:pt x="40" y="0"/>
                  </a:moveTo>
                  <a:lnTo>
                    <a:pt x="0" y="72"/>
                  </a:lnTo>
                  <a:lnTo>
                    <a:pt x="40" y="144"/>
                  </a:lnTo>
                  <a:lnTo>
                    <a:pt x="80" y="72"/>
                  </a:lnTo>
                  <a:lnTo>
                    <a:pt x="4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12C77460-AC68-E3FF-5263-CE9348677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3107"/>
              <a:ext cx="1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09F1DC67-1896-7F00-B925-ACB4D25FC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3095"/>
              <a:ext cx="12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5F624A-2064-448F-38B8-12B1E1F58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3058"/>
              <a:ext cx="109" cy="72"/>
            </a:xfrm>
            <a:custGeom>
              <a:avLst/>
              <a:gdLst>
                <a:gd name="T0" fmla="*/ 0 w 72"/>
                <a:gd name="T1" fmla="*/ 0 h 48"/>
                <a:gd name="T2" fmla="*/ 72 w 72"/>
                <a:gd name="T3" fmla="*/ 24 h 48"/>
                <a:gd name="T4" fmla="*/ 0 w 72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E7CCEB4A-A7BD-04C0-7406-ABF0E1CB2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3095"/>
              <a:ext cx="14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71B80F64-9AE8-DCBA-6884-0F35EF77A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903"/>
              <a:ext cx="23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D59D216F-9E68-F06F-5621-C459DDF4B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3261"/>
              <a:ext cx="2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B8EDC66E-4CFA-5A53-AB70-EF133DE3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916"/>
              <a:ext cx="23" cy="3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3747FF9D-1FF3-8CB3-C13C-7F444ED56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47"/>
              <a:ext cx="96" cy="9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22">
              <a:extLst>
                <a:ext uri="{FF2B5EF4-FFF2-40B4-BE49-F238E27FC236}">
                  <a16:creationId xmlns:a16="http://schemas.microsoft.com/office/drawing/2014/main" id="{FCD9C86E-DF4E-3E4F-6E8C-F5BB56979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2916"/>
              <a:ext cx="540" cy="370"/>
            </a:xfrm>
            <a:prstGeom prst="roundRect">
              <a:avLst>
                <a:gd name="adj" fmla="val 35486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3">
              <a:extLst>
                <a:ext uri="{FF2B5EF4-FFF2-40B4-BE49-F238E27FC236}">
                  <a16:creationId xmlns:a16="http://schemas.microsoft.com/office/drawing/2014/main" id="{E88B2EC7-F7ED-2F8D-CC30-471C157A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916"/>
              <a:ext cx="537" cy="370"/>
            </a:xfrm>
            <a:prstGeom prst="roundRect">
              <a:avLst>
                <a:gd name="adj" fmla="val 35486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7386B8B1-F000-71D9-1477-369C6A80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3905"/>
              <a:ext cx="538" cy="369"/>
            </a:xfrm>
            <a:prstGeom prst="roundRect">
              <a:avLst>
                <a:gd name="adj" fmla="val 35486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8D94DFCB-E840-2615-23F3-6B953757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3970"/>
              <a:ext cx="2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Send</a:t>
              </a:r>
              <a:endParaRPr lang="en-US" altLang="en-US" sz="3200" b="1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E189D197-D417-C0CD-83BF-E141C88E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4098"/>
              <a:ext cx="3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Invoice</a:t>
              </a:r>
              <a:endParaRPr lang="en-US" altLang="en-US" sz="3200" b="1"/>
            </a:p>
          </p:txBody>
        </p:sp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ED6683D7-2485-A64A-73CC-92F0FC5D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905"/>
              <a:ext cx="537" cy="369"/>
            </a:xfrm>
            <a:prstGeom prst="roundRect">
              <a:avLst>
                <a:gd name="adj" fmla="val 35486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144BD572-696A-7271-E9B3-17EA88995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3955"/>
              <a:ext cx="31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Accept</a:t>
              </a:r>
              <a:endParaRPr lang="en-US" altLang="en-US" sz="3200" b="1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D7C0CF86-428C-FEED-960F-1FE14DA3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4095"/>
              <a:ext cx="3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Payment</a:t>
              </a:r>
              <a:endParaRPr lang="en-US" altLang="en-US" sz="3200" b="1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17B2D0C6-829A-F2CA-3384-12968752F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6" y="3047"/>
              <a:ext cx="132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4AE299D-8BFE-59D8-EEEC-0245A7CAA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3011"/>
              <a:ext cx="120" cy="72"/>
            </a:xfrm>
            <a:custGeom>
              <a:avLst/>
              <a:gdLst>
                <a:gd name="T0" fmla="*/ 0 w 80"/>
                <a:gd name="T1" fmla="*/ 0 h 48"/>
                <a:gd name="T2" fmla="*/ 80 w 80"/>
                <a:gd name="T3" fmla="*/ 24 h 48"/>
                <a:gd name="T4" fmla="*/ 0 w 8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2BE92132-F0FE-E14D-9C74-28560FDC0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5" y="3047"/>
              <a:ext cx="131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29EB3184-06E3-184A-2436-2F637FF76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3011"/>
              <a:ext cx="132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ECC07ECB-733E-EDE6-EB01-194C13E60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2987"/>
              <a:ext cx="121" cy="60"/>
            </a:xfrm>
            <a:custGeom>
              <a:avLst/>
              <a:gdLst>
                <a:gd name="T0" fmla="*/ 0 w 80"/>
                <a:gd name="T1" fmla="*/ 0 h 40"/>
                <a:gd name="T2" fmla="*/ 80 w 80"/>
                <a:gd name="T3" fmla="*/ 16 h 40"/>
                <a:gd name="T4" fmla="*/ 0 w 80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0">
                  <a:moveTo>
                    <a:pt x="0" y="0"/>
                  </a:moveTo>
                  <a:lnTo>
                    <a:pt x="80" y="16"/>
                  </a:lnTo>
                  <a:lnTo>
                    <a:pt x="0" y="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FB78FA5D-4670-E322-3D45-698ECCD68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3011"/>
              <a:ext cx="300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814D6E27-B53E-D095-C728-6BA441408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3107"/>
              <a:ext cx="13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18ABF15-7EDA-3919-A60B-8FB742D49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" y="3071"/>
              <a:ext cx="120" cy="72"/>
            </a:xfrm>
            <a:custGeom>
              <a:avLst/>
              <a:gdLst>
                <a:gd name="T0" fmla="*/ 0 w 80"/>
                <a:gd name="T1" fmla="*/ 0 h 48"/>
                <a:gd name="T2" fmla="*/ 80 w 80"/>
                <a:gd name="T3" fmla="*/ 24 h 48"/>
                <a:gd name="T4" fmla="*/ 0 w 8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9C97826B-B98D-77E1-9FE1-DB3C56DF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3095"/>
              <a:ext cx="11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7388113-9C42-6E5D-B2A5-21FA72BE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" y="3058"/>
              <a:ext cx="106" cy="72"/>
            </a:xfrm>
            <a:custGeom>
              <a:avLst/>
              <a:gdLst>
                <a:gd name="T0" fmla="*/ 0 w 72"/>
                <a:gd name="T1" fmla="*/ 0 h 48"/>
                <a:gd name="T2" fmla="*/ 72 w 72"/>
                <a:gd name="T3" fmla="*/ 24 h 48"/>
                <a:gd name="T4" fmla="*/ 0 w 72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17A73F9-F1E5-C2EE-6899-82F9A0E9B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" y="3095"/>
              <a:ext cx="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8AC8378F-792A-8BEE-B121-A51E2D498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903"/>
              <a:ext cx="2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DA10BCA6-7539-30CE-6316-6E8AD7F25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261"/>
              <a:ext cx="2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D28E679A-2AC6-C8FD-AE17-E1FFEABEC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916"/>
              <a:ext cx="25" cy="3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10E60536-C577-D3BB-C8C0-7E34C3833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6" y="3190"/>
              <a:ext cx="13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412BCE7A-9957-3A80-C716-85D85222A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3155"/>
              <a:ext cx="121" cy="59"/>
            </a:xfrm>
            <a:custGeom>
              <a:avLst/>
              <a:gdLst>
                <a:gd name="T0" fmla="*/ 0 w 80"/>
                <a:gd name="T1" fmla="*/ 0 h 40"/>
                <a:gd name="T2" fmla="*/ 80 w 80"/>
                <a:gd name="T3" fmla="*/ 24 h 40"/>
                <a:gd name="T4" fmla="*/ 0 w 80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0">
                  <a:moveTo>
                    <a:pt x="0" y="0"/>
                  </a:moveTo>
                  <a:lnTo>
                    <a:pt x="80" y="24"/>
                  </a:lnTo>
                  <a:lnTo>
                    <a:pt x="0" y="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F52DC8DB-E7BF-4248-1676-8ED08E3B9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" y="3190"/>
              <a:ext cx="49" cy="708"/>
            </a:xfrm>
            <a:custGeom>
              <a:avLst/>
              <a:gdLst>
                <a:gd name="T0" fmla="*/ 0 w 36"/>
                <a:gd name="T1" fmla="*/ 1132 h 1132"/>
                <a:gd name="T2" fmla="*/ 2 w 36"/>
                <a:gd name="T3" fmla="*/ 0 h 1132"/>
                <a:gd name="T4" fmla="*/ 36 w 36"/>
                <a:gd name="T5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132">
                  <a:moveTo>
                    <a:pt x="0" y="1132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EA5F7827-2B1C-4EE1-F97E-E1C9D8AD7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" y="4012"/>
              <a:ext cx="120" cy="72"/>
            </a:xfrm>
            <a:custGeom>
              <a:avLst/>
              <a:gdLst>
                <a:gd name="T0" fmla="*/ 0 w 80"/>
                <a:gd name="T1" fmla="*/ 0 h 48"/>
                <a:gd name="T2" fmla="*/ 80 w 80"/>
                <a:gd name="T3" fmla="*/ 24 h 48"/>
                <a:gd name="T4" fmla="*/ 0 w 8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12DF2BDD-D4B8-A9C2-6658-5298EF967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" y="3190"/>
              <a:ext cx="1818" cy="858"/>
            </a:xfrm>
            <a:custGeom>
              <a:avLst/>
              <a:gdLst>
                <a:gd name="T0" fmla="*/ 1160 w 1216"/>
                <a:gd name="T1" fmla="*/ 0 h 576"/>
                <a:gd name="T2" fmla="*/ 1216 w 1216"/>
                <a:gd name="T3" fmla="*/ 0 h 576"/>
                <a:gd name="T4" fmla="*/ 1216 w 1216"/>
                <a:gd name="T5" fmla="*/ 392 h 576"/>
                <a:gd name="T6" fmla="*/ 0 w 1216"/>
                <a:gd name="T7" fmla="*/ 392 h 576"/>
                <a:gd name="T8" fmla="*/ 0 w 1216"/>
                <a:gd name="T9" fmla="*/ 576 h 576"/>
                <a:gd name="T10" fmla="*/ 64 w 1216"/>
                <a:gd name="T11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6" h="576">
                  <a:moveTo>
                    <a:pt x="1160" y="0"/>
                  </a:moveTo>
                  <a:lnTo>
                    <a:pt x="1216" y="0"/>
                  </a:lnTo>
                  <a:lnTo>
                    <a:pt x="1216" y="392"/>
                  </a:lnTo>
                  <a:lnTo>
                    <a:pt x="0" y="392"/>
                  </a:lnTo>
                  <a:lnTo>
                    <a:pt x="0" y="576"/>
                  </a:lnTo>
                  <a:lnTo>
                    <a:pt x="64" y="57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A27CE2C6-92F7-85FE-50D2-088B6C4E1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" y="4048"/>
              <a:ext cx="13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8471DCB8-63E2-E079-EE32-749D081B8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031"/>
              <a:ext cx="85" cy="10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415C5F82-2D39-0E5B-2F23-60D3A4E8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2995"/>
              <a:ext cx="156" cy="179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B665A98A-3604-CDC5-C4B0-32517759F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3058"/>
              <a:ext cx="120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38698DE8-4470-A8CF-C021-3969124E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9" y="3035"/>
              <a:ext cx="107" cy="60"/>
            </a:xfrm>
            <a:custGeom>
              <a:avLst/>
              <a:gdLst>
                <a:gd name="T0" fmla="*/ 0 w 72"/>
                <a:gd name="T1" fmla="*/ 0 h 40"/>
                <a:gd name="T2" fmla="*/ 72 w 72"/>
                <a:gd name="T3" fmla="*/ 16 h 40"/>
                <a:gd name="T4" fmla="*/ 0 w 72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40">
                  <a:moveTo>
                    <a:pt x="0" y="0"/>
                  </a:moveTo>
                  <a:lnTo>
                    <a:pt x="72" y="16"/>
                  </a:lnTo>
                  <a:lnTo>
                    <a:pt x="0" y="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477DBBBA-5D8E-702A-6690-1D5A3FDE5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3058"/>
              <a:ext cx="95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40A47CA4-2120-FA31-ECED-01B556708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2844"/>
              <a:ext cx="2" cy="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14088EFA-C8D7-109A-FE4C-DBE4B206A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4" y="2844"/>
              <a:ext cx="60" cy="120"/>
            </a:xfrm>
            <a:custGeom>
              <a:avLst/>
              <a:gdLst>
                <a:gd name="T0" fmla="*/ 40 w 40"/>
                <a:gd name="T1" fmla="*/ 0 h 80"/>
                <a:gd name="T2" fmla="*/ 16 w 40"/>
                <a:gd name="T3" fmla="*/ 80 h 80"/>
                <a:gd name="T4" fmla="*/ 0 w 40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80">
                  <a:moveTo>
                    <a:pt x="40" y="0"/>
                  </a:moveTo>
                  <a:lnTo>
                    <a:pt x="16" y="8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C64EE171-EA36-D765-CD80-9AC9031C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" y="2744"/>
              <a:ext cx="2729" cy="267"/>
            </a:xfrm>
            <a:custGeom>
              <a:avLst/>
              <a:gdLst>
                <a:gd name="T0" fmla="*/ 0 w 1824"/>
                <a:gd name="T1" fmla="*/ 216 h 216"/>
                <a:gd name="T2" fmla="*/ 0 w 1824"/>
                <a:gd name="T3" fmla="*/ 0 h 216"/>
                <a:gd name="T4" fmla="*/ 1824 w 1824"/>
                <a:gd name="T5" fmla="*/ 0 h 216"/>
                <a:gd name="T6" fmla="*/ 1824 w 1824"/>
                <a:gd name="T7" fmla="*/ 1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216">
                  <a:moveTo>
                    <a:pt x="0" y="216"/>
                  </a:moveTo>
                  <a:lnTo>
                    <a:pt x="0" y="0"/>
                  </a:lnTo>
                  <a:lnTo>
                    <a:pt x="1824" y="0"/>
                  </a:lnTo>
                  <a:lnTo>
                    <a:pt x="1824" y="10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35866861-767F-92D7-4DCE-AC8950917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951"/>
              <a:ext cx="121" cy="215"/>
            </a:xfrm>
            <a:custGeom>
              <a:avLst/>
              <a:gdLst>
                <a:gd name="T0" fmla="*/ 40 w 80"/>
                <a:gd name="T1" fmla="*/ 0 h 144"/>
                <a:gd name="T2" fmla="*/ 0 w 80"/>
                <a:gd name="T3" fmla="*/ 72 h 144"/>
                <a:gd name="T4" fmla="*/ 40 w 80"/>
                <a:gd name="T5" fmla="*/ 144 h 144"/>
                <a:gd name="T6" fmla="*/ 80 w 80"/>
                <a:gd name="T7" fmla="*/ 72 h 144"/>
                <a:gd name="T8" fmla="*/ 40 w 80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4">
                  <a:moveTo>
                    <a:pt x="40" y="0"/>
                  </a:moveTo>
                  <a:lnTo>
                    <a:pt x="0" y="72"/>
                  </a:lnTo>
                  <a:lnTo>
                    <a:pt x="40" y="144"/>
                  </a:lnTo>
                  <a:lnTo>
                    <a:pt x="80" y="72"/>
                  </a:lnTo>
                  <a:lnTo>
                    <a:pt x="4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49BC754E-BBF4-94CC-3B5C-BB85B7B8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3035"/>
              <a:ext cx="119" cy="60"/>
            </a:xfrm>
            <a:custGeom>
              <a:avLst/>
              <a:gdLst>
                <a:gd name="T0" fmla="*/ 0 w 80"/>
                <a:gd name="T1" fmla="*/ 0 h 40"/>
                <a:gd name="T2" fmla="*/ 80 w 80"/>
                <a:gd name="T3" fmla="*/ 24 h 40"/>
                <a:gd name="T4" fmla="*/ 0 w 80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0">
                  <a:moveTo>
                    <a:pt x="0" y="0"/>
                  </a:moveTo>
                  <a:lnTo>
                    <a:pt x="80" y="24"/>
                  </a:lnTo>
                  <a:lnTo>
                    <a:pt x="0" y="4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0">
              <a:extLst>
                <a:ext uri="{FF2B5EF4-FFF2-40B4-BE49-F238E27FC236}">
                  <a16:creationId xmlns:a16="http://schemas.microsoft.com/office/drawing/2014/main" id="{DF6A69DC-DF9C-7800-04E8-29A76B8E9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0" y="3071"/>
              <a:ext cx="1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F1564194-CAA4-8CFB-B897-597A98FB1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8" y="3071"/>
              <a:ext cx="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AA54C7DB-A999-BEDD-296E-AE6EB68D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" y="2958"/>
              <a:ext cx="2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Close</a:t>
              </a:r>
              <a:endParaRPr lang="en-US" altLang="en-US" sz="3200" b="1"/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id="{9BF45EE2-4806-50D3-E791-B3863824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3077"/>
              <a:ext cx="2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Order</a:t>
              </a:r>
              <a:endParaRPr lang="en-US" altLang="en-US" sz="3200" b="1"/>
            </a:p>
          </p:txBody>
        </p:sp>
        <p:sp>
          <p:nvSpPr>
            <p:cNvPr id="1024" name="AutoShape 64">
              <a:extLst>
                <a:ext uri="{FF2B5EF4-FFF2-40B4-BE49-F238E27FC236}">
                  <a16:creationId xmlns:a16="http://schemas.microsoft.com/office/drawing/2014/main" id="{C864FB10-04A6-1027-2078-44559089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" y="2881"/>
              <a:ext cx="539" cy="380"/>
            </a:xfrm>
            <a:prstGeom prst="roundRect">
              <a:avLst>
                <a:gd name="adj" fmla="val 34375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AutoShape 65">
              <a:extLst>
                <a:ext uri="{FF2B5EF4-FFF2-40B4-BE49-F238E27FC236}">
                  <a16:creationId xmlns:a16="http://schemas.microsoft.com/office/drawing/2014/main" id="{408D36D8-6382-F5F5-3807-C459D8DB3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3906"/>
              <a:ext cx="751" cy="380"/>
            </a:xfrm>
            <a:prstGeom prst="roundRect">
              <a:avLst>
                <a:gd name="adj" fmla="val 34375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66">
              <a:extLst>
                <a:ext uri="{FF2B5EF4-FFF2-40B4-BE49-F238E27FC236}">
                  <a16:creationId xmlns:a16="http://schemas.microsoft.com/office/drawing/2014/main" id="{0FDD931C-23A7-234D-7424-D0A1DCD22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4038"/>
              <a:ext cx="6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Make Payment</a:t>
              </a:r>
              <a:endParaRPr lang="en-US" altLang="en-US" sz="3200" b="1"/>
            </a:p>
          </p:txBody>
        </p:sp>
        <p:sp>
          <p:nvSpPr>
            <p:cNvPr id="1028" name="Rectangle 67">
              <a:extLst>
                <a:ext uri="{FF2B5EF4-FFF2-40B4-BE49-F238E27FC236}">
                  <a16:creationId xmlns:a16="http://schemas.microsoft.com/office/drawing/2014/main" id="{279C546B-BA9D-4BFF-3958-8AA196C96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243"/>
              <a:ext cx="27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[order</a:t>
              </a:r>
              <a:endParaRPr lang="en-US" altLang="en-US" sz="3200" b="1"/>
            </a:p>
          </p:txBody>
        </p:sp>
        <p:sp>
          <p:nvSpPr>
            <p:cNvPr id="1029" name="Rectangle 68">
              <a:extLst>
                <a:ext uri="{FF2B5EF4-FFF2-40B4-BE49-F238E27FC236}">
                  <a16:creationId xmlns:a16="http://schemas.microsoft.com/office/drawing/2014/main" id="{5FD8BF39-248D-D2E8-0FFF-CACEF3650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362"/>
              <a:ext cx="44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accepted]</a:t>
              </a:r>
              <a:endParaRPr lang="en-US" altLang="en-US" sz="3200" b="1"/>
            </a:p>
          </p:txBody>
        </p:sp>
        <p:grpSp>
          <p:nvGrpSpPr>
            <p:cNvPr id="1030" name="Group 69">
              <a:extLst>
                <a:ext uri="{FF2B5EF4-FFF2-40B4-BE49-F238E27FC236}">
                  <a16:creationId xmlns:a16="http://schemas.microsoft.com/office/drawing/2014/main" id="{C469D8BE-D2BC-14B3-C249-83106DB0B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" y="3929"/>
              <a:ext cx="503" cy="322"/>
              <a:chOff x="2300" y="2718"/>
              <a:chExt cx="473" cy="304"/>
            </a:xfrm>
          </p:grpSpPr>
          <p:sp>
            <p:nvSpPr>
              <p:cNvPr id="1047" name="Rectangle 70">
                <a:extLst>
                  <a:ext uri="{FF2B5EF4-FFF2-40B4-BE49-F238E27FC236}">
                    <a16:creationId xmlns:a16="http://schemas.microsoft.com/office/drawing/2014/main" id="{1C327A18-F66B-D3FB-C2D2-F58898D8E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2718"/>
                <a:ext cx="462" cy="2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Rectangle 71">
                <a:extLst>
                  <a:ext uri="{FF2B5EF4-FFF2-40B4-BE49-F238E27FC236}">
                    <a16:creationId xmlns:a16="http://schemas.microsoft.com/office/drawing/2014/main" id="{20BE575A-9116-FC3F-2964-DB725F3CB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2718"/>
                <a:ext cx="473" cy="304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49" name="Rectangle 72">
                <a:extLst>
                  <a:ext uri="{FF2B5EF4-FFF2-40B4-BE49-F238E27FC236}">
                    <a16:creationId xmlns:a16="http://schemas.microsoft.com/office/drawing/2014/main" id="{117288AC-5782-732B-EF1E-7B6F227EB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8" y="2807"/>
                <a:ext cx="311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1200" b="1">
                    <a:solidFill>
                      <a:srgbClr val="000000"/>
                    </a:solidFill>
                  </a:rPr>
                  <a:t>Invoice</a:t>
                </a:r>
                <a:endParaRPr lang="en-US" altLang="en-US" sz="3200" b="1"/>
              </a:p>
            </p:txBody>
          </p:sp>
        </p:grpSp>
        <p:sp>
          <p:nvSpPr>
            <p:cNvPr id="1031" name="AutoShape 73">
              <a:extLst>
                <a:ext uri="{FF2B5EF4-FFF2-40B4-BE49-F238E27FC236}">
                  <a16:creationId xmlns:a16="http://schemas.microsoft.com/office/drawing/2014/main" id="{92AB54CF-63CC-D61C-4929-F8E1D3648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916"/>
              <a:ext cx="538" cy="370"/>
            </a:xfrm>
            <a:prstGeom prst="roundRect">
              <a:avLst>
                <a:gd name="adj" fmla="val 35486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74">
              <a:extLst>
                <a:ext uri="{FF2B5EF4-FFF2-40B4-BE49-F238E27FC236}">
                  <a16:creationId xmlns:a16="http://schemas.microsoft.com/office/drawing/2014/main" id="{211C851C-8851-CBD5-0497-FE3B5913D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982"/>
              <a:ext cx="3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Receive</a:t>
              </a:r>
              <a:endParaRPr lang="en-US" altLang="en-US" sz="3200" b="1"/>
            </a:p>
          </p:txBody>
        </p:sp>
        <p:sp>
          <p:nvSpPr>
            <p:cNvPr id="1033" name="Rectangle 75">
              <a:extLst>
                <a:ext uri="{FF2B5EF4-FFF2-40B4-BE49-F238E27FC236}">
                  <a16:creationId xmlns:a16="http://schemas.microsoft.com/office/drawing/2014/main" id="{92BD1F80-B27E-3675-28A5-9143517C1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3101"/>
              <a:ext cx="2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Order</a:t>
              </a:r>
              <a:endParaRPr lang="en-US" altLang="en-US" sz="3200" b="1"/>
            </a:p>
          </p:txBody>
        </p:sp>
        <p:sp>
          <p:nvSpPr>
            <p:cNvPr id="1034" name="Line 76">
              <a:extLst>
                <a:ext uri="{FF2B5EF4-FFF2-40B4-BE49-F238E27FC236}">
                  <a16:creationId xmlns:a16="http://schemas.microsoft.com/office/drawing/2014/main" id="{4668CDA7-E9A1-B3B7-9A08-EA129248A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7" y="4088"/>
              <a:ext cx="121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77">
              <a:extLst>
                <a:ext uri="{FF2B5EF4-FFF2-40B4-BE49-F238E27FC236}">
                  <a16:creationId xmlns:a16="http://schemas.microsoft.com/office/drawing/2014/main" id="{8D8C6D36-58F4-AE00-0643-43060504C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4053"/>
              <a:ext cx="109" cy="71"/>
            </a:xfrm>
            <a:custGeom>
              <a:avLst/>
              <a:gdLst>
                <a:gd name="T0" fmla="*/ 0 w 72"/>
                <a:gd name="T1" fmla="*/ 0 h 48"/>
                <a:gd name="T2" fmla="*/ 72 w 72"/>
                <a:gd name="T3" fmla="*/ 24 h 48"/>
                <a:gd name="T4" fmla="*/ 0 w 72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78">
              <a:extLst>
                <a:ext uri="{FF2B5EF4-FFF2-40B4-BE49-F238E27FC236}">
                  <a16:creationId xmlns:a16="http://schemas.microsoft.com/office/drawing/2014/main" id="{21DD1ACE-E6B9-6CCB-18D5-CE4C67765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" y="4087"/>
              <a:ext cx="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79">
              <a:extLst>
                <a:ext uri="{FF2B5EF4-FFF2-40B4-BE49-F238E27FC236}">
                  <a16:creationId xmlns:a16="http://schemas.microsoft.com/office/drawing/2014/main" id="{1F5A38C6-6221-F62F-25D5-9F94A84A0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4095"/>
              <a:ext cx="120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80">
              <a:extLst>
                <a:ext uri="{FF2B5EF4-FFF2-40B4-BE49-F238E27FC236}">
                  <a16:creationId xmlns:a16="http://schemas.microsoft.com/office/drawing/2014/main" id="{A69D79D1-01C2-B93E-2375-81C4D5DE2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4059"/>
              <a:ext cx="109" cy="70"/>
            </a:xfrm>
            <a:custGeom>
              <a:avLst/>
              <a:gdLst>
                <a:gd name="T0" fmla="*/ 0 w 72"/>
                <a:gd name="T1" fmla="*/ 0 h 48"/>
                <a:gd name="T2" fmla="*/ 72 w 72"/>
                <a:gd name="T3" fmla="*/ 24 h 48"/>
                <a:gd name="T4" fmla="*/ 0 w 72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Line 81">
              <a:extLst>
                <a:ext uri="{FF2B5EF4-FFF2-40B4-BE49-F238E27FC236}">
                  <a16:creationId xmlns:a16="http://schemas.microsoft.com/office/drawing/2014/main" id="{970A0091-B684-EC37-2DC3-65DA03BAB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4093"/>
              <a:ext cx="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82">
              <a:extLst>
                <a:ext uri="{FF2B5EF4-FFF2-40B4-BE49-F238E27FC236}">
                  <a16:creationId xmlns:a16="http://schemas.microsoft.com/office/drawing/2014/main" id="{A4741884-F8E5-DC53-F157-E7E423121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3" y="4095"/>
              <a:ext cx="121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83">
              <a:extLst>
                <a:ext uri="{FF2B5EF4-FFF2-40B4-BE49-F238E27FC236}">
                  <a16:creationId xmlns:a16="http://schemas.microsoft.com/office/drawing/2014/main" id="{F506278B-1F9A-B66B-B25D-99B46D341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" y="4059"/>
              <a:ext cx="109" cy="70"/>
            </a:xfrm>
            <a:custGeom>
              <a:avLst/>
              <a:gdLst>
                <a:gd name="T0" fmla="*/ 0 w 72"/>
                <a:gd name="T1" fmla="*/ 0 h 48"/>
                <a:gd name="T2" fmla="*/ 72 w 72"/>
                <a:gd name="T3" fmla="*/ 24 h 48"/>
                <a:gd name="T4" fmla="*/ 0 w 72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48">
                  <a:moveTo>
                    <a:pt x="0" y="0"/>
                  </a:moveTo>
                  <a:lnTo>
                    <a:pt x="72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Line 84">
              <a:extLst>
                <a:ext uri="{FF2B5EF4-FFF2-40B4-BE49-F238E27FC236}">
                  <a16:creationId xmlns:a16="http://schemas.microsoft.com/office/drawing/2014/main" id="{ED14AB3E-0531-A0FD-0019-E3C35A9DA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4093"/>
              <a:ext cx="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85">
              <a:extLst>
                <a:ext uri="{FF2B5EF4-FFF2-40B4-BE49-F238E27FC236}">
                  <a16:creationId xmlns:a16="http://schemas.microsoft.com/office/drawing/2014/main" id="{DD6BE6DF-8E9A-C499-A0C8-A5E7FA402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6" y="3081"/>
              <a:ext cx="120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86">
              <a:extLst>
                <a:ext uri="{FF2B5EF4-FFF2-40B4-BE49-F238E27FC236}">
                  <a16:creationId xmlns:a16="http://schemas.microsoft.com/office/drawing/2014/main" id="{C3F46E01-AE8E-E65A-6228-BBBABD0B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" y="3046"/>
              <a:ext cx="120" cy="71"/>
            </a:xfrm>
            <a:custGeom>
              <a:avLst/>
              <a:gdLst>
                <a:gd name="T0" fmla="*/ 0 w 80"/>
                <a:gd name="T1" fmla="*/ 0 h 48"/>
                <a:gd name="T2" fmla="*/ 80 w 80"/>
                <a:gd name="T3" fmla="*/ 24 h 48"/>
                <a:gd name="T4" fmla="*/ 0 w 80"/>
                <a:gd name="T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48">
                  <a:moveTo>
                    <a:pt x="0" y="0"/>
                  </a:moveTo>
                  <a:lnTo>
                    <a:pt x="80" y="2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87">
              <a:extLst>
                <a:ext uri="{FF2B5EF4-FFF2-40B4-BE49-F238E27FC236}">
                  <a16:creationId xmlns:a16="http://schemas.microsoft.com/office/drawing/2014/main" id="{9CFA1A78-BFA7-BD73-C14B-6C02E87B9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6" y="3081"/>
              <a:ext cx="120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Rectangle 88">
              <a:extLst>
                <a:ext uri="{FF2B5EF4-FFF2-40B4-BE49-F238E27FC236}">
                  <a16:creationId xmlns:a16="http://schemas.microsoft.com/office/drawing/2014/main" id="{6F8E77FF-0984-0975-0607-C46D041E2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612"/>
              <a:ext cx="59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200" b="1">
                  <a:solidFill>
                    <a:srgbClr val="000000"/>
                  </a:solidFill>
                </a:rPr>
                <a:t>[order reject]</a:t>
              </a:r>
              <a:endParaRPr lang="en-US" altLang="en-US" sz="3200" b="1"/>
            </a:p>
          </p:txBody>
        </p:sp>
      </p:grpSp>
    </p:spTree>
    <p:extLst>
      <p:ext uri="{BB962C8B-B14F-4D97-AF65-F5344CB8AC3E}">
        <p14:creationId xmlns:p14="http://schemas.microsoft.com/office/powerpoint/2010/main" val="306988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When to use an Activity Diagram?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851" y="1104899"/>
            <a:ext cx="11725274" cy="55330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</a:rPr>
              <a:t>An activity diagram can be used to portray business processes and workflows. Also, it used for modeling business as well as the software. An activity diagram is utilized for the followings: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</a:rPr>
              <a:t>To graphically model the workflow in an easier and understandable way.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</a:rPr>
              <a:t>To model the execution flow among several activities.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</a:rPr>
              <a:t>To model comprehensive information of a function or an algorithm employed within the system.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</a:rPr>
              <a:t>To model the business process and its workflow.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</a:rPr>
              <a:t>To envision the dynamic aspect of a system.</a:t>
            </a:r>
          </a:p>
        </p:txBody>
      </p:sp>
    </p:spTree>
    <p:extLst>
      <p:ext uri="{BB962C8B-B14F-4D97-AF65-F5344CB8AC3E}">
        <p14:creationId xmlns:p14="http://schemas.microsoft.com/office/powerpoint/2010/main" val="4018516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412" y="1546166"/>
            <a:ext cx="10058400" cy="284295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End of Lecture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6600" dirty="0">
                <a:latin typeface="Calibri" panose="020F0502020204030204" pitchFamily="34" charset="0"/>
              </a:rPr>
              <a:t>Any Question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9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Components of an Activity Diagram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60482"/>
              </p:ext>
            </p:extLst>
          </p:nvPr>
        </p:nvGraphicFramePr>
        <p:xfrm>
          <a:off x="323850" y="1650691"/>
          <a:ext cx="11587940" cy="47120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45673">
                  <a:extLst>
                    <a:ext uri="{9D8B030D-6E8A-4147-A177-3AD203B41FA5}">
                      <a16:colId xmlns:a16="http://schemas.microsoft.com/office/drawing/2014/main" val="139041133"/>
                    </a:ext>
                  </a:extLst>
                </a:gridCol>
                <a:gridCol w="2044929">
                  <a:extLst>
                    <a:ext uri="{9D8B030D-6E8A-4147-A177-3AD203B41FA5}">
                      <a16:colId xmlns:a16="http://schemas.microsoft.com/office/drawing/2014/main" val="439280256"/>
                    </a:ext>
                  </a:extLst>
                </a:gridCol>
                <a:gridCol w="7797338">
                  <a:extLst>
                    <a:ext uri="{9D8B030D-6E8A-4147-A177-3AD203B41FA5}">
                      <a16:colId xmlns:a16="http://schemas.microsoft.com/office/drawing/2014/main" val="2385230515"/>
                    </a:ext>
                  </a:extLst>
                </a:gridCol>
              </a:tblGrid>
              <a:tr h="568615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B="152400" anchor="ctr"/>
                </a:tc>
                <a:extLst>
                  <a:ext uri="{0D108BD9-81ED-4DB2-BD59-A6C34878D82A}">
                    <a16:rowId xmlns:a16="http://schemas.microsoft.com/office/drawing/2014/main" val="2186757982"/>
                  </a:ext>
                </a:extLst>
              </a:tr>
              <a:tr h="1692826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Start symbol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Represents the beginning of a process or workflow in an activity diagram. </a:t>
                      </a:r>
                    </a:p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It can be used by itself or with a note symbol that explains the starting point.</a:t>
                      </a:r>
                    </a:p>
                  </a:txBody>
                  <a:tcPr marR="228600" marT="152400" marB="228600" anchor="ctr"/>
                </a:tc>
                <a:extLst>
                  <a:ext uri="{0D108BD9-81ED-4DB2-BD59-A6C34878D82A}">
                    <a16:rowId xmlns:a16="http://schemas.microsoft.com/office/drawing/2014/main" val="1133433847"/>
                  </a:ext>
                </a:extLst>
              </a:tr>
              <a:tr h="1386505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Activity symbol</a:t>
                      </a:r>
                    </a:p>
                  </a:txBody>
                  <a:tcPr marR="228600" marT="38100" marB="228600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The categorization of behavior into one or more actions is termed as an activity.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These symbols, which include short descriptions within the shape, are the main building blocks of an activity diagram.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75991"/>
                  </a:ext>
                </a:extLst>
              </a:tr>
              <a:tr h="1064062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Connector symbol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Shows the directional flow, or control flow, of the activity.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 incoming arrow starts a step of an activity; once the step is completed, the flow continues with the outgoing arrow.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5327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1" y="2435628"/>
            <a:ext cx="1030493" cy="968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7" y="4243037"/>
            <a:ext cx="1184830" cy="630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7" y="5545165"/>
            <a:ext cx="1645539" cy="2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Components of an Activity Diagram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56367"/>
              </p:ext>
            </p:extLst>
          </p:nvPr>
        </p:nvGraphicFramePr>
        <p:xfrm>
          <a:off x="323850" y="1650690"/>
          <a:ext cx="11587940" cy="462455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45673">
                  <a:extLst>
                    <a:ext uri="{9D8B030D-6E8A-4147-A177-3AD203B41FA5}">
                      <a16:colId xmlns:a16="http://schemas.microsoft.com/office/drawing/2014/main" val="139041133"/>
                    </a:ext>
                  </a:extLst>
                </a:gridCol>
                <a:gridCol w="2044929">
                  <a:extLst>
                    <a:ext uri="{9D8B030D-6E8A-4147-A177-3AD203B41FA5}">
                      <a16:colId xmlns:a16="http://schemas.microsoft.com/office/drawing/2014/main" val="439280256"/>
                    </a:ext>
                  </a:extLst>
                </a:gridCol>
                <a:gridCol w="7797338">
                  <a:extLst>
                    <a:ext uri="{9D8B030D-6E8A-4147-A177-3AD203B41FA5}">
                      <a16:colId xmlns:a16="http://schemas.microsoft.com/office/drawing/2014/main" val="2385230515"/>
                    </a:ext>
                  </a:extLst>
                </a:gridCol>
              </a:tblGrid>
              <a:tr h="570993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B="152400" anchor="ctr"/>
                </a:tc>
                <a:extLst>
                  <a:ext uri="{0D108BD9-81ED-4DB2-BD59-A6C34878D82A}">
                    <a16:rowId xmlns:a16="http://schemas.microsoft.com/office/drawing/2014/main" val="2186757982"/>
                  </a:ext>
                </a:extLst>
              </a:tr>
              <a:tr h="1402012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Joint symbol/ Synchronization bar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Combines two concurrent activities and re-introduces them to a flow where only one activity occurs at a time. </a:t>
                      </a:r>
                    </a:p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Represented with a thick vertical or horizontal line.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28600" marT="152400" marB="228600" anchor="ctr"/>
                </a:tc>
                <a:extLst>
                  <a:ext uri="{0D108BD9-81ED-4DB2-BD59-A6C34878D82A}">
                    <a16:rowId xmlns:a16="http://schemas.microsoft.com/office/drawing/2014/main" val="1133433847"/>
                  </a:ext>
                </a:extLst>
              </a:tr>
              <a:tr h="1165649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Fork symbol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28600" marT="38100" marB="228600"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Splits a single activity flow into two concurrent activities. </a:t>
                      </a:r>
                    </a:p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Symbolized with multiple arrowed lines from a join. </a:t>
                      </a:r>
                    </a:p>
                  </a:txBody>
                  <a:tcPr marR="228600" marT="38100" marB="228600" anchor="ctr"/>
                </a:tc>
                <a:extLst>
                  <a:ext uri="{0D108BD9-81ED-4DB2-BD59-A6C34878D82A}">
                    <a16:rowId xmlns:a16="http://schemas.microsoft.com/office/drawing/2014/main" val="1793375991"/>
                  </a:ext>
                </a:extLst>
              </a:tr>
              <a:tr h="971375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Decision symbol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Represents a decision and always has at least two paths branching out with condition text to allow users to view options. </a:t>
                      </a:r>
                    </a:p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This symbol represents the branching or merging of various flows with the symbol acting as a frame or container.</a:t>
                      </a:r>
                    </a:p>
                  </a:txBody>
                  <a:tcPr marR="228600" marT="38100" marB="228600" anchor="ctr"/>
                </a:tc>
                <a:extLst>
                  <a:ext uri="{0D108BD9-81ED-4DB2-BD59-A6C34878D82A}">
                    <a16:rowId xmlns:a16="http://schemas.microsoft.com/office/drawing/2014/main" val="15785532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3" y="2416237"/>
            <a:ext cx="1122563" cy="969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3" y="3746440"/>
            <a:ext cx="1122563" cy="9426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3" y="5128244"/>
            <a:ext cx="1122563" cy="9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2815" y="6259308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58246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Components of an Activity Diagram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06882"/>
              </p:ext>
            </p:extLst>
          </p:nvPr>
        </p:nvGraphicFramePr>
        <p:xfrm>
          <a:off x="282286" y="914007"/>
          <a:ext cx="11737916" cy="568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768266">
                  <a:extLst>
                    <a:ext uri="{9D8B030D-6E8A-4147-A177-3AD203B41FA5}">
                      <a16:colId xmlns:a16="http://schemas.microsoft.com/office/drawing/2014/main" val="139041133"/>
                    </a:ext>
                  </a:extLst>
                </a:gridCol>
                <a:gridCol w="1760196">
                  <a:extLst>
                    <a:ext uri="{9D8B030D-6E8A-4147-A177-3AD203B41FA5}">
                      <a16:colId xmlns:a16="http://schemas.microsoft.com/office/drawing/2014/main" val="439280256"/>
                    </a:ext>
                  </a:extLst>
                </a:gridCol>
                <a:gridCol w="8209454">
                  <a:extLst>
                    <a:ext uri="{9D8B030D-6E8A-4147-A177-3AD203B41FA5}">
                      <a16:colId xmlns:a16="http://schemas.microsoft.com/office/drawing/2014/main" val="2385230515"/>
                    </a:ext>
                  </a:extLst>
                </a:gridCol>
              </a:tblGrid>
              <a:tr h="56940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B="152400" anchor="ctr"/>
                </a:tc>
                <a:extLst>
                  <a:ext uri="{0D108BD9-81ED-4DB2-BD59-A6C34878D82A}">
                    <a16:rowId xmlns:a16="http://schemas.microsoft.com/office/drawing/2014/main" val="2186757982"/>
                  </a:ext>
                </a:extLst>
              </a:tr>
              <a:tr h="1398122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Condition text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Placed next to a decision marker to let you know under what condition an activity flow should split off in that direction.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28600" marT="152400" marB="228600" anchor="ctr"/>
                </a:tc>
                <a:extLst>
                  <a:ext uri="{0D108BD9-81ED-4DB2-BD59-A6C34878D82A}">
                    <a16:rowId xmlns:a16="http://schemas.microsoft.com/office/drawing/2014/main" val="1133433847"/>
                  </a:ext>
                </a:extLst>
              </a:tr>
              <a:tr h="1162414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20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 Symbol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28600" marT="38100" marB="228600"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Marks the end state of an activity and represents the completion of all flows of a process.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28600" marT="38100" marB="228600" anchor="ctr"/>
                </a:tc>
                <a:extLst>
                  <a:ext uri="{0D108BD9-81ED-4DB2-BD59-A6C34878D82A}">
                    <a16:rowId xmlns:a16="http://schemas.microsoft.com/office/drawing/2014/main" val="1793375991"/>
                  </a:ext>
                </a:extLst>
              </a:tr>
              <a:tr h="2190593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Merge node</a:t>
                      </a:r>
                      <a:endParaRPr lang="en-US" sz="20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Merge node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is a control node that brings together multiple incoming 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alternate flows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to accept single outgoing flow.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notation for a merge node is a diamond-shaped symbol with two or more edges entering it and a single activity edge leaving it.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marR="228600" marT="38100" marB="228600" anchor="ctr"/>
                </a:tc>
                <a:extLst>
                  <a:ext uri="{0D108BD9-81ED-4DB2-BD59-A6C34878D82A}">
                    <a16:rowId xmlns:a16="http://schemas.microsoft.com/office/drawing/2014/main" val="157855327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0" y="2052619"/>
            <a:ext cx="1535641" cy="511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0" y="2923469"/>
            <a:ext cx="1466579" cy="949771"/>
          </a:xfrm>
          <a:prstGeom prst="rect">
            <a:avLst/>
          </a:prstGeom>
        </p:spPr>
      </p:pic>
      <p:pic>
        <p:nvPicPr>
          <p:cNvPr id="9220" name="Picture 4" descr="Merge node shown as diamond-shaped symbol with three edges entering it and a single activity edge leaving it.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12" y="4558872"/>
            <a:ext cx="1466579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90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2815" y="6259308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58246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Components of an Activity Diagram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32275"/>
              </p:ext>
            </p:extLst>
          </p:nvPr>
        </p:nvGraphicFramePr>
        <p:xfrm>
          <a:off x="282286" y="914008"/>
          <a:ext cx="11737916" cy="46595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41839">
                  <a:extLst>
                    <a:ext uri="{9D8B030D-6E8A-4147-A177-3AD203B41FA5}">
                      <a16:colId xmlns:a16="http://schemas.microsoft.com/office/drawing/2014/main" val="1390411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39280256"/>
                    </a:ext>
                  </a:extLst>
                </a:gridCol>
                <a:gridCol w="7743477">
                  <a:extLst>
                    <a:ext uri="{9D8B030D-6E8A-4147-A177-3AD203B41FA5}">
                      <a16:colId xmlns:a16="http://schemas.microsoft.com/office/drawing/2014/main" val="2385230515"/>
                    </a:ext>
                  </a:extLst>
                </a:gridCol>
              </a:tblGrid>
              <a:tr h="48660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B="152400" anchor="ctr"/>
                </a:tc>
                <a:extLst>
                  <a:ext uri="{0D108BD9-81ED-4DB2-BD59-A6C34878D82A}">
                    <a16:rowId xmlns:a16="http://schemas.microsoft.com/office/drawing/2014/main" val="2186757982"/>
                  </a:ext>
                </a:extLst>
              </a:tr>
              <a:tr h="1253382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Pin</a:t>
                      </a:r>
                      <a:endParaRPr lang="en-US" sz="20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pin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is an </a:t>
                      </a:r>
                      <a:r>
                        <a:rPr lang="en-US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object node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for inputs and outputs to </a:t>
                      </a:r>
                      <a:r>
                        <a:rPr lang="en-US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actions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Pin is usually shown as a small rectangle attached to the action rectangle. The name of the pin can be displayed near the pin.</a:t>
                      </a:r>
                    </a:p>
                  </a:txBody>
                  <a:tcPr marR="228600" marT="152400" marB="228600" anchor="ctr"/>
                </a:tc>
                <a:extLst>
                  <a:ext uri="{0D108BD9-81ED-4DB2-BD59-A6C34878D82A}">
                    <a16:rowId xmlns:a16="http://schemas.microsoft.com/office/drawing/2014/main" val="1133433847"/>
                  </a:ext>
                </a:extLst>
              </a:tr>
              <a:tr h="1142789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20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Store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228600" marT="38100" marB="2286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store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is a </a:t>
                      </a:r>
                      <a:r>
                        <a:rPr lang="en-US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central buffer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node for non-transient information.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The data store is notated as an object node with the keyword «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datastore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»</a:t>
                      </a:r>
                    </a:p>
                  </a:txBody>
                  <a:tcPr marR="228600" marT="38100" marB="228600" anchor="ctr"/>
                </a:tc>
                <a:extLst>
                  <a:ext uri="{0D108BD9-81ED-4DB2-BD59-A6C34878D82A}">
                    <a16:rowId xmlns:a16="http://schemas.microsoft.com/office/drawing/2014/main" val="1793375991"/>
                  </a:ext>
                </a:extLst>
              </a:tr>
              <a:tr h="1680090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Note Symbol</a:t>
                      </a:r>
                      <a:endParaRPr lang="en-US" sz="20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Allows the diagram creators or collaborators to communicate additional messages that don't fit within the diagram itself.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Leave notes for added clarity and specification.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marR="228600" marT="38100" marB="228600" anchor="ctr"/>
                </a:tc>
                <a:extLst>
                  <a:ext uri="{0D108BD9-81ED-4DB2-BD59-A6C34878D82A}">
                    <a16:rowId xmlns:a16="http://schemas.microsoft.com/office/drawing/2014/main" val="1578553279"/>
                  </a:ext>
                </a:extLst>
              </a:tr>
            </a:tbl>
          </a:graphicData>
        </a:graphic>
      </p:graphicFrame>
      <p:pic>
        <p:nvPicPr>
          <p:cNvPr id="10242" name="Picture 2" descr="Item is input pin to the Add to Shopping Cart ac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" y="1581877"/>
            <a:ext cx="2037137" cy="53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voice is output pin from the Create Invoice actio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" y="2225919"/>
            <a:ext cx="2037137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ncoming Patient token is stored by the Patients data store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" y="3226703"/>
            <a:ext cx="2037136" cy="4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note Symb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" y="4222872"/>
            <a:ext cx="1349375" cy="9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2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2815" y="6259308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58246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Components of an Activity Diagram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36768"/>
              </p:ext>
            </p:extLst>
          </p:nvPr>
        </p:nvGraphicFramePr>
        <p:xfrm>
          <a:off x="282286" y="1380733"/>
          <a:ext cx="11737916" cy="457918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41839">
                  <a:extLst>
                    <a:ext uri="{9D8B030D-6E8A-4147-A177-3AD203B41FA5}">
                      <a16:colId xmlns:a16="http://schemas.microsoft.com/office/drawing/2014/main" val="1390411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39280256"/>
                    </a:ext>
                  </a:extLst>
                </a:gridCol>
                <a:gridCol w="7743477">
                  <a:extLst>
                    <a:ext uri="{9D8B030D-6E8A-4147-A177-3AD203B41FA5}">
                      <a16:colId xmlns:a16="http://schemas.microsoft.com/office/drawing/2014/main" val="2385230515"/>
                    </a:ext>
                  </a:extLst>
                </a:gridCol>
              </a:tblGrid>
              <a:tr h="48660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Symbol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B="152400" anchor="ctr"/>
                </a:tc>
                <a:extLst>
                  <a:ext uri="{0D108BD9-81ED-4DB2-BD59-A6C34878D82A}">
                    <a16:rowId xmlns:a16="http://schemas.microsoft.com/office/drawing/2014/main" val="2186757982"/>
                  </a:ext>
                </a:extLst>
              </a:tr>
              <a:tr h="1253382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signal symbol</a:t>
                      </a:r>
                      <a:endParaRPr lang="en-US" sz="2000" b="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 signal is being sent to a receiving activity.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228600" marT="152400" marB="228600" anchor="ctr"/>
                </a:tc>
                <a:extLst>
                  <a:ext uri="{0D108BD9-81ED-4DB2-BD59-A6C34878D82A}">
                    <a16:rowId xmlns:a16="http://schemas.microsoft.com/office/drawing/2014/main" val="1133433847"/>
                  </a:ext>
                </a:extLst>
              </a:tr>
              <a:tr h="1142789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Receive signal symbol</a:t>
                      </a:r>
                    </a:p>
                  </a:txBody>
                  <a:tcPr marR="228600" marT="38100" marB="228600" anchor="ctr"/>
                </a:tc>
                <a:tc>
                  <a:txBody>
                    <a:bodyPr/>
                    <a:lstStyle/>
                    <a:p>
                      <a:pPr marL="285750" indent="-285750" fontAlgn="ctr">
                        <a:buFont typeface="Wingdings" panose="05000000000000000000" pitchFamily="2" charset="2"/>
                        <a:buChar char="v"/>
                      </a:pPr>
                      <a:r>
                        <a:rPr lang="en-US" dirty="0">
                          <a:effectLst/>
                        </a:rPr>
                        <a:t>Demonstrates the acceptance of an event. After the event is received, the flow that comes from this action is completed.</a:t>
                      </a:r>
                    </a:p>
                  </a:txBody>
                  <a:tcPr marR="228600" marT="38100" marB="228600" anchor="ctr"/>
                </a:tc>
                <a:extLst>
                  <a:ext uri="{0D108BD9-81ED-4DB2-BD59-A6C34878D82A}">
                    <a16:rowId xmlns:a16="http://schemas.microsoft.com/office/drawing/2014/main" val="1793375991"/>
                  </a:ext>
                </a:extLst>
              </a:tr>
              <a:tr h="1680090"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Flow final symbol</a:t>
                      </a:r>
                    </a:p>
                  </a:txBody>
                  <a:tcPr marR="228600" marT="38100" marB="2286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end of a specific process flow. This symbol shouldn’t represent the end of all flows in an activity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 marR="228600" marT="38100" marB="228600" anchor="ctr"/>
                </a:tc>
                <a:extLst>
                  <a:ext uri="{0D108BD9-81ED-4DB2-BD59-A6C34878D82A}">
                    <a16:rowId xmlns:a16="http://schemas.microsoft.com/office/drawing/2014/main" val="1578553279"/>
                  </a:ext>
                </a:extLst>
              </a:tr>
            </a:tbl>
          </a:graphicData>
        </a:graphic>
      </p:graphicFrame>
      <p:pic>
        <p:nvPicPr>
          <p:cNvPr id="11266" name="Picture 2" descr="send signal Symbol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5" y="2100153"/>
            <a:ext cx="1656745" cy="69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ceive signal Symbol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5" y="3325942"/>
            <a:ext cx="1656744" cy="7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flow final symbol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4" y="4563701"/>
            <a:ext cx="1061867" cy="99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38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60" y="1371600"/>
            <a:ext cx="7337540" cy="490118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Activity partition /</a:t>
            </a:r>
            <a:r>
              <a:rPr lang="en-US" sz="3200" b="1" dirty="0" err="1">
                <a:solidFill>
                  <a:srgbClr val="002060"/>
                </a:solidFill>
                <a:latin typeface="Calibri" panose="020F0502020204030204" pitchFamily="34" charset="0"/>
              </a:rPr>
              <a:t>swimlane</a:t>
            </a: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dirty="0" err="1">
                <a:latin typeface="Calibri" panose="020F0502020204030204" pitchFamily="34" charset="0"/>
              </a:rPr>
              <a:t>swimlane</a:t>
            </a:r>
            <a:r>
              <a:rPr lang="en-US" sz="2400" dirty="0">
                <a:latin typeface="Calibri" panose="020F0502020204030204" pitchFamily="34" charset="0"/>
              </a:rPr>
              <a:t> is used to cluster all the related activities in one column or one row.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It can be either vertical or horizontal.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It used to add modularity to the activity diagram.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It is not necessary to incorporate </a:t>
            </a:r>
            <a:r>
              <a:rPr lang="en-US" sz="2400" dirty="0" err="1">
                <a:latin typeface="Calibri" panose="020F0502020204030204" pitchFamily="34" charset="0"/>
              </a:rPr>
              <a:t>swimlane</a:t>
            </a:r>
            <a:r>
              <a:rPr lang="en-US" sz="2400" dirty="0">
                <a:latin typeface="Calibri" panose="020F0502020204030204" pitchFamily="34" charset="0"/>
              </a:rPr>
              <a:t> in the activity diagram.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</a:rPr>
              <a:t>But it is used to add more transparency to the activity diagram.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Components of an Activity Diagram</a:t>
            </a:r>
          </a:p>
        </p:txBody>
      </p:sp>
      <p:pic>
        <p:nvPicPr>
          <p:cNvPr id="2052" name="Picture 4" descr="Activity partition shown using horizontal swimlane no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97" y="1356887"/>
            <a:ext cx="2132204" cy="203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55408" y="3394326"/>
            <a:ext cx="4219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66"/>
                </a:solidFill>
                <a:latin typeface="Georgia" panose="02040502050405020303" pitchFamily="18" charset="0"/>
              </a:rPr>
              <a:t>Activity partitions Customer and Order </a:t>
            </a:r>
            <a:r>
              <a:rPr lang="en-US" i="1" dirty="0" err="1">
                <a:solidFill>
                  <a:srgbClr val="000066"/>
                </a:solidFill>
                <a:latin typeface="Georgia" panose="02040502050405020303" pitchFamily="18" charset="0"/>
              </a:rPr>
              <a:t>Dept</a:t>
            </a:r>
            <a:r>
              <a:rPr lang="en-US" i="1" dirty="0">
                <a:solidFill>
                  <a:srgbClr val="000066"/>
                </a:solidFill>
                <a:latin typeface="Georgia" panose="02040502050405020303" pitchFamily="18" charset="0"/>
              </a:rPr>
              <a:t> as horizontal </a:t>
            </a:r>
            <a:r>
              <a:rPr lang="en-US" i="1" dirty="0" err="1">
                <a:solidFill>
                  <a:srgbClr val="000066"/>
                </a:solidFill>
                <a:latin typeface="Georgia" panose="02040502050405020303" pitchFamily="18" charset="0"/>
              </a:rPr>
              <a:t>swimlanes</a:t>
            </a:r>
            <a:r>
              <a:rPr lang="en-US" i="1" dirty="0">
                <a:solidFill>
                  <a:srgbClr val="000066"/>
                </a:solidFill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  <p:pic>
        <p:nvPicPr>
          <p:cNvPr id="2054" name="Picture 6" descr="Activity partition shown using vertical swimlane not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45" y="4040657"/>
            <a:ext cx="2120900" cy="189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54024" y="5991578"/>
            <a:ext cx="379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66"/>
                </a:solidFill>
                <a:latin typeface="Georgia" panose="02040502050405020303" pitchFamily="18" charset="0"/>
              </a:rPr>
              <a:t>Activity partitions Customer and Order </a:t>
            </a:r>
            <a:r>
              <a:rPr lang="en-US" i="1" dirty="0" err="1">
                <a:solidFill>
                  <a:srgbClr val="000066"/>
                </a:solidFill>
                <a:latin typeface="Georgia" panose="02040502050405020303" pitchFamily="18" charset="0"/>
              </a:rPr>
              <a:t>Dept</a:t>
            </a:r>
            <a:r>
              <a:rPr lang="en-US" i="1" dirty="0">
                <a:solidFill>
                  <a:srgbClr val="000066"/>
                </a:solidFill>
                <a:latin typeface="Georgia" panose="02040502050405020303" pitchFamily="18" charset="0"/>
              </a:rPr>
              <a:t> as vertical </a:t>
            </a:r>
            <a:r>
              <a:rPr lang="en-US" i="1" dirty="0" err="1">
                <a:solidFill>
                  <a:srgbClr val="000066"/>
                </a:solidFill>
                <a:latin typeface="Georgia" panose="02040502050405020303" pitchFamily="18" charset="0"/>
              </a:rPr>
              <a:t>swimlanes</a:t>
            </a:r>
            <a:r>
              <a:rPr lang="en-US" i="1" dirty="0">
                <a:solidFill>
                  <a:srgbClr val="000066"/>
                </a:solidFill>
                <a:latin typeface="Georgia" panose="02040502050405020303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2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980509"/>
            <a:ext cx="7353299" cy="5657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Initial </a:t>
            </a:r>
            <a:r>
              <a:rPr 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State:</a:t>
            </a:r>
            <a:endParaRPr lang="en-US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Initial State – The starting state before an activity takes place is depicted using the initial state.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UML-State-Diagram Figure – notation for initial state or start state A process can have only one initial state unless we are depicting nested activities.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We use a black filled circle to depict the initial state of a system. For objects, this is the state when they are instantiated.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The Initial State from the UML Activity Diagram marks the entry point and the initial Activity State.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For example – Here the initial state is the state of the system before the application is opened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pPr fontAlgn="base"/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Activity Diagram Notations</a:t>
            </a:r>
          </a:p>
        </p:txBody>
      </p:sp>
      <p:pic>
        <p:nvPicPr>
          <p:cNvPr id="2050" name="Picture 2" descr="UML-Activity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764" y="2457450"/>
            <a:ext cx="1989525" cy="248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752411" y="5188461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Figure –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initial state symbol being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1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Words>1590</Words>
  <Application>Microsoft Office PowerPoint</Application>
  <PresentationFormat>Widescreen</PresentationFormat>
  <Paragraphs>242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Georgia</vt:lpstr>
      <vt:lpstr>Trebuchet MS</vt:lpstr>
      <vt:lpstr>urw-din</vt:lpstr>
      <vt:lpstr>Wingdings</vt:lpstr>
      <vt:lpstr>Wood Type</vt:lpstr>
      <vt:lpstr>Software Design and Analysis Activity Diagram</vt:lpstr>
      <vt:lpstr>UML Activity Diagram</vt:lpstr>
      <vt:lpstr>Components of an Activity Diagram</vt:lpstr>
      <vt:lpstr>Components of an Activity Diagram</vt:lpstr>
      <vt:lpstr>Components of an Activity Diagram</vt:lpstr>
      <vt:lpstr>Components of an Activity Diagram</vt:lpstr>
      <vt:lpstr>Components of an Activity Diagram</vt:lpstr>
      <vt:lpstr>Components of an Activity Diagram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Notations</vt:lpstr>
      <vt:lpstr>Activity diagram for a login</vt:lpstr>
      <vt:lpstr>Activity diagram for Library Management System</vt:lpstr>
      <vt:lpstr>Activity diagram for Ticket Vending Machine</vt:lpstr>
      <vt:lpstr>Activity diagram for Order Processing</vt:lpstr>
      <vt:lpstr>When to use an Activity Diagram?</vt:lpstr>
      <vt:lpstr>End of Lecture 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Week-01 Lecture-01</dc:title>
  <dc:creator>Muazzam Kazmi</dc:creator>
  <cp:lastModifiedBy>Windows User</cp:lastModifiedBy>
  <cp:revision>134</cp:revision>
  <dcterms:created xsi:type="dcterms:W3CDTF">2022-08-06T13:31:34Z</dcterms:created>
  <dcterms:modified xsi:type="dcterms:W3CDTF">2023-10-03T07:48:28Z</dcterms:modified>
</cp:coreProperties>
</file>