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75" r:id="rId3"/>
    <p:sldId id="358" r:id="rId4"/>
    <p:sldId id="337" r:id="rId5"/>
    <p:sldId id="381" r:id="rId6"/>
    <p:sldId id="382" r:id="rId7"/>
    <p:sldId id="338" r:id="rId8"/>
    <p:sldId id="339" r:id="rId9"/>
    <p:sldId id="340" r:id="rId10"/>
    <p:sldId id="359" r:id="rId11"/>
    <p:sldId id="360" r:id="rId12"/>
    <p:sldId id="362" r:id="rId13"/>
    <p:sldId id="364" r:id="rId14"/>
    <p:sldId id="365" r:id="rId15"/>
    <p:sldId id="367" r:id="rId16"/>
    <p:sldId id="370" r:id="rId17"/>
    <p:sldId id="369" r:id="rId18"/>
    <p:sldId id="371" r:id="rId19"/>
    <p:sldId id="383" r:id="rId20"/>
    <p:sldId id="38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4" autoAdjust="0"/>
    <p:restoredTop sz="87370" autoAdjust="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8452F-74A7-4F23-9AD8-1AEC5FFF1C68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4CB70-16B3-4C45-BE13-DB04FA13A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4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AE24D-E576-45A1-B5FF-D980622CB7E5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33047-1414-403E-84B7-1BBC64DE1AB1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40C9-0886-46C6-8D34-3F85B5E574F7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30808-3999-4E7C-A27A-E463FFB3A910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5DE8D59-6E8C-4A0D-A521-7E0560E4A0F4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AE6D9-DD4D-4963-A9BE-3E862C065886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DCE52-561B-4E9B-95EF-0878FCA68630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CA5CE-1365-47DB-B5B6-FFA0259F1482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FB7C4-15E3-44C5-A5F2-65DC7147A0BF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DBDC8-7CAA-4A3C-BE6C-F367F4E91D73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2B51-1760-48EA-8DA3-3AC673EC0E98}" type="datetime1">
              <a:rPr lang="en-US" smtClean="0"/>
              <a:t>10/16/2023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02E5DA5-765B-4BC4-9925-79A1E9B1B043}" type="datetime1">
              <a:rPr lang="en-US" smtClean="0"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4C2B-A9FB-6828-D69D-347B75EE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185" y="1479667"/>
            <a:ext cx="9996055" cy="2718262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Calibri" panose="020F0502020204030204" pitchFamily="34" charset="0"/>
              </a:rPr>
              <a:t>Software Design and Analysis</a:t>
            </a:r>
            <a:r>
              <a:rPr lang="en-US" dirty="0">
                <a:latin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Interaction Diagrams</a:t>
            </a:r>
            <a:br>
              <a:rPr lang="en-US" sz="3200" dirty="0">
                <a:latin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</a:rPr>
              <a:t>Sequence Diagram &amp; Communication Diagram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82DD71-EEE0-F339-EBAB-8892BA859B34}"/>
              </a:ext>
            </a:extLst>
          </p:cNvPr>
          <p:cNvSpPr txBox="1">
            <a:spLocks/>
          </p:cNvSpPr>
          <p:nvPr/>
        </p:nvSpPr>
        <p:spPr>
          <a:xfrm>
            <a:off x="2793076" y="4520108"/>
            <a:ext cx="6467302" cy="1716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 smtClean="0">
                <a:latin typeface="Calibri" panose="020F0502020204030204" pitchFamily="34" charset="0"/>
              </a:rPr>
              <a:t>Department </a:t>
            </a:r>
            <a:r>
              <a:rPr lang="en-US" i="1" dirty="0">
                <a:latin typeface="Calibri" panose="020F0502020204030204" pitchFamily="34" charset="0"/>
              </a:rPr>
              <a:t>of Computer Science</a:t>
            </a:r>
          </a:p>
          <a:p>
            <a:r>
              <a:rPr lang="en-US" i="1" dirty="0">
                <a:latin typeface="Calibri" panose="020F0502020204030204" pitchFamily="34" charset="0"/>
              </a:rPr>
              <a:t>National University of Computer and Emerging Sciences</a:t>
            </a:r>
          </a:p>
        </p:txBody>
      </p:sp>
      <p:pic>
        <p:nvPicPr>
          <p:cNvPr id="1026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0BE1C6AA-1303-047E-4209-3AB23201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087" y="4520108"/>
            <a:ext cx="1791651" cy="1716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50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B5AA3-FF92-85AA-1ACE-5F60D7754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33" y="2636685"/>
            <a:ext cx="10746440" cy="2679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C2133-1108-CAB0-7F4C-BFA201694477}"/>
              </a:ext>
            </a:extLst>
          </p:cNvPr>
          <p:cNvSpPr txBox="1"/>
          <p:nvPr/>
        </p:nvSpPr>
        <p:spPr>
          <a:xfrm>
            <a:off x="116541" y="1107187"/>
            <a:ext cx="6096000" cy="70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 Number Sequencing</a:t>
            </a:r>
            <a:endParaRPr lang="en-US" sz="2800" b="1" dirty="0">
              <a:solidFill>
                <a:srgbClr val="333333"/>
              </a:solidFill>
              <a:latin typeface="Helvetica-Bol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52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4986B-40F1-D962-5AB0-5C59B67C4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271" y="1749787"/>
            <a:ext cx="8265458" cy="49092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5AD601-63F6-15A7-9356-891B7679CDBE}"/>
              </a:ext>
            </a:extLst>
          </p:cNvPr>
          <p:cNvSpPr txBox="1"/>
          <p:nvPr/>
        </p:nvSpPr>
        <p:spPr>
          <a:xfrm>
            <a:off x="116541" y="880507"/>
            <a:ext cx="6096000" cy="70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 Number Sequencing</a:t>
            </a:r>
            <a:endParaRPr lang="en-US" sz="2800" b="1" dirty="0">
              <a:solidFill>
                <a:srgbClr val="333333"/>
              </a:solidFill>
              <a:latin typeface="Helvetica-Bol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0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434" y="980510"/>
            <a:ext cx="11343132" cy="347908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Conditional Messages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You show a conditional message by following a sequence number with a conditional clause in square brackets, similar to an iteration clause.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message is only sent if the clause evaluates to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D017F2-8FF4-4DF7-5548-CFAD617F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553" y="4459591"/>
            <a:ext cx="8734894" cy="2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97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980509"/>
            <a:ext cx="11967883" cy="29639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Mutually Exclusive Conditional Paths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example in below illustrates the sequence numbers with mutually exclusive conditional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paths.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4D622-2618-885B-3A3A-C2188481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29" y="2712653"/>
            <a:ext cx="8589542" cy="40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30" y="980509"/>
            <a:ext cx="11905130" cy="576626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Mutually Exclusive Conditional Paths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case we must modify the sequence expressions with a conditional path letter. The first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letter used is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by convention.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states that either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1a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1b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could execute after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msg1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Both are sequence number 1 since either could be the first internal message.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 that subsequent nested messages are still consistently prepended with their outer message sequence.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Thus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1b.1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nested message within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1b.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85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329" y="980509"/>
            <a:ext cx="11456895" cy="11889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Iteration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EB832B-34AB-74B2-0895-BC885A26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574" y="2348753"/>
            <a:ext cx="10404851" cy="39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27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80C0ED-F105-4A4D-92C2-C64041432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980509"/>
            <a:ext cx="11456895" cy="120687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Iteration Over a Collection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0BA6B-D349-3731-18D6-AAFC819B4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239" y="2283494"/>
            <a:ext cx="8475522" cy="434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4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980509"/>
            <a:ext cx="11456895" cy="95586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i="0" dirty="0">
                <a:solidFill>
                  <a:srgbClr val="333333"/>
                </a:solidFill>
                <a:effectLst/>
                <a:latin typeface="Helvetica-Bold"/>
              </a:rPr>
              <a:t>Messages to a Classes to Invoke Static (Class) Methods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DB8E10-BB38-45A8-8411-E30745218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07" y="2716306"/>
            <a:ext cx="9861985" cy="34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44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4DDE6C-9319-FE21-6E9D-E7D640E0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522" y="1613647"/>
            <a:ext cx="9665664" cy="48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90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957" y="484632"/>
            <a:ext cx="10299469" cy="552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75789"/>
            <a:ext cx="10804398" cy="722489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798278"/>
            <a:ext cx="11769538" cy="383353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Communication Diagram Notation: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Links</a:t>
            </a:r>
            <a:endParaRPr lang="en-US" sz="18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400" b="1" i="0" dirty="0">
                <a:solidFill>
                  <a:srgbClr val="0033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a connection path between two objects. It indicates some form of navigation between the objects.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More formally, a link is an instance of an association.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example: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there is a link or path of navigation from a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Register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 </a:t>
            </a:r>
            <a:r>
              <a:rPr lang="en-US" sz="24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Sale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along which messages may flow, such as the </a:t>
            </a:r>
            <a:r>
              <a:rPr lang="en-US" sz="2400" b="1" i="1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makePayment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542A9-885C-0740-1B83-E7BAB75DF0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21108"/>
          <a:stretch/>
        </p:blipFill>
        <p:spPr>
          <a:xfrm>
            <a:off x="2765049" y="4620333"/>
            <a:ext cx="6887139" cy="215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3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353" y="733425"/>
            <a:ext cx="9335192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2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89826"/>
            <a:ext cx="11201400" cy="322699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Note that multiple messages, and messages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ways, flow along the same single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link. 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isn't one link line per message; all messages flow on the same line, which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like a road allowing two-way message traffic.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/>
              <a:t/>
            </a:r>
            <a:br>
              <a:rPr lang="en-US" sz="2800" dirty="0"/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27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1405F-0AF1-8F3D-24F0-0629AEE0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48" y="1189078"/>
            <a:ext cx="11387575" cy="32036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Each message between objects is represented with a message expression and small arrow indicating the direction of the message.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Many messages may flow along this link.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 sequence number is added to show the sequential order of messages in the current thread of control.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F6E255-1E64-5217-9A76-D0FC7938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76" y="4043560"/>
            <a:ext cx="7494295" cy="274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389826"/>
            <a:ext cx="11201400" cy="322699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Guideline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Don't number the starting message. It's legal to do so, but simplifies the overall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numbering if you don't.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9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C1405F-0AF1-8F3D-24F0-0629AEE0D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48" y="1189078"/>
            <a:ext cx="11387575" cy="2791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Messages to "self" or "this“</a:t>
            </a:r>
            <a:endParaRPr lang="en-US" sz="18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message can be sent from an object to itself.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is illustrated by a link to itself, with messages flowing along the link.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AAC10-0521-0283-D591-770E2A8AA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38919" y="3980329"/>
            <a:ext cx="2421658" cy="274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75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541" y="980508"/>
            <a:ext cx="11834667" cy="547744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Creation of Instances</a:t>
            </a:r>
            <a:endParaRPr lang="en-US" sz="18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Any message can be used to create an instance, but the convention in the UML is to use a message named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this purpose (some use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another (less obvious) message name is used, the message may be annotated with a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UML stereotype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like so: «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».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 may include parameters, indicating the passing of initial values. This indicates, for example, a constructor call with parameters in Java.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Furthermore, the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UML tagged value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{new}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may optionally be added to the lifeline box to highlight the creation.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Tagged</a:t>
            </a:r>
            <a:r>
              <a:rPr lang="en-US" sz="240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values are a flexible extension mechanism in the UML to add semantically meaningful information to a UML element.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7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111229"/>
            <a:ext cx="10804398" cy="869280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40110-70E9-16C3-3C4C-1DF3AEB8B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812" y="2016426"/>
            <a:ext cx="8489576" cy="4225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3F2FB8-DE79-A624-7539-7B864D17B5FE}"/>
              </a:ext>
            </a:extLst>
          </p:cNvPr>
          <p:cNvSpPr txBox="1"/>
          <p:nvPr/>
        </p:nvSpPr>
        <p:spPr>
          <a:xfrm>
            <a:off x="430305" y="914986"/>
            <a:ext cx="6096000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Creation of Instances</a:t>
            </a:r>
            <a:endParaRPr lang="en-US" sz="3200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45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65-F721-0DF6-5543-2081AD936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1" y="111229"/>
            <a:ext cx="11967883" cy="869280"/>
          </a:xfrm>
        </p:spPr>
        <p:txBody>
          <a:bodyPr>
            <a:noAutofit/>
          </a:bodyPr>
          <a:lstStyle/>
          <a:p>
            <a:r>
              <a:rPr 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Communication Diagram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63CBE-2C90-6184-AC74-314BD396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46" y="1083793"/>
            <a:ext cx="11343132" cy="4690414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Basic Notation: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8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Message Number Sequencing</a:t>
            </a:r>
            <a:endParaRPr lang="en-US" sz="1800" b="1" dirty="0">
              <a:solidFill>
                <a:srgbClr val="333333"/>
              </a:solidFill>
              <a:latin typeface="Helvetica-Bold"/>
              <a:cs typeface="Calibri" panose="020F050202020403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order of messages is illustrated with 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sequence numbers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The numbering scheme is:</a:t>
            </a:r>
            <a:b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first message is not numbered. Thus, </a:t>
            </a:r>
            <a:r>
              <a:rPr lang="en-US" sz="2400" b="0" i="1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msg1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unnumbered.</a:t>
            </a:r>
            <a:endParaRPr lang="en-US" sz="2400" dirty="0">
              <a:solidFill>
                <a:srgbClr val="6666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order and nesting of subsequent messages is shown with a legal numbering scheme in which nested messages have a number appended to them. 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v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You denote nesting by prepending the incoming message number to the outgoing message number.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20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19662</TotalTime>
  <Words>509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Calibri</vt:lpstr>
      <vt:lpstr>Georgia</vt:lpstr>
      <vt:lpstr>Helvetica-Bold</vt:lpstr>
      <vt:lpstr>Trebuchet MS</vt:lpstr>
      <vt:lpstr>Wingdings</vt:lpstr>
      <vt:lpstr>Wood Type</vt:lpstr>
      <vt:lpstr>Software Design and Analysis Interaction Diagrams Sequence Diagram &amp; Communication Diagram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Communication Diagram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 Week-01 Lecture-01</dc:title>
  <dc:creator>Muazzam Kazmi</dc:creator>
  <cp:lastModifiedBy>Windows User</cp:lastModifiedBy>
  <cp:revision>159</cp:revision>
  <dcterms:created xsi:type="dcterms:W3CDTF">2022-08-06T13:31:34Z</dcterms:created>
  <dcterms:modified xsi:type="dcterms:W3CDTF">2023-10-16T08:48:59Z</dcterms:modified>
</cp:coreProperties>
</file>