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4"/>
  </p:notesMasterIdLst>
  <p:sldIdLst>
    <p:sldId id="256" r:id="rId2"/>
    <p:sldId id="275" r:id="rId3"/>
    <p:sldId id="358" r:id="rId4"/>
    <p:sldId id="337" r:id="rId5"/>
    <p:sldId id="338" r:id="rId6"/>
    <p:sldId id="339" r:id="rId7"/>
    <p:sldId id="340" r:id="rId8"/>
    <p:sldId id="359" r:id="rId9"/>
    <p:sldId id="360" r:id="rId10"/>
    <p:sldId id="361" r:id="rId11"/>
    <p:sldId id="362" r:id="rId12"/>
    <p:sldId id="364" r:id="rId13"/>
    <p:sldId id="365" r:id="rId14"/>
    <p:sldId id="366" r:id="rId15"/>
    <p:sldId id="367" r:id="rId16"/>
    <p:sldId id="368" r:id="rId17"/>
    <p:sldId id="370" r:id="rId18"/>
    <p:sldId id="369"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0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4" autoAdjust="0"/>
    <p:restoredTop sz="87370" autoAdjust="0"/>
  </p:normalViewPr>
  <p:slideViewPr>
    <p:cSldViewPr snapToGrid="0">
      <p:cViewPr varScale="1">
        <p:scale>
          <a:sx n="115" d="100"/>
          <a:sy n="115"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8452F-74A7-4F23-9AD8-1AEC5FFF1C68}"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4CB70-16B3-4C45-BE13-DB04FA13A631}" type="slidenum">
              <a:rPr lang="en-US" smtClean="0"/>
              <a:t>‹#›</a:t>
            </a:fld>
            <a:endParaRPr lang="en-US"/>
          </a:p>
        </p:txBody>
      </p:sp>
    </p:spTree>
    <p:extLst>
      <p:ext uri="{BB962C8B-B14F-4D97-AF65-F5344CB8AC3E}">
        <p14:creationId xmlns:p14="http://schemas.microsoft.com/office/powerpoint/2010/main" val="107618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9AE24D-E576-45A1-B5FF-D980622CB7E5}"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3047-1414-403E-84B7-1BBC64DE1AB1}"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E40C9-0886-46C6-8D34-3F85B5E574F7}"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30808-3999-4E7C-A27A-E463FFB3A910}"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5DE8D59-6E8C-4A0D-A521-7E0560E4A0F4}" type="datetime1">
              <a:rPr lang="en-US" smtClean="0"/>
              <a:t>10/16/2023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AE6D9-DD4D-4963-A9BE-3E862C065886}"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DCE52-561B-4E9B-95EF-0878FCA68630}" type="datetime1">
              <a:rPr lang="en-US" smtClean="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CA5CE-1365-47DB-B5B6-FFA0259F1482}" type="datetime1">
              <a:rPr lang="en-US" smtClean="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FB7C4-15E3-44C5-A5F2-65DC7147A0BF}" type="datetime1">
              <a:rPr lang="en-US" smtClean="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DBDC8-7CAA-4A3C-BE6C-F367F4E91D73}"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F2B51-1760-48EA-8DA3-3AC673EC0E98}" type="datetime1">
              <a:rPr lang="en-US" smtClean="0"/>
              <a:t>10/16/2023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02E5DA5-765B-4BC4-9925-79A1E9B1B043}" type="datetime1">
              <a:rPr lang="en-US" smtClean="0"/>
              <a:t>10/16/2023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4C2B-A9FB-6828-D69D-347B75EEB3A7}"/>
              </a:ext>
            </a:extLst>
          </p:cNvPr>
          <p:cNvSpPr>
            <a:spLocks noGrp="1"/>
          </p:cNvSpPr>
          <p:nvPr>
            <p:ph type="ctrTitle"/>
          </p:nvPr>
        </p:nvSpPr>
        <p:spPr>
          <a:xfrm>
            <a:off x="1068185" y="1479667"/>
            <a:ext cx="9996055" cy="2718262"/>
          </a:xfrm>
        </p:spPr>
        <p:txBody>
          <a:bodyPr/>
          <a:lstStyle/>
          <a:p>
            <a:pPr algn="ctr">
              <a:lnSpc>
                <a:spcPct val="100000"/>
              </a:lnSpc>
            </a:pPr>
            <a:r>
              <a:rPr lang="en-US" sz="6000" dirty="0">
                <a:latin typeface="Calibri" panose="020F0502020204030204" pitchFamily="34" charset="0"/>
              </a:rPr>
              <a:t>Software Design and Analysis</a:t>
            </a:r>
            <a:r>
              <a:rPr lang="en-US" dirty="0">
                <a:latin typeface="Calibri" panose="020F0502020204030204" pitchFamily="34" charset="0"/>
              </a:rPr>
              <a:t/>
            </a:r>
            <a:br>
              <a:rPr lang="en-US" dirty="0">
                <a:latin typeface="Calibri" panose="020F0502020204030204" pitchFamily="34" charset="0"/>
              </a:rPr>
            </a:br>
            <a:r>
              <a:rPr lang="en-US" sz="3200" dirty="0">
                <a:latin typeface="Calibri" panose="020F0502020204030204" pitchFamily="34" charset="0"/>
              </a:rPr>
              <a:t>Interaction Diagrams</a:t>
            </a:r>
            <a:br>
              <a:rPr lang="en-US" sz="3200" dirty="0">
                <a:latin typeface="Calibri" panose="020F0502020204030204" pitchFamily="34" charset="0"/>
              </a:rPr>
            </a:br>
            <a:r>
              <a:rPr lang="en-US" sz="3200" dirty="0">
                <a:latin typeface="Calibri" panose="020F0502020204030204" pitchFamily="34" charset="0"/>
              </a:rPr>
              <a:t>Sequence Diagram &amp; Communication Diagram</a:t>
            </a:r>
          </a:p>
        </p:txBody>
      </p:sp>
      <p:sp>
        <p:nvSpPr>
          <p:cNvPr id="4" name="Subtitle 2">
            <a:extLst>
              <a:ext uri="{FF2B5EF4-FFF2-40B4-BE49-F238E27FC236}">
                <a16:creationId xmlns:a16="http://schemas.microsoft.com/office/drawing/2014/main" id="{B982DD71-EEE0-F339-EBAB-8892BA859B34}"/>
              </a:ext>
            </a:extLst>
          </p:cNvPr>
          <p:cNvSpPr txBox="1">
            <a:spLocks/>
          </p:cNvSpPr>
          <p:nvPr/>
        </p:nvSpPr>
        <p:spPr>
          <a:xfrm>
            <a:off x="2793076" y="4520108"/>
            <a:ext cx="6467302" cy="17164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i="1" dirty="0" smtClean="0">
                <a:latin typeface="Calibri" panose="020F0502020204030204" pitchFamily="34" charset="0"/>
              </a:rPr>
              <a:t>Department </a:t>
            </a:r>
            <a:r>
              <a:rPr lang="en-US" i="1" dirty="0">
                <a:latin typeface="Calibri" panose="020F0502020204030204" pitchFamily="34" charset="0"/>
              </a:rPr>
              <a:t>of Computer Science</a:t>
            </a:r>
          </a:p>
          <a:p>
            <a:r>
              <a:rPr lang="en-US" i="1" dirty="0">
                <a:latin typeface="Calibri" panose="020F0502020204030204" pitchFamily="34" charset="0"/>
              </a:rPr>
              <a:t>National University of Computer and Emerging Sciences</a:t>
            </a:r>
          </a:p>
        </p:txBody>
      </p:sp>
      <p:pic>
        <p:nvPicPr>
          <p:cNvPr id="1026" name="Picture 2" descr="National University of Computer and Emerging Sciences - Wikipedia">
            <a:extLst>
              <a:ext uri="{FF2B5EF4-FFF2-40B4-BE49-F238E27FC236}">
                <a16:creationId xmlns:a16="http://schemas.microsoft.com/office/drawing/2014/main" id="{0BE1C6AA-1303-047E-4209-3AB232011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087" y="4520108"/>
            <a:ext cx="1791651" cy="171640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43550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a:noAutofit/>
          </a:bodyPr>
          <a:lstStyle/>
          <a:p>
            <a:r>
              <a:rPr lang="en-US" dirty="0">
                <a:latin typeface="Calibri" panose="020F0502020204030204" pitchFamily="34" charset="0"/>
                <a:cs typeface="Calibri" panose="020F0502020204030204" pitchFamily="34" charset="0"/>
              </a:rPr>
              <a:t>Example Sequence Diagram: </a:t>
            </a:r>
            <a:r>
              <a:rPr lang="en-US" dirty="0" err="1">
                <a:latin typeface="Calibri" panose="020F0502020204030204" pitchFamily="34" charset="0"/>
                <a:cs typeface="Calibri" panose="020F0502020204030204" pitchFamily="34" charset="0"/>
              </a:rPr>
              <a:t>makePayment</a:t>
            </a:r>
            <a:r>
              <a:rPr lang="en-US"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
        <p:nvSpPr>
          <p:cNvPr id="3" name="AutoShape 2">
            <a:extLst>
              <a:ext uri="{FF2B5EF4-FFF2-40B4-BE49-F238E27FC236}">
                <a16:creationId xmlns:a16="http://schemas.microsoft.com/office/drawing/2014/main" id="{1E000669-2989-497F-EA6D-34472346CD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31ED7AE-D10A-FEBE-DFEA-736A9B92F9B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srcRect l="8431" t="28366" r="4902" b="29804"/>
          <a:stretch/>
        </p:blipFill>
        <p:spPr>
          <a:xfrm rot="10800000">
            <a:off x="511494" y="1739150"/>
            <a:ext cx="10918505" cy="3952401"/>
          </a:xfrm>
          <a:prstGeom prst="rect">
            <a:avLst/>
          </a:prstGeom>
        </p:spPr>
      </p:pic>
    </p:spTree>
    <p:extLst>
      <p:ext uri="{BB962C8B-B14F-4D97-AF65-F5344CB8AC3E}">
        <p14:creationId xmlns:p14="http://schemas.microsoft.com/office/powerpoint/2010/main" val="84497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a:noAutofit/>
          </a:bodyPr>
          <a:lstStyle/>
          <a:p>
            <a:r>
              <a:rPr lang="en-US" dirty="0">
                <a:latin typeface="Calibri" panose="020F0502020204030204" pitchFamily="34" charset="0"/>
                <a:cs typeface="Calibri" panose="020F0502020204030204" pitchFamily="34" charset="0"/>
              </a:rPr>
              <a:t>Common UML Interaction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424434" y="1880715"/>
            <a:ext cx="11343132" cy="3668438"/>
          </a:xfrm>
        </p:spPr>
        <p:txBody>
          <a:bodyPr>
            <a:noAutofit/>
          </a:bodyPr>
          <a:lstStyle/>
          <a:p>
            <a:pPr>
              <a:lnSpc>
                <a:spcPct val="160000"/>
              </a:lnSpc>
              <a:buFont typeface="Wingdings" panose="05000000000000000000" pitchFamily="2" charset="2"/>
              <a:buChar char="v"/>
            </a:pPr>
            <a:r>
              <a:rPr lang="en-US" sz="2800" b="1" i="1" dirty="0">
                <a:solidFill>
                  <a:srgbClr val="333333"/>
                </a:solidFill>
                <a:latin typeface="Calibri" panose="020F0502020204030204" pitchFamily="34" charset="0"/>
                <a:cs typeface="Calibri" panose="020F0502020204030204" pitchFamily="34" charset="0"/>
              </a:rPr>
              <a:t>Illustrating Participants with Lifeline Boxes </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800" b="1" i="0" dirty="0">
                <a:solidFill>
                  <a:srgbClr val="333333"/>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In the UML, the boxes you've seen in the prior sample interaction diagrams are called </a:t>
            </a:r>
            <a:r>
              <a:rPr lang="en-US" sz="2400" b="1" i="0" dirty="0">
                <a:solidFill>
                  <a:srgbClr val="333333"/>
                </a:solidFill>
                <a:effectLst/>
                <a:latin typeface="Calibri" panose="020F0502020204030204" pitchFamily="34" charset="0"/>
                <a:cs typeface="Calibri" panose="020F0502020204030204" pitchFamily="34" charset="0"/>
              </a:rPr>
              <a:t>lifeline </a:t>
            </a:r>
            <a:r>
              <a:rPr lang="en-US" sz="2400" b="0" i="0" dirty="0">
                <a:solidFill>
                  <a:srgbClr val="333333"/>
                </a:solidFill>
                <a:effectLst/>
                <a:latin typeface="Calibri" panose="020F0502020204030204" pitchFamily="34" charset="0"/>
                <a:cs typeface="Calibri" panose="020F0502020204030204" pitchFamily="34" charset="0"/>
              </a:rPr>
              <a:t>boxes. </a:t>
            </a:r>
          </a:p>
          <a:p>
            <a:pPr>
              <a:lnSpc>
                <a:spcPct val="160000"/>
              </a:lnSpc>
              <a:buFont typeface="Wingdings" panose="05000000000000000000" pitchFamily="2" charset="2"/>
              <a:buChar char="v"/>
            </a:pPr>
            <a:r>
              <a:rPr lang="en-US" sz="2400" dirty="0">
                <a:solidFill>
                  <a:srgbClr val="333333"/>
                </a:solidFill>
                <a:latin typeface="Calibri" panose="020F0502020204030204" pitchFamily="34" charset="0"/>
                <a:cs typeface="Calibri" panose="020F0502020204030204" pitchFamily="34" charset="0"/>
              </a:rPr>
              <a:t>T</a:t>
            </a:r>
            <a:r>
              <a:rPr lang="en-US" sz="2400" b="0" i="0" dirty="0">
                <a:solidFill>
                  <a:srgbClr val="333333"/>
                </a:solidFill>
                <a:effectLst/>
                <a:latin typeface="Calibri" panose="020F0502020204030204" pitchFamily="34" charset="0"/>
                <a:cs typeface="Calibri" panose="020F0502020204030204" pitchFamily="34" charset="0"/>
              </a:rPr>
              <a:t>hey represent the </a:t>
            </a:r>
            <a:r>
              <a:rPr lang="en-US" sz="2400" b="1" i="0" dirty="0">
                <a:solidFill>
                  <a:srgbClr val="333333"/>
                </a:solidFill>
                <a:effectLst/>
                <a:latin typeface="Calibri" panose="020F0502020204030204" pitchFamily="34" charset="0"/>
                <a:cs typeface="Calibri" panose="020F0502020204030204" pitchFamily="34" charset="0"/>
              </a:rPr>
              <a:t>participants </a:t>
            </a:r>
            <a:r>
              <a:rPr lang="en-US" sz="2400" b="0" i="0" dirty="0">
                <a:solidFill>
                  <a:srgbClr val="333333"/>
                </a:solidFill>
                <a:effectLst/>
                <a:latin typeface="Calibri" panose="020F0502020204030204" pitchFamily="34" charset="0"/>
                <a:cs typeface="Calibri" panose="020F0502020204030204" pitchFamily="34" charset="0"/>
              </a:rPr>
              <a:t>in the interaction.</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800" b="0" i="0" dirty="0">
                <a:solidFill>
                  <a:srgbClr val="333333"/>
                </a:solidFill>
                <a:effectLst/>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6397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Message Expression Syntax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70329" y="980509"/>
            <a:ext cx="11967883" cy="2787927"/>
          </a:xfrm>
        </p:spPr>
        <p:txBody>
          <a:bodyPr>
            <a:noAutofit/>
          </a:bodyPr>
          <a:lstStyle/>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Interaction diagrams show messages between objects; the UML has a standard syntax for these message expressions:</a:t>
            </a:r>
          </a:p>
          <a:p>
            <a:pPr marL="0" indent="0">
              <a:lnSpc>
                <a:spcPct val="150000"/>
              </a:lnSpc>
              <a:spcBef>
                <a:spcPts val="0"/>
              </a:spcBef>
              <a:buNone/>
            </a:pPr>
            <a:r>
              <a:rPr lang="en-US" b="1" dirty="0">
                <a:solidFill>
                  <a:srgbClr val="790029"/>
                </a:solidFill>
                <a:latin typeface="Courier New" panose="02070309020205020404" pitchFamily="49" charset="0"/>
                <a:cs typeface="Courier New" panose="02070309020205020404" pitchFamily="49" charset="0"/>
              </a:rPr>
              <a:t>	return = message(parameter : </a:t>
            </a:r>
            <a:r>
              <a:rPr lang="en-US" b="1" dirty="0" err="1">
                <a:solidFill>
                  <a:srgbClr val="790029"/>
                </a:solidFill>
                <a:latin typeface="Courier New" panose="02070309020205020404" pitchFamily="49" charset="0"/>
                <a:cs typeface="Courier New" panose="02070309020205020404" pitchFamily="49" charset="0"/>
              </a:rPr>
              <a:t>parameterType</a:t>
            </a:r>
            <a:r>
              <a:rPr lang="en-US" b="1" dirty="0">
                <a:solidFill>
                  <a:srgbClr val="790029"/>
                </a:solidFill>
                <a:latin typeface="Courier New" panose="02070309020205020404" pitchFamily="49" charset="0"/>
                <a:cs typeface="Courier New" panose="02070309020205020404" pitchFamily="49" charset="0"/>
              </a:rPr>
              <a:t>) : </a:t>
            </a:r>
            <a:r>
              <a:rPr lang="en-US" b="1" dirty="0" err="1">
                <a:solidFill>
                  <a:srgbClr val="790029"/>
                </a:solidFill>
                <a:latin typeface="Courier New" panose="02070309020205020404" pitchFamily="49" charset="0"/>
                <a:cs typeface="Courier New" panose="02070309020205020404" pitchFamily="49" charset="0"/>
              </a:rPr>
              <a:t>returnType</a:t>
            </a:r>
            <a:r>
              <a:rPr lang="en-US" b="1" dirty="0">
                <a:solidFill>
                  <a:srgbClr val="790029"/>
                </a:solidFill>
                <a:latin typeface="Courier New" panose="02070309020205020404" pitchFamily="49" charset="0"/>
                <a:cs typeface="Courier New" panose="02070309020205020404" pitchFamily="49" charset="0"/>
              </a:rPr>
              <a:t> </a:t>
            </a:r>
            <a:endParaRPr lang="en-US" sz="2400" b="1" dirty="0">
              <a:solidFill>
                <a:srgbClr val="790029"/>
              </a:solidFill>
              <a:latin typeface="Calibri" panose="020F0502020204030204" pitchFamily="34" charset="0"/>
              <a:cs typeface="Calibri" panose="020F0502020204030204" pitchFamily="34" charset="0"/>
            </a:endParaRPr>
          </a:p>
          <a:p>
            <a:pPr>
              <a:lnSpc>
                <a:spcPct val="150000"/>
              </a:lnSpc>
              <a:spcBef>
                <a:spcPts val="0"/>
              </a:spcBef>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Parentheses are usually excluded if there are no parameters, though still legal.</a:t>
            </a:r>
          </a:p>
          <a:p>
            <a:pPr>
              <a:lnSpc>
                <a:spcPct val="150000"/>
              </a:lnSpc>
              <a:spcBef>
                <a:spcPts val="0"/>
              </a:spcBef>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Type information may be excluded if obvious or unimportant.</a:t>
            </a:r>
            <a:br>
              <a:rPr lang="en-US" sz="2400" b="0" i="0" dirty="0">
                <a:solidFill>
                  <a:srgbClr val="333333"/>
                </a:solidFill>
                <a:effectLst/>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Content Placeholder 2">
            <a:extLst>
              <a:ext uri="{FF2B5EF4-FFF2-40B4-BE49-F238E27FC236}">
                <a16:creationId xmlns:a16="http://schemas.microsoft.com/office/drawing/2014/main" id="{3F8C23E2-D68B-3BE9-0367-A2717082749B}"/>
              </a:ext>
            </a:extLst>
          </p:cNvPr>
          <p:cNvSpPr txBox="1">
            <a:spLocks/>
          </p:cNvSpPr>
          <p:nvPr/>
        </p:nvSpPr>
        <p:spPr>
          <a:xfrm>
            <a:off x="411289" y="4112058"/>
            <a:ext cx="9563983" cy="206836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00000"/>
              </a:lnSpc>
              <a:buNone/>
            </a:pPr>
            <a:r>
              <a:rPr lang="en-US" sz="2400" dirty="0">
                <a:solidFill>
                  <a:srgbClr val="333333"/>
                </a:solidFill>
                <a:latin typeface="Calibri" panose="020F0502020204030204" pitchFamily="34" charset="0"/>
                <a:cs typeface="Calibri" panose="020F0502020204030204" pitchFamily="34" charset="0"/>
              </a:rPr>
              <a:t>For example: </a:t>
            </a:r>
          </a:p>
          <a:p>
            <a:pPr marL="0" indent="0">
              <a:lnSpc>
                <a:spcPct val="100000"/>
              </a:lnSpc>
              <a:buNone/>
            </a:pPr>
            <a:r>
              <a:rPr lang="en-US" b="1" dirty="0">
                <a:solidFill>
                  <a:srgbClr val="790029"/>
                </a:solidFill>
                <a:latin typeface="Courier New" panose="02070309020205020404" pitchFamily="49" charset="0"/>
                <a:cs typeface="Courier New" panose="02070309020205020404" pitchFamily="49" charset="0"/>
              </a:rPr>
              <a:t>initialize(code)</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initialize</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d = </a:t>
            </a:r>
            <a:r>
              <a:rPr lang="en-US" b="1" dirty="0" err="1">
                <a:solidFill>
                  <a:srgbClr val="790029"/>
                </a:solidFill>
                <a:latin typeface="Courier New" panose="02070309020205020404" pitchFamily="49" charset="0"/>
                <a:cs typeface="Courier New" panose="02070309020205020404" pitchFamily="49" charset="0"/>
              </a:rPr>
              <a:t>getProductDescription</a:t>
            </a:r>
            <a:r>
              <a:rPr lang="en-US" b="1" dirty="0">
                <a:solidFill>
                  <a:srgbClr val="790029"/>
                </a:solidFill>
                <a:latin typeface="Courier New" panose="02070309020205020404" pitchFamily="49" charset="0"/>
                <a:cs typeface="Courier New" panose="02070309020205020404" pitchFamily="49" charset="0"/>
              </a:rPr>
              <a:t>(id)</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d = </a:t>
            </a:r>
            <a:r>
              <a:rPr lang="en-US" b="1" dirty="0" err="1">
                <a:solidFill>
                  <a:srgbClr val="790029"/>
                </a:solidFill>
                <a:latin typeface="Courier New" panose="02070309020205020404" pitchFamily="49" charset="0"/>
                <a:cs typeface="Courier New" panose="02070309020205020404" pitchFamily="49" charset="0"/>
              </a:rPr>
              <a:t>getProductDescription</a:t>
            </a:r>
            <a:r>
              <a:rPr lang="en-US" b="1" dirty="0">
                <a:solidFill>
                  <a:srgbClr val="790029"/>
                </a:solidFill>
                <a:latin typeface="Courier New" panose="02070309020205020404" pitchFamily="49" charset="0"/>
                <a:cs typeface="Courier New" panose="02070309020205020404" pitchFamily="49" charset="0"/>
              </a:rPr>
              <a:t>(</a:t>
            </a:r>
            <a:r>
              <a:rPr lang="en-US" b="1" dirty="0" err="1">
                <a:solidFill>
                  <a:srgbClr val="790029"/>
                </a:solidFill>
                <a:latin typeface="Courier New" panose="02070309020205020404" pitchFamily="49" charset="0"/>
                <a:cs typeface="Courier New" panose="02070309020205020404" pitchFamily="49" charset="0"/>
              </a:rPr>
              <a:t>id:ItemID</a:t>
            </a: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d = </a:t>
            </a:r>
            <a:r>
              <a:rPr lang="en-US" b="1" dirty="0" err="1">
                <a:solidFill>
                  <a:srgbClr val="790029"/>
                </a:solidFill>
                <a:latin typeface="Courier New" panose="02070309020205020404" pitchFamily="49" charset="0"/>
                <a:cs typeface="Courier New" panose="02070309020205020404" pitchFamily="49" charset="0"/>
              </a:rPr>
              <a:t>getProductDescription</a:t>
            </a:r>
            <a:r>
              <a:rPr lang="en-US" b="1" dirty="0">
                <a:solidFill>
                  <a:srgbClr val="790029"/>
                </a:solidFill>
                <a:latin typeface="Courier New" panose="02070309020205020404" pitchFamily="49" charset="0"/>
                <a:cs typeface="Courier New" panose="02070309020205020404" pitchFamily="49" charset="0"/>
              </a:rPr>
              <a:t>(</a:t>
            </a:r>
            <a:r>
              <a:rPr lang="en-US" b="1" dirty="0" err="1">
                <a:solidFill>
                  <a:srgbClr val="790029"/>
                </a:solidFill>
                <a:latin typeface="Courier New" panose="02070309020205020404" pitchFamily="49" charset="0"/>
                <a:cs typeface="Courier New" panose="02070309020205020404" pitchFamily="49" charset="0"/>
              </a:rPr>
              <a:t>id:ItemID</a:t>
            </a:r>
            <a:r>
              <a:rPr lang="en-US" b="1" dirty="0">
                <a:solidFill>
                  <a:srgbClr val="790029"/>
                </a:solidFill>
                <a:latin typeface="Courier New" panose="02070309020205020404" pitchFamily="49" charset="0"/>
                <a:cs typeface="Courier New" panose="02070309020205020404" pitchFamily="49" charset="0"/>
              </a:rPr>
              <a:t>) : </a:t>
            </a:r>
            <a:r>
              <a:rPr lang="en-US" b="1" dirty="0" err="1">
                <a:solidFill>
                  <a:srgbClr val="790029"/>
                </a:solidFill>
                <a:latin typeface="Courier New" panose="02070309020205020404" pitchFamily="49" charset="0"/>
                <a:cs typeface="Courier New" panose="02070309020205020404" pitchFamily="49" charset="0"/>
              </a:rPr>
              <a:t>ProductDescription</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941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Message Expression Syntax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70329" y="980510"/>
            <a:ext cx="11967883" cy="3628436"/>
          </a:xfrm>
        </p:spPr>
        <p:txBody>
          <a:bodyPr>
            <a:noAutofit/>
          </a:bodyPr>
          <a:lstStyle/>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 In the world of OO design patterns, there is one that is especially common, called the </a:t>
            </a:r>
            <a:r>
              <a:rPr lang="en-US" sz="2400" b="1" i="0" dirty="0">
                <a:solidFill>
                  <a:srgbClr val="333333"/>
                </a:solidFill>
                <a:effectLst/>
                <a:latin typeface="Calibri" panose="020F0502020204030204" pitchFamily="34" charset="0"/>
                <a:cs typeface="Calibri" panose="020F0502020204030204" pitchFamily="34" charset="0"/>
              </a:rPr>
              <a:t>Singleton </a:t>
            </a:r>
            <a:r>
              <a:rPr lang="en-US" sz="2400" b="0" i="0" dirty="0">
                <a:solidFill>
                  <a:srgbClr val="333333"/>
                </a:solidFill>
                <a:effectLst/>
                <a:latin typeface="Calibri" panose="020F0502020204030204" pitchFamily="34" charset="0"/>
                <a:cs typeface="Calibri" panose="020F0502020204030204" pitchFamily="34" charset="0"/>
              </a:rPr>
              <a:t>pattern.</a:t>
            </a:r>
            <a:r>
              <a:rPr lang="en-US" sz="2400" dirty="0">
                <a:latin typeface="Calibri" panose="020F0502020204030204" pitchFamily="34" charset="0"/>
                <a:cs typeface="Calibri" panose="020F0502020204030204" pitchFamily="34" charset="0"/>
              </a:rPr>
              <a:t> </a:t>
            </a:r>
          </a:p>
          <a:p>
            <a:pPr lvl="1">
              <a:lnSpc>
                <a:spcPct val="150000"/>
              </a:lnSpc>
              <a:buFont typeface="Wingdings" panose="05000000000000000000" pitchFamily="2" charset="2"/>
              <a:buChar char="Ø"/>
            </a:pPr>
            <a:r>
              <a:rPr lang="en-US" sz="2400" dirty="0">
                <a:solidFill>
                  <a:srgbClr val="333333"/>
                </a:solidFill>
                <a:latin typeface="Calibri" panose="020F0502020204030204" pitchFamily="34" charset="0"/>
                <a:cs typeface="Calibri" panose="020F0502020204030204" pitchFamily="34" charset="0"/>
              </a:rPr>
              <a:t> T</a:t>
            </a:r>
            <a:r>
              <a:rPr lang="en-US" sz="2400" b="0" i="0" dirty="0">
                <a:solidFill>
                  <a:srgbClr val="333333"/>
                </a:solidFill>
                <a:effectLst/>
                <a:latin typeface="Calibri" panose="020F0502020204030204" pitchFamily="34" charset="0"/>
                <a:cs typeface="Calibri" panose="020F0502020204030204" pitchFamily="34" charset="0"/>
              </a:rPr>
              <a:t>here is only </a:t>
            </a:r>
            <a:r>
              <a:rPr lang="en-US" sz="2400" b="0" i="1" dirty="0">
                <a:solidFill>
                  <a:srgbClr val="333333"/>
                </a:solidFill>
                <a:effectLst/>
                <a:latin typeface="Calibri" panose="020F0502020204030204" pitchFamily="34" charset="0"/>
                <a:cs typeface="Calibri" panose="020F0502020204030204" pitchFamily="34" charset="0"/>
              </a:rPr>
              <a:t>one </a:t>
            </a:r>
            <a:r>
              <a:rPr lang="en-US" sz="2400" b="0" i="0" dirty="0">
                <a:solidFill>
                  <a:srgbClr val="333333"/>
                </a:solidFill>
                <a:effectLst/>
                <a:latin typeface="Calibri" panose="020F0502020204030204" pitchFamily="34" charset="0"/>
                <a:cs typeface="Calibri" panose="020F0502020204030204" pitchFamily="34" charset="0"/>
              </a:rPr>
              <a:t>instance of a class instantiated, never two. </a:t>
            </a:r>
          </a:p>
          <a:p>
            <a:pPr lvl="1">
              <a:lnSpc>
                <a:spcPct val="150000"/>
              </a:lnSpc>
              <a:buFont typeface="Wingdings" panose="05000000000000000000" pitchFamily="2" charset="2"/>
              <a:buChar char="Ø"/>
            </a:pPr>
            <a:r>
              <a:rPr lang="en-US" sz="2400" b="0" i="0" dirty="0">
                <a:solidFill>
                  <a:srgbClr val="333333"/>
                </a:solidFill>
                <a:effectLst/>
                <a:latin typeface="Calibri" panose="020F0502020204030204" pitchFamily="34" charset="0"/>
                <a:cs typeface="Calibri" panose="020F0502020204030204" pitchFamily="34" charset="0"/>
              </a:rPr>
              <a:t> In other words, it is a "singleton" instance. </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 In a UML interaction diagram (sequence or communication), such an object is marked with a '1' in the upper right corner of the lifeline box.</a:t>
            </a:r>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Picture 6">
            <a:extLst>
              <a:ext uri="{FF2B5EF4-FFF2-40B4-BE49-F238E27FC236}">
                <a16:creationId xmlns:a16="http://schemas.microsoft.com/office/drawing/2014/main" id="{35438784-1C27-1886-0BAC-630F93A7E71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stretch>
            <a:fillRect/>
          </a:stretch>
        </p:blipFill>
        <p:spPr>
          <a:xfrm>
            <a:off x="1440874" y="4622903"/>
            <a:ext cx="8192654" cy="2160812"/>
          </a:xfrm>
          <a:prstGeom prst="rect">
            <a:avLst/>
          </a:prstGeom>
        </p:spPr>
      </p:pic>
    </p:spTree>
    <p:extLst>
      <p:ext uri="{BB962C8B-B14F-4D97-AF65-F5344CB8AC3E}">
        <p14:creationId xmlns:p14="http://schemas.microsoft.com/office/powerpoint/2010/main" val="293828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70329" y="980509"/>
            <a:ext cx="11456895" cy="3725962"/>
          </a:xfrm>
        </p:spPr>
        <p:txBody>
          <a:bodyPr>
            <a:noAutofit/>
          </a:bodyPr>
          <a:lstStyle/>
          <a:p>
            <a:pPr marL="0" indent="0">
              <a:lnSpc>
                <a:spcPct val="150000"/>
              </a:lnSpc>
              <a:buNone/>
            </a:pPr>
            <a:r>
              <a:rPr lang="en-US" sz="3200" b="1" i="0" dirty="0">
                <a:solidFill>
                  <a:srgbClr val="333333"/>
                </a:solidFill>
                <a:effectLst/>
                <a:latin typeface="Calibri" panose="020F0502020204030204" pitchFamily="34" charset="0"/>
                <a:cs typeface="Calibri" panose="020F0502020204030204" pitchFamily="34" charset="0"/>
              </a:rPr>
              <a:t>Lifeline Boxes and Lifelines</a:t>
            </a:r>
            <a:r>
              <a:rPr lang="en-US" sz="32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In contrast to communication diagrams, in sequence diagrams the lifeline boxes include a vertical line extending below them - these are the actual lifelines. </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Although all UML examples show the lifeline as dashed (because of UML 1 influence).</a:t>
            </a:r>
          </a:p>
          <a:p>
            <a:pPr>
              <a:lnSpc>
                <a:spcPct val="150000"/>
              </a:lnSpc>
              <a:buFont typeface="Wingdings" panose="05000000000000000000" pitchFamily="2" charset="2"/>
              <a:buChar char="v"/>
            </a:pPr>
            <a:r>
              <a:rPr lang="en-US" sz="2400" dirty="0">
                <a:solidFill>
                  <a:srgbClr val="333333"/>
                </a:solidFill>
                <a:latin typeface="Calibri" panose="020F0502020204030204" pitchFamily="34" charset="0"/>
                <a:cs typeface="Calibri" panose="020F0502020204030204" pitchFamily="34" charset="0"/>
              </a:rPr>
              <a:t> I</a:t>
            </a:r>
            <a:r>
              <a:rPr lang="en-US" sz="2400" b="0" i="0" dirty="0">
                <a:solidFill>
                  <a:srgbClr val="333333"/>
                </a:solidFill>
                <a:effectLst/>
                <a:latin typeface="Calibri" panose="020F0502020204030204" pitchFamily="34" charset="0"/>
                <a:cs typeface="Calibri" panose="020F0502020204030204" pitchFamily="34" charset="0"/>
              </a:rPr>
              <a:t>n fact the UML 2 specification says it may be solid </a:t>
            </a:r>
            <a:r>
              <a:rPr lang="en-US" sz="2400" b="0" i="1" dirty="0">
                <a:solidFill>
                  <a:srgbClr val="333333"/>
                </a:solidFill>
                <a:effectLst/>
                <a:latin typeface="Calibri" panose="020F0502020204030204" pitchFamily="34" charset="0"/>
                <a:cs typeface="Calibri" panose="020F0502020204030204" pitchFamily="34" charset="0"/>
              </a:rPr>
              <a:t>or </a:t>
            </a:r>
            <a:r>
              <a:rPr lang="en-US" sz="2400" b="0" i="0" dirty="0">
                <a:solidFill>
                  <a:srgbClr val="333333"/>
                </a:solidFill>
                <a:effectLst/>
                <a:latin typeface="Calibri" panose="020F0502020204030204" pitchFamily="34" charset="0"/>
                <a:cs typeface="Calibri" panose="020F0502020204030204" pitchFamily="34" charset="0"/>
              </a:rPr>
              <a:t>dashed.</a:t>
            </a: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1244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70329" y="980509"/>
            <a:ext cx="11456895" cy="3725962"/>
          </a:xfrm>
        </p:spPr>
        <p:txBody>
          <a:bodyPr>
            <a:noAutofit/>
          </a:bodyPr>
          <a:lstStyle/>
          <a:p>
            <a:pPr marL="0" indent="0">
              <a:lnSpc>
                <a:spcPct val="150000"/>
              </a:lnSpc>
              <a:buNone/>
            </a:pPr>
            <a:r>
              <a:rPr lang="en-US" sz="2800" b="1" i="0" dirty="0">
                <a:solidFill>
                  <a:srgbClr val="333333"/>
                </a:solidFill>
                <a:effectLst/>
                <a:latin typeface="Calibri" panose="020F0502020204030204" pitchFamily="34" charset="0"/>
                <a:cs typeface="Calibri" panose="020F0502020204030204" pitchFamily="34" charset="0"/>
              </a:rPr>
              <a:t>Messages</a:t>
            </a:r>
            <a:endParaRPr lang="en-US" sz="1800" b="1" dirty="0">
              <a:solidFill>
                <a:srgbClr val="333333"/>
              </a:solidFill>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Each (typical synchronous) message between objects is represented with a message expression on a </a:t>
            </a:r>
            <a:r>
              <a:rPr lang="en-US" sz="2400" b="0" i="1" dirty="0">
                <a:solidFill>
                  <a:srgbClr val="333333"/>
                </a:solidFill>
                <a:effectLst/>
                <a:latin typeface="Calibri" panose="020F0502020204030204" pitchFamily="34" charset="0"/>
                <a:cs typeface="Calibri" panose="020F0502020204030204" pitchFamily="34" charset="0"/>
              </a:rPr>
              <a:t>filled-arrowed</a:t>
            </a:r>
            <a:r>
              <a:rPr lang="en-US" sz="2400" b="0" i="0" dirty="0">
                <a:solidFill>
                  <a:srgbClr val="003399"/>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solid line between the vertical lifelines.</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The time ordering is organized from top to bottom of lifelines.</a:t>
            </a:r>
            <a:r>
              <a:rPr lang="en-US" sz="2400"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70012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9"/>
            <a:ext cx="11456895" cy="3725962"/>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Focus of Control and Execution Specification Bars</a:t>
            </a:r>
            <a:endParaRPr lang="en-US" sz="1800" b="1" dirty="0">
              <a:solidFill>
                <a:srgbClr val="333333"/>
              </a:solidFill>
              <a:latin typeface="Helvetica-Bold"/>
              <a:cs typeface="Calibri" panose="020F0502020204030204" pitchFamily="34" charset="0"/>
            </a:endParaRPr>
          </a:p>
          <a:p>
            <a:pPr>
              <a:lnSpc>
                <a:spcPct val="150000"/>
              </a:lnSpc>
              <a:buFont typeface="Wingdings" panose="05000000000000000000" pitchFamily="2" charset="2"/>
              <a:buChar char="v"/>
            </a:pPr>
            <a:r>
              <a:rPr lang="en-US" sz="2400" b="1" i="0" dirty="0">
                <a:solidFill>
                  <a:srgbClr val="333333"/>
                </a:solidFill>
                <a:effectLst/>
                <a:latin typeface="Calibri" panose="020F0502020204030204" pitchFamily="34" charset="0"/>
                <a:cs typeface="Calibri" panose="020F0502020204030204" pitchFamily="34" charset="0"/>
              </a:rPr>
              <a:t> </a:t>
            </a:r>
            <a:r>
              <a:rPr lang="en-US" sz="2400" i="0" dirty="0">
                <a:solidFill>
                  <a:srgbClr val="333333"/>
                </a:solidFill>
                <a:effectLst/>
                <a:latin typeface="Calibri" panose="020F0502020204030204" pitchFamily="34" charset="0"/>
                <a:cs typeface="Calibri" panose="020F0502020204030204" pitchFamily="34" charset="0"/>
              </a:rPr>
              <a:t>S</a:t>
            </a:r>
            <a:r>
              <a:rPr lang="en-US" sz="2400" b="0" i="0" dirty="0">
                <a:solidFill>
                  <a:srgbClr val="333333"/>
                </a:solidFill>
                <a:effectLst/>
                <a:latin typeface="Calibri" panose="020F0502020204030204" pitchFamily="34" charset="0"/>
                <a:cs typeface="Calibri" panose="020F0502020204030204" pitchFamily="34" charset="0"/>
              </a:rPr>
              <a:t>equence diagrams may also show the focus of control using an </a:t>
            </a:r>
            <a:r>
              <a:rPr lang="en-US" sz="2400" b="1" i="0" dirty="0">
                <a:solidFill>
                  <a:srgbClr val="333333"/>
                </a:solidFill>
                <a:effectLst/>
                <a:latin typeface="Calibri" panose="020F0502020204030204" pitchFamily="34" charset="0"/>
                <a:cs typeface="Calibri" panose="020F0502020204030204" pitchFamily="34" charset="0"/>
              </a:rPr>
              <a:t>execution specification </a:t>
            </a:r>
            <a:r>
              <a:rPr lang="en-US" sz="2400" b="0" i="0" dirty="0">
                <a:solidFill>
                  <a:srgbClr val="333333"/>
                </a:solidFill>
                <a:effectLst/>
                <a:latin typeface="Calibri" panose="020F0502020204030204" pitchFamily="34" charset="0"/>
                <a:cs typeface="Calibri" panose="020F0502020204030204" pitchFamily="34" charset="0"/>
              </a:rPr>
              <a:t>bar (previously called an </a:t>
            </a:r>
            <a:r>
              <a:rPr lang="en-US" sz="2400" b="1" i="0" dirty="0">
                <a:solidFill>
                  <a:srgbClr val="333333"/>
                </a:solidFill>
                <a:effectLst/>
                <a:latin typeface="Calibri" panose="020F0502020204030204" pitchFamily="34" charset="0"/>
                <a:cs typeface="Calibri" panose="020F0502020204030204" pitchFamily="34" charset="0"/>
              </a:rPr>
              <a:t>activation bar </a:t>
            </a:r>
            <a:r>
              <a:rPr lang="en-US" sz="2400" b="0" i="0" dirty="0">
                <a:solidFill>
                  <a:srgbClr val="333333"/>
                </a:solidFill>
                <a:effectLst/>
                <a:latin typeface="Calibri" panose="020F0502020204030204" pitchFamily="34" charset="0"/>
                <a:cs typeface="Calibri" panose="020F0502020204030204" pitchFamily="34" charset="0"/>
              </a:rPr>
              <a:t>or simply an </a:t>
            </a:r>
            <a:r>
              <a:rPr lang="en-US" sz="2400" b="1" i="0" dirty="0">
                <a:solidFill>
                  <a:srgbClr val="333333"/>
                </a:solidFill>
                <a:effectLst/>
                <a:latin typeface="Calibri" panose="020F0502020204030204" pitchFamily="34" charset="0"/>
                <a:cs typeface="Calibri" panose="020F0502020204030204" pitchFamily="34" charset="0"/>
              </a:rPr>
              <a:t>activation </a:t>
            </a:r>
            <a:r>
              <a:rPr lang="en-US" sz="2400" b="0" i="0" dirty="0">
                <a:solidFill>
                  <a:srgbClr val="333333"/>
                </a:solidFill>
                <a:effectLst/>
                <a:latin typeface="Calibri" panose="020F0502020204030204" pitchFamily="34" charset="0"/>
                <a:cs typeface="Calibri" panose="020F0502020204030204" pitchFamily="34" charset="0"/>
              </a:rPr>
              <a:t>in UML 1). </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 The bar is optional.</a:t>
            </a:r>
            <a:r>
              <a:rPr lang="en-US" sz="2400" dirty="0">
                <a:latin typeface="Calibri" panose="020F0502020204030204" pitchFamily="34" charset="0"/>
                <a:cs typeface="Calibri" panose="020F0502020204030204" pitchFamily="34" charset="0"/>
              </a:rPr>
              <a:t> </a:t>
            </a: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49253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a:extLst>
              <a:ext uri="{FF2B5EF4-FFF2-40B4-BE49-F238E27FC236}">
                <a16:creationId xmlns:a16="http://schemas.microsoft.com/office/drawing/2014/main" id="{3B6E67CC-96E2-B744-18D3-3E9043ED1311}"/>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contrast="-20000"/>
                    </a14:imgEffect>
                  </a14:imgLayer>
                </a14:imgProps>
              </a:ext>
            </a:extLst>
          </a:blip>
          <a:stretch>
            <a:fillRect/>
          </a:stretch>
        </p:blipFill>
        <p:spPr>
          <a:xfrm>
            <a:off x="1661232" y="1777487"/>
            <a:ext cx="7778603" cy="4969283"/>
          </a:xfrm>
          <a:prstGeom prst="rect">
            <a:avLst/>
          </a:prstGeom>
        </p:spPr>
      </p:pic>
      <p:sp>
        <p:nvSpPr>
          <p:cNvPr id="9" name="Content Placeholder 2">
            <a:extLst>
              <a:ext uri="{FF2B5EF4-FFF2-40B4-BE49-F238E27FC236}">
                <a16:creationId xmlns:a16="http://schemas.microsoft.com/office/drawing/2014/main" id="{D980C0ED-F105-4A4D-92C2-C64041432D85}"/>
              </a:ext>
            </a:extLst>
          </p:cNvPr>
          <p:cNvSpPr>
            <a:spLocks noGrp="1"/>
          </p:cNvSpPr>
          <p:nvPr>
            <p:ph idx="1"/>
          </p:nvPr>
        </p:nvSpPr>
        <p:spPr>
          <a:xfrm>
            <a:off x="116541" y="980509"/>
            <a:ext cx="11456895" cy="722785"/>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Focus of Control and Execution Specification Bars</a:t>
            </a: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04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9"/>
            <a:ext cx="11456895" cy="4846550"/>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Illustrating Reply or Returns </a:t>
            </a:r>
            <a:r>
              <a:rPr lang="en-US" sz="2400" dirty="0"/>
              <a:t/>
            </a:r>
            <a:br>
              <a:rPr lang="en-US" sz="2400" dirty="0"/>
            </a:br>
            <a:r>
              <a:rPr lang="en-US" sz="2400" b="1" i="0" dirty="0">
                <a:solidFill>
                  <a:srgbClr val="333333"/>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There are two ways to show the return result from a message:</a:t>
            </a:r>
            <a:br>
              <a:rPr lang="en-US" sz="2400" b="0" i="0" dirty="0">
                <a:solidFill>
                  <a:srgbClr val="333333"/>
                </a:solidFill>
                <a:effectLst/>
                <a:latin typeface="Calibri" panose="020F0502020204030204" pitchFamily="34" charset="0"/>
                <a:cs typeface="Calibri" panose="020F0502020204030204" pitchFamily="34" charset="0"/>
              </a:rPr>
            </a:br>
            <a:r>
              <a:rPr lang="en-US" sz="2400" b="1" i="0" dirty="0">
                <a:solidFill>
                  <a:srgbClr val="333333"/>
                </a:solidFill>
                <a:effectLst/>
                <a:latin typeface="Calibri" panose="020F0502020204030204" pitchFamily="34" charset="0"/>
                <a:cs typeface="Calibri" panose="020F0502020204030204" pitchFamily="34" charset="0"/>
              </a:rPr>
              <a:t>1. </a:t>
            </a:r>
            <a:r>
              <a:rPr lang="en-US" sz="2400" b="0" i="0" dirty="0">
                <a:solidFill>
                  <a:srgbClr val="333333"/>
                </a:solidFill>
                <a:effectLst/>
                <a:latin typeface="Calibri" panose="020F0502020204030204" pitchFamily="34" charset="0"/>
                <a:cs typeface="Calibri" panose="020F0502020204030204" pitchFamily="34" charset="0"/>
              </a:rPr>
              <a:t>Using the message syntax </a:t>
            </a:r>
            <a:r>
              <a:rPr lang="en-US" sz="2400" b="0" i="1" dirty="0" err="1">
                <a:solidFill>
                  <a:srgbClr val="333333"/>
                </a:solidFill>
                <a:effectLst/>
                <a:latin typeface="Calibri" panose="020F0502020204030204" pitchFamily="34" charset="0"/>
                <a:cs typeface="Calibri" panose="020F0502020204030204" pitchFamily="34" charset="0"/>
              </a:rPr>
              <a:t>returnVar</a:t>
            </a:r>
            <a:r>
              <a:rPr lang="en-US" sz="2400" b="0" i="1" dirty="0">
                <a:solidFill>
                  <a:srgbClr val="333333"/>
                </a:solidFill>
                <a:effectLst/>
                <a:latin typeface="Calibri" panose="020F0502020204030204" pitchFamily="34" charset="0"/>
                <a:cs typeface="Calibri" panose="020F0502020204030204" pitchFamily="34" charset="0"/>
              </a:rPr>
              <a:t> = message(parameter)</a:t>
            </a:r>
            <a:r>
              <a:rPr lang="en-US" sz="2400" b="0" i="0" dirty="0">
                <a:solidFill>
                  <a:srgbClr val="333333"/>
                </a:solidFill>
                <a:effectLst/>
                <a:latin typeface="Calibri" panose="020F0502020204030204" pitchFamily="34" charset="0"/>
                <a:cs typeface="Calibri" panose="020F0502020204030204" pitchFamily="34" charset="0"/>
              </a:rPr>
              <a:t>.</a:t>
            </a:r>
            <a:br>
              <a:rPr lang="en-US" sz="2400" b="0" i="0" dirty="0">
                <a:solidFill>
                  <a:srgbClr val="333333"/>
                </a:solidFill>
                <a:effectLst/>
                <a:latin typeface="Calibri" panose="020F0502020204030204" pitchFamily="34" charset="0"/>
                <a:cs typeface="Calibri" panose="020F0502020204030204" pitchFamily="34" charset="0"/>
              </a:rPr>
            </a:br>
            <a:r>
              <a:rPr lang="en-US" sz="2400" b="1" i="0" dirty="0">
                <a:solidFill>
                  <a:srgbClr val="333333"/>
                </a:solidFill>
                <a:effectLst/>
                <a:latin typeface="Calibri" panose="020F0502020204030204" pitchFamily="34" charset="0"/>
                <a:cs typeface="Calibri" panose="020F0502020204030204" pitchFamily="34" charset="0"/>
              </a:rPr>
              <a:t>2. </a:t>
            </a:r>
            <a:r>
              <a:rPr lang="en-US" sz="2400" b="0" i="0" dirty="0">
                <a:solidFill>
                  <a:srgbClr val="333333"/>
                </a:solidFill>
                <a:effectLst/>
                <a:latin typeface="Calibri" panose="020F0502020204030204" pitchFamily="34" charset="0"/>
                <a:cs typeface="Calibri" panose="020F0502020204030204" pitchFamily="34" charset="0"/>
              </a:rPr>
              <a:t>Using a reply (or return) message line at the end of an activation bar.</a:t>
            </a:r>
            <a:br>
              <a:rPr lang="en-US" sz="2400" b="0" i="0" dirty="0">
                <a:solidFill>
                  <a:srgbClr val="333333"/>
                </a:solidFill>
                <a:effectLst/>
                <a:latin typeface="Calibri" panose="020F0502020204030204" pitchFamily="34" charset="0"/>
                <a:cs typeface="Calibri" panose="020F0502020204030204" pitchFamily="34" charset="0"/>
              </a:rPr>
            </a:br>
            <a:r>
              <a:rPr lang="en-US" sz="2400" b="0" i="0" dirty="0">
                <a:solidFill>
                  <a:srgbClr val="333333"/>
                </a:solidFill>
                <a:effectLst/>
                <a:latin typeface="Calibri" panose="020F0502020204030204" pitchFamily="34" charset="0"/>
                <a:cs typeface="Calibri" panose="020F0502020204030204" pitchFamily="34" charset="0"/>
              </a:rPr>
              <a:t>Both are common in practice. </a:t>
            </a:r>
          </a:p>
          <a:p>
            <a:pPr marL="0" indent="0">
              <a:lnSpc>
                <a:spcPct val="150000"/>
              </a:lnSpc>
              <a:buNone/>
            </a:pPr>
            <a:r>
              <a:rPr lang="en-US" sz="2400" b="0" i="0" dirty="0">
                <a:solidFill>
                  <a:srgbClr val="333333"/>
                </a:solidFill>
                <a:effectLst/>
                <a:latin typeface="Calibri" panose="020F0502020204030204" pitchFamily="34" charset="0"/>
                <a:cs typeface="Calibri" panose="020F0502020204030204" pitchFamily="34" charset="0"/>
              </a:rPr>
              <a:t>If the reply line is used, the line is normally labelled with an arbitrary description of the returning value.</a:t>
            </a:r>
            <a:r>
              <a:rPr lang="en-US" sz="2400" dirty="0">
                <a:latin typeface="Calibri" panose="020F0502020204030204" pitchFamily="34" charset="0"/>
                <a:cs typeface="Calibri" panose="020F0502020204030204" pitchFamily="34" charset="0"/>
              </a:rPr>
              <a:t> </a:t>
            </a:r>
            <a:r>
              <a:rPr lang="en-US" sz="2000" dirty="0"/>
              <a:t/>
            </a:r>
            <a:br>
              <a:rPr lang="en-US" sz="2000" dirty="0"/>
            </a:b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53494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pic>
        <p:nvPicPr>
          <p:cNvPr id="7" name="Picture 6">
            <a:extLst>
              <a:ext uri="{FF2B5EF4-FFF2-40B4-BE49-F238E27FC236}">
                <a16:creationId xmlns:a16="http://schemas.microsoft.com/office/drawing/2014/main" id="{BC4B9F4E-ED6A-FF2E-4659-114C746CC405}"/>
              </a:ext>
            </a:extLst>
          </p:cNvPr>
          <p:cNvPicPr>
            <a:picLocks noChangeAspect="1"/>
          </p:cNvPicPr>
          <p:nvPr/>
        </p:nvPicPr>
        <p:blipFill>
          <a:blip r:embed="rId2"/>
          <a:stretch>
            <a:fillRect/>
          </a:stretch>
        </p:blipFill>
        <p:spPr>
          <a:xfrm>
            <a:off x="729270" y="1999459"/>
            <a:ext cx="10113987" cy="4638450"/>
          </a:xfrm>
          <a:prstGeom prst="rect">
            <a:avLst/>
          </a:prstGeom>
        </p:spPr>
      </p:pic>
      <p:sp>
        <p:nvSpPr>
          <p:cNvPr id="8" name="Content Placeholder 2">
            <a:extLst>
              <a:ext uri="{FF2B5EF4-FFF2-40B4-BE49-F238E27FC236}">
                <a16:creationId xmlns:a16="http://schemas.microsoft.com/office/drawing/2014/main" id="{80F2549C-D96D-CF0D-6BE5-A123CCA364F7}"/>
              </a:ext>
            </a:extLst>
          </p:cNvPr>
          <p:cNvSpPr>
            <a:spLocks noGrp="1"/>
          </p:cNvSpPr>
          <p:nvPr>
            <p:ph idx="1"/>
          </p:nvPr>
        </p:nvSpPr>
        <p:spPr>
          <a:xfrm>
            <a:off x="116541" y="980509"/>
            <a:ext cx="11456895" cy="704856"/>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Illustrating Reply or Returns </a:t>
            </a:r>
            <a:r>
              <a:rPr lang="en-US" sz="2000" dirty="0"/>
              <a:t/>
            </a:r>
            <a:br>
              <a:rPr lang="en-US" sz="2000" dirty="0"/>
            </a:b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89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323850" y="111229"/>
            <a:ext cx="10804398" cy="869280"/>
          </a:xfrm>
        </p:spPr>
        <p:txBody>
          <a:bodyPr>
            <a:normAutofit/>
          </a:bodyPr>
          <a:lstStyle/>
          <a:p>
            <a:r>
              <a:rPr lang="en-US" sz="5400" dirty="0">
                <a:latin typeface="Calibri" panose="020F0502020204030204" pitchFamily="34" charset="0"/>
                <a:cs typeface="Calibri" panose="020F0502020204030204" pitchFamily="34" charset="0"/>
              </a:rPr>
              <a:t>Interaction Diagrams</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332815" y="1599074"/>
            <a:ext cx="11201400" cy="4156267"/>
          </a:xfrm>
        </p:spPr>
        <p:txBody>
          <a:bodyPr>
            <a:noAutofit/>
          </a:bodyPr>
          <a:lstStyle/>
          <a:p>
            <a:pPr>
              <a:lnSpc>
                <a:spcPct val="16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 The term interaction diagram, is a generalization of two more specialized UML diagram types: </a:t>
            </a:r>
          </a:p>
          <a:p>
            <a:pPr lvl="1">
              <a:lnSpc>
                <a:spcPct val="160000"/>
              </a:lnSpc>
              <a:buFont typeface="Wingdings" panose="05000000000000000000" pitchFamily="2" charset="2"/>
              <a:buChar char="Ø"/>
            </a:pPr>
            <a:r>
              <a:rPr lang="en-US" sz="22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Sequence diagrams </a:t>
            </a:r>
          </a:p>
          <a:p>
            <a:pPr lvl="1">
              <a:lnSpc>
                <a:spcPct val="16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Communication/Collaboration diagrams</a:t>
            </a:r>
            <a:r>
              <a:rPr lang="en-US" sz="2200" dirty="0">
                <a:latin typeface="Calibri" panose="020F0502020204030204" pitchFamily="34" charset="0"/>
                <a:cs typeface="Calibri" panose="020F0502020204030204" pitchFamily="34" charset="0"/>
              </a:rPr>
              <a:t>.</a:t>
            </a:r>
          </a:p>
          <a:p>
            <a:pPr>
              <a:lnSpc>
                <a:spcPct val="160000"/>
              </a:lnSpc>
              <a:buFont typeface="Wingdings" panose="05000000000000000000" pitchFamily="2" charset="2"/>
              <a:buChar char="v"/>
            </a:pPr>
            <a:r>
              <a:rPr lang="en-US" sz="22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Both can be used to express similar message interactions.</a:t>
            </a:r>
          </a:p>
          <a:p>
            <a:pPr>
              <a:lnSpc>
                <a:spcPct val="16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 Sequence diagrams are the more </a:t>
            </a:r>
            <a:r>
              <a:rPr lang="en-US" sz="2400" dirty="0" err="1">
                <a:latin typeface="Calibri" panose="020F0502020204030204" pitchFamily="34" charset="0"/>
                <a:cs typeface="Calibri" panose="020F0502020204030204" pitchFamily="34" charset="0"/>
              </a:rPr>
              <a:t>notationally</a:t>
            </a:r>
            <a:r>
              <a:rPr lang="en-US" sz="2400" dirty="0">
                <a:latin typeface="Calibri" panose="020F0502020204030204" pitchFamily="34" charset="0"/>
                <a:cs typeface="Calibri" panose="020F0502020204030204" pitchFamily="34" charset="0"/>
              </a:rPr>
              <a:t> rich of the two types.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91923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9"/>
            <a:ext cx="11456895" cy="1933020"/>
          </a:xfrm>
        </p:spPr>
        <p:txBody>
          <a:bodyPr>
            <a:noAutofit/>
          </a:bodyPr>
          <a:lstStyle/>
          <a:p>
            <a:pPr marL="0" indent="0">
              <a:lnSpc>
                <a:spcPct val="150000"/>
              </a:lnSpc>
              <a:buNone/>
            </a:pPr>
            <a:r>
              <a:rPr lang="en-US" sz="2400" b="1" i="0" dirty="0">
                <a:solidFill>
                  <a:srgbClr val="333333"/>
                </a:solidFill>
                <a:effectLst/>
                <a:latin typeface="Calibri" panose="020F0502020204030204" pitchFamily="34" charset="0"/>
                <a:cs typeface="Calibri" panose="020F0502020204030204" pitchFamily="34" charset="0"/>
              </a:rPr>
              <a:t> </a:t>
            </a:r>
            <a:r>
              <a:rPr lang="en-US" sz="2800" b="1" dirty="0">
                <a:solidFill>
                  <a:srgbClr val="333333"/>
                </a:solidFill>
                <a:latin typeface="Calibri" panose="020F0502020204030204" pitchFamily="34" charset="0"/>
                <a:cs typeface="Calibri" panose="020F0502020204030204" pitchFamily="34" charset="0"/>
              </a:rPr>
              <a:t>Messages to "self" or "this“</a:t>
            </a:r>
            <a:endParaRPr lang="en-US" sz="1800" b="1" dirty="0">
              <a:solidFill>
                <a:srgbClr val="333333"/>
              </a:solidFill>
              <a:latin typeface="Helvetica-Bold"/>
              <a:cs typeface="Calibri" panose="020F0502020204030204" pitchFamily="34" charset="0"/>
            </a:endParaRPr>
          </a:p>
          <a:p>
            <a:pPr>
              <a:lnSpc>
                <a:spcPct val="150000"/>
              </a:lnSpc>
              <a:buFont typeface="Wingdings" panose="05000000000000000000" pitchFamily="2" charset="2"/>
              <a:buChar char="v"/>
            </a:pPr>
            <a:r>
              <a:rPr lang="en-US" sz="1800" b="1" i="0" dirty="0">
                <a:solidFill>
                  <a:srgbClr val="333333"/>
                </a:solidFill>
                <a:effectLst/>
                <a:latin typeface="Helvetica-Bold"/>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You can show a message being sent from an object to itself by using a nested activation bar.</a:t>
            </a:r>
            <a:r>
              <a:rPr lang="en-US" sz="2400" dirty="0">
                <a:latin typeface="Calibri" panose="020F0502020204030204" pitchFamily="34" charset="0"/>
                <a:cs typeface="Calibri" panose="020F0502020204030204" pitchFamily="34" charset="0"/>
              </a:rPr>
              <a:t> </a:t>
            </a:r>
            <a:r>
              <a:rPr lang="en-US" sz="2000" dirty="0"/>
              <a:t/>
            </a:r>
            <a:br>
              <a:rPr lang="en-US" sz="2000" dirty="0"/>
            </a:b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pic>
        <p:nvPicPr>
          <p:cNvPr id="6" name="Picture 5">
            <a:extLst>
              <a:ext uri="{FF2B5EF4-FFF2-40B4-BE49-F238E27FC236}">
                <a16:creationId xmlns:a16="http://schemas.microsoft.com/office/drawing/2014/main" id="{F8C0CBF4-AABC-A372-EE66-7C37B5935A6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contrast="-20000"/>
                    </a14:imgEffect>
                  </a14:imgLayer>
                </a14:imgProps>
              </a:ext>
            </a:extLst>
          </a:blip>
          <a:srcRect l="2995"/>
          <a:stretch/>
        </p:blipFill>
        <p:spPr>
          <a:xfrm>
            <a:off x="3836704" y="3077936"/>
            <a:ext cx="4016567" cy="3308961"/>
          </a:xfrm>
          <a:prstGeom prst="rect">
            <a:avLst/>
          </a:prstGeom>
        </p:spPr>
      </p:pic>
    </p:spTree>
    <p:extLst>
      <p:ext uri="{BB962C8B-B14F-4D97-AF65-F5344CB8AC3E}">
        <p14:creationId xmlns:p14="http://schemas.microsoft.com/office/powerpoint/2010/main" val="1333309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8"/>
            <a:ext cx="11456895" cy="3008786"/>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Creation of Instances</a:t>
            </a:r>
            <a:endParaRPr lang="en-US" sz="1800" b="1" dirty="0">
              <a:solidFill>
                <a:srgbClr val="333333"/>
              </a:solidFill>
              <a:latin typeface="Helvetica-Bold"/>
              <a:cs typeface="Calibri" panose="020F0502020204030204" pitchFamily="34" charset="0"/>
            </a:endParaRPr>
          </a:p>
          <a:p>
            <a:pPr>
              <a:lnSpc>
                <a:spcPct val="150000"/>
              </a:lnSpc>
              <a:buFont typeface="Wingdings" panose="05000000000000000000" pitchFamily="2" charset="2"/>
              <a:buChar char="v"/>
            </a:pPr>
            <a:r>
              <a:rPr lang="en-US" sz="1800" b="0" i="0" dirty="0">
                <a:solidFill>
                  <a:srgbClr val="333333"/>
                </a:solidFill>
                <a:effectLst/>
                <a:latin typeface="Verdana" panose="020B0604030504040204" pitchFamily="34" charset="0"/>
              </a:rPr>
              <a:t>Object creation notation is shown in below. Note the UML-mandated </a:t>
            </a:r>
            <a:r>
              <a:rPr lang="en-US" sz="1800" b="0" i="1" dirty="0">
                <a:solidFill>
                  <a:srgbClr val="333333"/>
                </a:solidFill>
                <a:effectLst/>
                <a:latin typeface="Verdana" panose="020B0604030504040204" pitchFamily="34" charset="0"/>
              </a:rPr>
              <a:t>dashed </a:t>
            </a:r>
            <a:r>
              <a:rPr lang="en-US" sz="1800" b="0" i="0" dirty="0">
                <a:solidFill>
                  <a:srgbClr val="333333"/>
                </a:solidFill>
                <a:effectLst/>
                <a:latin typeface="Verdana" panose="020B0604030504040204" pitchFamily="34" charset="0"/>
              </a:rPr>
              <a:t>line.</a:t>
            </a:r>
            <a:r>
              <a:rPr lang="en-US" sz="1800" b="0" i="0" dirty="0">
                <a:solidFill>
                  <a:srgbClr val="003399"/>
                </a:solidFill>
                <a:effectLst/>
                <a:latin typeface="Verdana" panose="020B0604030504040204" pitchFamily="34" charset="0"/>
              </a:rPr>
              <a:t> </a:t>
            </a:r>
          </a:p>
          <a:p>
            <a:pPr>
              <a:lnSpc>
                <a:spcPct val="150000"/>
              </a:lnSpc>
              <a:buFont typeface="Wingdings" panose="05000000000000000000" pitchFamily="2" charset="2"/>
              <a:buChar char="v"/>
            </a:pPr>
            <a:r>
              <a:rPr lang="en-US" sz="1800" b="0" i="0" dirty="0">
                <a:solidFill>
                  <a:srgbClr val="333333"/>
                </a:solidFill>
                <a:effectLst/>
                <a:latin typeface="Verdana" panose="020B0604030504040204" pitchFamily="34" charset="0"/>
              </a:rPr>
              <a:t>The arrow is filled if it's a regular synchronous message or open (stick arrow) if an asynchronous call. </a:t>
            </a:r>
          </a:p>
          <a:p>
            <a:pPr>
              <a:lnSpc>
                <a:spcPct val="150000"/>
              </a:lnSpc>
              <a:buFont typeface="Wingdings" panose="05000000000000000000" pitchFamily="2" charset="2"/>
              <a:buChar char="v"/>
            </a:pPr>
            <a:r>
              <a:rPr lang="en-US" sz="1800" b="0" i="0" dirty="0">
                <a:solidFill>
                  <a:srgbClr val="333333"/>
                </a:solidFill>
                <a:effectLst/>
                <a:latin typeface="Verdana" panose="020B0604030504040204" pitchFamily="34" charset="0"/>
              </a:rPr>
              <a:t>The message name </a:t>
            </a:r>
            <a:r>
              <a:rPr lang="en-US" sz="1800" b="0" i="1" dirty="0">
                <a:solidFill>
                  <a:srgbClr val="333333"/>
                </a:solidFill>
                <a:effectLst/>
                <a:latin typeface="Verdana" panose="020B0604030504040204" pitchFamily="34" charset="0"/>
              </a:rPr>
              <a:t>create </a:t>
            </a:r>
            <a:r>
              <a:rPr lang="en-US" sz="1800" b="0" i="0" dirty="0">
                <a:solidFill>
                  <a:srgbClr val="333333"/>
                </a:solidFill>
                <a:effectLst/>
                <a:latin typeface="Verdana" panose="020B0604030504040204" pitchFamily="34" charset="0"/>
              </a:rPr>
              <a:t>is not required</a:t>
            </a:r>
            <a:r>
              <a:rPr lang="en-US" sz="2000" dirty="0"/>
              <a:t> </a:t>
            </a:r>
            <a:br>
              <a:rPr lang="en-US" sz="2000" dirty="0"/>
            </a:br>
            <a:r>
              <a:rPr lang="en-US" sz="2400" b="0" i="0" dirty="0">
                <a:solidFill>
                  <a:srgbClr val="333333"/>
                </a:solidFill>
                <a:effectLst/>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000" dirty="0"/>
              <a:t/>
            </a:r>
            <a:br>
              <a:rPr lang="en-US" sz="2000" dirty="0"/>
            </a:b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6978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8"/>
            <a:ext cx="11456895" cy="869280"/>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Creation of Instances</a:t>
            </a: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pic>
        <p:nvPicPr>
          <p:cNvPr id="7" name="Picture 6">
            <a:extLst>
              <a:ext uri="{FF2B5EF4-FFF2-40B4-BE49-F238E27FC236}">
                <a16:creationId xmlns:a16="http://schemas.microsoft.com/office/drawing/2014/main" id="{76E278B3-0B3B-5B96-A689-84BE8D9DFBB3}"/>
              </a:ext>
            </a:extLst>
          </p:cNvPr>
          <p:cNvPicPr>
            <a:picLocks noChangeAspect="1"/>
          </p:cNvPicPr>
          <p:nvPr/>
        </p:nvPicPr>
        <p:blipFill>
          <a:blip r:embed="rId2"/>
          <a:stretch>
            <a:fillRect/>
          </a:stretch>
        </p:blipFill>
        <p:spPr>
          <a:xfrm>
            <a:off x="1669037" y="2249081"/>
            <a:ext cx="8351901" cy="4023703"/>
          </a:xfrm>
          <a:prstGeom prst="rect">
            <a:avLst/>
          </a:prstGeom>
        </p:spPr>
      </p:pic>
    </p:spTree>
    <p:extLst>
      <p:ext uri="{BB962C8B-B14F-4D97-AF65-F5344CB8AC3E}">
        <p14:creationId xmlns:p14="http://schemas.microsoft.com/office/powerpoint/2010/main" val="263678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7"/>
            <a:ext cx="11456895" cy="5124457"/>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Object Lifelines and Object Destruction</a:t>
            </a:r>
            <a:endParaRPr lang="en-US" sz="1800" b="1" dirty="0">
              <a:solidFill>
                <a:srgbClr val="333333"/>
              </a:solidFill>
              <a:latin typeface="Helvetica-Bold"/>
              <a:cs typeface="Calibri" panose="020F0502020204030204" pitchFamily="34" charset="0"/>
            </a:endParaRPr>
          </a:p>
          <a:p>
            <a:pPr marL="0" indent="0">
              <a:lnSpc>
                <a:spcPct val="150000"/>
              </a:lnSpc>
              <a:buNone/>
            </a:pPr>
            <a:r>
              <a:rPr lang="en-US" sz="2400" b="1" i="0" dirty="0">
                <a:solidFill>
                  <a:srgbClr val="333333"/>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In some circumstances it is desirable to show explicit destruction of an object, For example, </a:t>
            </a:r>
          </a:p>
          <a:p>
            <a:pPr lvl="1">
              <a:lnSpc>
                <a:spcPct val="150000"/>
              </a:lnSpc>
              <a:buFont typeface="Wingdings" panose="05000000000000000000" pitchFamily="2" charset="2"/>
              <a:buChar char="Ø"/>
            </a:pPr>
            <a:r>
              <a:rPr lang="en-US" sz="2400" b="0" i="0" dirty="0">
                <a:solidFill>
                  <a:srgbClr val="333333"/>
                </a:solidFill>
                <a:effectLst/>
                <a:latin typeface="Calibri" panose="020F0502020204030204" pitchFamily="34" charset="0"/>
                <a:cs typeface="Calibri" panose="020F0502020204030204" pitchFamily="34" charset="0"/>
              </a:rPr>
              <a:t> When using C++ which does not have automatic garbage collection,</a:t>
            </a:r>
          </a:p>
          <a:p>
            <a:pPr lvl="1">
              <a:lnSpc>
                <a:spcPct val="150000"/>
              </a:lnSpc>
              <a:buFont typeface="Wingdings" panose="05000000000000000000" pitchFamily="2" charset="2"/>
              <a:buChar char="Ø"/>
            </a:pPr>
            <a:r>
              <a:rPr lang="en-US" sz="2400" b="0" i="0" dirty="0">
                <a:solidFill>
                  <a:srgbClr val="333333"/>
                </a:solidFill>
                <a:effectLst/>
                <a:latin typeface="Calibri" panose="020F0502020204030204" pitchFamily="34" charset="0"/>
                <a:cs typeface="Calibri" panose="020F0502020204030204" pitchFamily="34" charset="0"/>
              </a:rPr>
              <a:t> When you want to especially indicate an object is no longer usable (such as a closed database connection). </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The UML lifeline notation provides a way to express this destruction.</a:t>
            </a:r>
            <a:r>
              <a:rPr lang="en-US" sz="1600" dirty="0"/>
              <a:t/>
            </a:r>
            <a:br>
              <a:rPr lang="en-US" sz="1600" dirty="0"/>
            </a:br>
            <a:r>
              <a:rPr lang="en-US" sz="2000" dirty="0"/>
              <a:t/>
            </a:r>
            <a:br>
              <a:rPr lang="en-US" sz="2000" dirty="0"/>
            </a:br>
            <a:r>
              <a:rPr lang="en-US" sz="2400" b="0" i="0" dirty="0">
                <a:solidFill>
                  <a:srgbClr val="333333"/>
                </a:solidFill>
                <a:effectLst/>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000" dirty="0"/>
              <a:t/>
            </a:r>
            <a:br>
              <a:rPr lang="en-US" sz="2000" dirty="0"/>
            </a:b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2183390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Basic Sequence Diagram Notation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8"/>
            <a:ext cx="11456895" cy="869280"/>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Object Lifelines and Object Destruction</a:t>
            </a:r>
            <a:endParaRPr lang="en-US" sz="1800" b="1" dirty="0">
              <a:solidFill>
                <a:srgbClr val="333333"/>
              </a:solidFill>
              <a:latin typeface="Helvetica-Bold"/>
              <a:cs typeface="Calibri" panose="020F0502020204030204" pitchFamily="34" charset="0"/>
            </a:endParaRPr>
          </a:p>
          <a:p>
            <a:pPr marL="0" indent="0">
              <a:lnSpc>
                <a:spcPct val="150000"/>
              </a:lnSpc>
              <a:buNone/>
            </a:pPr>
            <a:r>
              <a:rPr lang="en-US" sz="2400" dirty="0"/>
              <a:t/>
            </a:r>
            <a:br>
              <a:rPr lang="en-US" sz="24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pic>
        <p:nvPicPr>
          <p:cNvPr id="6" name="Picture 5">
            <a:extLst>
              <a:ext uri="{FF2B5EF4-FFF2-40B4-BE49-F238E27FC236}">
                <a16:creationId xmlns:a16="http://schemas.microsoft.com/office/drawing/2014/main" id="{22C327BE-111A-70F9-A6D2-38CB2FAB44B1}"/>
              </a:ext>
            </a:extLst>
          </p:cNvPr>
          <p:cNvPicPr>
            <a:picLocks noChangeAspect="1"/>
          </p:cNvPicPr>
          <p:nvPr/>
        </p:nvPicPr>
        <p:blipFill>
          <a:blip r:embed="rId2"/>
          <a:stretch>
            <a:fillRect/>
          </a:stretch>
        </p:blipFill>
        <p:spPr>
          <a:xfrm>
            <a:off x="1045730" y="2303929"/>
            <a:ext cx="9425643" cy="3451412"/>
          </a:xfrm>
          <a:prstGeom prst="rect">
            <a:avLst/>
          </a:prstGeom>
        </p:spPr>
      </p:pic>
    </p:spTree>
    <p:extLst>
      <p:ext uri="{BB962C8B-B14F-4D97-AF65-F5344CB8AC3E}">
        <p14:creationId xmlns:p14="http://schemas.microsoft.com/office/powerpoint/2010/main" val="252914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Diagram Frames in UML Sequence Diagrams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7"/>
            <a:ext cx="11456895" cy="2524693"/>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Frames </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To support conditional and looping constructs (among many other things), the UML uses</a:t>
            </a:r>
            <a:br>
              <a:rPr lang="en-US" sz="2400" b="0" i="0" dirty="0">
                <a:solidFill>
                  <a:srgbClr val="333333"/>
                </a:solidFill>
                <a:effectLst/>
                <a:latin typeface="Calibri" panose="020F0502020204030204" pitchFamily="34" charset="0"/>
                <a:cs typeface="Calibri" panose="020F0502020204030204" pitchFamily="34" charset="0"/>
              </a:rPr>
            </a:br>
            <a:r>
              <a:rPr lang="en-US" sz="2400" b="1" i="0" dirty="0">
                <a:solidFill>
                  <a:srgbClr val="333333"/>
                </a:solidFill>
                <a:effectLst/>
                <a:latin typeface="Calibri" panose="020F0502020204030204" pitchFamily="34" charset="0"/>
                <a:cs typeface="Calibri" panose="020F0502020204030204" pitchFamily="34" charset="0"/>
              </a:rPr>
              <a:t>frames</a:t>
            </a:r>
            <a:r>
              <a:rPr lang="en-US" sz="2400" b="0" i="0" dirty="0">
                <a:solidFill>
                  <a:srgbClr val="333333"/>
                </a:solidFill>
                <a:effectLst/>
                <a:latin typeface="Calibri" panose="020F0502020204030204" pitchFamily="34" charset="0"/>
                <a:cs typeface="Calibri" panose="020F0502020204030204" pitchFamily="34" charset="0"/>
              </a:rPr>
              <a:t>.</a:t>
            </a:r>
            <a:endParaRPr lang="en-US" sz="2400" dirty="0">
              <a:solidFill>
                <a:srgbClr val="003399"/>
              </a:solidFill>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 Frames are regions or fragments of the diagrams; they have an operator or label</a:t>
            </a:r>
            <a:br>
              <a:rPr lang="en-US" sz="2400" b="0" i="0" dirty="0">
                <a:solidFill>
                  <a:srgbClr val="333333"/>
                </a:solidFill>
                <a:effectLst/>
                <a:latin typeface="Calibri" panose="020F0502020204030204" pitchFamily="34" charset="0"/>
                <a:cs typeface="Calibri" panose="020F0502020204030204" pitchFamily="34" charset="0"/>
              </a:rPr>
            </a:br>
            <a:r>
              <a:rPr lang="en-US" sz="2400" b="0" i="0" dirty="0">
                <a:solidFill>
                  <a:srgbClr val="333333"/>
                </a:solidFill>
                <a:effectLst/>
                <a:latin typeface="Calibri" panose="020F0502020204030204" pitchFamily="34" charset="0"/>
                <a:cs typeface="Calibri" panose="020F0502020204030204" pitchFamily="34" charset="0"/>
              </a:rPr>
              <a:t>(such as </a:t>
            </a:r>
            <a:r>
              <a:rPr lang="en-US" sz="2400" b="0" i="1" dirty="0">
                <a:solidFill>
                  <a:srgbClr val="333333"/>
                </a:solidFill>
                <a:effectLst/>
                <a:latin typeface="Calibri" panose="020F0502020204030204" pitchFamily="34" charset="0"/>
                <a:cs typeface="Calibri" panose="020F0502020204030204" pitchFamily="34" charset="0"/>
              </a:rPr>
              <a:t>loop</a:t>
            </a:r>
            <a:r>
              <a:rPr lang="en-US" sz="2400" b="0" i="0" dirty="0">
                <a:solidFill>
                  <a:srgbClr val="333333"/>
                </a:solidFill>
                <a:effectLst/>
                <a:latin typeface="Calibri" panose="020F0502020204030204" pitchFamily="34" charset="0"/>
                <a:cs typeface="Calibri" panose="020F0502020204030204" pitchFamily="34" charset="0"/>
              </a:rPr>
              <a:t>) and a guard</a:t>
            </a:r>
            <a:r>
              <a:rPr lang="en-US" sz="2400" dirty="0">
                <a:solidFill>
                  <a:srgbClr val="003399"/>
                </a:solidFill>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(conditional clause).</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pic>
        <p:nvPicPr>
          <p:cNvPr id="6" name="Picture 5">
            <a:extLst>
              <a:ext uri="{FF2B5EF4-FFF2-40B4-BE49-F238E27FC236}">
                <a16:creationId xmlns:a16="http://schemas.microsoft.com/office/drawing/2014/main" id="{28C743A9-C263-E40A-156D-54261BDA421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contrast="-40000"/>
                    </a14:imgEffect>
                  </a14:imgLayer>
                </a14:imgProps>
              </a:ext>
            </a:extLst>
          </a:blip>
          <a:stretch>
            <a:fillRect/>
          </a:stretch>
        </p:blipFill>
        <p:spPr>
          <a:xfrm>
            <a:off x="2420471" y="4153730"/>
            <a:ext cx="6805711" cy="2593041"/>
          </a:xfrm>
          <a:prstGeom prst="rect">
            <a:avLst/>
          </a:prstGeom>
        </p:spPr>
      </p:pic>
    </p:spTree>
    <p:extLst>
      <p:ext uri="{BB962C8B-B14F-4D97-AF65-F5344CB8AC3E}">
        <p14:creationId xmlns:p14="http://schemas.microsoft.com/office/powerpoint/2010/main" val="160114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Diagram Frames in UML Sequence Diagrams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7"/>
            <a:ext cx="11456895" cy="869281"/>
          </a:xfrm>
        </p:spPr>
        <p:txBody>
          <a:bodyPr>
            <a:noAutofit/>
          </a:bodyPr>
          <a:lstStyle/>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Frame Operations:</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pic>
        <p:nvPicPr>
          <p:cNvPr id="7" name="Picture 6">
            <a:extLst>
              <a:ext uri="{FF2B5EF4-FFF2-40B4-BE49-F238E27FC236}">
                <a16:creationId xmlns:a16="http://schemas.microsoft.com/office/drawing/2014/main" id="{7580D51A-2F16-032D-3DEF-8B6DA2043128}"/>
              </a:ext>
            </a:extLst>
          </p:cNvPr>
          <p:cNvPicPr>
            <a:picLocks noChangeAspect="1"/>
          </p:cNvPicPr>
          <p:nvPr/>
        </p:nvPicPr>
        <p:blipFill>
          <a:blip r:embed="rId2"/>
          <a:stretch>
            <a:fillRect/>
          </a:stretch>
        </p:blipFill>
        <p:spPr>
          <a:xfrm>
            <a:off x="535492" y="2065343"/>
            <a:ext cx="11121015" cy="3891833"/>
          </a:xfrm>
          <a:prstGeom prst="rect">
            <a:avLst/>
          </a:prstGeom>
        </p:spPr>
      </p:pic>
    </p:spTree>
    <p:extLst>
      <p:ext uri="{BB962C8B-B14F-4D97-AF65-F5344CB8AC3E}">
        <p14:creationId xmlns:p14="http://schemas.microsoft.com/office/powerpoint/2010/main" val="349133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Diagram Frames in UML Sequence Diagrams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7"/>
            <a:ext cx="11456895" cy="1949220"/>
          </a:xfrm>
        </p:spPr>
        <p:txBody>
          <a:bodyPr>
            <a:noAutofit/>
          </a:bodyPr>
          <a:lstStyle/>
          <a:p>
            <a:pPr marL="0" indent="0">
              <a:lnSpc>
                <a:spcPct val="150000"/>
              </a:lnSpc>
              <a:buNone/>
            </a:pPr>
            <a:r>
              <a:rPr lang="en-US" sz="2400" b="0" i="0" dirty="0">
                <a:solidFill>
                  <a:srgbClr val="333333"/>
                </a:solidFill>
                <a:effectLst/>
                <a:latin typeface="Calibri" panose="020F0502020204030204" pitchFamily="34" charset="0"/>
                <a:cs typeface="Calibri" panose="020F0502020204030204" pitchFamily="34" charset="0"/>
              </a:rPr>
              <a:t> </a:t>
            </a:r>
            <a:r>
              <a:rPr lang="en-US" sz="2800" b="1" dirty="0">
                <a:solidFill>
                  <a:srgbClr val="333333"/>
                </a:solidFill>
                <a:latin typeface="Calibri" panose="020F0502020204030204" pitchFamily="34" charset="0"/>
                <a:cs typeface="Calibri" panose="020F0502020204030204" pitchFamily="34" charset="0"/>
              </a:rPr>
              <a:t>Conditional Messages</a:t>
            </a:r>
          </a:p>
          <a:p>
            <a:pPr marL="0" indent="0">
              <a:lnSpc>
                <a:spcPct val="150000"/>
              </a:lnSpc>
              <a:buNone/>
            </a:pPr>
            <a:r>
              <a:rPr lang="en-US" sz="1800" b="0" i="0" dirty="0">
                <a:solidFill>
                  <a:srgbClr val="333333"/>
                </a:solidFill>
                <a:effectLst/>
                <a:latin typeface="Calibri" panose="020F0502020204030204" pitchFamily="34" charset="0"/>
                <a:cs typeface="Calibri" panose="020F0502020204030204" pitchFamily="34" charset="0"/>
              </a:rPr>
              <a:t>An OPT frame is placed around one or more messages. Notice that the guard is placed </a:t>
            </a:r>
            <a:r>
              <a:rPr lang="en-US" sz="1800" b="0" i="1" dirty="0">
                <a:solidFill>
                  <a:srgbClr val="333333"/>
                </a:solidFill>
                <a:effectLst/>
                <a:latin typeface="Calibri" panose="020F0502020204030204" pitchFamily="34" charset="0"/>
                <a:cs typeface="Calibri" panose="020F0502020204030204" pitchFamily="34" charset="0"/>
              </a:rPr>
              <a:t>over </a:t>
            </a:r>
            <a:r>
              <a:rPr lang="en-US" sz="1800" b="0" i="0" dirty="0">
                <a:solidFill>
                  <a:srgbClr val="333333"/>
                </a:solidFill>
                <a:effectLst/>
                <a:latin typeface="Calibri" panose="020F0502020204030204" pitchFamily="34" charset="0"/>
                <a:cs typeface="Calibri" panose="020F0502020204030204" pitchFamily="34" charset="0"/>
              </a:rPr>
              <a:t>the</a:t>
            </a:r>
            <a:br>
              <a:rPr lang="en-US" sz="1800" b="0" i="0" dirty="0">
                <a:solidFill>
                  <a:srgbClr val="333333"/>
                </a:solidFill>
                <a:effectLst/>
                <a:latin typeface="Calibri" panose="020F0502020204030204" pitchFamily="34" charset="0"/>
                <a:cs typeface="Calibri" panose="020F0502020204030204" pitchFamily="34" charset="0"/>
              </a:rPr>
            </a:br>
            <a:r>
              <a:rPr lang="en-US" sz="1800" b="0" i="0" dirty="0">
                <a:solidFill>
                  <a:srgbClr val="333333"/>
                </a:solidFill>
                <a:effectLst/>
                <a:latin typeface="Calibri" panose="020F0502020204030204" pitchFamily="34" charset="0"/>
                <a:cs typeface="Calibri" panose="020F0502020204030204" pitchFamily="34" charset="0"/>
              </a:rPr>
              <a:t>related lifeline.</a:t>
            </a:r>
            <a:r>
              <a:rPr lang="en-US" sz="2400" dirty="0">
                <a:latin typeface="Calibri" panose="020F0502020204030204" pitchFamily="34" charset="0"/>
                <a:cs typeface="Calibri" panose="020F0502020204030204" pitchFamily="34" charset="0"/>
              </a:rPr>
              <a:t> </a:t>
            </a:r>
            <a:r>
              <a:rPr lang="en-US" sz="2400" dirty="0"/>
              <a:t/>
            </a:r>
            <a:br>
              <a:rPr lang="en-US" sz="2400" dirty="0"/>
            </a:br>
            <a:endParaRPr lang="en-US" sz="2800" b="1" dirty="0">
              <a:solidFill>
                <a:srgbClr val="333333"/>
              </a:solidFill>
              <a:latin typeface="Calibri" panose="020F0502020204030204" pitchFamily="34" charset="0"/>
              <a:cs typeface="Calibri" panose="020F0502020204030204" pitchFamily="34" charset="0"/>
            </a:endParaRPr>
          </a:p>
          <a:p>
            <a:pPr marL="0" indent="0">
              <a:lnSpc>
                <a:spcPct val="150000"/>
              </a:lnSpc>
              <a:buNone/>
            </a:pPr>
            <a:r>
              <a:rPr lang="en-US" sz="2000" dirty="0"/>
              <a:t/>
            </a:r>
            <a:br>
              <a:rPr lang="en-US" sz="2000" dirty="0"/>
            </a:b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pic>
        <p:nvPicPr>
          <p:cNvPr id="7" name="Picture 6">
            <a:extLst>
              <a:ext uri="{FF2B5EF4-FFF2-40B4-BE49-F238E27FC236}">
                <a16:creationId xmlns:a16="http://schemas.microsoft.com/office/drawing/2014/main" id="{8B7AF215-02BD-9483-BA1E-6F39AABFE1A1}"/>
              </a:ext>
            </a:extLst>
          </p:cNvPr>
          <p:cNvPicPr>
            <a:picLocks noChangeAspect="1"/>
          </p:cNvPicPr>
          <p:nvPr/>
        </p:nvPicPr>
        <p:blipFill>
          <a:blip r:embed="rId2"/>
          <a:stretch>
            <a:fillRect/>
          </a:stretch>
        </p:blipFill>
        <p:spPr>
          <a:xfrm>
            <a:off x="1332842" y="2929727"/>
            <a:ext cx="9024291" cy="3525619"/>
          </a:xfrm>
          <a:prstGeom prst="rect">
            <a:avLst/>
          </a:prstGeom>
        </p:spPr>
      </p:pic>
    </p:spTree>
    <p:extLst>
      <p:ext uri="{BB962C8B-B14F-4D97-AF65-F5344CB8AC3E}">
        <p14:creationId xmlns:p14="http://schemas.microsoft.com/office/powerpoint/2010/main" val="3369490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vert="horz" lIns="91440" tIns="45720" rIns="91440" bIns="45720" rtlCol="0" anchor="ctr">
            <a:noAutofit/>
          </a:bodyPr>
          <a:lstStyle/>
          <a:p>
            <a:r>
              <a:rPr lang="en-US" dirty="0">
                <a:latin typeface="Calibri" panose="020F0502020204030204" pitchFamily="34" charset="0"/>
                <a:cs typeface="Calibri" panose="020F0502020204030204" pitchFamily="34" charset="0"/>
              </a:rPr>
              <a:t>Diagram Frames in UML Sequence Diagrams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116541" y="980507"/>
            <a:ext cx="11456895" cy="1610293"/>
          </a:xfrm>
        </p:spPr>
        <p:txBody>
          <a:bodyPr>
            <a:noAutofit/>
          </a:bodyPr>
          <a:lstStyle/>
          <a:p>
            <a:pPr marL="0" indent="0">
              <a:lnSpc>
                <a:spcPct val="150000"/>
              </a:lnSpc>
              <a:buNone/>
            </a:pPr>
            <a:r>
              <a:rPr lang="en-US" sz="2800" b="1" dirty="0">
                <a:solidFill>
                  <a:srgbClr val="333333"/>
                </a:solidFill>
                <a:latin typeface="Calibri" panose="020F0502020204030204" pitchFamily="34" charset="0"/>
                <a:cs typeface="Calibri" panose="020F0502020204030204" pitchFamily="34" charset="0"/>
              </a:rPr>
              <a:t>Mutually Exclusive Conditional Messages</a:t>
            </a:r>
          </a:p>
          <a:p>
            <a:pPr>
              <a:lnSpc>
                <a:spcPct val="150000"/>
              </a:lnSpc>
              <a:buFont typeface="Wingdings" panose="05000000000000000000" pitchFamily="2" charset="2"/>
              <a:buChar char="v"/>
            </a:pPr>
            <a:r>
              <a:rPr lang="en-US" sz="2400" b="0" i="0" dirty="0">
                <a:solidFill>
                  <a:srgbClr val="333333"/>
                </a:solidFill>
                <a:effectLst/>
                <a:latin typeface="Calibri" panose="020F0502020204030204" pitchFamily="34" charset="0"/>
                <a:cs typeface="Calibri" panose="020F0502020204030204" pitchFamily="34" charset="0"/>
              </a:rPr>
              <a:t>An ALT frame is placed around the mutually exclusive alternatives.</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pic>
        <p:nvPicPr>
          <p:cNvPr id="9" name="Picture 8">
            <a:extLst>
              <a:ext uri="{FF2B5EF4-FFF2-40B4-BE49-F238E27FC236}">
                <a16:creationId xmlns:a16="http://schemas.microsoft.com/office/drawing/2014/main" id="{4FF09D6E-B4D2-43BC-E818-9D681820A4C4}"/>
              </a:ext>
            </a:extLst>
          </p:cNvPr>
          <p:cNvPicPr>
            <a:picLocks noChangeAspect="1"/>
          </p:cNvPicPr>
          <p:nvPr/>
        </p:nvPicPr>
        <p:blipFill>
          <a:blip r:embed="rId2"/>
          <a:stretch>
            <a:fillRect/>
          </a:stretch>
        </p:blipFill>
        <p:spPr>
          <a:xfrm>
            <a:off x="1995479" y="2428961"/>
            <a:ext cx="8201041" cy="4208948"/>
          </a:xfrm>
          <a:prstGeom prst="rect">
            <a:avLst/>
          </a:prstGeom>
        </p:spPr>
      </p:pic>
    </p:spTree>
    <p:extLst>
      <p:ext uri="{BB962C8B-B14F-4D97-AF65-F5344CB8AC3E}">
        <p14:creationId xmlns:p14="http://schemas.microsoft.com/office/powerpoint/2010/main" val="96817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8F2CCB-0B4A-42D5-BC61-3A88A60E6DA7}"/>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5" name="Picture 4">
            <a:extLst>
              <a:ext uri="{FF2B5EF4-FFF2-40B4-BE49-F238E27FC236}">
                <a16:creationId xmlns:a16="http://schemas.microsoft.com/office/drawing/2014/main" id="{587F7157-76A3-41FC-BC81-FC009D5919D3}"/>
              </a:ext>
            </a:extLst>
          </p:cNvPr>
          <p:cNvPicPr>
            <a:picLocks noChangeAspect="1"/>
          </p:cNvPicPr>
          <p:nvPr/>
        </p:nvPicPr>
        <p:blipFill rotWithShape="1">
          <a:blip r:embed="rId2"/>
          <a:srcRect l="34748" t="12355" r="27546" b="5689"/>
          <a:stretch/>
        </p:blipFill>
        <p:spPr>
          <a:xfrm>
            <a:off x="3766658" y="272917"/>
            <a:ext cx="5343786" cy="6533461"/>
          </a:xfrm>
          <a:prstGeom prst="rect">
            <a:avLst/>
          </a:prstGeom>
        </p:spPr>
      </p:pic>
    </p:spTree>
    <p:extLst>
      <p:ext uri="{BB962C8B-B14F-4D97-AF65-F5344CB8AC3E}">
        <p14:creationId xmlns:p14="http://schemas.microsoft.com/office/powerpoint/2010/main" val="350267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323850" y="111229"/>
            <a:ext cx="10804398" cy="869280"/>
          </a:xfrm>
        </p:spPr>
        <p:txBody>
          <a:bodyPr>
            <a:normAutofit/>
          </a:bodyPr>
          <a:lstStyle/>
          <a:p>
            <a:r>
              <a:rPr lang="en-US" sz="5400" dirty="0">
                <a:latin typeface="Calibri" panose="020F0502020204030204" pitchFamily="34" charset="0"/>
                <a:cs typeface="Calibri" panose="020F0502020204030204" pitchFamily="34" charset="0"/>
              </a:rPr>
              <a:t>Sequence Diagram</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323850" y="1389826"/>
            <a:ext cx="11201400" cy="1649209"/>
          </a:xfrm>
        </p:spPr>
        <p:txBody>
          <a:bodyPr>
            <a:noAutofit/>
          </a:bodyPr>
          <a:lstStyle/>
          <a:p>
            <a:pPr marL="0" indent="0">
              <a:lnSpc>
                <a:spcPct val="160000"/>
              </a:lnSpc>
              <a:buNone/>
            </a:pPr>
            <a:r>
              <a:rPr lang="en-US" sz="3200" b="1" i="0" dirty="0">
                <a:solidFill>
                  <a:srgbClr val="333333"/>
                </a:solidFill>
                <a:effectLst/>
                <a:latin typeface="Calibri" panose="020F0502020204030204" pitchFamily="34" charset="0"/>
                <a:cs typeface="Calibri" panose="020F0502020204030204" pitchFamily="34" charset="0"/>
              </a:rPr>
              <a:t>Sequence diagrams </a:t>
            </a:r>
            <a:r>
              <a:rPr lang="en-US" sz="3200" b="0" i="0" dirty="0">
                <a:solidFill>
                  <a:srgbClr val="333333"/>
                </a:solidFill>
                <a:effectLst/>
                <a:latin typeface="Calibri" panose="020F0502020204030204" pitchFamily="34" charset="0"/>
                <a:cs typeface="Calibri" panose="020F0502020204030204" pitchFamily="34" charset="0"/>
              </a:rPr>
              <a:t>illustrate interactions in a kind of fence format, in which each new object is added to the right.</a:t>
            </a:r>
            <a:r>
              <a:rPr lang="en-US" dirty="0"/>
              <a:t/>
            </a:r>
            <a:br>
              <a:rPr lang="en-US" dirty="0"/>
            </a:br>
            <a:r>
              <a:rPr lang="en-US" sz="2000" dirty="0"/>
              <a:t/>
            </a:r>
            <a:br>
              <a:rPr lang="en-US" sz="2000" dirty="0"/>
            </a:b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26727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6582"/>
            <a:ext cx="10058400" cy="5465618"/>
          </a:xfrm>
        </p:spPr>
        <p:txBody>
          <a:bodyPr>
            <a:normAutofit fontScale="77500" lnSpcReduction="20000"/>
          </a:bodyPr>
          <a:lstStyle/>
          <a:p>
            <a:pPr marL="0" indent="0" algn="just">
              <a:buNone/>
            </a:pPr>
            <a:r>
              <a:rPr lang="en-US" dirty="0" smtClean="0"/>
              <a:t>Task:</a:t>
            </a:r>
          </a:p>
          <a:p>
            <a:pPr marL="0" indent="0" algn="just">
              <a:buNone/>
            </a:pPr>
            <a:r>
              <a:rPr lang="en-US" dirty="0" smtClean="0"/>
              <a:t>A </a:t>
            </a:r>
            <a:r>
              <a:rPr lang="en-US" dirty="0"/>
              <a:t>patient is suffering from a critical health situation; he/she immediately needs to be admitted into the hospital. At first, the patient arrived at the reception of a hospital and requested the receptionist for registration. The receptionist will add the patient's details into the patient’s database. After that, the patient will request for the ward allocation. If any of the wards is available, his/her case will be entertained and a specific ward (with a ward number) will be allocated to him/her; otherwise he/she will be informed about the unavailability of the ward</a:t>
            </a:r>
            <a:r>
              <a:rPr lang="en-US" dirty="0" smtClean="0"/>
              <a:t>.</a:t>
            </a:r>
          </a:p>
          <a:p>
            <a:pPr marL="0" indent="0" algn="just">
              <a:buNone/>
            </a:pPr>
            <a:r>
              <a:rPr lang="en-US" dirty="0"/>
              <a:t>Draw a sequence diagram for the given scenario by carefully considering the following aspects: </a:t>
            </a:r>
            <a:endParaRPr lang="en-US" dirty="0" smtClean="0"/>
          </a:p>
          <a:p>
            <a:pPr marL="457200" indent="-457200" algn="just">
              <a:buAutoNum type="alphaLcPeriod"/>
            </a:pPr>
            <a:r>
              <a:rPr lang="en-US" dirty="0" smtClean="0"/>
              <a:t>You </a:t>
            </a:r>
            <a:r>
              <a:rPr lang="en-US" dirty="0"/>
              <a:t>need to show the interaction of four objects, including Patient, Receptionist, Patient’s Database, and Ward, along with their lifelines. Clearly draw the activation boxes/action execution specifications for the aforementioned objects during their lifelines</a:t>
            </a:r>
            <a:r>
              <a:rPr lang="en-US" dirty="0" smtClean="0"/>
              <a:t>.</a:t>
            </a:r>
          </a:p>
          <a:p>
            <a:pPr marL="457200" indent="-457200" algn="just">
              <a:buAutoNum type="alphaLcPeriod"/>
            </a:pPr>
            <a:r>
              <a:rPr lang="en-US" dirty="0" smtClean="0"/>
              <a:t> </a:t>
            </a:r>
            <a:r>
              <a:rPr lang="en-US" dirty="0"/>
              <a:t>When the patient requests the receptionist to allocate a ward, the availability of the ward is checked first. If the ward is available, his/her request will be entertained and the ward will be updated with the patient's details; otherwise, he/she will be informed about the unavailability of the ward</a:t>
            </a:r>
            <a:r>
              <a:rPr lang="en-US" dirty="0" smtClean="0"/>
              <a:t>.</a:t>
            </a:r>
          </a:p>
          <a:p>
            <a:pPr marL="457200" indent="-457200" algn="just">
              <a:buAutoNum type="alphaLcPeriod"/>
            </a:pPr>
            <a:r>
              <a:rPr lang="en-US" dirty="0" smtClean="0"/>
              <a:t>  </a:t>
            </a:r>
            <a:r>
              <a:rPr lang="en-US" dirty="0"/>
              <a:t>Since the patient is in a critical situation, he/she immediately needs to be admitted into a ward. Therefore, the ward availability is checked several times until his/her request is successfully entertained. </a:t>
            </a:r>
          </a:p>
          <a:p>
            <a:pPr marL="457200" indent="-457200" algn="just">
              <a:buAutoNum type="alphaLcPeriod"/>
            </a:pPr>
            <a:r>
              <a:rPr lang="en-US" dirty="0" smtClean="0"/>
              <a:t>Once </a:t>
            </a:r>
            <a:r>
              <a:rPr lang="en-US" dirty="0"/>
              <a:t>the ward has been allocated to the patient, considering his/her critical health situation, a request to install the ventilator facility can be made. Therefore, you need to create a new object to indicate the installation of a ventilator in the ward. </a:t>
            </a:r>
            <a:endParaRPr lang="en-US" dirty="0" smtClean="0"/>
          </a:p>
          <a:p>
            <a:pPr marL="457200" indent="-457200" algn="just">
              <a:buAutoNum type="alphaLcPeriod"/>
            </a:pPr>
            <a:r>
              <a:rPr lang="en-US" dirty="0" smtClean="0"/>
              <a:t> </a:t>
            </a:r>
            <a:r>
              <a:rPr lang="en-US" dirty="0"/>
              <a:t>Assume that the patient's health situation is stable now, so he/she not need the ventilator anymore. Therefore, you need to destroy the ventilator object after it has been used for a specific period of time. </a:t>
            </a:r>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419438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8" name="Picture 7"/>
          <p:cNvPicPr/>
          <p:nvPr/>
        </p:nvPicPr>
        <p:blipFill>
          <a:blip r:embed="rId2"/>
          <a:stretch>
            <a:fillRect/>
          </a:stretch>
        </p:blipFill>
        <p:spPr>
          <a:xfrm>
            <a:off x="1188720" y="0"/>
            <a:ext cx="9393382" cy="7156450"/>
          </a:xfrm>
          <a:prstGeom prst="rect">
            <a:avLst/>
          </a:prstGeom>
        </p:spPr>
      </p:pic>
    </p:spTree>
    <p:extLst>
      <p:ext uri="{BB962C8B-B14F-4D97-AF65-F5344CB8AC3E}">
        <p14:creationId xmlns:p14="http://schemas.microsoft.com/office/powerpoint/2010/main" val="373045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412" y="1546166"/>
            <a:ext cx="10058400" cy="2842953"/>
          </a:xfrm>
        </p:spPr>
        <p:txBody>
          <a:bodyPr>
            <a:normAutofit/>
          </a:bodyPr>
          <a:lstStyle/>
          <a:p>
            <a:r>
              <a:rPr lang="en-US" dirty="0">
                <a:latin typeface="Calibri" panose="020F0502020204030204" pitchFamily="34" charset="0"/>
              </a:rPr>
              <a:t>End of Lecture</a:t>
            </a:r>
            <a:br>
              <a:rPr lang="en-US" dirty="0">
                <a:latin typeface="Calibri" panose="020F0502020204030204" pitchFamily="34" charset="0"/>
              </a:rPr>
            </a:br>
            <a:r>
              <a:rPr lang="en-US" sz="6600" dirty="0">
                <a:latin typeface="Calibri" panose="020F0502020204030204" pitchFamily="34" charset="0"/>
              </a:rPr>
              <a:t>Any Question ?</a:t>
            </a:r>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04909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323850" y="111229"/>
            <a:ext cx="10804398" cy="869280"/>
          </a:xfrm>
        </p:spPr>
        <p:txBody>
          <a:bodyPr>
            <a:normAutofit/>
          </a:bodyPr>
          <a:lstStyle/>
          <a:p>
            <a:r>
              <a:rPr lang="en-US" sz="5400" dirty="0">
                <a:latin typeface="Calibri" panose="020F0502020204030204" pitchFamily="34" charset="0"/>
                <a:cs typeface="Calibri" panose="020F0502020204030204" pitchFamily="34" charset="0"/>
              </a:rPr>
              <a:t>Sequence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
        <p:nvSpPr>
          <p:cNvPr id="5" name="Content Placeholder 2">
            <a:extLst>
              <a:ext uri="{FF2B5EF4-FFF2-40B4-BE49-F238E27FC236}">
                <a16:creationId xmlns:a16="http://schemas.microsoft.com/office/drawing/2014/main" id="{A3D3C061-47AD-AD0B-E192-419AFD48F926}"/>
              </a:ext>
            </a:extLst>
          </p:cNvPr>
          <p:cNvSpPr txBox="1">
            <a:spLocks/>
          </p:cNvSpPr>
          <p:nvPr/>
        </p:nvSpPr>
        <p:spPr>
          <a:xfrm>
            <a:off x="7758247" y="1710582"/>
            <a:ext cx="3888353" cy="365424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60000"/>
              </a:lnSpc>
              <a:spcBef>
                <a:spcPts val="0"/>
              </a:spcBef>
              <a:buFont typeface="Wingdings" pitchFamily="2" charset="2"/>
              <a:buNone/>
            </a:pPr>
            <a:r>
              <a:rPr lang="en-US" b="1" dirty="0">
                <a:solidFill>
                  <a:srgbClr val="790029"/>
                </a:solidFill>
                <a:latin typeface="Courier New" panose="02070309020205020404" pitchFamily="49" charset="0"/>
                <a:cs typeface="Courier New" panose="02070309020205020404" pitchFamily="49" charset="0"/>
              </a:rPr>
              <a:t>public class A</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private B </a:t>
            </a:r>
            <a:r>
              <a:rPr lang="en-US" b="1" dirty="0" err="1">
                <a:solidFill>
                  <a:srgbClr val="790029"/>
                </a:solidFill>
                <a:latin typeface="Courier New" panose="02070309020205020404" pitchFamily="49" charset="0"/>
                <a:cs typeface="Courier New" panose="02070309020205020404" pitchFamily="49" charset="0"/>
              </a:rPr>
              <a:t>myB</a:t>
            </a:r>
            <a:r>
              <a:rPr lang="en-US" b="1" dirty="0">
                <a:solidFill>
                  <a:srgbClr val="790029"/>
                </a:solidFill>
                <a:latin typeface="Courier New" panose="02070309020205020404" pitchFamily="49" charset="0"/>
                <a:cs typeface="Courier New" panose="02070309020205020404" pitchFamily="49" charset="0"/>
              </a:rPr>
              <a:t> = new B();</a:t>
            </a:r>
            <a:r>
              <a:rPr lang="en-US" dirty="0">
                <a:latin typeface="Courier New" panose="02070309020205020404" pitchFamily="49" charset="0"/>
                <a:cs typeface="Courier New" panose="02070309020205020404" pitchFamily="49" charset="0"/>
              </a:rPr>
              <a:t> </a:t>
            </a:r>
          </a:p>
          <a:p>
            <a:pPr marL="0" indent="0">
              <a:lnSpc>
                <a:spcPct val="100000"/>
              </a:lnSpc>
              <a:spcBef>
                <a:spcPts val="0"/>
              </a:spcBef>
              <a:buFont typeface="Wingdings" pitchFamily="2" charset="2"/>
              <a:buNone/>
            </a:pPr>
            <a:r>
              <a:rPr lang="en-US" b="1" dirty="0">
                <a:solidFill>
                  <a:srgbClr val="790029"/>
                </a:solidFill>
                <a:latin typeface="Courier New" panose="02070309020205020404" pitchFamily="49" charset="0"/>
                <a:cs typeface="Courier New" panose="02070309020205020404" pitchFamily="49" charset="0"/>
              </a:rPr>
              <a:t>public void </a:t>
            </a:r>
            <a:r>
              <a:rPr lang="en-US" b="1" dirty="0" err="1">
                <a:solidFill>
                  <a:srgbClr val="790029"/>
                </a:solidFill>
                <a:latin typeface="Courier New" panose="02070309020205020404" pitchFamily="49" charset="0"/>
                <a:cs typeface="Courier New" panose="02070309020205020404" pitchFamily="49" charset="0"/>
              </a:rPr>
              <a:t>doOne</a:t>
            </a: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err="1">
                <a:solidFill>
                  <a:srgbClr val="790029"/>
                </a:solidFill>
                <a:latin typeface="Courier New" panose="02070309020205020404" pitchFamily="49" charset="0"/>
                <a:cs typeface="Courier New" panose="02070309020205020404" pitchFamily="49" charset="0"/>
              </a:rPr>
              <a:t>myB.doTwo</a:t>
            </a: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err="1">
                <a:solidFill>
                  <a:srgbClr val="790029"/>
                </a:solidFill>
                <a:latin typeface="Courier New" panose="02070309020205020404" pitchFamily="49" charset="0"/>
                <a:cs typeface="Courier New" panose="02070309020205020404" pitchFamily="49" charset="0"/>
              </a:rPr>
              <a:t>myB.doThree</a:t>
            </a: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 …</a:t>
            </a:r>
            <a:br>
              <a:rPr lang="en-US" b="1" dirty="0">
                <a:solidFill>
                  <a:srgbClr val="790029"/>
                </a:solidFill>
                <a:latin typeface="Courier New" panose="02070309020205020404" pitchFamily="49" charset="0"/>
                <a:cs typeface="Courier New" panose="02070309020205020404" pitchFamily="49" charset="0"/>
              </a:rPr>
            </a:br>
            <a:r>
              <a:rPr lang="en-US" b="1" dirty="0">
                <a:solidFill>
                  <a:srgbClr val="790029"/>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p:txBody>
      </p:sp>
      <p:pic>
        <p:nvPicPr>
          <p:cNvPr id="8" name="Picture 7">
            <a:extLst>
              <a:ext uri="{FF2B5EF4-FFF2-40B4-BE49-F238E27FC236}">
                <a16:creationId xmlns:a16="http://schemas.microsoft.com/office/drawing/2014/main" id="{6F064EC5-1B8E-9758-00A2-2E34CA34CCD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5958" t="6289" r="2144"/>
          <a:stretch/>
        </p:blipFill>
        <p:spPr>
          <a:xfrm>
            <a:off x="170331" y="1861365"/>
            <a:ext cx="6984590" cy="3370728"/>
          </a:xfrm>
          <a:prstGeom prst="rect">
            <a:avLst/>
          </a:prstGeom>
        </p:spPr>
      </p:pic>
      <p:sp>
        <p:nvSpPr>
          <p:cNvPr id="9" name="Content Placeholder 2">
            <a:extLst>
              <a:ext uri="{FF2B5EF4-FFF2-40B4-BE49-F238E27FC236}">
                <a16:creationId xmlns:a16="http://schemas.microsoft.com/office/drawing/2014/main" id="{839D5847-E568-FACE-5434-C4619E8CC24F}"/>
              </a:ext>
            </a:extLst>
          </p:cNvPr>
          <p:cNvSpPr>
            <a:spLocks noGrp="1"/>
          </p:cNvSpPr>
          <p:nvPr>
            <p:ph idx="1"/>
          </p:nvPr>
        </p:nvSpPr>
        <p:spPr>
          <a:xfrm>
            <a:off x="7827375" y="980509"/>
            <a:ext cx="3199279" cy="577098"/>
          </a:xfrm>
        </p:spPr>
        <p:txBody>
          <a:bodyPr>
            <a:noAutofit/>
          </a:bodyPr>
          <a:lstStyle/>
          <a:p>
            <a:pPr marL="0" indent="0">
              <a:lnSpc>
                <a:spcPct val="160000"/>
              </a:lnSpc>
              <a:buNone/>
            </a:pPr>
            <a:r>
              <a:rPr lang="en-US" sz="2400" dirty="0">
                <a:latin typeface="Calibri" panose="020F0502020204030204" pitchFamily="34" charset="0"/>
                <a:cs typeface="Calibri" panose="020F0502020204030204" pitchFamily="34" charset="0"/>
              </a:rPr>
              <a:t>Code Representation</a:t>
            </a:r>
          </a:p>
        </p:txBody>
      </p:sp>
      <p:sp>
        <p:nvSpPr>
          <p:cNvPr id="10" name="Content Placeholder 2">
            <a:extLst>
              <a:ext uri="{FF2B5EF4-FFF2-40B4-BE49-F238E27FC236}">
                <a16:creationId xmlns:a16="http://schemas.microsoft.com/office/drawing/2014/main" id="{91650F66-0ADD-0EDD-BC14-637067C98A63}"/>
              </a:ext>
            </a:extLst>
          </p:cNvPr>
          <p:cNvSpPr txBox="1">
            <a:spLocks/>
          </p:cNvSpPr>
          <p:nvPr/>
        </p:nvSpPr>
        <p:spPr>
          <a:xfrm>
            <a:off x="2534549" y="915239"/>
            <a:ext cx="3199279" cy="57709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60000"/>
              </a:lnSpc>
              <a:buFont typeface="Wingdings" pitchFamily="2" charset="2"/>
              <a:buNone/>
            </a:pPr>
            <a:r>
              <a:rPr lang="en-US" sz="2400" dirty="0">
                <a:latin typeface="Calibri" panose="020F0502020204030204" pitchFamily="34" charset="0"/>
                <a:cs typeface="Calibri" panose="020F0502020204030204" pitchFamily="34" charset="0"/>
              </a:rPr>
              <a:t>Sequence Diagram</a:t>
            </a:r>
          </a:p>
        </p:txBody>
      </p:sp>
      <p:sp>
        <p:nvSpPr>
          <p:cNvPr id="11" name="Content Placeholder 2">
            <a:extLst>
              <a:ext uri="{FF2B5EF4-FFF2-40B4-BE49-F238E27FC236}">
                <a16:creationId xmlns:a16="http://schemas.microsoft.com/office/drawing/2014/main" id="{45AAA60D-C057-A05A-A6FB-BAE24027849A}"/>
              </a:ext>
            </a:extLst>
          </p:cNvPr>
          <p:cNvSpPr txBox="1">
            <a:spLocks/>
          </p:cNvSpPr>
          <p:nvPr/>
        </p:nvSpPr>
        <p:spPr>
          <a:xfrm>
            <a:off x="323850" y="5962166"/>
            <a:ext cx="10804398" cy="784605"/>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00000"/>
              </a:lnSpc>
              <a:buFont typeface="Wingdings" pitchFamily="2" charset="2"/>
              <a:buNone/>
            </a:pPr>
            <a:r>
              <a:rPr lang="en-US" sz="2400" b="1" dirty="0">
                <a:solidFill>
                  <a:srgbClr val="333333"/>
                </a:solidFill>
                <a:latin typeface="Calibri" panose="020F0502020204030204" pitchFamily="34" charset="0"/>
                <a:cs typeface="Calibri" panose="020F0502020204030204" pitchFamily="34" charset="0"/>
              </a:rPr>
              <a:t>Code representation: C</a:t>
            </a:r>
            <a:r>
              <a:rPr lang="en-US" sz="2400" dirty="0">
                <a:solidFill>
                  <a:srgbClr val="333333"/>
                </a:solidFill>
                <a:latin typeface="Calibri" panose="020F0502020204030204" pitchFamily="34" charset="0"/>
                <a:cs typeface="Calibri" panose="020F0502020204030204" pitchFamily="34" charset="0"/>
              </a:rPr>
              <a:t>lass </a:t>
            </a:r>
            <a:r>
              <a:rPr lang="en-US" sz="2400" i="1" dirty="0">
                <a:solidFill>
                  <a:srgbClr val="333333"/>
                </a:solidFill>
                <a:latin typeface="Calibri" panose="020F0502020204030204" pitchFamily="34" charset="0"/>
                <a:cs typeface="Calibri" panose="020F0502020204030204" pitchFamily="34" charset="0"/>
              </a:rPr>
              <a:t>A </a:t>
            </a:r>
            <a:r>
              <a:rPr lang="en-US" sz="2400" dirty="0">
                <a:solidFill>
                  <a:srgbClr val="333333"/>
                </a:solidFill>
                <a:latin typeface="Calibri" panose="020F0502020204030204" pitchFamily="34" charset="0"/>
                <a:cs typeface="Calibri" panose="020F0502020204030204" pitchFamily="34" charset="0"/>
              </a:rPr>
              <a:t>has a method named </a:t>
            </a:r>
            <a:r>
              <a:rPr lang="en-US" sz="2400" b="1" i="1" dirty="0" err="1">
                <a:solidFill>
                  <a:srgbClr val="333333"/>
                </a:solidFill>
                <a:latin typeface="Calibri" panose="020F0502020204030204" pitchFamily="34" charset="0"/>
                <a:cs typeface="Calibri" panose="020F0502020204030204" pitchFamily="34" charset="0"/>
              </a:rPr>
              <a:t>doOne</a:t>
            </a:r>
            <a:r>
              <a:rPr lang="en-US" sz="2400" i="1" dirty="0">
                <a:solidFill>
                  <a:srgbClr val="333333"/>
                </a:solidFill>
                <a:latin typeface="Calibri" panose="020F0502020204030204" pitchFamily="34" charset="0"/>
                <a:cs typeface="Calibri" panose="020F0502020204030204" pitchFamily="34" charset="0"/>
              </a:rPr>
              <a:t> </a:t>
            </a:r>
            <a:r>
              <a:rPr lang="en-US" sz="2400" dirty="0">
                <a:solidFill>
                  <a:srgbClr val="333333"/>
                </a:solidFill>
                <a:latin typeface="Calibri" panose="020F0502020204030204" pitchFamily="34" charset="0"/>
                <a:cs typeface="Calibri" panose="020F0502020204030204" pitchFamily="34" charset="0"/>
              </a:rPr>
              <a:t>and an attribute of type </a:t>
            </a:r>
            <a:r>
              <a:rPr lang="en-US" sz="2400" i="1" dirty="0">
                <a:solidFill>
                  <a:srgbClr val="333333"/>
                </a:solidFill>
                <a:latin typeface="Calibri" panose="020F0502020204030204" pitchFamily="34" charset="0"/>
                <a:cs typeface="Calibri" panose="020F0502020204030204" pitchFamily="34" charset="0"/>
              </a:rPr>
              <a:t>B</a:t>
            </a:r>
            <a:r>
              <a:rPr lang="en-US" sz="2400" dirty="0">
                <a:solidFill>
                  <a:srgbClr val="333333"/>
                </a:solidFill>
                <a:latin typeface="Calibri" panose="020F0502020204030204" pitchFamily="34" charset="0"/>
                <a:cs typeface="Calibri" panose="020F0502020204030204" pitchFamily="34" charset="0"/>
              </a:rPr>
              <a:t>. Also, that class </a:t>
            </a:r>
            <a:r>
              <a:rPr lang="en-US" sz="2400" i="1" dirty="0">
                <a:solidFill>
                  <a:srgbClr val="333333"/>
                </a:solidFill>
                <a:latin typeface="Calibri" panose="020F0502020204030204" pitchFamily="34" charset="0"/>
                <a:cs typeface="Calibri" panose="020F0502020204030204" pitchFamily="34" charset="0"/>
              </a:rPr>
              <a:t>B </a:t>
            </a:r>
            <a:r>
              <a:rPr lang="en-US" sz="2400" dirty="0">
                <a:solidFill>
                  <a:srgbClr val="333333"/>
                </a:solidFill>
                <a:latin typeface="Calibri" panose="020F0502020204030204" pitchFamily="34" charset="0"/>
                <a:cs typeface="Calibri" panose="020F0502020204030204" pitchFamily="34" charset="0"/>
              </a:rPr>
              <a:t>has methods named </a:t>
            </a:r>
            <a:r>
              <a:rPr lang="en-US" sz="2400" b="1" i="1" dirty="0" err="1">
                <a:solidFill>
                  <a:srgbClr val="333333"/>
                </a:solidFill>
                <a:latin typeface="Calibri" panose="020F0502020204030204" pitchFamily="34" charset="0"/>
                <a:cs typeface="Calibri" panose="020F0502020204030204" pitchFamily="34" charset="0"/>
              </a:rPr>
              <a:t>doTwo</a:t>
            </a:r>
            <a:r>
              <a:rPr lang="en-US" sz="2400" i="1" dirty="0">
                <a:solidFill>
                  <a:srgbClr val="333333"/>
                </a:solidFill>
                <a:latin typeface="Calibri" panose="020F0502020204030204" pitchFamily="34" charset="0"/>
                <a:cs typeface="Calibri" panose="020F0502020204030204" pitchFamily="34" charset="0"/>
              </a:rPr>
              <a:t> </a:t>
            </a:r>
            <a:r>
              <a:rPr lang="en-US" sz="2400" dirty="0">
                <a:solidFill>
                  <a:srgbClr val="333333"/>
                </a:solidFill>
                <a:latin typeface="Calibri" panose="020F0502020204030204" pitchFamily="34" charset="0"/>
                <a:cs typeface="Calibri" panose="020F0502020204030204" pitchFamily="34" charset="0"/>
              </a:rPr>
              <a:t>and </a:t>
            </a:r>
            <a:r>
              <a:rPr lang="en-US" sz="2400" b="1" i="1" dirty="0" err="1">
                <a:solidFill>
                  <a:srgbClr val="333333"/>
                </a:solidFill>
                <a:latin typeface="Calibri" panose="020F0502020204030204" pitchFamily="34" charset="0"/>
                <a:cs typeface="Calibri" panose="020F0502020204030204" pitchFamily="34" charset="0"/>
              </a:rPr>
              <a:t>doThree</a:t>
            </a:r>
            <a:r>
              <a:rPr lang="en-US" sz="2400" dirty="0">
                <a:solidFill>
                  <a:srgbClr val="333333"/>
                </a:solidFill>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r>
              <a:rPr lang="en-US" dirty="0"/>
              <a:t/>
            </a:r>
            <a:br>
              <a:rPr lang="en-US" dirty="0"/>
            </a:br>
            <a:r>
              <a:rPr lang="en-US" dirty="0"/>
              <a:t/>
            </a:r>
            <a:br>
              <a:rPr lang="en-US" dirty="0"/>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65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323850" y="111229"/>
            <a:ext cx="10804398" cy="869280"/>
          </a:xfrm>
        </p:spPr>
        <p:txBody>
          <a:bodyPr>
            <a:normAutofit/>
          </a:bodyPr>
          <a:lstStyle/>
          <a:p>
            <a:r>
              <a:rPr lang="en-US" sz="5400" dirty="0">
                <a:latin typeface="Calibri" panose="020F0502020204030204" pitchFamily="34" charset="0"/>
                <a:cs typeface="Calibri" panose="020F0502020204030204" pitchFamily="34" charset="0"/>
              </a:rPr>
              <a:t>Communication Diagram</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429768" y="980508"/>
            <a:ext cx="11201400" cy="5477441"/>
          </a:xfrm>
        </p:spPr>
        <p:txBody>
          <a:bodyPr>
            <a:noAutofit/>
          </a:bodyPr>
          <a:lstStyle/>
          <a:p>
            <a:pPr marL="0" indent="0">
              <a:lnSpc>
                <a:spcPct val="160000"/>
              </a:lnSpc>
              <a:buNone/>
            </a:pPr>
            <a:r>
              <a:rPr lang="en-US" sz="1800" b="1" i="0" dirty="0">
                <a:solidFill>
                  <a:srgbClr val="333333"/>
                </a:solidFill>
                <a:effectLst/>
                <a:latin typeface="Verdana" panose="020B0604030504040204" pitchFamily="34" charset="0"/>
              </a:rPr>
              <a:t>Communication diagrams </a:t>
            </a:r>
            <a:r>
              <a:rPr lang="en-US" sz="1800" b="0" i="0" dirty="0">
                <a:solidFill>
                  <a:srgbClr val="333333"/>
                </a:solidFill>
                <a:effectLst/>
                <a:latin typeface="Verdana" panose="020B0604030504040204" pitchFamily="34" charset="0"/>
              </a:rPr>
              <a:t>illustrate object interactions in a graph or network format, in which objects can be placed anywhere on the diagram</a:t>
            </a:r>
            <a:r>
              <a:rPr lang="en-US" sz="2400" b="0" i="0" dirty="0">
                <a:solidFill>
                  <a:srgbClr val="333333"/>
                </a:solidFill>
                <a:effectLst/>
                <a:latin typeface="Verdana" panose="020B0604030504040204" pitchFamily="34" charset="0"/>
              </a:rPr>
              <a:t>.</a:t>
            </a:r>
          </a:p>
          <a:p>
            <a:pPr marL="0" indent="0">
              <a:lnSpc>
                <a:spcPct val="160000"/>
              </a:lnSpc>
              <a:buNone/>
            </a:pPr>
            <a:r>
              <a:rPr lang="en-US" sz="2400" dirty="0"/>
              <a:t/>
            </a:r>
            <a:br>
              <a:rPr lang="en-US" sz="2400" dirty="0"/>
            </a:br>
            <a:r>
              <a:rPr lang="en-US" sz="2400" dirty="0"/>
              <a:t/>
            </a:r>
            <a:br>
              <a:rPr lang="en-US" sz="2400" dirty="0"/>
            </a:br>
            <a:r>
              <a:rPr lang="en-US" dirty="0"/>
              <a:t/>
            </a:r>
            <a:br>
              <a:rPr lang="en-US" dirty="0"/>
            </a:br>
            <a:r>
              <a:rPr lang="en-US" i="1" dirty="0"/>
              <a:t> </a:t>
            </a:r>
            <a:r>
              <a:rPr lang="en-US" sz="2200" dirty="0"/>
              <a:t> </a:t>
            </a:r>
            <a:br>
              <a:rPr lang="en-US" sz="2200" dirty="0"/>
            </a:br>
            <a:endParaRPr lang="en-US" sz="26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pic>
        <p:nvPicPr>
          <p:cNvPr id="6" name="Picture 5">
            <a:extLst>
              <a:ext uri="{FF2B5EF4-FFF2-40B4-BE49-F238E27FC236}">
                <a16:creationId xmlns:a16="http://schemas.microsoft.com/office/drawing/2014/main" id="{1FD966A8-CC9F-7A91-DB37-95A6C9F7E9F9}"/>
              </a:ext>
            </a:extLst>
          </p:cNvPr>
          <p:cNvPicPr>
            <a:picLocks noChangeAspect="1"/>
          </p:cNvPicPr>
          <p:nvPr/>
        </p:nvPicPr>
        <p:blipFill rotWithShape="1">
          <a:blip r:embed="rId2"/>
          <a:srcRect t="7058"/>
          <a:stretch/>
        </p:blipFill>
        <p:spPr>
          <a:xfrm>
            <a:off x="1351790" y="2716307"/>
            <a:ext cx="8748518" cy="3484760"/>
          </a:xfrm>
          <a:prstGeom prst="rect">
            <a:avLst/>
          </a:prstGeom>
        </p:spPr>
      </p:pic>
    </p:spTree>
    <p:extLst>
      <p:ext uri="{BB962C8B-B14F-4D97-AF65-F5344CB8AC3E}">
        <p14:creationId xmlns:p14="http://schemas.microsoft.com/office/powerpoint/2010/main" val="332237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323850" y="111229"/>
            <a:ext cx="10804398" cy="869280"/>
          </a:xfrm>
        </p:spPr>
        <p:txBody>
          <a:bodyPr>
            <a:normAutofit/>
          </a:bodyPr>
          <a:lstStyle/>
          <a:p>
            <a:r>
              <a:rPr lang="en-US" sz="5400" dirty="0">
                <a:latin typeface="Calibri" panose="020F0502020204030204" pitchFamily="34" charset="0"/>
                <a:cs typeface="Calibri" panose="020F0502020204030204" pitchFamily="34" charset="0"/>
              </a:rPr>
              <a:t>Strengths and Weaknesses</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pic>
        <p:nvPicPr>
          <p:cNvPr id="8" name="Picture 7">
            <a:extLst>
              <a:ext uri="{FF2B5EF4-FFF2-40B4-BE49-F238E27FC236}">
                <a16:creationId xmlns:a16="http://schemas.microsoft.com/office/drawing/2014/main" id="{B1B8C57C-484D-8F74-2D37-485C3069654D}"/>
              </a:ext>
            </a:extLst>
          </p:cNvPr>
          <p:cNvPicPr>
            <a:picLocks noChangeAspect="1"/>
          </p:cNvPicPr>
          <p:nvPr/>
        </p:nvPicPr>
        <p:blipFill>
          <a:blip r:embed="rId2"/>
          <a:stretch>
            <a:fillRect/>
          </a:stretch>
        </p:blipFill>
        <p:spPr>
          <a:xfrm>
            <a:off x="323850" y="2023875"/>
            <a:ext cx="11179509" cy="3025402"/>
          </a:xfrm>
          <a:prstGeom prst="rect">
            <a:avLst/>
          </a:prstGeom>
        </p:spPr>
      </p:pic>
    </p:spTree>
    <p:extLst>
      <p:ext uri="{BB962C8B-B14F-4D97-AF65-F5344CB8AC3E}">
        <p14:creationId xmlns:p14="http://schemas.microsoft.com/office/powerpoint/2010/main" val="86345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a:noAutofit/>
          </a:bodyPr>
          <a:lstStyle/>
          <a:p>
            <a:r>
              <a:rPr lang="en-US" dirty="0">
                <a:latin typeface="Calibri" panose="020F0502020204030204" pitchFamily="34" charset="0"/>
                <a:cs typeface="Calibri" panose="020F0502020204030204" pitchFamily="34" charset="0"/>
              </a:rPr>
              <a:t>Example Sequence Diagram: </a:t>
            </a:r>
            <a:r>
              <a:rPr lang="en-US" dirty="0" err="1">
                <a:latin typeface="Calibri" panose="020F0502020204030204" pitchFamily="34" charset="0"/>
                <a:cs typeface="Calibri" panose="020F0502020204030204" pitchFamily="34" charset="0"/>
              </a:rPr>
              <a:t>makePayment</a:t>
            </a:r>
            <a:r>
              <a:rPr lang="en-US"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424434" y="1880715"/>
            <a:ext cx="11343132" cy="3668438"/>
          </a:xfrm>
        </p:spPr>
        <p:txBody>
          <a:bodyPr>
            <a:noAutofit/>
          </a:bodyPr>
          <a:lstStyle/>
          <a:p>
            <a:pPr marL="0" indent="0">
              <a:lnSpc>
                <a:spcPct val="160000"/>
              </a:lnSpc>
              <a:buNone/>
            </a:pPr>
            <a:r>
              <a:rPr lang="en-US" sz="2800" b="1" i="0" dirty="0">
                <a:solidFill>
                  <a:srgbClr val="333333"/>
                </a:solidFill>
                <a:effectLst/>
                <a:latin typeface="Calibri" panose="020F0502020204030204" pitchFamily="34" charset="0"/>
                <a:cs typeface="Calibri" panose="020F0502020204030204" pitchFamily="34" charset="0"/>
              </a:rPr>
              <a:t>1. </a:t>
            </a:r>
            <a:r>
              <a:rPr lang="en-US" sz="2800" b="0" i="0" dirty="0">
                <a:solidFill>
                  <a:srgbClr val="333333"/>
                </a:solidFill>
                <a:effectLst/>
                <a:latin typeface="Calibri" panose="020F0502020204030204" pitchFamily="34" charset="0"/>
                <a:cs typeface="Calibri" panose="020F0502020204030204" pitchFamily="34" charset="0"/>
              </a:rPr>
              <a:t>The message </a:t>
            </a:r>
            <a:r>
              <a:rPr lang="en-US" sz="2800" b="1" i="1" dirty="0" err="1">
                <a:solidFill>
                  <a:srgbClr val="333333"/>
                </a:solidFill>
                <a:effectLst/>
                <a:latin typeface="Calibri" panose="020F0502020204030204" pitchFamily="34" charset="0"/>
                <a:cs typeface="Calibri" panose="020F0502020204030204" pitchFamily="34" charset="0"/>
              </a:rPr>
              <a:t>makePayment</a:t>
            </a:r>
            <a:r>
              <a:rPr lang="en-US" sz="2800" b="0" i="1" dirty="0">
                <a:solidFill>
                  <a:srgbClr val="333333"/>
                </a:solidFill>
                <a:effectLst/>
                <a:latin typeface="Calibri" panose="020F0502020204030204" pitchFamily="34" charset="0"/>
                <a:cs typeface="Calibri" panose="020F0502020204030204" pitchFamily="34" charset="0"/>
              </a:rPr>
              <a:t> </a:t>
            </a:r>
            <a:r>
              <a:rPr lang="en-US" sz="2800" b="0" i="0" dirty="0">
                <a:solidFill>
                  <a:srgbClr val="333333"/>
                </a:solidFill>
                <a:effectLst/>
                <a:latin typeface="Calibri" panose="020F0502020204030204" pitchFamily="34" charset="0"/>
                <a:cs typeface="Calibri" panose="020F0502020204030204" pitchFamily="34" charset="0"/>
              </a:rPr>
              <a:t>is sent to an instance of a </a:t>
            </a:r>
            <a:r>
              <a:rPr lang="en-US" sz="2800" b="1" i="1" dirty="0">
                <a:solidFill>
                  <a:srgbClr val="333333"/>
                </a:solidFill>
                <a:effectLst/>
                <a:latin typeface="Calibri" panose="020F0502020204030204" pitchFamily="34" charset="0"/>
                <a:cs typeface="Calibri" panose="020F0502020204030204" pitchFamily="34" charset="0"/>
              </a:rPr>
              <a:t>Register</a:t>
            </a:r>
            <a:r>
              <a:rPr lang="en-US" sz="2800" b="0" i="0" dirty="0">
                <a:solidFill>
                  <a:srgbClr val="333333"/>
                </a:solidFill>
                <a:effectLst/>
                <a:latin typeface="Calibri" panose="020F0502020204030204" pitchFamily="34" charset="0"/>
                <a:cs typeface="Calibri" panose="020F0502020204030204" pitchFamily="34" charset="0"/>
              </a:rPr>
              <a:t>. The sender is not identified.</a:t>
            </a:r>
            <a:br>
              <a:rPr lang="en-US" sz="2800" b="0" i="0" dirty="0">
                <a:solidFill>
                  <a:srgbClr val="333333"/>
                </a:solidFill>
                <a:effectLst/>
                <a:latin typeface="Calibri" panose="020F0502020204030204" pitchFamily="34" charset="0"/>
                <a:cs typeface="Calibri" panose="020F0502020204030204" pitchFamily="34" charset="0"/>
              </a:rPr>
            </a:br>
            <a:r>
              <a:rPr lang="en-US" sz="2800" b="1" i="0" dirty="0">
                <a:solidFill>
                  <a:srgbClr val="333333"/>
                </a:solidFill>
                <a:effectLst/>
                <a:latin typeface="Calibri" panose="020F0502020204030204" pitchFamily="34" charset="0"/>
                <a:cs typeface="Calibri" panose="020F0502020204030204" pitchFamily="34" charset="0"/>
              </a:rPr>
              <a:t>2. </a:t>
            </a:r>
            <a:r>
              <a:rPr lang="en-US" sz="2800" b="0" i="0" dirty="0">
                <a:solidFill>
                  <a:srgbClr val="333333"/>
                </a:solidFill>
                <a:effectLst/>
                <a:latin typeface="Calibri" panose="020F0502020204030204" pitchFamily="34" charset="0"/>
                <a:cs typeface="Calibri" panose="020F0502020204030204" pitchFamily="34" charset="0"/>
              </a:rPr>
              <a:t>The </a:t>
            </a:r>
            <a:r>
              <a:rPr lang="en-US" sz="2800" b="1" i="1" dirty="0">
                <a:solidFill>
                  <a:srgbClr val="333333"/>
                </a:solidFill>
                <a:effectLst/>
                <a:latin typeface="Calibri" panose="020F0502020204030204" pitchFamily="34" charset="0"/>
                <a:cs typeface="Calibri" panose="020F0502020204030204" pitchFamily="34" charset="0"/>
              </a:rPr>
              <a:t>Register</a:t>
            </a:r>
            <a:r>
              <a:rPr lang="en-US" sz="2800" b="0" i="1" dirty="0">
                <a:solidFill>
                  <a:srgbClr val="333333"/>
                </a:solidFill>
                <a:effectLst/>
                <a:latin typeface="Calibri" panose="020F0502020204030204" pitchFamily="34" charset="0"/>
                <a:cs typeface="Calibri" panose="020F0502020204030204" pitchFamily="34" charset="0"/>
              </a:rPr>
              <a:t> </a:t>
            </a:r>
            <a:r>
              <a:rPr lang="en-US" sz="2800" b="0" i="0" dirty="0">
                <a:solidFill>
                  <a:srgbClr val="333333"/>
                </a:solidFill>
                <a:effectLst/>
                <a:latin typeface="Calibri" panose="020F0502020204030204" pitchFamily="34" charset="0"/>
                <a:cs typeface="Calibri" panose="020F0502020204030204" pitchFamily="34" charset="0"/>
              </a:rPr>
              <a:t>instance sends the </a:t>
            </a:r>
            <a:r>
              <a:rPr lang="en-US" sz="2800" b="1" i="1" dirty="0" err="1">
                <a:solidFill>
                  <a:srgbClr val="333333"/>
                </a:solidFill>
                <a:effectLst/>
                <a:latin typeface="Calibri" panose="020F0502020204030204" pitchFamily="34" charset="0"/>
                <a:cs typeface="Calibri" panose="020F0502020204030204" pitchFamily="34" charset="0"/>
              </a:rPr>
              <a:t>makePayment</a:t>
            </a:r>
            <a:r>
              <a:rPr lang="en-US" sz="2800" b="0" i="1" dirty="0">
                <a:solidFill>
                  <a:srgbClr val="333333"/>
                </a:solidFill>
                <a:effectLst/>
                <a:latin typeface="Calibri" panose="020F0502020204030204" pitchFamily="34" charset="0"/>
                <a:cs typeface="Calibri" panose="020F0502020204030204" pitchFamily="34" charset="0"/>
              </a:rPr>
              <a:t> </a:t>
            </a:r>
            <a:r>
              <a:rPr lang="en-US" sz="2800" b="0" i="0" dirty="0">
                <a:solidFill>
                  <a:srgbClr val="333333"/>
                </a:solidFill>
                <a:effectLst/>
                <a:latin typeface="Calibri" panose="020F0502020204030204" pitchFamily="34" charset="0"/>
                <a:cs typeface="Calibri" panose="020F0502020204030204" pitchFamily="34" charset="0"/>
              </a:rPr>
              <a:t>message to a </a:t>
            </a:r>
            <a:r>
              <a:rPr lang="en-US" sz="2800" b="1" i="1" dirty="0">
                <a:solidFill>
                  <a:srgbClr val="333333"/>
                </a:solidFill>
                <a:effectLst/>
                <a:latin typeface="Calibri" panose="020F0502020204030204" pitchFamily="34" charset="0"/>
                <a:cs typeface="Calibri" panose="020F0502020204030204" pitchFamily="34" charset="0"/>
              </a:rPr>
              <a:t>Sale</a:t>
            </a:r>
            <a:r>
              <a:rPr lang="en-US" sz="2800" b="0" i="1" dirty="0">
                <a:solidFill>
                  <a:srgbClr val="333333"/>
                </a:solidFill>
                <a:effectLst/>
                <a:latin typeface="Calibri" panose="020F0502020204030204" pitchFamily="34" charset="0"/>
                <a:cs typeface="Calibri" panose="020F0502020204030204" pitchFamily="34" charset="0"/>
              </a:rPr>
              <a:t> </a:t>
            </a:r>
            <a:r>
              <a:rPr lang="en-US" sz="2800" b="0" i="0" dirty="0">
                <a:solidFill>
                  <a:srgbClr val="333333"/>
                </a:solidFill>
                <a:effectLst/>
                <a:latin typeface="Calibri" panose="020F0502020204030204" pitchFamily="34" charset="0"/>
                <a:cs typeface="Calibri" panose="020F0502020204030204" pitchFamily="34" charset="0"/>
              </a:rPr>
              <a:t>instance.</a:t>
            </a:r>
            <a:br>
              <a:rPr lang="en-US" sz="2800" b="0" i="0" dirty="0">
                <a:solidFill>
                  <a:srgbClr val="333333"/>
                </a:solidFill>
                <a:effectLst/>
                <a:latin typeface="Calibri" panose="020F0502020204030204" pitchFamily="34" charset="0"/>
                <a:cs typeface="Calibri" panose="020F0502020204030204" pitchFamily="34" charset="0"/>
              </a:rPr>
            </a:br>
            <a:r>
              <a:rPr lang="en-US" sz="2800" b="1" i="0" dirty="0">
                <a:solidFill>
                  <a:srgbClr val="333333"/>
                </a:solidFill>
                <a:effectLst/>
                <a:latin typeface="Calibri" panose="020F0502020204030204" pitchFamily="34" charset="0"/>
                <a:cs typeface="Calibri" panose="020F0502020204030204" pitchFamily="34" charset="0"/>
              </a:rPr>
              <a:t>3. </a:t>
            </a:r>
            <a:r>
              <a:rPr lang="en-US" sz="2800" b="0" i="0" dirty="0">
                <a:solidFill>
                  <a:srgbClr val="333333"/>
                </a:solidFill>
                <a:effectLst/>
                <a:latin typeface="Calibri" panose="020F0502020204030204" pitchFamily="34" charset="0"/>
                <a:cs typeface="Calibri" panose="020F0502020204030204" pitchFamily="34" charset="0"/>
              </a:rPr>
              <a:t>The </a:t>
            </a:r>
            <a:r>
              <a:rPr lang="en-US" sz="2800" b="1" i="1" dirty="0">
                <a:solidFill>
                  <a:srgbClr val="333333"/>
                </a:solidFill>
                <a:effectLst/>
                <a:latin typeface="Calibri" panose="020F0502020204030204" pitchFamily="34" charset="0"/>
                <a:cs typeface="Calibri" panose="020F0502020204030204" pitchFamily="34" charset="0"/>
              </a:rPr>
              <a:t>Sale</a:t>
            </a:r>
            <a:r>
              <a:rPr lang="en-US" sz="2800" b="0" i="1" dirty="0">
                <a:solidFill>
                  <a:srgbClr val="333333"/>
                </a:solidFill>
                <a:effectLst/>
                <a:latin typeface="Calibri" panose="020F0502020204030204" pitchFamily="34" charset="0"/>
                <a:cs typeface="Calibri" panose="020F0502020204030204" pitchFamily="34" charset="0"/>
              </a:rPr>
              <a:t> </a:t>
            </a:r>
            <a:r>
              <a:rPr lang="en-US" sz="2800" b="0" i="0" dirty="0">
                <a:solidFill>
                  <a:srgbClr val="333333"/>
                </a:solidFill>
                <a:effectLst/>
                <a:latin typeface="Calibri" panose="020F0502020204030204" pitchFamily="34" charset="0"/>
                <a:cs typeface="Calibri" panose="020F0502020204030204" pitchFamily="34" charset="0"/>
              </a:rPr>
              <a:t>instance creates an instance of a </a:t>
            </a:r>
            <a:r>
              <a:rPr lang="en-US" sz="2800" b="1" i="1" dirty="0">
                <a:solidFill>
                  <a:srgbClr val="333333"/>
                </a:solidFill>
                <a:effectLst/>
                <a:latin typeface="Calibri" panose="020F0502020204030204" pitchFamily="34" charset="0"/>
                <a:cs typeface="Calibri" panose="020F0502020204030204" pitchFamily="34" charset="0"/>
              </a:rPr>
              <a:t>Payment</a:t>
            </a:r>
            <a:r>
              <a:rPr lang="en-US" sz="2800" b="0" i="0" dirty="0">
                <a:solidFill>
                  <a:srgbClr val="333333"/>
                </a:solidFill>
                <a:effectLst/>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11632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a:noAutofit/>
          </a:bodyPr>
          <a:lstStyle/>
          <a:p>
            <a:r>
              <a:rPr lang="en-US" dirty="0">
                <a:latin typeface="Calibri" panose="020F0502020204030204" pitchFamily="34" charset="0"/>
                <a:cs typeface="Calibri" panose="020F0502020204030204" pitchFamily="34" charset="0"/>
              </a:rPr>
              <a:t>Example Sequence Diagram: </a:t>
            </a:r>
            <a:r>
              <a:rPr lang="en-US" dirty="0" err="1">
                <a:latin typeface="Calibri" panose="020F0502020204030204" pitchFamily="34" charset="0"/>
                <a:cs typeface="Calibri" panose="020F0502020204030204" pitchFamily="34" charset="0"/>
              </a:rPr>
              <a:t>makePayment</a:t>
            </a:r>
            <a:r>
              <a:rPr lang="en-US"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12" name="Picture 11">
            <a:extLst>
              <a:ext uri="{FF2B5EF4-FFF2-40B4-BE49-F238E27FC236}">
                <a16:creationId xmlns:a16="http://schemas.microsoft.com/office/drawing/2014/main" id="{9410661F-5AD8-C13C-F684-66A5E29F15AD}"/>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20000" contrast="40000"/>
                    </a14:imgEffect>
                  </a14:imgLayer>
                </a14:imgProps>
              </a:ext>
            </a:extLst>
          </a:blip>
          <a:srcRect l="50000" t="6340" r="14357" b="11700"/>
          <a:stretch/>
        </p:blipFill>
        <p:spPr>
          <a:xfrm rot="16200000">
            <a:off x="4105196" y="-2065521"/>
            <a:ext cx="3776386" cy="11578468"/>
          </a:xfrm>
          <a:prstGeom prst="rect">
            <a:avLst/>
          </a:prstGeom>
        </p:spPr>
      </p:pic>
    </p:spTree>
    <p:extLst>
      <p:ext uri="{BB962C8B-B14F-4D97-AF65-F5344CB8AC3E}">
        <p14:creationId xmlns:p14="http://schemas.microsoft.com/office/powerpoint/2010/main" val="234752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565-F721-0DF6-5543-2081AD936A12}"/>
              </a:ext>
            </a:extLst>
          </p:cNvPr>
          <p:cNvSpPr>
            <a:spLocks noGrp="1"/>
          </p:cNvSpPr>
          <p:nvPr>
            <p:ph type="title"/>
          </p:nvPr>
        </p:nvSpPr>
        <p:spPr>
          <a:xfrm>
            <a:off x="116541" y="111229"/>
            <a:ext cx="11967883" cy="869280"/>
          </a:xfrm>
        </p:spPr>
        <p:txBody>
          <a:bodyPr>
            <a:noAutofit/>
          </a:bodyPr>
          <a:lstStyle/>
          <a:p>
            <a:r>
              <a:rPr lang="en-US" dirty="0">
                <a:latin typeface="Calibri" panose="020F0502020204030204" pitchFamily="34" charset="0"/>
                <a:cs typeface="Calibri" panose="020F0502020204030204" pitchFamily="34" charset="0"/>
              </a:rPr>
              <a:t>Example Sequence Diagram: </a:t>
            </a:r>
            <a:r>
              <a:rPr lang="en-US" dirty="0" err="1">
                <a:latin typeface="Calibri" panose="020F0502020204030204" pitchFamily="34" charset="0"/>
                <a:cs typeface="Calibri" panose="020F0502020204030204" pitchFamily="34" charset="0"/>
              </a:rPr>
              <a:t>makePayment</a:t>
            </a:r>
            <a:r>
              <a:rPr lang="en-US"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15963CBE-2C90-6184-AC74-314BD396E13B}"/>
              </a:ext>
            </a:extLst>
          </p:cNvPr>
          <p:cNvSpPr>
            <a:spLocks noGrp="1"/>
          </p:cNvSpPr>
          <p:nvPr>
            <p:ph idx="1"/>
          </p:nvPr>
        </p:nvSpPr>
        <p:spPr>
          <a:xfrm>
            <a:off x="424434" y="1649506"/>
            <a:ext cx="11343132" cy="4034118"/>
          </a:xfrm>
        </p:spPr>
        <p:txBody>
          <a:bodyPr>
            <a:noAutofit/>
          </a:bodyPr>
          <a:lstStyle/>
          <a:p>
            <a:pPr marL="0" indent="0">
              <a:lnSpc>
                <a:spcPct val="100000"/>
              </a:lnSpc>
              <a:spcBef>
                <a:spcPts val="0"/>
              </a:spcBef>
              <a:buNone/>
            </a:pPr>
            <a:r>
              <a:rPr lang="en-US" sz="2400" dirty="0">
                <a:solidFill>
                  <a:srgbClr val="333333"/>
                </a:solidFill>
                <a:latin typeface="Calibri" panose="020F0502020204030204" pitchFamily="34" charset="0"/>
                <a:cs typeface="Calibri" panose="020F0502020204030204" pitchFamily="34" charset="0"/>
              </a:rPr>
              <a:t>C</a:t>
            </a:r>
            <a:r>
              <a:rPr lang="en-US" sz="2400" b="0" i="0" dirty="0">
                <a:solidFill>
                  <a:srgbClr val="333333"/>
                </a:solidFill>
                <a:effectLst/>
                <a:latin typeface="Calibri" panose="020F0502020204030204" pitchFamily="34" charset="0"/>
                <a:cs typeface="Calibri" panose="020F0502020204030204" pitchFamily="34" charset="0"/>
              </a:rPr>
              <a:t>ode for the </a:t>
            </a:r>
            <a:r>
              <a:rPr lang="en-US" sz="2400" b="1" i="1" dirty="0">
                <a:solidFill>
                  <a:srgbClr val="333333"/>
                </a:solidFill>
                <a:effectLst/>
                <a:latin typeface="Calibri" panose="020F0502020204030204" pitchFamily="34" charset="0"/>
                <a:cs typeface="Calibri" panose="020F0502020204030204" pitchFamily="34" charset="0"/>
              </a:rPr>
              <a:t>Sale</a:t>
            </a:r>
            <a:r>
              <a:rPr lang="en-US" sz="2400" b="0" i="1" dirty="0">
                <a:solidFill>
                  <a:srgbClr val="333333"/>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class and its </a:t>
            </a:r>
            <a:r>
              <a:rPr lang="en-US" sz="2400" b="1" i="1" dirty="0" err="1">
                <a:solidFill>
                  <a:srgbClr val="333333"/>
                </a:solidFill>
                <a:effectLst/>
                <a:latin typeface="Calibri" panose="020F0502020204030204" pitchFamily="34" charset="0"/>
                <a:cs typeface="Calibri" panose="020F0502020204030204" pitchFamily="34" charset="0"/>
              </a:rPr>
              <a:t>makePayment</a:t>
            </a:r>
            <a:r>
              <a:rPr lang="en-US" sz="2400" b="0" i="1" dirty="0">
                <a:solidFill>
                  <a:srgbClr val="333333"/>
                </a:solidFill>
                <a:effectLst/>
                <a:latin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cs typeface="Calibri" panose="020F0502020204030204" pitchFamily="34" charset="0"/>
              </a:rPr>
              <a:t>method</a:t>
            </a:r>
            <a:r>
              <a:rPr lang="en-US" sz="2400" dirty="0">
                <a:latin typeface="Calibri" panose="020F0502020204030204" pitchFamily="34" charset="0"/>
                <a:cs typeface="Calibri" panose="020F0502020204030204" pitchFamily="34" charset="0"/>
              </a:rPr>
              <a:t> </a:t>
            </a:r>
            <a:r>
              <a:rPr lang="en-US" dirty="0"/>
              <a:t/>
            </a:r>
            <a:br>
              <a:rPr lang="en-US" dirty="0"/>
            </a:br>
            <a:endParaRPr lang="en-US" b="1" i="0" dirty="0">
              <a:solidFill>
                <a:srgbClr val="790029"/>
              </a:solidFill>
              <a:effectLst/>
              <a:latin typeface="Courier-Bold"/>
            </a:endParaRPr>
          </a:p>
          <a:p>
            <a:pPr marL="0" indent="0">
              <a:lnSpc>
                <a:spcPct val="100000"/>
              </a:lnSpc>
              <a:spcBef>
                <a:spcPts val="0"/>
              </a:spcBef>
              <a:buNone/>
            </a:pPr>
            <a:r>
              <a:rPr lang="en-US" b="1" i="0" dirty="0">
                <a:solidFill>
                  <a:srgbClr val="790029"/>
                </a:solidFill>
                <a:effectLst/>
                <a:latin typeface="Courier New" panose="02070309020205020404" pitchFamily="49" charset="0"/>
                <a:cs typeface="Courier New" panose="02070309020205020404" pitchFamily="49" charset="0"/>
              </a:rPr>
              <a:t>public class Sale</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private Payment </a:t>
            </a:r>
            <a:r>
              <a:rPr lang="en-US" b="1" i="0" dirty="0" err="1">
                <a:solidFill>
                  <a:srgbClr val="790029"/>
                </a:solidFill>
                <a:effectLst/>
                <a:latin typeface="Courier New" panose="02070309020205020404" pitchFamily="49" charset="0"/>
                <a:cs typeface="Courier New" panose="02070309020205020404" pitchFamily="49" charset="0"/>
              </a:rPr>
              <a:t>payment</a:t>
            </a:r>
            <a:r>
              <a:rPr lang="en-US" b="1" i="0" dirty="0">
                <a:solidFill>
                  <a:srgbClr val="790029"/>
                </a:solidFill>
                <a:effectLst/>
                <a:latin typeface="Courier New" panose="02070309020205020404" pitchFamily="49" charset="0"/>
                <a:cs typeface="Courier New" panose="02070309020205020404" pitchFamily="49" charset="0"/>
              </a:rPr>
              <a:t>;</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public void </a:t>
            </a:r>
            <a:r>
              <a:rPr lang="en-US" b="1" i="0" dirty="0" err="1">
                <a:solidFill>
                  <a:srgbClr val="790029"/>
                </a:solidFill>
                <a:effectLst/>
                <a:latin typeface="Courier New" panose="02070309020205020404" pitchFamily="49" charset="0"/>
                <a:cs typeface="Courier New" panose="02070309020205020404" pitchFamily="49" charset="0"/>
              </a:rPr>
              <a:t>makePayment</a:t>
            </a:r>
            <a:r>
              <a:rPr lang="en-US" b="1" i="0" dirty="0">
                <a:solidFill>
                  <a:srgbClr val="790029"/>
                </a:solidFill>
                <a:effectLst/>
                <a:latin typeface="Courier New" panose="02070309020205020404" pitchFamily="49" charset="0"/>
                <a:cs typeface="Courier New" panose="02070309020205020404" pitchFamily="49" charset="0"/>
              </a:rPr>
              <a:t>( Money </a:t>
            </a:r>
            <a:r>
              <a:rPr lang="en-US" b="1" i="0" dirty="0" err="1">
                <a:solidFill>
                  <a:srgbClr val="790029"/>
                </a:solidFill>
                <a:effectLst/>
                <a:latin typeface="Courier New" panose="02070309020205020404" pitchFamily="49" charset="0"/>
                <a:cs typeface="Courier New" panose="02070309020205020404" pitchFamily="49" charset="0"/>
              </a:rPr>
              <a:t>cashTendered</a:t>
            </a:r>
            <a:r>
              <a:rPr lang="en-US" b="1" i="0" dirty="0">
                <a:solidFill>
                  <a:srgbClr val="790029"/>
                </a:solidFill>
                <a:effectLst/>
                <a:latin typeface="Courier New" panose="02070309020205020404" pitchFamily="49" charset="0"/>
                <a:cs typeface="Courier New" panose="02070309020205020404" pitchFamily="49" charset="0"/>
              </a:rPr>
              <a:t> )</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payment = new Payment( </a:t>
            </a:r>
            <a:r>
              <a:rPr lang="en-US" b="1" i="0" dirty="0" err="1">
                <a:solidFill>
                  <a:srgbClr val="790029"/>
                </a:solidFill>
                <a:effectLst/>
                <a:latin typeface="Courier New" panose="02070309020205020404" pitchFamily="49" charset="0"/>
                <a:cs typeface="Courier New" panose="02070309020205020404" pitchFamily="49" charset="0"/>
              </a:rPr>
              <a:t>cashTendered</a:t>
            </a:r>
            <a:r>
              <a:rPr lang="en-US" b="1" i="0" dirty="0">
                <a:solidFill>
                  <a:srgbClr val="790029"/>
                </a:solidFill>
                <a:effectLst/>
                <a:latin typeface="Courier New" panose="02070309020205020404" pitchFamily="49" charset="0"/>
                <a:cs typeface="Courier New" panose="02070309020205020404" pitchFamily="49" charset="0"/>
              </a:rPr>
              <a:t> );</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 …</a:t>
            </a:r>
            <a:br>
              <a:rPr lang="en-US" b="1" i="0" dirty="0">
                <a:solidFill>
                  <a:srgbClr val="790029"/>
                </a:solidFill>
                <a:effectLst/>
                <a:latin typeface="Courier New" panose="02070309020205020404" pitchFamily="49" charset="0"/>
                <a:cs typeface="Courier New" panose="02070309020205020404" pitchFamily="49" charset="0"/>
              </a:rPr>
            </a:br>
            <a:r>
              <a:rPr lang="en-US" b="1" i="0" dirty="0">
                <a:solidFill>
                  <a:srgbClr val="790029"/>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759604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14144</TotalTime>
  <Words>1131</Words>
  <Application>Microsoft Office PowerPoint</Application>
  <PresentationFormat>Widescreen</PresentationFormat>
  <Paragraphs>136</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Courier New</vt:lpstr>
      <vt:lpstr>Courier-Bold</vt:lpstr>
      <vt:lpstr>Georgia</vt:lpstr>
      <vt:lpstr>Helvetica-Bold</vt:lpstr>
      <vt:lpstr>Trebuchet MS</vt:lpstr>
      <vt:lpstr>Verdana</vt:lpstr>
      <vt:lpstr>Wingdings</vt:lpstr>
      <vt:lpstr>Wood Type</vt:lpstr>
      <vt:lpstr>Software Design and Analysis Interaction Diagrams Sequence Diagram &amp; Communication Diagram</vt:lpstr>
      <vt:lpstr>Interaction Diagrams</vt:lpstr>
      <vt:lpstr>Sequence Diagram</vt:lpstr>
      <vt:lpstr>Sequence Diagram</vt:lpstr>
      <vt:lpstr>Communication Diagram</vt:lpstr>
      <vt:lpstr>Strengths and Weaknesses</vt:lpstr>
      <vt:lpstr>Example Sequence Diagram: makePayment </vt:lpstr>
      <vt:lpstr>Example Sequence Diagram: makePayment </vt:lpstr>
      <vt:lpstr>Example Sequence Diagram: makePayment </vt:lpstr>
      <vt:lpstr>Example Sequence Diagram: makePayment </vt:lpstr>
      <vt:lpstr>Common UML Interaction Diagram Notation </vt:lpstr>
      <vt:lpstr>Basic Message Expression Syntax </vt:lpstr>
      <vt:lpstr>Basic Message Expression Syntax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Basic Sequence Diagram Notation </vt:lpstr>
      <vt:lpstr>Diagram Frames in UML Sequence Diagrams </vt:lpstr>
      <vt:lpstr>Diagram Frames in UML Sequence Diagrams </vt:lpstr>
      <vt:lpstr>Diagram Frames in UML Sequence Diagrams </vt:lpstr>
      <vt:lpstr>Diagram Frames in UML Sequence Diagrams </vt:lpstr>
      <vt:lpstr>PowerPoint Presentation</vt:lpstr>
      <vt:lpstr>PowerPoint Presentation</vt:lpstr>
      <vt:lpstr>PowerPoint Presentation</vt:lpstr>
      <vt:lpstr>End of Lecture 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Week-01 Lecture-01</dc:title>
  <dc:creator>Muazzam Kazmi</dc:creator>
  <cp:lastModifiedBy>Windows User</cp:lastModifiedBy>
  <cp:revision>158</cp:revision>
  <dcterms:created xsi:type="dcterms:W3CDTF">2022-08-06T13:31:34Z</dcterms:created>
  <dcterms:modified xsi:type="dcterms:W3CDTF">2023-10-16T04:01:29Z</dcterms:modified>
</cp:coreProperties>
</file>