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8"/>
  </p:notesMasterIdLst>
  <p:sldIdLst>
    <p:sldId id="256" r:id="rId2"/>
    <p:sldId id="275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20" r:id="rId18"/>
    <p:sldId id="319" r:id="rId19"/>
    <p:sldId id="321" r:id="rId20"/>
    <p:sldId id="318" r:id="rId21"/>
    <p:sldId id="322" r:id="rId22"/>
    <p:sldId id="326" r:id="rId23"/>
    <p:sldId id="323" r:id="rId24"/>
    <p:sldId id="324" r:id="rId25"/>
    <p:sldId id="325" r:id="rId26"/>
    <p:sldId id="30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370" autoAdjust="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8452F-74A7-4F23-9AD8-1AEC5FFF1C6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4CB70-16B3-4C45-BE13-DB04FA13A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84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E24D-E576-45A1-B5FF-D980622CB7E5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3047-1414-403E-84B7-1BBC64DE1AB1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40C9-0886-46C6-8D34-3F85B5E574F7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0808-3999-4E7C-A27A-E463FFB3A910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5DE8D59-6E8C-4A0D-A521-7E0560E4A0F4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E6D9-DD4D-4963-A9BE-3E862C065886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CE52-561B-4E9B-95EF-0878FCA68630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A5CE-1365-47DB-B5B6-FFA0259F1482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B7C4-15E3-44C5-A5F2-65DC7147A0BF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BDC8-7CAA-4A3C-BE6C-F367F4E91D73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2B51-1760-48EA-8DA3-3AC673EC0E98}" type="datetime1">
              <a:rPr lang="en-US" smtClean="0"/>
              <a:t>10/23/2023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02E5DA5-765B-4BC4-9925-79A1E9B1B043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what-is-domai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uml-diagram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u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4C2B-A9FB-6828-D69D-347B75EEB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185" y="1479667"/>
            <a:ext cx="9996055" cy="2718262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6000" dirty="0" smtClean="0">
                <a:latin typeface="Calibri" panose="020F0502020204030204" pitchFamily="34" charset="0"/>
              </a:rPr>
              <a:t>Software Design and Analysis</a:t>
            </a:r>
            <a:r>
              <a:rPr lang="en-US" dirty="0">
                <a:latin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</a:rPr>
              <a:t>Timing Diagram</a:t>
            </a:r>
            <a:endParaRPr lang="en-US" sz="3200" dirty="0">
              <a:latin typeface="Calibri" panose="020F050202020403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982DD71-EEE0-F339-EBAB-8892BA859B34}"/>
              </a:ext>
            </a:extLst>
          </p:cNvPr>
          <p:cNvSpPr txBox="1">
            <a:spLocks/>
          </p:cNvSpPr>
          <p:nvPr/>
        </p:nvSpPr>
        <p:spPr>
          <a:xfrm>
            <a:off x="2793076" y="4520108"/>
            <a:ext cx="6467302" cy="1716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dirty="0">
              <a:latin typeface="Calibri" panose="020F0502020204030204" pitchFamily="34" charset="0"/>
            </a:endParaRPr>
          </a:p>
          <a:p>
            <a:r>
              <a:rPr lang="en-US" i="1" dirty="0">
                <a:latin typeface="Calibri" panose="020F0502020204030204" pitchFamily="34" charset="0"/>
              </a:rPr>
              <a:t>Department of Computer Science</a:t>
            </a:r>
          </a:p>
          <a:p>
            <a:r>
              <a:rPr lang="en-US" i="1" dirty="0">
                <a:latin typeface="Calibri" panose="020F0502020204030204" pitchFamily="34" charset="0"/>
              </a:rPr>
              <a:t>National University of Computer and Emerging Sciences</a:t>
            </a:r>
          </a:p>
        </p:txBody>
      </p:sp>
      <p:pic>
        <p:nvPicPr>
          <p:cNvPr id="1026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id="{0BE1C6AA-1303-047E-4209-3AB232011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87" y="4520108"/>
            <a:ext cx="1791651" cy="171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0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Basic concepts of a Timing </a:t>
            </a:r>
            <a:r>
              <a:rPr lang="en-US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Diagram</a:t>
            </a:r>
            <a:endParaRPr lang="en-US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3CBE-2C90-6184-AC74-314BD39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980509"/>
            <a:ext cx="11087100" cy="57346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b="1" dirty="0" smtClean="0"/>
              <a:t>Duration Constraint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3074" name="Picture 2" descr="UML Timing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4" y="2205037"/>
            <a:ext cx="4473575" cy="265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57662" y="5402113"/>
            <a:ext cx="5833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solidFill>
                  <a:srgbClr val="333333"/>
                </a:solidFill>
                <a:latin typeface="Calibri" panose="020F0502020204030204" pitchFamily="34" charset="0"/>
              </a:rPr>
              <a:t>Ice should melt into the water in 1 to 6 </a:t>
            </a:r>
            <a:r>
              <a:rPr lang="en-US" sz="2400" b="1" i="1" dirty="0" err="1">
                <a:solidFill>
                  <a:srgbClr val="333333"/>
                </a:solidFill>
                <a:latin typeface="Calibri" panose="020F0502020204030204" pitchFamily="34" charset="0"/>
              </a:rPr>
              <a:t>mins</a:t>
            </a:r>
            <a:r>
              <a:rPr lang="en-US" sz="2400" b="1" i="1" dirty="0">
                <a:solidFill>
                  <a:srgbClr val="333333"/>
                </a:solidFill>
                <a:latin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6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Basic concepts of a Timing </a:t>
            </a:r>
            <a:r>
              <a:rPr lang="en-US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Diagram</a:t>
            </a:r>
            <a:endParaRPr lang="en-US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3CBE-2C90-6184-AC74-314BD39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980509"/>
            <a:ext cx="11087100" cy="5734616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b="1" dirty="0" smtClean="0"/>
              <a:t>Time </a:t>
            </a:r>
            <a:r>
              <a:rPr lang="en-US" sz="3600" b="1" dirty="0"/>
              <a:t>Constraint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</a:rPr>
              <a:t>It is an interval constraint, which refers to the time interval. Since it is a time expression, it depicts if the constraint is satisfied or not. The constraints dispense its time constraints </a:t>
            </a:r>
            <a:r>
              <a:rPr lang="en-US" sz="2400" dirty="0" smtClean="0">
                <a:latin typeface="Calibri" panose="020F0502020204030204" pitchFamily="34" charset="0"/>
              </a:rPr>
              <a:t>semantics.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</a:rPr>
              <a:t>The negative trace defines the violated constraints, which means the system is failed. 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bri" panose="020F0502020204030204" pitchFamily="34" charset="0"/>
              </a:rPr>
              <a:t>The </a:t>
            </a:r>
            <a:r>
              <a:rPr lang="en-US" sz="2400" dirty="0">
                <a:latin typeface="Calibri" panose="020F0502020204030204" pitchFamily="34" charset="0"/>
              </a:rPr>
              <a:t>time constraint is represented by a graphical association between the time interval and the construct which it constrains.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</a:rPr>
              <a:t>The graphical association is mainly represented by a small line in between a time interval and an occurrence specification</a:t>
            </a:r>
            <a:r>
              <a:rPr lang="en-US" sz="2400" dirty="0" smtClean="0">
                <a:latin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0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Basic concepts of a Timing </a:t>
            </a:r>
            <a:r>
              <a:rPr lang="en-US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Diagram</a:t>
            </a:r>
            <a:endParaRPr lang="en-US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3CBE-2C90-6184-AC74-314BD39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980509"/>
            <a:ext cx="11087100" cy="57346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b="1" dirty="0" smtClean="0"/>
              <a:t>Time Constraint</a:t>
            </a:r>
            <a:endParaRPr lang="en-US" sz="2800" dirty="0"/>
          </a:p>
          <a:p>
            <a:pPr marL="0" indent="0">
              <a:lnSpc>
                <a:spcPct val="150000"/>
              </a:lnSpc>
              <a:buNone/>
            </a:pP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4098" name="Picture 2" descr="UML Timing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5" y="2742915"/>
            <a:ext cx="4905478" cy="173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09775" y="5201335"/>
            <a:ext cx="771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1" dirty="0">
                <a:solidFill>
                  <a:srgbClr val="333333"/>
                </a:solidFill>
                <a:latin typeface="Calibri" panose="020F0502020204030204" pitchFamily="34" charset="0"/>
              </a:rPr>
              <a:t>A person should wakeup in between 5:40 am, and 6 am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16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Basic concepts of a Timing </a:t>
            </a:r>
            <a:r>
              <a:rPr lang="en-US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Diagram</a:t>
            </a:r>
            <a:endParaRPr lang="en-US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3CBE-2C90-6184-AC74-314BD39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980509"/>
            <a:ext cx="11087100" cy="57346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b="1" dirty="0" smtClean="0"/>
              <a:t>Destruction </a:t>
            </a:r>
            <a:r>
              <a:rPr lang="en-US" sz="3600" b="1" dirty="0"/>
              <a:t>Occurrence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</a:rPr>
              <a:t>The destruction occurrence refers to the occurrence of a message that represents the destruction of an instance is defined by a lifeline. 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bri" panose="020F0502020204030204" pitchFamily="34" charset="0"/>
              </a:rPr>
              <a:t>It </a:t>
            </a:r>
            <a:r>
              <a:rPr lang="en-US" sz="2400" dirty="0">
                <a:latin typeface="Calibri" panose="020F0502020204030204" pitchFamily="34" charset="0"/>
              </a:rPr>
              <a:t>may subsequently destruct other objects owned by the composition of this object, such that nothing occurs after the destruction event on a given lifeline. 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bri" panose="020F0502020204030204" pitchFamily="34" charset="0"/>
              </a:rPr>
              <a:t>It </a:t>
            </a:r>
            <a:r>
              <a:rPr lang="en-US" sz="2400" dirty="0">
                <a:latin typeface="Calibri" panose="020F0502020204030204" pitchFamily="34" charset="0"/>
              </a:rPr>
              <a:t>is represented by a cross at the end of a timeline</a:t>
            </a:r>
            <a:r>
              <a:rPr lang="en-US" sz="2400" dirty="0" smtClean="0">
                <a:latin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41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Basic concepts of a Timing </a:t>
            </a:r>
            <a:r>
              <a:rPr lang="en-US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Diagram</a:t>
            </a:r>
            <a:endParaRPr lang="en-US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3CBE-2C90-6184-AC74-314BD39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980509"/>
            <a:ext cx="11087100" cy="57346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b="1" dirty="0" smtClean="0"/>
              <a:t>Destruction </a:t>
            </a:r>
            <a:r>
              <a:rPr lang="en-US" sz="3600" b="1" dirty="0"/>
              <a:t>Occurrence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pic>
        <p:nvPicPr>
          <p:cNvPr id="5122" name="Picture 2" descr="UML Timing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546" y="2500312"/>
            <a:ext cx="4841006" cy="209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76550" y="4961225"/>
            <a:ext cx="47529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1" dirty="0">
                <a:solidFill>
                  <a:srgbClr val="333333"/>
                </a:solidFill>
                <a:latin typeface="Calibri" panose="020F0502020204030204" pitchFamily="34" charset="0"/>
              </a:rPr>
              <a:t>Virus lifeline is terminated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75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Example of a Timing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3CBE-2C90-6184-AC74-314BD39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980509"/>
            <a:ext cx="11087100" cy="573461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A timing diagram example of a medical </a:t>
            </a:r>
            <a:r>
              <a:rPr lang="en-US" sz="2400" dirty="0" smtClean="0">
                <a:latin typeface="Calibri" panose="020F0502020204030204" pitchFamily="34" charset="0"/>
                <a:hlinkClick r:id="rId2"/>
              </a:rPr>
              <a:t>domain</a:t>
            </a:r>
            <a:endParaRPr lang="en-US" sz="2400" dirty="0">
              <a:latin typeface="Calibri" panose="020F0502020204030204" pitchFamily="34" charset="0"/>
              <a:hlinkClick r:id="rId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that depicts different stages of Alzheimer's disease (AD) is explained below.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Since Alzheimer's is a very progressive fatal brain disease, it leads to memory loss and intellectual abilities. The reason behind this disease is yet to be discovered. 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alibri" panose="020F0502020204030204" pitchFamily="34" charset="0"/>
              </a:rPr>
              <a:t>It </a:t>
            </a:r>
            <a:r>
              <a:rPr lang="en-US" sz="2400" dirty="0">
                <a:latin typeface="Calibri" panose="020F0502020204030204" pitchFamily="34" charset="0"/>
              </a:rPr>
              <a:t>cannot be cured as well as one of the main reasons for rising death rates in the United States.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The doctor may require a diagnostic framework with three to seven-stage, such that its evolution may last for about 8 to 10 years. 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alibri" panose="020F0502020204030204" pitchFamily="34" charset="0"/>
              </a:rPr>
              <a:t>Also</a:t>
            </a:r>
            <a:r>
              <a:rPr lang="en-US" sz="2400" dirty="0">
                <a:latin typeface="Calibri" panose="020F0502020204030204" pitchFamily="34" charset="0"/>
              </a:rPr>
              <a:t>, in some cases, it lasts up to 20years from the time neuron starts changing</a:t>
            </a:r>
            <a:r>
              <a:rPr lang="en-US" sz="2400" dirty="0" smtClean="0">
                <a:latin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4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Example of a Timing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3CBE-2C90-6184-AC74-314BD39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980509"/>
            <a:ext cx="11087100" cy="57346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The example given below constitutes timing for a seven-stage framework. 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alibri" panose="020F0502020204030204" pitchFamily="34" charset="0"/>
              </a:rPr>
              <a:t>The </a:t>
            </a:r>
            <a:r>
              <a:rPr lang="en-US" sz="2400" dirty="0">
                <a:latin typeface="Calibri" panose="020F0502020204030204" pitchFamily="34" charset="0"/>
              </a:rPr>
              <a:t>given example is just a </a:t>
            </a:r>
            <a:r>
              <a:rPr lang="en-US" sz="2400" dirty="0">
                <a:latin typeface="Calibri" panose="020F0502020204030204" pitchFamily="34" charset="0"/>
                <a:hlinkClick r:id="rId2"/>
              </a:rPr>
              <a:t>UML diagram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and should not be considered as a reference to medical research. 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alibri" panose="020F0502020204030204" pitchFamily="34" charset="0"/>
              </a:rPr>
              <a:t>The </a:t>
            </a:r>
            <a:r>
              <a:rPr lang="en-US" sz="2400" dirty="0">
                <a:latin typeface="Calibri" panose="020F0502020204030204" pitchFamily="34" charset="0"/>
              </a:rPr>
              <a:t>medical details are provided for you to better understand the UML diagram.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3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Example of a Timing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3CBE-2C90-6184-AC74-314BD39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980509"/>
            <a:ext cx="11087100" cy="573461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alibri" panose="020F0502020204030204" pitchFamily="34" charset="0"/>
              </a:rPr>
              <a:t>Following are the seven-stage Alzheimer disease framework explained below:</a:t>
            </a:r>
          </a:p>
          <a:p>
            <a:pPr lvl="1">
              <a:lnSpc>
                <a:spcPct val="150000"/>
              </a:lnSpc>
            </a:pPr>
            <a:r>
              <a:rPr lang="en-US" sz="2000" b="1" dirty="0" smtClean="0">
                <a:latin typeface="Calibri" panose="020F0502020204030204" pitchFamily="34" charset="0"/>
              </a:rPr>
              <a:t>No Impairment, Normal State</a:t>
            </a:r>
            <a:r>
              <a:rPr lang="en-US" sz="2000" dirty="0" smtClean="0">
                <a:latin typeface="Calibri" panose="020F0502020204030204" pitchFamily="34" charset="0"/>
              </a:rPr>
              <a:t/>
            </a:r>
            <a:br>
              <a:rPr lang="en-US" sz="2000" dirty="0" smtClean="0">
                <a:latin typeface="Calibri" panose="020F0502020204030204" pitchFamily="34" charset="0"/>
              </a:rPr>
            </a:br>
            <a:r>
              <a:rPr lang="en-US" sz="2000" dirty="0" smtClean="0">
                <a:latin typeface="Calibri" panose="020F0502020204030204" pitchFamily="34" charset="0"/>
              </a:rPr>
              <a:t>It is the stage where the memory and cognitive abilities look normal.</a:t>
            </a:r>
          </a:p>
          <a:p>
            <a:pPr lvl="1">
              <a:lnSpc>
                <a:spcPct val="150000"/>
              </a:lnSpc>
            </a:pPr>
            <a:r>
              <a:rPr lang="en-US" sz="2000" b="1" dirty="0" smtClean="0">
                <a:latin typeface="Calibri" panose="020F0502020204030204" pitchFamily="34" charset="0"/>
              </a:rPr>
              <a:t>Normal Aged Forgetfulness</a:t>
            </a:r>
            <a:r>
              <a:rPr lang="en-US" sz="2000" dirty="0" smtClean="0">
                <a:latin typeface="Calibri" panose="020F0502020204030204" pitchFamily="34" charset="0"/>
              </a:rPr>
              <a:t/>
            </a:r>
            <a:br>
              <a:rPr lang="en-US" sz="2000" dirty="0" smtClean="0">
                <a:latin typeface="Calibri" panose="020F0502020204030204" pitchFamily="34" charset="0"/>
              </a:rPr>
            </a:br>
            <a:r>
              <a:rPr lang="en-US" sz="2000" dirty="0" smtClean="0">
                <a:latin typeface="Calibri" panose="020F0502020204030204" pitchFamily="34" charset="0"/>
              </a:rPr>
              <a:t>It is mostly seen in people with an age group of 65 who experience subjective complaints of cognitive and/or functional difficulties, which means they face problems in recalling the name and past 5 to 10 years of history</a:t>
            </a:r>
            <a:r>
              <a:rPr lang="en-US" sz="2000" dirty="0" smtClean="0">
                <a:latin typeface="Calibri" panose="020F0502020204030204" pitchFamily="34" charset="0"/>
              </a:rPr>
              <a:t>. Duration 2.7 years</a:t>
            </a:r>
            <a:endParaRPr lang="en-US" sz="2000" dirty="0" smtClean="0">
              <a:latin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000" b="1" dirty="0" smtClean="0">
                <a:latin typeface="Calibri" panose="020F0502020204030204" pitchFamily="34" charset="0"/>
              </a:rPr>
              <a:t>Early </a:t>
            </a:r>
            <a:r>
              <a:rPr lang="en-US" sz="2000" b="1" dirty="0" err="1">
                <a:latin typeface="Calibri" panose="020F0502020204030204" pitchFamily="34" charset="0"/>
              </a:rPr>
              <a:t>Confusional</a:t>
            </a:r>
            <a:r>
              <a:rPr lang="en-US" sz="2000" b="1" dirty="0">
                <a:latin typeface="Calibri" panose="020F0502020204030204" pitchFamily="34" charset="0"/>
              </a:rPr>
              <a:t>, Mild Cognitive Impairment</a:t>
            </a:r>
            <a:r>
              <a:rPr lang="en-US" sz="2000" dirty="0">
                <a:latin typeface="Calibri" panose="020F0502020204030204" pitchFamily="34" charset="0"/>
              </a:rPr>
              <a:t/>
            </a:r>
            <a:br>
              <a:rPr lang="en-US" sz="2000" dirty="0">
                <a:latin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</a:rPr>
              <a:t>It causes a problem in retrieving words, planning, organizing, objects misplacing as well as forgetting fresh learning, which in turn affects the surrounding</a:t>
            </a:r>
            <a:r>
              <a:rPr lang="en-US" sz="2000" dirty="0">
                <a:latin typeface="Calibri" panose="020F0502020204030204" pitchFamily="34" charset="0"/>
              </a:rPr>
              <a:t>. Duration </a:t>
            </a:r>
            <a:r>
              <a:rPr lang="en-US" sz="2000" dirty="0" smtClean="0">
                <a:latin typeface="Calibri" panose="020F0502020204030204" pitchFamily="34" charset="0"/>
              </a:rPr>
              <a:t>2.2s </a:t>
            </a:r>
            <a:r>
              <a:rPr lang="en-US" sz="2000" dirty="0">
                <a:latin typeface="Calibri" panose="020F0502020204030204" pitchFamily="34" charset="0"/>
              </a:rPr>
              <a:t>years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3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Example of a Timing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3CBE-2C90-6184-AC74-314BD39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980509"/>
            <a:ext cx="11906249" cy="573461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alibri" panose="020F0502020204030204" pitchFamily="34" charset="0"/>
              </a:rPr>
              <a:t>Following are the seven-stage Alzheimer disease framework explained below:</a:t>
            </a:r>
          </a:p>
          <a:p>
            <a:pPr lvl="1">
              <a:lnSpc>
                <a:spcPct val="100000"/>
              </a:lnSpc>
            </a:pPr>
            <a:r>
              <a:rPr lang="en-US" sz="2400" b="1" dirty="0" smtClean="0">
                <a:latin typeface="Calibri" panose="020F0502020204030204" pitchFamily="34" charset="0"/>
              </a:rPr>
              <a:t>Late </a:t>
            </a:r>
            <a:r>
              <a:rPr lang="en-US" sz="2400" b="1" dirty="0" err="1">
                <a:latin typeface="Calibri" panose="020F0502020204030204" pitchFamily="34" charset="0"/>
              </a:rPr>
              <a:t>Confusional</a:t>
            </a:r>
            <a:r>
              <a:rPr lang="en-US" sz="2400" b="1" dirty="0">
                <a:latin typeface="Calibri" panose="020F0502020204030204" pitchFamily="34" charset="0"/>
              </a:rPr>
              <a:t>, Mild Alzheimer's</a:t>
            </a:r>
            <a:r>
              <a:rPr lang="en-US" sz="2400" dirty="0">
                <a:latin typeface="Calibri" panose="020F0502020204030204" pitchFamily="34" charset="0"/>
              </a:rPr>
              <a:t/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</a:rPr>
              <a:t>In this, a person forgets the most recent events and conversations. The person remembers himself and his family, but face problems while </a:t>
            </a:r>
            <a:r>
              <a:rPr lang="en-US" sz="2400" dirty="0" err="1" smtClean="0">
                <a:latin typeface="Calibri" panose="020F0502020204030204" pitchFamily="34" charset="0"/>
              </a:rPr>
              <a:t>carying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</a:rPr>
              <a:t>out sequential tasks such as cooking, driving, etc. Its duration is about two </a:t>
            </a:r>
            <a:r>
              <a:rPr lang="en-US" sz="2400" dirty="0" smtClean="0">
                <a:latin typeface="Calibri" panose="020F0502020204030204" pitchFamily="34" charset="0"/>
              </a:rPr>
              <a:t>years</a:t>
            </a:r>
            <a:r>
              <a:rPr lang="en-US" sz="2000" dirty="0" smtClean="0">
                <a:latin typeface="Calibri" panose="020F0502020204030204" pitchFamily="34" charset="0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sz="2400" b="1" dirty="0">
                <a:latin typeface="Calibri" panose="020F0502020204030204" pitchFamily="34" charset="0"/>
              </a:rPr>
              <a:t>Early Dementia, Moderate Alzheimer's</a:t>
            </a:r>
            <a:r>
              <a:rPr lang="en-US" sz="2400" dirty="0">
                <a:latin typeface="Calibri" panose="020F0502020204030204" pitchFamily="34" charset="0"/>
              </a:rPr>
              <a:t/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</a:rPr>
              <a:t>In this, the person cannot manage independently. He faces difficulty in recalling the past details and contact information. It lasts for about 1.5 years.</a:t>
            </a:r>
          </a:p>
          <a:p>
            <a:pPr lvl="1">
              <a:lnSpc>
                <a:spcPct val="100000"/>
              </a:lnSpc>
            </a:pPr>
            <a:r>
              <a:rPr lang="en-US" sz="2400" b="1" dirty="0">
                <a:latin typeface="Calibri" panose="020F0502020204030204" pitchFamily="34" charset="0"/>
              </a:rPr>
              <a:t>Middle Dementia, Moderately Severe Alzheimer's</a:t>
            </a:r>
            <a:r>
              <a:rPr lang="en-US" sz="2400" dirty="0">
                <a:latin typeface="Calibri" panose="020F0502020204030204" pitchFamily="34" charset="0"/>
              </a:rPr>
              <a:t/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</a:rPr>
              <a:t>It leads to insufficient awareness about current events, and the person is unable to recall the past. It causes an inability in people to take a bath and dress up independently. It lasts for about 2.5 years approximately</a:t>
            </a:r>
            <a:r>
              <a:rPr lang="en-US" sz="2400" dirty="0" smtClean="0">
                <a:latin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8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Example of a Timing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3CBE-2C90-6184-AC74-314BD39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980509"/>
            <a:ext cx="11087100" cy="573461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alibri" panose="020F0502020204030204" pitchFamily="34" charset="0"/>
              </a:rPr>
              <a:t>Following are the seven-stage Alzheimer disease framework explained below:</a:t>
            </a:r>
          </a:p>
          <a:p>
            <a:pPr lvl="1">
              <a:lnSpc>
                <a:spcPct val="150000"/>
              </a:lnSpc>
            </a:pPr>
            <a:r>
              <a:rPr lang="en-US" sz="2400" b="1" dirty="0" smtClean="0">
                <a:latin typeface="Calibri" panose="020F0502020204030204" pitchFamily="34" charset="0"/>
              </a:rPr>
              <a:t>Late </a:t>
            </a:r>
            <a:r>
              <a:rPr lang="en-US" sz="2400" b="1" dirty="0">
                <a:latin typeface="Calibri" panose="020F0502020204030204" pitchFamily="34" charset="0"/>
              </a:rPr>
              <a:t>or Severe Dementia, Failure to Thrive</a:t>
            </a:r>
            <a:r>
              <a:rPr lang="en-US" sz="2400" dirty="0">
                <a:latin typeface="Calibri" panose="020F0502020204030204" pitchFamily="34" charset="0"/>
              </a:rPr>
              <a:t/>
            </a:r>
            <a:br>
              <a:rPr lang="en-US" sz="2400" dirty="0">
                <a:latin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</a:rPr>
              <a:t>It is severely limited intellectual ability. In this, a person either communicates through short words or cries, which leads health to decline as it shut down the body system. Its duration is 1 to 2.5 years.</a:t>
            </a:r>
          </a:p>
          <a:p>
            <a:pPr lvl="1"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03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UML Timing Diagram</a:t>
            </a:r>
            <a:endParaRPr lang="en-US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3CBE-2C90-6184-AC74-314BD39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980509"/>
            <a:ext cx="10804398" cy="557823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alibri" panose="020F0502020204030204" pitchFamily="34" charset="0"/>
              </a:rPr>
              <a:t> In </a:t>
            </a:r>
            <a:r>
              <a:rPr lang="en-US" sz="2400" dirty="0">
                <a:latin typeface="Calibri" panose="020F0502020204030204" pitchFamily="34" charset="0"/>
              </a:rPr>
              <a:t>UML, the timing diagrams are a part of Interaction diagrams that do not incorporate similar notations as that of sequence and collaboration diagram. 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Calibri" panose="020F0502020204030204" pitchFamily="34" charset="0"/>
              </a:rPr>
              <a:t> It </a:t>
            </a:r>
            <a:r>
              <a:rPr lang="en-US" sz="2400" dirty="0">
                <a:latin typeface="Calibri" panose="020F0502020204030204" pitchFamily="34" charset="0"/>
              </a:rPr>
              <a:t>consists of a graph or waveform that depicts the </a:t>
            </a:r>
            <a:r>
              <a:rPr lang="en-US" sz="2400" b="1" i="1" dirty="0" smtClean="0">
                <a:latin typeface="Calibri" panose="020F0502020204030204" pitchFamily="34" charset="0"/>
              </a:rPr>
              <a:t>state of a lifeline </a:t>
            </a:r>
            <a:r>
              <a:rPr lang="en-US" sz="2400" dirty="0" smtClean="0">
                <a:latin typeface="Calibri" panose="020F0502020204030204" pitchFamily="34" charset="0"/>
              </a:rPr>
              <a:t>at </a:t>
            </a:r>
            <a:r>
              <a:rPr lang="en-US" sz="2400" dirty="0">
                <a:latin typeface="Calibri" panose="020F0502020204030204" pitchFamily="34" charset="0"/>
              </a:rPr>
              <a:t>a specific point of time. 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It </a:t>
            </a:r>
            <a:r>
              <a:rPr lang="en-US" sz="2400" dirty="0">
                <a:latin typeface="Calibri" panose="020F0502020204030204" pitchFamily="34" charset="0"/>
              </a:rPr>
              <a:t>illustrates how conditions are altered both inside and between lifelines alongside linear time axis.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3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Example of a Timing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pic>
        <p:nvPicPr>
          <p:cNvPr id="6146" name="Picture 2" descr="UML Timing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092" y="1672209"/>
            <a:ext cx="8158162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45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1627358" cy="869280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Benefits &amp; Drawbacks </a:t>
            </a:r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of a Timing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3CBE-2C90-6184-AC74-314BD39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980509"/>
            <a:ext cx="11087100" cy="57346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Calibri" panose="020F0502020204030204" pitchFamily="34" charset="0"/>
              </a:rPr>
              <a:t>Benefits of Timing Diagram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</a:rPr>
              <a:t>It depicts the state of an object at a particular point in time.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</a:rPr>
              <a:t>It implements forward and reverses engineering.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</a:rPr>
              <a:t>It keeps an eye on every single change that happens within the system.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latin typeface="Calibri" panose="020F0502020204030204" pitchFamily="34" charset="0"/>
              </a:rPr>
              <a:t>Drawbacks of Timing Diagram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</a:rPr>
              <a:t>It is hard to maintain and understand.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3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4+1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"4+1 view model" is a software architecture and design approach used to describe complex software systems from multiple perspectives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It is a variation of the more well-known "4+1 Architectural View Model," which was developed by Philippe </a:t>
            </a:r>
            <a:r>
              <a:rPr lang="en-US" dirty="0" err="1"/>
              <a:t>Kruchten</a:t>
            </a:r>
            <a:r>
              <a:rPr lang="en-US" dirty="0"/>
              <a:t> and later extended to include the "+1" view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The "4+1 view model" incorporates five concurrent views or perspectives to comprehensively describe and understand a software system: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35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4+1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1-Logical View: </a:t>
            </a:r>
            <a:r>
              <a:rPr lang="en-US" dirty="0" smtClean="0"/>
              <a:t>Definition</a:t>
            </a:r>
            <a:r>
              <a:rPr lang="en-US" dirty="0"/>
              <a:t>: It focuses on Object-oriented decomposition, shows the key abstractions in </a:t>
            </a:r>
            <a:r>
              <a:rPr lang="en-US" dirty="0" smtClean="0"/>
              <a:t>the system </a:t>
            </a:r>
            <a:r>
              <a:rPr lang="en-US" dirty="0"/>
              <a:t>as objects or object classes.</a:t>
            </a:r>
          </a:p>
          <a:p>
            <a:pPr lvl="1"/>
            <a:r>
              <a:rPr lang="en-US" dirty="0"/>
              <a:t>View: End user</a:t>
            </a:r>
          </a:p>
          <a:p>
            <a:pPr lvl="1"/>
            <a:r>
              <a:rPr lang="en-US" dirty="0" smtClean="0"/>
              <a:t>UML </a:t>
            </a:r>
            <a:r>
              <a:rPr lang="en-US" dirty="0"/>
              <a:t>Diagram: Class Diagram, State </a:t>
            </a:r>
            <a:r>
              <a:rPr lang="en-US" dirty="0" smtClean="0"/>
              <a:t>Diagram</a:t>
            </a:r>
          </a:p>
          <a:p>
            <a:r>
              <a:rPr lang="en-US" b="1" dirty="0" smtClean="0"/>
              <a:t>2-Process View: </a:t>
            </a:r>
            <a:r>
              <a:rPr lang="en-US" dirty="0" smtClean="0"/>
              <a:t>Definition</a:t>
            </a:r>
            <a:r>
              <a:rPr lang="en-US" dirty="0"/>
              <a:t>: It focuses on process decomposition. Shows how, at run time, the system is</a:t>
            </a:r>
          </a:p>
          <a:p>
            <a:pPr lvl="1"/>
            <a:r>
              <a:rPr lang="en-US" dirty="0"/>
              <a:t>composed of interacting processes.</a:t>
            </a:r>
          </a:p>
          <a:p>
            <a:pPr lvl="1"/>
            <a:r>
              <a:rPr lang="en-US" dirty="0"/>
              <a:t>View: Integrator</a:t>
            </a:r>
          </a:p>
          <a:p>
            <a:pPr lvl="1"/>
            <a:r>
              <a:rPr lang="en-US" dirty="0" smtClean="0"/>
              <a:t>Considers: Non-functional requirements, useful for making judgements about non-functional system </a:t>
            </a:r>
            <a:r>
              <a:rPr lang="en-US" dirty="0"/>
              <a:t>characteristics such as performance and availability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UML Diagram: Activity Diagram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4+1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smtClean="0"/>
              <a:t>3- Development View</a:t>
            </a:r>
            <a:r>
              <a:rPr lang="en-US" dirty="0" smtClean="0"/>
              <a:t>: Definition</a:t>
            </a:r>
            <a:r>
              <a:rPr lang="en-US" dirty="0"/>
              <a:t>: It focuses on subsystem decomposition. Shows how the software is decomposed </a:t>
            </a:r>
            <a:r>
              <a:rPr lang="en-US" dirty="0" smtClean="0"/>
              <a:t>for development</a:t>
            </a:r>
            <a:r>
              <a:rPr lang="en-US" dirty="0"/>
              <a:t>. It shows the breakdown of the software into components that are implemented by </a:t>
            </a:r>
            <a:r>
              <a:rPr lang="en-US" dirty="0" smtClean="0"/>
              <a:t>a single </a:t>
            </a:r>
            <a:r>
              <a:rPr lang="en-US" dirty="0"/>
              <a:t>developer or development team.</a:t>
            </a:r>
          </a:p>
          <a:p>
            <a:pPr lvl="1"/>
            <a:r>
              <a:rPr lang="en-US" dirty="0"/>
              <a:t>View: Programmers and Software Managers</a:t>
            </a:r>
          </a:p>
          <a:p>
            <a:pPr lvl="1"/>
            <a:r>
              <a:rPr lang="en-US" dirty="0"/>
              <a:t>Considers: Software module organization (hierarchy of layers, software management, </a:t>
            </a:r>
            <a:r>
              <a:rPr lang="en-US" dirty="0" smtClean="0"/>
              <a:t>reuse, constraints </a:t>
            </a:r>
            <a:r>
              <a:rPr lang="en-US" dirty="0"/>
              <a:t>of tools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4- Physical </a:t>
            </a:r>
            <a:r>
              <a:rPr lang="en-US" b="1" dirty="0"/>
              <a:t>View</a:t>
            </a:r>
            <a:r>
              <a:rPr lang="en-US" dirty="0"/>
              <a:t>: Definition: It focuses on mapping the software to the hardware. It shows how </a:t>
            </a:r>
            <a:r>
              <a:rPr lang="en-US" dirty="0" smtClean="0"/>
              <a:t>software components </a:t>
            </a:r>
            <a:r>
              <a:rPr lang="en-US" dirty="0"/>
              <a:t>are distributed across multiple cores/processors in the system.</a:t>
            </a:r>
          </a:p>
          <a:p>
            <a:pPr marL="0" indent="0">
              <a:buNone/>
            </a:pPr>
            <a:r>
              <a:rPr lang="en-US" b="1" dirty="0" smtClean="0"/>
              <a:t>5- View</a:t>
            </a:r>
            <a:r>
              <a:rPr lang="en-US" dirty="0"/>
              <a:t>: System </a:t>
            </a:r>
            <a:r>
              <a:rPr lang="en-US" dirty="0" smtClean="0"/>
              <a:t>engineers Considers</a:t>
            </a:r>
            <a:r>
              <a:rPr lang="en-US" dirty="0"/>
              <a:t>: Non-functional requirements regarding underlying hardware (</a:t>
            </a:r>
            <a:r>
              <a:rPr lang="en-US" dirty="0" smtClean="0"/>
              <a:t>topology, communication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UML Diagram: Deployment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54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4+1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 These views/perspectives can be linked through common use cases or scenarios.</a:t>
            </a:r>
          </a:p>
          <a:p>
            <a:r>
              <a:rPr lang="en-US" dirty="0"/>
              <a:t>Conceptual View: This view is an abstract view of the system that can be the basis </a:t>
            </a:r>
            <a:r>
              <a:rPr lang="en-US" dirty="0" smtClean="0"/>
              <a:t>for decomposing </a:t>
            </a:r>
            <a:r>
              <a:rPr lang="en-US" dirty="0"/>
              <a:t>high-level requirements into more detailed specifications, help engineers </a:t>
            </a:r>
            <a:r>
              <a:rPr lang="en-US" dirty="0" smtClean="0"/>
              <a:t>make decisions </a:t>
            </a:r>
            <a:r>
              <a:rPr lang="en-US" dirty="0"/>
              <a:t>about components that can be reused, and represent a product line rather than a </a:t>
            </a:r>
            <a:r>
              <a:rPr lang="en-US" dirty="0" smtClean="0"/>
              <a:t>single system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47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412" y="1546166"/>
            <a:ext cx="10058400" cy="284295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</a:rPr>
              <a:t>End of Lecture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sz="6600" dirty="0" smtClean="0">
                <a:latin typeface="Calibri" panose="020F0502020204030204" pitchFamily="34" charset="0"/>
              </a:rPr>
              <a:t>Any Question ?</a:t>
            </a:r>
            <a:endParaRPr lang="en-US" sz="66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09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UML Timing Diagram</a:t>
            </a:r>
            <a:endParaRPr lang="en-US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3CBE-2C90-6184-AC74-314BD39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980509"/>
            <a:ext cx="10804398" cy="557823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 The </a:t>
            </a:r>
            <a:r>
              <a:rPr lang="en-US" dirty="0"/>
              <a:t>timing diagram describes how an object underwent a change from one form to another. </a:t>
            </a:r>
            <a:endParaRPr lang="en-US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waveform portrays the flow among the software programs at several instances of time.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0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UML Timing Diagram</a:t>
            </a:r>
            <a:endParaRPr lang="en-US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3CBE-2C90-6184-AC74-314BD39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980509"/>
            <a:ext cx="11087100" cy="573461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dirty="0">
                <a:latin typeface="Calibri" panose="020F0502020204030204" pitchFamily="34" charset="0"/>
              </a:rPr>
              <a:t>Following are some important key points of a timing diagram: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</a:rPr>
              <a:t>It emphasizes at that particular time when the message has been sent among objects.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</a:rPr>
              <a:t>It explains the time processing of an object in detail.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</a:rPr>
              <a:t>It is employed with distributed and embedded systems.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</a:rPr>
              <a:t>It also explains how an object undergoes changes in its form throughout its lifeline.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</a:rPr>
              <a:t>As the lifelines are named on the left side of an edge, the timing diagrams are read from left to right.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</a:rPr>
              <a:t>It depicts a graphical representation of states of a lifeline per unit time.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</a:rPr>
              <a:t>In UML, the timing diagram has come up with several notations to simplify the transition state among two lifelines per unit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58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Basic concepts of a Timing </a:t>
            </a:r>
            <a:r>
              <a:rPr lang="en-US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Diagram</a:t>
            </a:r>
            <a:endParaRPr lang="en-US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3CBE-2C90-6184-AC74-314BD39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980509"/>
            <a:ext cx="11087100" cy="57346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In</a:t>
            </a:r>
            <a:r>
              <a:rPr lang="en-US" sz="2400" dirty="0"/>
              <a:t> </a:t>
            </a:r>
            <a:r>
              <a:rPr lang="en-US" sz="2400" dirty="0" smtClean="0">
                <a:hlinkClick r:id="rId2"/>
              </a:rPr>
              <a:t>UML</a:t>
            </a:r>
            <a:r>
              <a:rPr lang="en-US" sz="2400" dirty="0" smtClean="0"/>
              <a:t>, </a:t>
            </a:r>
            <a:r>
              <a:rPr lang="en-US" sz="2400" dirty="0"/>
              <a:t>the timing diagram </a:t>
            </a:r>
            <a:r>
              <a:rPr lang="en-US" sz="2400" dirty="0" smtClean="0"/>
              <a:t>constitutes </a:t>
            </a:r>
            <a:r>
              <a:rPr lang="en-US" sz="2400" dirty="0"/>
              <a:t>several major elements, which are as follows</a:t>
            </a:r>
            <a:r>
              <a:rPr lang="en-US" sz="2400" dirty="0" smtClean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b="1" dirty="0"/>
              <a:t>Lifeline</a:t>
            </a:r>
            <a:endParaRPr lang="en-US" sz="3600" dirty="0"/>
          </a:p>
          <a:p>
            <a:pPr lvl="1">
              <a:lnSpc>
                <a:spcPct val="150000"/>
              </a:lnSpc>
            </a:pPr>
            <a:r>
              <a:rPr lang="en-US" sz="2400" dirty="0"/>
              <a:t>As the name suggests, the lifeline portrays an individual element in the interaction. </a:t>
            </a:r>
            <a:endParaRPr lang="en-US" sz="2400" dirty="0" smtClean="0"/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It </a:t>
            </a:r>
            <a:r>
              <a:rPr lang="en-US" sz="2400" dirty="0"/>
              <a:t>represents a single entity, which is a part of the interaction. </a:t>
            </a:r>
            <a:endParaRPr lang="en-US" sz="2400" dirty="0" smtClean="0"/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It </a:t>
            </a:r>
            <a:r>
              <a:rPr lang="en-US" sz="2400" dirty="0"/>
              <a:t>is represented by the classifier's name that it depicts. </a:t>
            </a:r>
            <a:endParaRPr lang="en-US" sz="2400" dirty="0" smtClean="0"/>
          </a:p>
          <a:p>
            <a:pPr lvl="1">
              <a:lnSpc>
                <a:spcPct val="150000"/>
              </a:lnSpc>
            </a:pPr>
            <a:r>
              <a:rPr lang="en-US" sz="2400" dirty="0" smtClean="0"/>
              <a:t>A </a:t>
            </a:r>
            <a:r>
              <a:rPr lang="en-US" sz="2400" dirty="0"/>
              <a:t>lifeline can be placed within a "</a:t>
            </a:r>
            <a:r>
              <a:rPr lang="en-US" sz="2400" dirty="0" err="1"/>
              <a:t>swimlane</a:t>
            </a:r>
            <a:r>
              <a:rPr lang="en-US" sz="2400" dirty="0"/>
              <a:t>" or a diagram frame.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88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Basic concepts of a Timing </a:t>
            </a:r>
            <a:r>
              <a:rPr lang="en-US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Diagram</a:t>
            </a:r>
            <a:endParaRPr lang="en-US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3CBE-2C90-6184-AC74-314BD39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980509"/>
            <a:ext cx="11087100" cy="57346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b="1" dirty="0" smtClean="0"/>
              <a:t>Lifeline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600" dirty="0"/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 descr="UML Timing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11" y="2244268"/>
            <a:ext cx="3292475" cy="27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04825" y="5541603"/>
            <a:ext cx="108063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solidFill>
                  <a:srgbClr val="333333"/>
                </a:solidFill>
                <a:latin typeface="Calibri" panose="020F0502020204030204" pitchFamily="34" charset="0"/>
              </a:rPr>
              <a:t>Lifelines representing instances of a System and Virus</a:t>
            </a:r>
            <a:endParaRPr lang="en-US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14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concepts of a Timing </a:t>
            </a:r>
            <a:r>
              <a:rPr lang="en-US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Diagram</a:t>
            </a:r>
            <a:endParaRPr lang="en-US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3CBE-2C90-6184-AC74-314BD39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980509"/>
            <a:ext cx="11087100" cy="57346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b="1" dirty="0" smtClean="0"/>
              <a:t>State </a:t>
            </a:r>
            <a:r>
              <a:rPr lang="en-US" sz="3600" b="1" dirty="0"/>
              <a:t>or Condition Timeline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</a:rPr>
              <a:t>The timing diagram represents the state of a classifier or attributes that are participating, or some testable conditions, which is a discrete value of the classifier.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</a:rPr>
              <a:t>In UML, the state or condition is continuous. 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bri" panose="020F0502020204030204" pitchFamily="34" charset="0"/>
              </a:rPr>
              <a:t>It </a:t>
            </a:r>
            <a:r>
              <a:rPr lang="en-US" sz="2400" dirty="0">
                <a:latin typeface="Calibri" panose="020F0502020204030204" pitchFamily="34" charset="0"/>
              </a:rPr>
              <a:t>is mainly used to show the temperature and density where the entities endure a continuous state change</a:t>
            </a:r>
            <a:r>
              <a:rPr lang="en-US" sz="2400" dirty="0" smtClean="0">
                <a:latin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3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Basic concepts of a Timing </a:t>
            </a:r>
            <a:r>
              <a:rPr lang="en-US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Diagram</a:t>
            </a:r>
            <a:endParaRPr lang="en-US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3CBE-2C90-6184-AC74-314BD39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980509"/>
            <a:ext cx="11087100" cy="57346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b="1" dirty="0" smtClean="0"/>
              <a:t>State </a:t>
            </a:r>
            <a:r>
              <a:rPr lang="en-US" sz="3600" b="1" dirty="0"/>
              <a:t>or Condition Timeline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2050" name="Picture 2" descr="UML Timing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800" y="2506661"/>
            <a:ext cx="5852679" cy="237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09675" y="5270514"/>
            <a:ext cx="92201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1" dirty="0">
                <a:solidFill>
                  <a:srgbClr val="333333"/>
                </a:solidFill>
                <a:latin typeface="Calibri" panose="020F0502020204030204" pitchFamily="34" charset="0"/>
              </a:rPr>
              <a:t>Timeline showing the change in the state of virus between dormant, Propagation, Triggering, Execution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8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Basic concepts of a Timing </a:t>
            </a:r>
            <a:r>
              <a:rPr lang="en-US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Diagram</a:t>
            </a:r>
            <a:endParaRPr lang="en-US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3CBE-2C90-6184-AC74-314BD39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980509"/>
            <a:ext cx="11087100" cy="57346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b="1" dirty="0" smtClean="0"/>
              <a:t>Duration </a:t>
            </a:r>
            <a:r>
              <a:rPr lang="en-US" sz="3600" b="1" dirty="0"/>
              <a:t>Constraint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</a:rPr>
              <a:t>The duration constraint is a constraint of an interval, which refers to duration interval. 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bri" panose="020F0502020204030204" pitchFamily="34" charset="0"/>
              </a:rPr>
              <a:t>It </a:t>
            </a:r>
            <a:r>
              <a:rPr lang="en-US" sz="2400" dirty="0">
                <a:latin typeface="Calibri" panose="020F0502020204030204" pitchFamily="34" charset="0"/>
              </a:rPr>
              <a:t>is used to determine if the constraint is satisfied for a duration or not. The duration constraint semantics inherits from the constraints.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</a:rPr>
              <a:t>The negative trace defines the violated constraints, which means the system is failed. </a:t>
            </a:r>
            <a:endParaRPr lang="en-US" sz="2400" dirty="0" smtClean="0">
              <a:latin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Calibri" panose="020F0502020204030204" pitchFamily="34" charset="0"/>
              </a:rPr>
              <a:t>A </a:t>
            </a:r>
            <a:r>
              <a:rPr lang="en-US" sz="2400" dirty="0">
                <a:latin typeface="Calibri" panose="020F0502020204030204" pitchFamily="34" charset="0"/>
              </a:rPr>
              <a:t>graphical association between duration interval and the construct, which it constrains, may represent a duration constraint.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16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2418</TotalTime>
  <Words>1212</Words>
  <Application>Microsoft Office PowerPoint</Application>
  <PresentationFormat>Widescreen</PresentationFormat>
  <Paragraphs>147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Georgia</vt:lpstr>
      <vt:lpstr>Trebuchet MS</vt:lpstr>
      <vt:lpstr>Wingdings</vt:lpstr>
      <vt:lpstr>Wood Type</vt:lpstr>
      <vt:lpstr>Software Design and Analysis Timing Diagram</vt:lpstr>
      <vt:lpstr>UML Timing Diagram</vt:lpstr>
      <vt:lpstr>UML Timing Diagram</vt:lpstr>
      <vt:lpstr>UML Timing Diagram</vt:lpstr>
      <vt:lpstr>Basic concepts of a Timing Diagram</vt:lpstr>
      <vt:lpstr>Basic concepts of a Timing Diagram</vt:lpstr>
      <vt:lpstr>Basic concepts of a Timing Diagram</vt:lpstr>
      <vt:lpstr>Basic concepts of a Timing Diagram</vt:lpstr>
      <vt:lpstr>Basic concepts of a Timing Diagram</vt:lpstr>
      <vt:lpstr>Basic concepts of a Timing Diagram</vt:lpstr>
      <vt:lpstr>Basic concepts of a Timing Diagram</vt:lpstr>
      <vt:lpstr>Basic concepts of a Timing Diagram</vt:lpstr>
      <vt:lpstr>Basic concepts of a Timing Diagram</vt:lpstr>
      <vt:lpstr>Basic concepts of a Timing Diagram</vt:lpstr>
      <vt:lpstr>Example of a Timing Diagram</vt:lpstr>
      <vt:lpstr>Example of a Timing Diagram</vt:lpstr>
      <vt:lpstr>Example of a Timing Diagram</vt:lpstr>
      <vt:lpstr>Example of a Timing Diagram</vt:lpstr>
      <vt:lpstr>Example of a Timing Diagram</vt:lpstr>
      <vt:lpstr>Example of a Timing Diagram</vt:lpstr>
      <vt:lpstr>Benefits &amp; Drawbacks of a Timing Diagram</vt:lpstr>
      <vt:lpstr>4+1 View</vt:lpstr>
      <vt:lpstr>4+1 View</vt:lpstr>
      <vt:lpstr>4+1 View</vt:lpstr>
      <vt:lpstr>4+1 View</vt:lpstr>
      <vt:lpstr>End of Lecture Any Question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 Week-01 Lecture-01</dc:title>
  <dc:creator>Muazzam Kazmi</dc:creator>
  <cp:lastModifiedBy>Windows User</cp:lastModifiedBy>
  <cp:revision>157</cp:revision>
  <dcterms:created xsi:type="dcterms:W3CDTF">2022-08-06T13:31:34Z</dcterms:created>
  <dcterms:modified xsi:type="dcterms:W3CDTF">2023-10-23T08:32:02Z</dcterms:modified>
</cp:coreProperties>
</file>