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88" r:id="rId3"/>
    <p:sldId id="257" r:id="rId4"/>
    <p:sldId id="259" r:id="rId5"/>
    <p:sldId id="264" r:id="rId6"/>
    <p:sldId id="262" r:id="rId7"/>
    <p:sldId id="300" r:id="rId8"/>
    <p:sldId id="283" r:id="rId9"/>
    <p:sldId id="274" r:id="rId10"/>
    <p:sldId id="290" r:id="rId11"/>
    <p:sldId id="291" r:id="rId12"/>
    <p:sldId id="272" r:id="rId13"/>
    <p:sldId id="266" r:id="rId14"/>
    <p:sldId id="265" r:id="rId15"/>
    <p:sldId id="292" r:id="rId16"/>
    <p:sldId id="293" r:id="rId17"/>
    <p:sldId id="294" r:id="rId18"/>
    <p:sldId id="295" r:id="rId19"/>
    <p:sldId id="296" r:id="rId20"/>
    <p:sldId id="297" r:id="rId21"/>
    <p:sldId id="298" r:id="rId22"/>
    <p:sldId id="299" r:id="rId23"/>
    <p:sldId id="277" r:id="rId24"/>
    <p:sldId id="278" r:id="rId25"/>
    <p:sldId id="279" r:id="rId26"/>
    <p:sldId id="260" r:id="rId27"/>
    <p:sldId id="258" r:id="rId28"/>
    <p:sldId id="267" r:id="rId29"/>
    <p:sldId id="268"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582" autoAdjust="0"/>
  </p:normalViewPr>
  <p:slideViewPr>
    <p:cSldViewPr snapToGrid="0">
      <p:cViewPr varScale="1">
        <p:scale>
          <a:sx n="101" d="100"/>
          <a:sy n="101" d="100"/>
        </p:scale>
        <p:origin x="9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294995-8036-454A-BC1F-357EA4751B98}" type="datetimeFigureOut">
              <a:rPr lang="en-PK" smtClean="0"/>
              <a:t>10/30/2023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7E8F32-2450-48D7-BCFD-B8B442E31424}" type="slidenum">
              <a:rPr lang="en-PK" smtClean="0"/>
              <a:t>‹#›</a:t>
            </a:fld>
            <a:endParaRPr lang="en-PK"/>
          </a:p>
        </p:txBody>
      </p:sp>
    </p:spTree>
    <p:extLst>
      <p:ext uri="{BB962C8B-B14F-4D97-AF65-F5344CB8AC3E}">
        <p14:creationId xmlns:p14="http://schemas.microsoft.com/office/powerpoint/2010/main" val="899192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1</a:t>
            </a:fld>
            <a:endParaRPr lang="en-PK"/>
          </a:p>
        </p:txBody>
      </p:sp>
    </p:spTree>
    <p:extLst>
      <p:ext uri="{BB962C8B-B14F-4D97-AF65-F5344CB8AC3E}">
        <p14:creationId xmlns:p14="http://schemas.microsoft.com/office/powerpoint/2010/main" val="2819339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2</a:t>
            </a:fld>
            <a:endParaRPr lang="en-PK"/>
          </a:p>
        </p:txBody>
      </p:sp>
    </p:spTree>
    <p:extLst>
      <p:ext uri="{BB962C8B-B14F-4D97-AF65-F5344CB8AC3E}">
        <p14:creationId xmlns:p14="http://schemas.microsoft.com/office/powerpoint/2010/main" val="1243707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10</a:t>
            </a:fld>
            <a:endParaRPr lang="en-PK"/>
          </a:p>
        </p:txBody>
      </p:sp>
    </p:spTree>
    <p:extLst>
      <p:ext uri="{BB962C8B-B14F-4D97-AF65-F5344CB8AC3E}">
        <p14:creationId xmlns:p14="http://schemas.microsoft.com/office/powerpoint/2010/main" val="326016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23</a:t>
            </a:fld>
            <a:endParaRPr lang="en-PK"/>
          </a:p>
        </p:txBody>
      </p:sp>
    </p:spTree>
    <p:extLst>
      <p:ext uri="{BB962C8B-B14F-4D97-AF65-F5344CB8AC3E}">
        <p14:creationId xmlns:p14="http://schemas.microsoft.com/office/powerpoint/2010/main" val="2774770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157E8F32-2450-48D7-BCFD-B8B442E31424}" type="slidenum">
              <a:rPr lang="en-PK" smtClean="0"/>
              <a:t>24</a:t>
            </a:fld>
            <a:endParaRPr lang="en-PK"/>
          </a:p>
        </p:txBody>
      </p:sp>
    </p:spTree>
    <p:extLst>
      <p:ext uri="{BB962C8B-B14F-4D97-AF65-F5344CB8AC3E}">
        <p14:creationId xmlns:p14="http://schemas.microsoft.com/office/powerpoint/2010/main" val="338739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841AEED-7AA8-498B-BF5C-60180591AF1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72573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1AEED-7AA8-498B-BF5C-60180591AF1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387710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1AEED-7AA8-498B-BF5C-60180591AF1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9092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41AEED-7AA8-498B-BF5C-60180591AF1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472748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41AEED-7AA8-498B-BF5C-60180591AF1D}"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78230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41AEED-7AA8-498B-BF5C-60180591AF1D}"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423769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41AEED-7AA8-498B-BF5C-60180591AF1D}"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1388513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41AEED-7AA8-498B-BF5C-60180591AF1D}"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95661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1AEED-7AA8-498B-BF5C-60180591AF1D}"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2569764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41AEED-7AA8-498B-BF5C-60180591AF1D}"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3708849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41AEED-7AA8-498B-BF5C-60180591AF1D}"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F12AF4-7BE2-4AD3-9C0F-5D7D331095B7}" type="slidenum">
              <a:rPr lang="en-US" smtClean="0"/>
              <a:t>‹#›</a:t>
            </a:fld>
            <a:endParaRPr lang="en-US"/>
          </a:p>
        </p:txBody>
      </p:sp>
    </p:spTree>
    <p:extLst>
      <p:ext uri="{BB962C8B-B14F-4D97-AF65-F5344CB8AC3E}">
        <p14:creationId xmlns:p14="http://schemas.microsoft.com/office/powerpoint/2010/main" val="55226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1AEED-7AA8-498B-BF5C-60180591AF1D}" type="datetimeFigureOut">
              <a:rPr lang="en-US" smtClean="0"/>
              <a:t>10/30/2023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12AF4-7BE2-4AD3-9C0F-5D7D331095B7}" type="slidenum">
              <a:rPr lang="en-US" smtClean="0"/>
              <a:t>‹#›</a:t>
            </a:fld>
            <a:endParaRPr lang="en-US"/>
          </a:p>
        </p:txBody>
      </p:sp>
    </p:spTree>
    <p:extLst>
      <p:ext uri="{BB962C8B-B14F-4D97-AF65-F5344CB8AC3E}">
        <p14:creationId xmlns:p14="http://schemas.microsoft.com/office/powerpoint/2010/main" val="3068810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71702"/>
          </a:xfrm>
        </p:spPr>
        <p:txBody>
          <a:bodyPr>
            <a:normAutofit fontScale="90000"/>
          </a:bodyPr>
          <a:lstStyle/>
          <a:p>
            <a:r>
              <a:rPr lang="en-US" b="1" dirty="0"/>
              <a:t>Software Analysis and Design (CS:3004)</a:t>
            </a:r>
            <a:endParaRPr lang="en-US" dirty="0"/>
          </a:p>
        </p:txBody>
      </p:sp>
      <p:sp>
        <p:nvSpPr>
          <p:cNvPr id="3" name="Subtitle 2"/>
          <p:cNvSpPr>
            <a:spLocks noGrp="1"/>
          </p:cNvSpPr>
          <p:nvPr>
            <p:ph type="subTitle" idx="1"/>
          </p:nvPr>
        </p:nvSpPr>
        <p:spPr/>
        <p:txBody>
          <a:bodyPr>
            <a:normAutofit/>
          </a:bodyPr>
          <a:lstStyle/>
          <a:p>
            <a:r>
              <a:rPr lang="en-US" sz="3200" b="1" dirty="0"/>
              <a:t>Entity Control and Boundary Classes</a:t>
            </a:r>
          </a:p>
        </p:txBody>
      </p:sp>
    </p:spTree>
    <p:extLst>
      <p:ext uri="{BB962C8B-B14F-4D97-AF65-F5344CB8AC3E}">
        <p14:creationId xmlns:p14="http://schemas.microsoft.com/office/powerpoint/2010/main" val="8303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AE2D617-C279-3800-D2B9-C864FA15CFFC}"/>
              </a:ext>
            </a:extLst>
          </p:cNvPr>
          <p:cNvPicPr>
            <a:picLocks noGrp="1" noChangeAspect="1"/>
          </p:cNvPicPr>
          <p:nvPr>
            <p:ph idx="1"/>
          </p:nvPr>
        </p:nvPicPr>
        <p:blipFill>
          <a:blip r:embed="rId3"/>
          <a:stretch>
            <a:fillRect/>
          </a:stretch>
        </p:blipFill>
        <p:spPr>
          <a:xfrm>
            <a:off x="1334407" y="643467"/>
            <a:ext cx="952318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14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31E8C1-56E3-E9AF-41A3-009134D6E35C}"/>
              </a:ext>
            </a:extLst>
          </p:cNvPr>
          <p:cNvPicPr>
            <a:picLocks noGrp="1" noChangeAspect="1"/>
          </p:cNvPicPr>
          <p:nvPr>
            <p:ph idx="1"/>
          </p:nvPr>
        </p:nvPicPr>
        <p:blipFill>
          <a:blip r:embed="rId2"/>
          <a:stretch>
            <a:fillRect/>
          </a:stretch>
        </p:blipFill>
        <p:spPr>
          <a:xfrm>
            <a:off x="739204" y="643466"/>
            <a:ext cx="10713592" cy="5571067"/>
          </a:xfrm>
          <a:prstGeom prst="rect">
            <a:avLst/>
          </a:prstGeom>
        </p:spPr>
      </p:pic>
    </p:spTree>
    <p:extLst>
      <p:ext uri="{BB962C8B-B14F-4D97-AF65-F5344CB8AC3E}">
        <p14:creationId xmlns:p14="http://schemas.microsoft.com/office/powerpoint/2010/main" val="375001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0762"/>
            <a:ext cx="9932324" cy="682279"/>
          </a:xfrm>
        </p:spPr>
        <p:txBody>
          <a:bodyPr>
            <a:normAutofit fontScale="90000"/>
          </a:bodyPr>
          <a:lstStyle/>
          <a:p>
            <a:r>
              <a:rPr lang="en-US" dirty="0"/>
              <a:t>Several Types of Boundary Classes</a:t>
            </a:r>
            <a:br>
              <a:rPr lang="en-US" dirty="0"/>
            </a:br>
            <a:endParaRPr lang="en-US" dirty="0"/>
          </a:p>
        </p:txBody>
      </p:sp>
      <p:sp>
        <p:nvSpPr>
          <p:cNvPr id="3" name="Content Placeholder 2"/>
          <p:cNvSpPr>
            <a:spLocks noGrp="1"/>
          </p:cNvSpPr>
          <p:nvPr>
            <p:ph idx="1"/>
          </p:nvPr>
        </p:nvSpPr>
        <p:spPr>
          <a:xfrm>
            <a:off x="605443" y="1368425"/>
            <a:ext cx="10515600" cy="4351338"/>
          </a:xfrm>
        </p:spPr>
        <p:txBody>
          <a:bodyPr>
            <a:normAutofit fontScale="85000" lnSpcReduction="10000"/>
          </a:bodyPr>
          <a:lstStyle/>
          <a:p>
            <a:pPr marL="0" indent="0">
              <a:buNone/>
            </a:pPr>
            <a:r>
              <a:rPr lang="en-US" b="1" dirty="0"/>
              <a:t>User interface classes </a:t>
            </a:r>
            <a:r>
              <a:rPr lang="en-US" dirty="0"/>
              <a:t>–</a:t>
            </a:r>
          </a:p>
          <a:p>
            <a:pPr marL="0" indent="0">
              <a:buNone/>
            </a:pPr>
            <a:r>
              <a:rPr lang="en-US" dirty="0"/>
              <a:t>Classes that facilitate  communication with human users of the system Menus, forms, etc.	User interface classes.</a:t>
            </a:r>
          </a:p>
          <a:p>
            <a:pPr marL="0" indent="0">
              <a:buNone/>
            </a:pPr>
            <a:r>
              <a:rPr lang="en-US" b="1" dirty="0"/>
              <a:t>System interface classes </a:t>
            </a:r>
            <a:r>
              <a:rPr lang="en-US" dirty="0"/>
              <a:t>:</a:t>
            </a:r>
          </a:p>
          <a:p>
            <a:r>
              <a:rPr lang="en-US" dirty="0"/>
              <a:t> Classes which facilitate  communications with   other systems.</a:t>
            </a:r>
          </a:p>
          <a:p>
            <a:r>
              <a:rPr lang="en-US" dirty="0"/>
              <a:t>These boundary classes are responsible for managing the  dialogue with the external system, like getting data from  an existing database system or flat file.</a:t>
            </a:r>
          </a:p>
          <a:p>
            <a:r>
              <a:rPr lang="en-US" dirty="0"/>
              <a:t>Provides an interface to that system for this system</a:t>
            </a:r>
          </a:p>
          <a:p>
            <a:pPr marL="0" indent="0">
              <a:buNone/>
            </a:pPr>
            <a:r>
              <a:rPr lang="en-US" b="1" dirty="0"/>
              <a:t>Device Interface Classes </a:t>
            </a:r>
            <a:endParaRPr lang="en-US" dirty="0"/>
          </a:p>
          <a:p>
            <a:r>
              <a:rPr lang="en-US" dirty="0"/>
              <a:t>Provide an interface to devices  which detect external events – like a sensor or …</a:t>
            </a:r>
          </a:p>
          <a:p>
            <a:r>
              <a:rPr lang="en-US" dirty="0"/>
              <a:t>One boundary class per use case/actor pair</a:t>
            </a:r>
          </a:p>
          <a:p>
            <a:endParaRPr lang="en-US" dirty="0"/>
          </a:p>
        </p:txBody>
      </p:sp>
    </p:spTree>
    <p:extLst>
      <p:ext uri="{BB962C8B-B14F-4D97-AF65-F5344CB8AC3E}">
        <p14:creationId xmlns:p14="http://schemas.microsoft.com/office/powerpoint/2010/main" val="935175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Robustness Diagram – 4 Connection Rules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Keep in mind that both boundary objects and entity objects are nouns and that controllers are verbs. Nouns can’t talk to other nouns, but verbs can talk to either nouns or verbs.</a:t>
            </a:r>
          </a:p>
          <a:p>
            <a:pPr marL="0" indent="0">
              <a:buNone/>
            </a:pPr>
            <a:r>
              <a:rPr lang="en-US" dirty="0"/>
              <a:t>Here I listed the four basic connection rules which should always be mind:</a:t>
            </a:r>
          </a:p>
          <a:p>
            <a:endParaRPr lang="en-US" dirty="0"/>
          </a:p>
          <a:p>
            <a:r>
              <a:rPr lang="en-US" dirty="0"/>
              <a:t>Actors can only talk to boundary objects.</a:t>
            </a:r>
          </a:p>
          <a:p>
            <a:r>
              <a:rPr lang="en-US" dirty="0"/>
              <a:t>Boundary objects can only talk to controllers and actors.</a:t>
            </a:r>
          </a:p>
          <a:p>
            <a:r>
              <a:rPr lang="en-US" dirty="0"/>
              <a:t>Entity objects can only talk to controllers.</a:t>
            </a:r>
          </a:p>
          <a:p>
            <a:r>
              <a:rPr lang="en-US" dirty="0"/>
              <a:t>Controllers can talk to boundary objects and entity objects, and to other controllers, but not to actors.</a:t>
            </a:r>
          </a:p>
        </p:txBody>
      </p:sp>
    </p:spTree>
    <p:extLst>
      <p:ext uri="{BB962C8B-B14F-4D97-AF65-F5344CB8AC3E}">
        <p14:creationId xmlns:p14="http://schemas.microsoft.com/office/powerpoint/2010/main" val="365929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Robustness Analysis Diagram connection rules:</a:t>
            </a:r>
            <a:r>
              <a:rPr lang="en-US" dirty="0"/>
              <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2078183" y="1579418"/>
            <a:ext cx="7481454" cy="4531043"/>
          </a:xfrm>
          <a:prstGeom prst="rect">
            <a:avLst/>
          </a:prstGeom>
        </p:spPr>
      </p:pic>
    </p:spTree>
    <p:extLst>
      <p:ext uri="{BB962C8B-B14F-4D97-AF65-F5344CB8AC3E}">
        <p14:creationId xmlns:p14="http://schemas.microsoft.com/office/powerpoint/2010/main" val="278590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6750"/>
            <a:ext cx="10515600" cy="5510213"/>
          </a:xfrm>
        </p:spPr>
        <p:txBody>
          <a:bodyPr>
            <a:normAutofit fontScale="70000" lnSpcReduction="20000"/>
          </a:bodyPr>
          <a:lstStyle/>
          <a:p>
            <a:r>
              <a:rPr lang="en-US" dirty="0"/>
              <a:t>In the context of Entity Control and Boundary (ECB) modeling, entities are typically considered independent and self-contained. The primary idea behind ECB modeling is to define clear boundaries around entities and to control access to their attributes and behaviors. </a:t>
            </a:r>
          </a:p>
          <a:p>
            <a:endParaRPr lang="en-US" dirty="0"/>
          </a:p>
          <a:p>
            <a:r>
              <a:rPr lang="en-US" dirty="0"/>
              <a:t>Entities in ECB modeling don't directly link to or interact with other entities in the way that you might see in other modeling approaches like Entity-Relationship Diagrams (ERD) or Object-Oriented Modeling. Instead, ECB focuses on encapsulating the behavior and data of individual entities within well-defined boundaries.</a:t>
            </a:r>
          </a:p>
          <a:p>
            <a:endParaRPr lang="en-US" dirty="0"/>
          </a:p>
          <a:p>
            <a:r>
              <a:rPr lang="en-US" dirty="0"/>
              <a:t>If there's a need for entities to interact with each other, it is typically done through some kind of messaging or communication mechanism, where one entity sends a message or request to another entity. This message passing or interaction between entities can be defined and controlled within the ECB model, but it's not a direct linking of entities as you might see in other modeling paradigms.</a:t>
            </a:r>
          </a:p>
          <a:p>
            <a:endParaRPr lang="en-US" dirty="0"/>
          </a:p>
          <a:p>
            <a:r>
              <a:rPr lang="en-US" dirty="0"/>
              <a:t>The specific details of how entities interact within an ECB model can vary depending on the particular modeling framework or methodology being used. The key principle is to maintain clear boundaries and control over how entities communicate and share information while preserving their independence.</a:t>
            </a:r>
          </a:p>
        </p:txBody>
      </p:sp>
    </p:spTree>
    <p:extLst>
      <p:ext uri="{BB962C8B-B14F-4D97-AF65-F5344CB8AC3E}">
        <p14:creationId xmlns:p14="http://schemas.microsoft.com/office/powerpoint/2010/main" val="3581073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British University Management System</a:t>
            </a:r>
          </a:p>
        </p:txBody>
      </p:sp>
      <p:sp>
        <p:nvSpPr>
          <p:cNvPr id="3" name="Content Placeholder 2"/>
          <p:cNvSpPr>
            <a:spLocks noGrp="1"/>
          </p:cNvSpPr>
          <p:nvPr>
            <p:ph idx="1"/>
          </p:nvPr>
        </p:nvSpPr>
        <p:spPr/>
        <p:txBody>
          <a:bodyPr/>
          <a:lstStyle/>
          <a:p>
            <a:pPr algn="just"/>
            <a:r>
              <a:rPr lang="en-US" dirty="0"/>
              <a:t>British University Management System is a smart, flexible, and affordable solution that covers all aspects of Universities, Colleges or Schools. It's a complete end-to-end solution that covers every minute aspect of a university workflow which we had used to perform </a:t>
            </a:r>
            <a:r>
              <a:rPr lang="en-US" dirty="0" smtClean="0"/>
              <a:t>manually.</a:t>
            </a:r>
          </a:p>
          <a:p>
            <a:pPr algn="just"/>
            <a:r>
              <a:rPr lang="en-US" dirty="0"/>
              <a:t>There are four most important users who behave as </a:t>
            </a:r>
            <a:r>
              <a:rPr lang="en-US" b="1" dirty="0"/>
              <a:t>Staff, Faculty, Administrator, and Student</a:t>
            </a:r>
            <a:r>
              <a:rPr lang="en-US" b="1" dirty="0" smtClean="0"/>
              <a:t>.</a:t>
            </a:r>
          </a:p>
          <a:p>
            <a:pPr algn="just"/>
            <a:r>
              <a:rPr lang="en-US" dirty="0"/>
              <a:t>Student will use the system for </a:t>
            </a:r>
            <a:r>
              <a:rPr lang="en-US" b="1" dirty="0"/>
              <a:t>course registration </a:t>
            </a:r>
            <a:r>
              <a:rPr lang="en-US" dirty="0"/>
              <a:t>after proper </a:t>
            </a:r>
            <a:r>
              <a:rPr lang="en-US" b="1" dirty="0"/>
              <a:t>login</a:t>
            </a:r>
            <a:r>
              <a:rPr lang="en-US" dirty="0"/>
              <a:t> with </a:t>
            </a:r>
            <a:r>
              <a:rPr lang="en-US" dirty="0" err="1"/>
              <a:t>creditionals</a:t>
            </a:r>
            <a:r>
              <a:rPr lang="en-US" dirty="0"/>
              <a:t> student can also apply for scholarship on the basis on their financial status and merit.</a:t>
            </a:r>
          </a:p>
        </p:txBody>
      </p:sp>
    </p:spTree>
    <p:extLst>
      <p:ext uri="{BB962C8B-B14F-4D97-AF65-F5344CB8AC3E}">
        <p14:creationId xmlns:p14="http://schemas.microsoft.com/office/powerpoint/2010/main" val="279124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British University Management </a:t>
            </a:r>
            <a:r>
              <a:rPr lang="en-US" dirty="0" smtClean="0"/>
              <a:t>System…</a:t>
            </a:r>
            <a:endParaRPr lang="en-US" dirty="0"/>
          </a:p>
        </p:txBody>
      </p:sp>
      <p:sp>
        <p:nvSpPr>
          <p:cNvPr id="3" name="Content Placeholder 2"/>
          <p:cNvSpPr>
            <a:spLocks noGrp="1"/>
          </p:cNvSpPr>
          <p:nvPr>
            <p:ph idx="1"/>
          </p:nvPr>
        </p:nvSpPr>
        <p:spPr/>
        <p:txBody>
          <a:bodyPr>
            <a:normAutofit lnSpcReduction="10000"/>
          </a:bodyPr>
          <a:lstStyle/>
          <a:p>
            <a:pPr algn="just"/>
            <a:r>
              <a:rPr lang="en-US" dirty="0"/>
              <a:t>Office Staff are responsible for making class schedule for faculty members, then faculty members run their classes according to defined scheduled</a:t>
            </a:r>
            <a:r>
              <a:rPr lang="en-US" dirty="0" smtClean="0"/>
              <a:t>.</a:t>
            </a:r>
          </a:p>
          <a:p>
            <a:pPr algn="just"/>
            <a:r>
              <a:rPr lang="en-US" dirty="0"/>
              <a:t>Faculty are responsible for assigning the grades and maintain the student’s attendance with proper </a:t>
            </a:r>
            <a:r>
              <a:rPr lang="en-US" dirty="0" err="1"/>
              <a:t>creditionals</a:t>
            </a:r>
            <a:r>
              <a:rPr lang="en-US" dirty="0"/>
              <a:t> and to achieve these objectives faculty portal offers two sub-portals such as, manage attendance and manage evaluation. They can also provide course feedback form in their account. Then all suitable changes are implemented from administration for upcoming </a:t>
            </a:r>
            <a:r>
              <a:rPr lang="en-US" dirty="0" smtClean="0"/>
              <a:t>semester.</a:t>
            </a:r>
          </a:p>
          <a:p>
            <a:pPr algn="just"/>
            <a:r>
              <a:rPr lang="en-US" dirty="0"/>
              <a:t>Administrator who are responsible to control all the operations that are performed by different users.</a:t>
            </a:r>
          </a:p>
        </p:txBody>
      </p:sp>
    </p:spTree>
    <p:extLst>
      <p:ext uri="{BB962C8B-B14F-4D97-AF65-F5344CB8AC3E}">
        <p14:creationId xmlns:p14="http://schemas.microsoft.com/office/powerpoint/2010/main" val="1300825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British University Management System USE </a:t>
            </a:r>
            <a:r>
              <a:rPr lang="en-US" dirty="0" smtClean="0"/>
              <a:t>CASE Diagram</a:t>
            </a:r>
            <a:endParaRPr lang="en-US" dirty="0"/>
          </a:p>
        </p:txBody>
      </p:sp>
      <p:pic>
        <p:nvPicPr>
          <p:cNvPr id="4" name="Content Placeholder 3"/>
          <p:cNvPicPr>
            <a:picLocks noGrp="1" noChangeAspect="1"/>
          </p:cNvPicPr>
          <p:nvPr>
            <p:ph idx="1"/>
          </p:nvPr>
        </p:nvPicPr>
        <p:blipFill>
          <a:blip r:embed="rId2"/>
          <a:stretch>
            <a:fillRect/>
          </a:stretch>
        </p:blipFill>
        <p:spPr>
          <a:xfrm>
            <a:off x="1374050" y="1690687"/>
            <a:ext cx="8512900" cy="4986337"/>
          </a:xfrm>
          <a:prstGeom prst="rect">
            <a:avLst/>
          </a:prstGeom>
        </p:spPr>
      </p:pic>
    </p:spTree>
    <p:extLst>
      <p:ext uri="{BB962C8B-B14F-4D97-AF65-F5344CB8AC3E}">
        <p14:creationId xmlns:p14="http://schemas.microsoft.com/office/powerpoint/2010/main" val="3268111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52450" y="104775"/>
            <a:ext cx="11363325" cy="6753225"/>
          </a:xfrm>
          <a:prstGeom prst="rect">
            <a:avLst/>
          </a:prstGeom>
        </p:spPr>
      </p:pic>
    </p:spTree>
    <p:extLst>
      <p:ext uri="{BB962C8B-B14F-4D97-AF65-F5344CB8AC3E}">
        <p14:creationId xmlns:p14="http://schemas.microsoft.com/office/powerpoint/2010/main" val="290204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cases</a:t>
            </a:r>
            <a:br>
              <a:rPr lang="en-US" b="1" dirty="0"/>
            </a:br>
            <a:endParaRPr lang="en-US" dirty="0"/>
          </a:p>
        </p:txBody>
      </p:sp>
      <p:sp>
        <p:nvSpPr>
          <p:cNvPr id="3" name="Content Placeholder 2"/>
          <p:cNvSpPr>
            <a:spLocks noGrp="1"/>
          </p:cNvSpPr>
          <p:nvPr>
            <p:ph idx="1"/>
          </p:nvPr>
        </p:nvSpPr>
        <p:spPr/>
        <p:txBody>
          <a:bodyPr/>
          <a:lstStyle/>
          <a:p>
            <a:r>
              <a:rPr lang="en-US" dirty="0"/>
              <a:t>When someone wants a machine built, they tell us how they want the machine to behave when they use it. They give us examples, and we develop the machine's structure and control from the examples.</a:t>
            </a:r>
          </a:p>
          <a:p>
            <a:r>
              <a:rPr lang="en-US" dirty="0"/>
              <a:t>An example behavior is called a </a:t>
            </a:r>
            <a:r>
              <a:rPr lang="en-US" i="1" dirty="0"/>
              <a:t>use case</a:t>
            </a:r>
            <a:r>
              <a:rPr lang="en-US" dirty="0"/>
              <a:t>. </a:t>
            </a:r>
          </a:p>
          <a:p>
            <a:endParaRPr lang="en-US" dirty="0"/>
          </a:p>
          <a:p>
            <a:endParaRPr lang="en-US" dirty="0"/>
          </a:p>
        </p:txBody>
      </p:sp>
      <p:pic>
        <p:nvPicPr>
          <p:cNvPr id="7" name="Picture 6"/>
          <p:cNvPicPr>
            <a:picLocks noChangeAspect="1"/>
          </p:cNvPicPr>
          <p:nvPr/>
        </p:nvPicPr>
        <p:blipFill>
          <a:blip r:embed="rId3"/>
          <a:stretch>
            <a:fillRect/>
          </a:stretch>
        </p:blipFill>
        <p:spPr>
          <a:xfrm>
            <a:off x="838200" y="3866506"/>
            <a:ext cx="7127789" cy="2369537"/>
          </a:xfrm>
          <a:prstGeom prst="rect">
            <a:avLst/>
          </a:prstGeom>
        </p:spPr>
      </p:pic>
    </p:spTree>
    <p:extLst>
      <p:ext uri="{BB962C8B-B14F-4D97-AF65-F5344CB8AC3E}">
        <p14:creationId xmlns:p14="http://schemas.microsoft.com/office/powerpoint/2010/main" val="3777733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42975" y="85725"/>
            <a:ext cx="8191500" cy="6643688"/>
          </a:xfrm>
          <a:prstGeom prst="rect">
            <a:avLst/>
          </a:prstGeom>
        </p:spPr>
      </p:pic>
    </p:spTree>
    <p:extLst>
      <p:ext uri="{BB962C8B-B14F-4D97-AF65-F5344CB8AC3E}">
        <p14:creationId xmlns:p14="http://schemas.microsoft.com/office/powerpoint/2010/main" val="858235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7387" y="800099"/>
            <a:ext cx="7958138" cy="5172075"/>
          </a:xfrm>
          <a:prstGeom prst="rect">
            <a:avLst/>
          </a:prstGeom>
        </p:spPr>
      </p:pic>
    </p:spTree>
    <p:extLst>
      <p:ext uri="{BB962C8B-B14F-4D97-AF65-F5344CB8AC3E}">
        <p14:creationId xmlns:p14="http://schemas.microsoft.com/office/powerpoint/2010/main" val="778094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3087" y="1328737"/>
            <a:ext cx="7686675" cy="3629025"/>
          </a:xfrm>
          <a:prstGeom prst="rect">
            <a:avLst/>
          </a:prstGeom>
        </p:spPr>
      </p:pic>
    </p:spTree>
    <p:extLst>
      <p:ext uri="{BB962C8B-B14F-4D97-AF65-F5344CB8AC3E}">
        <p14:creationId xmlns:p14="http://schemas.microsoft.com/office/powerpoint/2010/main" val="415355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90434" y="0"/>
          <a:ext cx="12027877" cy="7084094"/>
        </p:xfrm>
        <a:graphic>
          <a:graphicData uri="http://schemas.openxmlformats.org/drawingml/2006/table">
            <a:tbl>
              <a:tblPr firstRow="1" bandRow="1">
                <a:tableStyleId>{5C22544A-7EE6-4342-B048-85BDC9FD1C3A}</a:tableStyleId>
              </a:tblPr>
              <a:tblGrid>
                <a:gridCol w="3516491">
                  <a:extLst>
                    <a:ext uri="{9D8B030D-6E8A-4147-A177-3AD203B41FA5}">
                      <a16:colId xmlns:a16="http://schemas.microsoft.com/office/drawing/2014/main" val="20000"/>
                    </a:ext>
                  </a:extLst>
                </a:gridCol>
                <a:gridCol w="8511386">
                  <a:extLst>
                    <a:ext uri="{9D8B030D-6E8A-4147-A177-3AD203B41FA5}">
                      <a16:colId xmlns:a16="http://schemas.microsoft.com/office/drawing/2014/main" val="20001"/>
                    </a:ext>
                  </a:extLst>
                </a:gridCol>
              </a:tblGrid>
              <a:tr h="379243">
                <a:tc>
                  <a:txBody>
                    <a:bodyPr/>
                    <a:lstStyle/>
                    <a:p>
                      <a:pPr algn="ctr"/>
                      <a:r>
                        <a:rPr lang="en-US" sz="1400" b="1" dirty="0"/>
                        <a:t>Use case</a:t>
                      </a:r>
                      <a:r>
                        <a:rPr lang="en-US" sz="1400" b="1" baseline="0" dirty="0"/>
                        <a:t> ID</a:t>
                      </a:r>
                      <a:endParaRPr lang="en-US" sz="1400" b="1" dirty="0"/>
                    </a:p>
                  </a:txBody>
                  <a:tcPr/>
                </a:tc>
                <a:tc>
                  <a:txBody>
                    <a:bodyPr/>
                    <a:lstStyle/>
                    <a:p>
                      <a:r>
                        <a:rPr lang="en-US" sz="1400" b="1" dirty="0"/>
                        <a:t>UC103</a:t>
                      </a:r>
                    </a:p>
                  </a:txBody>
                  <a:tcPr/>
                </a:tc>
                <a:extLst>
                  <a:ext uri="{0D108BD9-81ED-4DB2-BD59-A6C34878D82A}">
                    <a16:rowId xmlns:a16="http://schemas.microsoft.com/office/drawing/2014/main" val="10000"/>
                  </a:ext>
                </a:extLst>
              </a:tr>
              <a:tr h="379243">
                <a:tc>
                  <a:txBody>
                    <a:bodyPr/>
                    <a:lstStyle/>
                    <a:p>
                      <a:r>
                        <a:rPr lang="en-US" sz="1400" b="1" dirty="0"/>
                        <a:t>Use </a:t>
                      </a:r>
                      <a:r>
                        <a:rPr lang="en-US" sz="1400" b="1" baseline="0" dirty="0"/>
                        <a:t>case Name</a:t>
                      </a:r>
                      <a:endParaRPr lang="en-US" sz="1400" b="1" dirty="0"/>
                    </a:p>
                  </a:txBody>
                  <a:tcPr/>
                </a:tc>
                <a:tc>
                  <a:txBody>
                    <a:bodyPr/>
                    <a:lstStyle/>
                    <a:p>
                      <a:r>
                        <a:rPr lang="en-US" sz="1400" b="1" dirty="0"/>
                        <a:t>Search Products</a:t>
                      </a:r>
                    </a:p>
                  </a:txBody>
                  <a:tcPr/>
                </a:tc>
                <a:extLst>
                  <a:ext uri="{0D108BD9-81ED-4DB2-BD59-A6C34878D82A}">
                    <a16:rowId xmlns:a16="http://schemas.microsoft.com/office/drawing/2014/main" val="10001"/>
                  </a:ext>
                </a:extLst>
              </a:tr>
              <a:tr h="379243">
                <a:tc>
                  <a:txBody>
                    <a:bodyPr/>
                    <a:lstStyle/>
                    <a:p>
                      <a:r>
                        <a:rPr lang="en-US" sz="1400" b="1" dirty="0"/>
                        <a:t>Actors</a:t>
                      </a:r>
                      <a:r>
                        <a:rPr lang="en-US" sz="1400" b="1" baseline="0" dirty="0"/>
                        <a:t> </a:t>
                      </a:r>
                      <a:endParaRPr lang="en-US" sz="1400" b="1" dirty="0"/>
                    </a:p>
                  </a:txBody>
                  <a:tcPr/>
                </a:tc>
                <a:tc>
                  <a:txBody>
                    <a:bodyPr/>
                    <a:lstStyle/>
                    <a:p>
                      <a:r>
                        <a:rPr lang="en-US" sz="1400" b="1" dirty="0"/>
                        <a:t>Customer</a:t>
                      </a:r>
                    </a:p>
                  </a:txBody>
                  <a:tcPr/>
                </a:tc>
                <a:extLst>
                  <a:ext uri="{0D108BD9-81ED-4DB2-BD59-A6C34878D82A}">
                    <a16:rowId xmlns:a16="http://schemas.microsoft.com/office/drawing/2014/main" val="10002"/>
                  </a:ext>
                </a:extLst>
              </a:tr>
              <a:tr h="379243">
                <a:tc>
                  <a:txBody>
                    <a:bodyPr/>
                    <a:lstStyle/>
                    <a:p>
                      <a:r>
                        <a:rPr lang="en-US" sz="1400" b="1" dirty="0"/>
                        <a:t>Description</a:t>
                      </a:r>
                    </a:p>
                  </a:txBody>
                  <a:tcPr/>
                </a:tc>
                <a:tc>
                  <a:txBody>
                    <a:bodyPr/>
                    <a:lstStyle/>
                    <a:p>
                      <a:r>
                        <a:rPr lang="en-US" sz="1400" b="1" dirty="0"/>
                        <a:t>Search</a:t>
                      </a:r>
                      <a:r>
                        <a:rPr lang="en-US" sz="1400" b="1" baseline="0" dirty="0"/>
                        <a:t> for products based on some criteria </a:t>
                      </a:r>
                      <a:endParaRPr lang="en-US" sz="1400" b="1" dirty="0"/>
                    </a:p>
                  </a:txBody>
                  <a:tcPr/>
                </a:tc>
                <a:extLst>
                  <a:ext uri="{0D108BD9-81ED-4DB2-BD59-A6C34878D82A}">
                    <a16:rowId xmlns:a16="http://schemas.microsoft.com/office/drawing/2014/main" val="10003"/>
                  </a:ext>
                </a:extLst>
              </a:tr>
              <a:tr h="362070">
                <a:tc>
                  <a:txBody>
                    <a:bodyPr/>
                    <a:lstStyle/>
                    <a:p>
                      <a:endParaRPr lang="en-US" sz="1400" b="1"/>
                    </a:p>
                  </a:txBody>
                  <a:tcPr/>
                </a:tc>
                <a:tc>
                  <a:txBody>
                    <a:bodyPr/>
                    <a:lstStyle/>
                    <a:p>
                      <a:r>
                        <a:rPr lang="en-US" sz="1400" b="1" dirty="0"/>
                        <a:t>The customer</a:t>
                      </a:r>
                      <a:r>
                        <a:rPr lang="en-US" sz="1400" b="1" baseline="0" dirty="0"/>
                        <a:t> wants to browse among products or the customer would like to search for certain products</a:t>
                      </a:r>
                      <a:endParaRPr lang="en-US" sz="1400" b="1" dirty="0"/>
                    </a:p>
                  </a:txBody>
                  <a:tcPr/>
                </a:tc>
                <a:extLst>
                  <a:ext uri="{0D108BD9-81ED-4DB2-BD59-A6C34878D82A}">
                    <a16:rowId xmlns:a16="http://schemas.microsoft.com/office/drawing/2014/main" val="10004"/>
                  </a:ext>
                </a:extLst>
              </a:tr>
              <a:tr h="379243">
                <a:tc>
                  <a:txBody>
                    <a:bodyPr/>
                    <a:lstStyle/>
                    <a:p>
                      <a:r>
                        <a:rPr lang="en-US" sz="1400" b="1" dirty="0"/>
                        <a:t>Precondition</a:t>
                      </a:r>
                    </a:p>
                  </a:txBody>
                  <a:tcPr/>
                </a:tc>
                <a:tc>
                  <a:txBody>
                    <a:bodyPr/>
                    <a:lstStyle/>
                    <a:p>
                      <a:r>
                        <a:rPr lang="en-US" sz="1400" b="1" dirty="0"/>
                        <a:t>Customer</a:t>
                      </a:r>
                      <a:r>
                        <a:rPr lang="en-US" sz="1400" b="1" baseline="0" dirty="0"/>
                        <a:t> starts web browser</a:t>
                      </a:r>
                      <a:endParaRPr lang="en-US" sz="1400" b="1" dirty="0"/>
                    </a:p>
                  </a:txBody>
                  <a:tcPr/>
                </a:tc>
                <a:extLst>
                  <a:ext uri="{0D108BD9-81ED-4DB2-BD59-A6C34878D82A}">
                    <a16:rowId xmlns:a16="http://schemas.microsoft.com/office/drawing/2014/main" val="10005"/>
                  </a:ext>
                </a:extLst>
              </a:tr>
              <a:tr h="379243">
                <a:tc>
                  <a:txBody>
                    <a:bodyPr/>
                    <a:lstStyle/>
                    <a:p>
                      <a:r>
                        <a:rPr lang="en-US" sz="1400" b="1" dirty="0" err="1"/>
                        <a:t>Postcondition</a:t>
                      </a:r>
                      <a:endParaRPr lang="en-US" sz="1400" b="1" dirty="0"/>
                    </a:p>
                  </a:txBody>
                  <a:tcPr/>
                </a:tc>
                <a:tc>
                  <a:txBody>
                    <a:bodyPr/>
                    <a:lstStyle/>
                    <a:p>
                      <a:r>
                        <a:rPr lang="en-US" sz="1400" b="1" dirty="0"/>
                        <a:t>Search results meeting</a:t>
                      </a:r>
                      <a:r>
                        <a:rPr lang="en-US" sz="1400" b="1" baseline="0" dirty="0"/>
                        <a:t> the criteria are displayed</a:t>
                      </a:r>
                      <a:endParaRPr lang="en-US" sz="1400" b="1" dirty="0"/>
                    </a:p>
                  </a:txBody>
                  <a:tcPr/>
                </a:tc>
                <a:extLst>
                  <a:ext uri="{0D108BD9-81ED-4DB2-BD59-A6C34878D82A}">
                    <a16:rowId xmlns:a16="http://schemas.microsoft.com/office/drawing/2014/main" val="10006"/>
                  </a:ext>
                </a:extLst>
              </a:tr>
              <a:tr h="1622819">
                <a:tc>
                  <a:txBody>
                    <a:bodyPr/>
                    <a:lstStyle/>
                    <a:p>
                      <a:r>
                        <a:rPr lang="en-US" sz="1400" b="1" dirty="0"/>
                        <a:t>Normal Flow</a:t>
                      </a:r>
                      <a:r>
                        <a:rPr lang="en-US" sz="1400" b="1" baseline="0" dirty="0"/>
                        <a:t> </a:t>
                      </a:r>
                      <a:endParaRPr lang="en-US" sz="1400" b="1" dirty="0"/>
                    </a:p>
                  </a:txBody>
                  <a:tcPr/>
                </a:tc>
                <a:tc>
                  <a:txBody>
                    <a:bodyPr/>
                    <a:lstStyle/>
                    <a:p>
                      <a:pPr marL="342900" indent="-342900">
                        <a:buFont typeface="+mj-lt"/>
                        <a:buAutoNum type="arabicPeriod"/>
                      </a:pPr>
                      <a:r>
                        <a:rPr lang="en-US" sz="1400" b="1" dirty="0"/>
                        <a:t>Customer</a:t>
                      </a:r>
                      <a:r>
                        <a:rPr lang="en-US" sz="1400" b="1" baseline="0" dirty="0"/>
                        <a:t> visits the application home page</a:t>
                      </a:r>
                    </a:p>
                    <a:p>
                      <a:pPr marL="342900" indent="-342900">
                        <a:buFont typeface="+mj-lt"/>
                        <a:buAutoNum type="arabicPeriod"/>
                      </a:pPr>
                      <a:r>
                        <a:rPr lang="en-US" sz="1400" b="1" dirty="0"/>
                        <a:t>Customer</a:t>
                      </a:r>
                      <a:r>
                        <a:rPr lang="en-US" sz="1400" b="1" baseline="0" dirty="0"/>
                        <a:t> clicks the search button</a:t>
                      </a:r>
                    </a:p>
                    <a:p>
                      <a:pPr marL="342900" indent="-342900">
                        <a:buFont typeface="+mj-lt"/>
                        <a:buAutoNum type="arabicPeriod"/>
                      </a:pPr>
                      <a:r>
                        <a:rPr lang="en-US" sz="1400" b="1" baseline="0" dirty="0"/>
                        <a:t>Search page is displayed by the system</a:t>
                      </a:r>
                    </a:p>
                    <a:p>
                      <a:pPr marL="342900" indent="-342900">
                        <a:buFont typeface="+mj-lt"/>
                        <a:buAutoNum type="arabicPeriod"/>
                      </a:pPr>
                      <a:r>
                        <a:rPr lang="en-US" sz="1400" b="1" baseline="0" dirty="0"/>
                        <a:t>Customer enters search criteria</a:t>
                      </a:r>
                    </a:p>
                    <a:p>
                      <a:pPr marL="342900" indent="-342900">
                        <a:buFont typeface="+mj-lt"/>
                        <a:buAutoNum type="arabicPeriod"/>
                      </a:pPr>
                      <a:r>
                        <a:rPr lang="en-US" sz="1400" b="1" baseline="0" dirty="0"/>
                        <a:t>The system validates the criteria provided </a:t>
                      </a:r>
                    </a:p>
                    <a:p>
                      <a:pPr marL="342900" indent="-342900">
                        <a:buFont typeface="+mj-lt"/>
                        <a:buAutoNum type="arabicPeriod"/>
                      </a:pPr>
                      <a:r>
                        <a:rPr lang="en-US" sz="1400" b="1" baseline="0" dirty="0"/>
                        <a:t>The system looks up the catalog to find the products that meet the criteria</a:t>
                      </a:r>
                    </a:p>
                    <a:p>
                      <a:pPr marL="342900" indent="-342900">
                        <a:buFont typeface="+mj-lt"/>
                        <a:buAutoNum type="arabicPeriod"/>
                      </a:pPr>
                      <a:r>
                        <a:rPr lang="en-US" sz="1400" b="1" baseline="0" dirty="0"/>
                        <a:t>Search results page is displayed with the product fulfilling the criteria </a:t>
                      </a:r>
                    </a:p>
                    <a:p>
                      <a:pPr marL="342900" indent="-342900">
                        <a:buFont typeface="+mj-lt"/>
                        <a:buAutoNum type="arabicPeriod"/>
                      </a:pPr>
                      <a:endParaRPr lang="en-US" sz="1400" b="1" dirty="0"/>
                    </a:p>
                  </a:txBody>
                  <a:tcPr/>
                </a:tc>
                <a:extLst>
                  <a:ext uri="{0D108BD9-81ED-4DB2-BD59-A6C34878D82A}">
                    <a16:rowId xmlns:a16="http://schemas.microsoft.com/office/drawing/2014/main" val="10007"/>
                  </a:ext>
                </a:extLst>
              </a:tr>
              <a:tr h="379243">
                <a:tc>
                  <a:txBody>
                    <a:bodyPr/>
                    <a:lstStyle/>
                    <a:p>
                      <a:r>
                        <a:rPr lang="en-US" sz="1400" b="1" dirty="0"/>
                        <a:t>Alternative flows</a:t>
                      </a:r>
                      <a:r>
                        <a:rPr lang="en-US" sz="1400" b="1" baseline="0" dirty="0"/>
                        <a:t> </a:t>
                      </a:r>
                      <a:endParaRPr lang="en-US" sz="1400" b="1" dirty="0"/>
                    </a:p>
                  </a:txBody>
                  <a:tcPr/>
                </a:tc>
                <a:tc>
                  <a:txBody>
                    <a:bodyPr/>
                    <a:lstStyle/>
                    <a:p>
                      <a:r>
                        <a:rPr lang="en-US" sz="1400" b="1" dirty="0"/>
                        <a:t>Refine Search</a:t>
                      </a:r>
                      <a:r>
                        <a:rPr lang="en-US" sz="1400" b="1" baseline="0" dirty="0"/>
                        <a:t> Results</a:t>
                      </a:r>
                    </a:p>
                    <a:p>
                      <a:r>
                        <a:rPr lang="en-US" sz="1400" b="1" baseline="0" dirty="0"/>
                        <a:t>The following steps are added:</a:t>
                      </a:r>
                    </a:p>
                    <a:p>
                      <a:pPr marL="342900" indent="-342900">
                        <a:buFont typeface="+mj-lt"/>
                        <a:buAutoNum type="arabicPeriod" startAt="8"/>
                      </a:pPr>
                      <a:r>
                        <a:rPr lang="en-US" sz="1400" b="1" baseline="0" dirty="0"/>
                        <a:t>Customer refines search results by providing additional criteria</a:t>
                      </a:r>
                    </a:p>
                    <a:p>
                      <a:pPr marL="342900" indent="-342900">
                        <a:buFont typeface="+mj-lt"/>
                        <a:buAutoNum type="arabicPeriod" startAt="8"/>
                      </a:pPr>
                      <a:r>
                        <a:rPr lang="en-US" sz="1400" b="1" baseline="0" dirty="0"/>
                        <a:t>Step 5-7 are re-executed </a:t>
                      </a:r>
                      <a:endParaRPr lang="en-US" sz="1400" b="1" dirty="0"/>
                    </a:p>
                  </a:txBody>
                  <a:tcPr/>
                </a:tc>
                <a:extLst>
                  <a:ext uri="{0D108BD9-81ED-4DB2-BD59-A6C34878D82A}">
                    <a16:rowId xmlns:a16="http://schemas.microsoft.com/office/drawing/2014/main" val="10008"/>
                  </a:ext>
                </a:extLst>
              </a:tr>
              <a:tr h="379243">
                <a:tc>
                  <a:txBody>
                    <a:bodyPr/>
                    <a:lstStyle/>
                    <a:p>
                      <a:r>
                        <a:rPr lang="en-US" sz="1400" b="1" dirty="0"/>
                        <a:t>Exceptions</a:t>
                      </a:r>
                    </a:p>
                  </a:txBody>
                  <a:tcPr/>
                </a:tc>
                <a:tc>
                  <a:txBody>
                    <a:bodyPr/>
                    <a:lstStyle/>
                    <a:p>
                      <a:r>
                        <a:rPr lang="en-US" sz="1400" b="1" dirty="0"/>
                        <a:t>In</a:t>
                      </a:r>
                      <a:r>
                        <a:rPr lang="en-US" sz="1400" b="1" baseline="0" dirty="0"/>
                        <a:t> step 5, if search criteria is invalid or even missing then Step 3 (display search page) will be executed along with some hints on valid criteria </a:t>
                      </a:r>
                    </a:p>
                    <a:p>
                      <a:r>
                        <a:rPr lang="en-US" sz="1400" b="1" baseline="0" dirty="0"/>
                        <a:t>Step 6, if no products found meet the criteria then Step 3 (display search page) will be executed along with the error message “Product not found”</a:t>
                      </a:r>
                      <a:endParaRPr lang="en-US" sz="1400" b="1" dirty="0"/>
                    </a:p>
                  </a:txBody>
                  <a:tcPr/>
                </a:tc>
                <a:extLst>
                  <a:ext uri="{0D108BD9-81ED-4DB2-BD59-A6C34878D82A}">
                    <a16:rowId xmlns:a16="http://schemas.microsoft.com/office/drawing/2014/main" val="10009"/>
                  </a:ext>
                </a:extLst>
              </a:tr>
              <a:tr h="379243">
                <a:tc>
                  <a:txBody>
                    <a:bodyPr/>
                    <a:lstStyle/>
                    <a:p>
                      <a:r>
                        <a:rPr lang="en-US" sz="1400" b="1" dirty="0"/>
                        <a:t>Included</a:t>
                      </a:r>
                      <a:r>
                        <a:rPr lang="en-US" sz="1400" b="1" baseline="0" dirty="0"/>
                        <a:t> </a:t>
                      </a:r>
                      <a:endParaRPr lang="en-US" sz="1400" b="1" dirty="0"/>
                    </a:p>
                  </a:txBody>
                  <a:tcPr/>
                </a:tc>
                <a:tc>
                  <a:txBody>
                    <a:bodyPr/>
                    <a:lstStyle/>
                    <a:p>
                      <a:r>
                        <a:rPr lang="en-US" sz="1400" b="1" dirty="0"/>
                        <a:t>None</a:t>
                      </a:r>
                      <a:r>
                        <a:rPr lang="en-US" sz="1400" b="1" baseline="0" dirty="0"/>
                        <a:t> </a:t>
                      </a:r>
                      <a:endParaRPr lang="en-US" sz="1400" b="1" dirty="0"/>
                    </a:p>
                  </a:txBody>
                  <a:tcPr/>
                </a:tc>
                <a:extLst>
                  <a:ext uri="{0D108BD9-81ED-4DB2-BD59-A6C34878D82A}">
                    <a16:rowId xmlns:a16="http://schemas.microsoft.com/office/drawing/2014/main" val="10010"/>
                  </a:ext>
                </a:extLst>
              </a:tr>
              <a:tr h="379243">
                <a:tc>
                  <a:txBody>
                    <a:bodyPr/>
                    <a:lstStyle/>
                    <a:p>
                      <a:r>
                        <a:rPr lang="en-US" sz="1400" b="1" dirty="0"/>
                        <a:t>Notes and issues</a:t>
                      </a:r>
                      <a:r>
                        <a:rPr lang="en-US" sz="1400" b="1" baseline="0" dirty="0"/>
                        <a:t> </a:t>
                      </a:r>
                      <a:endParaRPr lang="en-US" sz="1400" b="1" dirty="0"/>
                    </a:p>
                  </a:txBody>
                  <a:tcPr/>
                </a:tc>
                <a:tc>
                  <a:txBody>
                    <a:bodyPr/>
                    <a:lstStyle/>
                    <a:p>
                      <a:r>
                        <a:rPr lang="en-US" sz="1400" b="1" dirty="0"/>
                        <a:t>None</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406692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Robustness Diagram</a:t>
            </a:r>
          </a:p>
        </p:txBody>
      </p:sp>
      <p:pic>
        <p:nvPicPr>
          <p:cNvPr id="7" name="Content Placeholder 6">
            <a:extLst>
              <a:ext uri="{FF2B5EF4-FFF2-40B4-BE49-F238E27FC236}">
                <a16:creationId xmlns:a16="http://schemas.microsoft.com/office/drawing/2014/main" id="{BAC6D5A0-65E8-E3EC-6421-27533809FA77}"/>
              </a:ext>
            </a:extLst>
          </p:cNvPr>
          <p:cNvPicPr>
            <a:picLocks noGrp="1" noChangeAspect="1"/>
          </p:cNvPicPr>
          <p:nvPr>
            <p:ph idx="1"/>
          </p:nvPr>
        </p:nvPicPr>
        <p:blipFill>
          <a:blip r:embed="rId3"/>
          <a:stretch>
            <a:fillRect/>
          </a:stretch>
        </p:blipFill>
        <p:spPr>
          <a:xfrm>
            <a:off x="4216525" y="95693"/>
            <a:ext cx="7872693" cy="6762307"/>
          </a:xfrm>
          <a:prstGeom prst="rect">
            <a:avLst/>
          </a:prstGeom>
        </p:spPr>
      </p:pic>
    </p:spTree>
    <p:extLst>
      <p:ext uri="{BB962C8B-B14F-4D97-AF65-F5344CB8AC3E}">
        <p14:creationId xmlns:p14="http://schemas.microsoft.com/office/powerpoint/2010/main" val="3561191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6CBF-3817-47DD-A8B9-55A018652208}"/>
              </a:ext>
            </a:extLst>
          </p:cNvPr>
          <p:cNvSpPr>
            <a:spLocks noGrp="1"/>
          </p:cNvSpPr>
          <p:nvPr>
            <p:ph type="title"/>
          </p:nvPr>
        </p:nvSpPr>
        <p:spPr/>
        <p:txBody>
          <a:bodyPr/>
          <a:lstStyle/>
          <a:p>
            <a:endParaRPr lang="x-none"/>
          </a:p>
        </p:txBody>
      </p:sp>
      <p:pic>
        <p:nvPicPr>
          <p:cNvPr id="4" name="Content Placeholder 3">
            <a:extLst>
              <a:ext uri="{FF2B5EF4-FFF2-40B4-BE49-F238E27FC236}">
                <a16:creationId xmlns:a16="http://schemas.microsoft.com/office/drawing/2014/main" id="{3BB93CC1-AF80-44ED-94FE-2D928A51AF74}"/>
              </a:ext>
            </a:extLst>
          </p:cNvPr>
          <p:cNvPicPr>
            <a:picLocks noGrp="1" noChangeAspect="1"/>
          </p:cNvPicPr>
          <p:nvPr>
            <p:ph idx="1"/>
          </p:nvPr>
        </p:nvPicPr>
        <p:blipFill>
          <a:blip r:embed="rId2"/>
          <a:stretch>
            <a:fillRect/>
          </a:stretch>
        </p:blipFill>
        <p:spPr>
          <a:xfrm>
            <a:off x="2298189" y="1825625"/>
            <a:ext cx="7595621" cy="4351338"/>
          </a:xfrm>
          <a:prstGeom prst="rect">
            <a:avLst/>
          </a:prstGeom>
        </p:spPr>
      </p:pic>
    </p:spTree>
    <p:extLst>
      <p:ext uri="{BB962C8B-B14F-4D97-AF65-F5344CB8AC3E}">
        <p14:creationId xmlns:p14="http://schemas.microsoft.com/office/powerpoint/2010/main" val="299641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444" y="76112"/>
            <a:ext cx="10515600" cy="1325563"/>
          </a:xfrm>
        </p:spPr>
        <p:txBody>
          <a:bodyPr/>
          <a:lstStyle/>
          <a:p>
            <a:r>
              <a:rPr lang="en-US" b="1" dirty="0"/>
              <a:t>Login Sequence diagram:</a:t>
            </a:r>
          </a:p>
        </p:txBody>
      </p:sp>
      <p:pic>
        <p:nvPicPr>
          <p:cNvPr id="4" name="Content Placeholder 3"/>
          <p:cNvPicPr>
            <a:picLocks noGrp="1" noChangeAspect="1"/>
          </p:cNvPicPr>
          <p:nvPr>
            <p:ph idx="1"/>
          </p:nvPr>
        </p:nvPicPr>
        <p:blipFill>
          <a:blip r:embed="rId2"/>
          <a:stretch>
            <a:fillRect/>
          </a:stretch>
        </p:blipFill>
        <p:spPr>
          <a:xfrm>
            <a:off x="605444" y="1401675"/>
            <a:ext cx="2367546" cy="4351338"/>
          </a:xfrm>
          <a:prstGeom prst="rect">
            <a:avLst/>
          </a:prstGeom>
        </p:spPr>
      </p:pic>
      <p:pic>
        <p:nvPicPr>
          <p:cNvPr id="5" name="Picture 4"/>
          <p:cNvPicPr>
            <a:picLocks noChangeAspect="1"/>
          </p:cNvPicPr>
          <p:nvPr/>
        </p:nvPicPr>
        <p:blipFill rotWithShape="1">
          <a:blip r:embed="rId3"/>
          <a:srcRect l="7646"/>
          <a:stretch/>
        </p:blipFill>
        <p:spPr>
          <a:xfrm>
            <a:off x="3266902" y="1401675"/>
            <a:ext cx="7498080" cy="4529471"/>
          </a:xfrm>
          <a:prstGeom prst="rect">
            <a:avLst/>
          </a:prstGeom>
        </p:spPr>
      </p:pic>
    </p:spTree>
    <p:extLst>
      <p:ext uri="{BB962C8B-B14F-4D97-AF65-F5344CB8AC3E}">
        <p14:creationId xmlns:p14="http://schemas.microsoft.com/office/powerpoint/2010/main" val="1878428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Edit Shopping Cart use case text:</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u="sng" dirty="0"/>
              <a:t> Basic Course: </a:t>
            </a:r>
          </a:p>
          <a:p>
            <a:r>
              <a:rPr lang="en-US" dirty="0"/>
              <a:t>On the Shopping Cart Page, the Customer modifies</a:t>
            </a:r>
          </a:p>
          <a:p>
            <a:r>
              <a:rPr lang="en-US" dirty="0"/>
              <a:t>the quantity of an Item in the Shopping Cart, and then presses the</a:t>
            </a:r>
          </a:p>
          <a:p>
            <a:r>
              <a:rPr lang="en-US" dirty="0"/>
              <a:t>Update button. The system stores the new quantity, and then</a:t>
            </a:r>
          </a:p>
          <a:p>
            <a:r>
              <a:rPr lang="en-US" dirty="0"/>
              <a:t>computes and displays the new cost for that Item.</a:t>
            </a:r>
          </a:p>
          <a:p>
            <a:pPr marL="0" indent="0">
              <a:buNone/>
            </a:pPr>
            <a:r>
              <a:rPr lang="en-US" u="sng" dirty="0"/>
              <a:t>Alternate Course:</a:t>
            </a:r>
          </a:p>
          <a:p>
            <a:r>
              <a:rPr lang="en-US" dirty="0"/>
              <a:t> If the Customer changes the quantity of the Item</a:t>
            </a:r>
          </a:p>
          <a:p>
            <a:r>
              <a:rPr lang="en-US" dirty="0"/>
              <a:t>to 0, the system deletes that Item from the Shopping Cart.</a:t>
            </a:r>
          </a:p>
        </p:txBody>
      </p:sp>
    </p:spTree>
    <p:extLst>
      <p:ext uri="{BB962C8B-B14F-4D97-AF65-F5344CB8AC3E}">
        <p14:creationId xmlns:p14="http://schemas.microsoft.com/office/powerpoint/2010/main" val="2993226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606811" y="811471"/>
            <a:ext cx="8966978" cy="4733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6450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Steps for Creating Robustness Analysis:</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You perform robustness analysis for a use case by walking through the use case text.</a:t>
            </a:r>
          </a:p>
          <a:p>
            <a:r>
              <a:rPr lang="en-US" dirty="0"/>
              <a:t>One sentence at a time, and drawing the actors, the appropriate boundary, entity objects and controllers, and the connections among the various elements of the diagram.</a:t>
            </a:r>
          </a:p>
          <a:p>
            <a:r>
              <a:rPr lang="en-US" dirty="0"/>
              <a:t>You should be able to fit the basic course and all of the alternate courses on one diagram.</a:t>
            </a:r>
          </a:p>
          <a:p>
            <a:r>
              <a:rPr lang="en-US" dirty="0"/>
              <a:t>Anyone who reviews a robustness diagram should be able to read a course of action in the use case text, trace his finger along with the associations on the diagram, and see a clear match between text and picture.</a:t>
            </a:r>
          </a:p>
          <a:p>
            <a:endParaRPr lang="en-US" dirty="0"/>
          </a:p>
        </p:txBody>
      </p:sp>
    </p:spTree>
    <p:extLst>
      <p:ext uri="{BB962C8B-B14F-4D97-AF65-F5344CB8AC3E}">
        <p14:creationId xmlns:p14="http://schemas.microsoft.com/office/powerpoint/2010/main" val="96732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ECB(Robustness Analysis):</a:t>
            </a:r>
          </a:p>
        </p:txBody>
      </p:sp>
      <p:sp>
        <p:nvSpPr>
          <p:cNvPr id="3" name="Content Placeholder 2"/>
          <p:cNvSpPr>
            <a:spLocks noGrp="1"/>
          </p:cNvSpPr>
          <p:nvPr>
            <p:ph idx="1"/>
          </p:nvPr>
        </p:nvSpPr>
        <p:spPr/>
        <p:txBody>
          <a:bodyPr/>
          <a:lstStyle/>
          <a:p>
            <a:r>
              <a:rPr lang="en-US" dirty="0"/>
              <a:t>The Robustness Analysis is a practice that originated with </a:t>
            </a:r>
            <a:r>
              <a:rPr lang="en-US" dirty="0">
                <a:solidFill>
                  <a:schemeClr val="accent1"/>
                </a:solidFill>
              </a:rPr>
              <a:t>Ivar Jacobson’s </a:t>
            </a:r>
            <a:r>
              <a:rPr lang="en-US" dirty="0" err="1"/>
              <a:t>Objectory</a:t>
            </a:r>
            <a:r>
              <a:rPr lang="en-US" dirty="0"/>
              <a:t> Method. (also called Jacobson’s diagram)</a:t>
            </a:r>
          </a:p>
          <a:p>
            <a:r>
              <a:rPr lang="en-US" dirty="0"/>
              <a:t>This involves analyzing the narrative text of use cases, identifying the first-guess set of objects that will participate in those use cases, and classifying these objects based on the roles they play. </a:t>
            </a:r>
          </a:p>
          <a:p>
            <a:r>
              <a:rPr lang="en-US" dirty="0"/>
              <a:t>Robustness analysis helps you to bridge the gap from Use Cases and Domain Classes.</a:t>
            </a:r>
          </a:p>
        </p:txBody>
      </p:sp>
    </p:spTree>
    <p:extLst>
      <p:ext uri="{BB962C8B-B14F-4D97-AF65-F5344CB8AC3E}">
        <p14:creationId xmlns:p14="http://schemas.microsoft.com/office/powerpoint/2010/main" val="1341820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03367" y="847898"/>
            <a:ext cx="7913717" cy="4954133"/>
          </a:xfrm>
          <a:prstGeom prst="rect">
            <a:avLst/>
          </a:prstGeom>
        </p:spPr>
      </p:pic>
    </p:spTree>
    <p:extLst>
      <p:ext uri="{BB962C8B-B14F-4D97-AF65-F5344CB8AC3E}">
        <p14:creationId xmlns:p14="http://schemas.microsoft.com/office/powerpoint/2010/main" val="249961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70363" y="977727"/>
            <a:ext cx="8379501" cy="4957560"/>
          </a:xfrm>
          <a:prstGeom prst="rect">
            <a:avLst/>
          </a:prstGeom>
        </p:spPr>
      </p:pic>
    </p:spTree>
    <p:extLst>
      <p:ext uri="{BB962C8B-B14F-4D97-AF65-F5344CB8AC3E}">
        <p14:creationId xmlns:p14="http://schemas.microsoft.com/office/powerpoint/2010/main" val="117952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1945" y="911225"/>
            <a:ext cx="3941619" cy="4101350"/>
          </a:xfrm>
        </p:spPr>
        <p:txBody>
          <a:bodyPr>
            <a:normAutofit lnSpcReduction="10000"/>
          </a:bodyPr>
          <a:lstStyle/>
          <a:p>
            <a:r>
              <a:rPr lang="en-US" dirty="0"/>
              <a:t>ECB partitions the system into three types of classes: entities, controls, and boundaries.</a:t>
            </a:r>
          </a:p>
          <a:p>
            <a:r>
              <a:rPr lang="en-US" dirty="0"/>
              <a:t>entity, control, and boundary are official UML class stereotypes. UML has some special icons to represent them.</a:t>
            </a:r>
          </a:p>
        </p:txBody>
      </p:sp>
      <p:pic>
        <p:nvPicPr>
          <p:cNvPr id="4" name="Picture 3"/>
          <p:cNvPicPr>
            <a:picLocks noChangeAspect="1"/>
          </p:cNvPicPr>
          <p:nvPr/>
        </p:nvPicPr>
        <p:blipFill>
          <a:blip r:embed="rId2"/>
          <a:stretch>
            <a:fillRect/>
          </a:stretch>
        </p:blipFill>
        <p:spPr>
          <a:xfrm>
            <a:off x="4962699" y="304627"/>
            <a:ext cx="6791497" cy="5467350"/>
          </a:xfrm>
          <a:prstGeom prst="rect">
            <a:avLst/>
          </a:prstGeom>
        </p:spPr>
      </p:pic>
    </p:spTree>
    <p:extLst>
      <p:ext uri="{BB962C8B-B14F-4D97-AF65-F5344CB8AC3E}">
        <p14:creationId xmlns:p14="http://schemas.microsoft.com/office/powerpoint/2010/main" val="94539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3261" y="836410"/>
            <a:ext cx="10515600" cy="4351338"/>
          </a:xfrm>
        </p:spPr>
        <p:txBody>
          <a:bodyPr>
            <a:normAutofit/>
          </a:bodyPr>
          <a:lstStyle/>
          <a:p>
            <a:pPr algn="just"/>
            <a:r>
              <a:rPr lang="en-US" b="1" dirty="0"/>
              <a:t>Boundary object</a:t>
            </a:r>
            <a:r>
              <a:rPr lang="en-US" dirty="0"/>
              <a:t> (or interface object) is what actors use in communicating with the system. The HTML, CSS, etc. which makes up the look and feel of the </a:t>
            </a:r>
            <a:r>
              <a:rPr lang="en-US" dirty="0" smtClean="0"/>
              <a:t>application</a:t>
            </a:r>
          </a:p>
          <a:p>
            <a:pPr algn="just"/>
            <a:r>
              <a:rPr lang="en-US" dirty="0"/>
              <a:t>A boundary class intermediates between the interface and something outside the system. </a:t>
            </a:r>
          </a:p>
          <a:p>
            <a:pPr algn="just"/>
            <a:r>
              <a:rPr lang="en-US" dirty="0"/>
              <a:t>Boundary classes insulate the system from changes in the </a:t>
            </a:r>
            <a:r>
              <a:rPr lang="en-US" dirty="0" smtClean="0"/>
              <a:t>surroundings</a:t>
            </a:r>
            <a:endParaRPr lang="en-US" dirty="0"/>
          </a:p>
        </p:txBody>
      </p:sp>
    </p:spTree>
    <p:extLst>
      <p:ext uri="{BB962C8B-B14F-4D97-AF65-F5344CB8AC3E}">
        <p14:creationId xmlns:p14="http://schemas.microsoft.com/office/powerpoint/2010/main" val="84953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0" y="920749"/>
            <a:ext cx="10515600" cy="5337175"/>
          </a:xfrm>
        </p:spPr>
        <p:txBody>
          <a:bodyPr/>
          <a:lstStyle/>
          <a:p>
            <a:r>
              <a:rPr lang="en-US" b="1" dirty="0"/>
              <a:t>Entity object</a:t>
            </a:r>
            <a:r>
              <a:rPr lang="en-US" dirty="0"/>
              <a:t>  The persistent data that we keep in the data store. Entities are objects representing system data: Customer, Product, Transaction, Cart, etc</a:t>
            </a:r>
            <a:r>
              <a:rPr lang="en-US" dirty="0" smtClean="0"/>
              <a:t>.</a:t>
            </a:r>
          </a:p>
          <a:p>
            <a:r>
              <a:rPr lang="en-US" dirty="0"/>
              <a:t>The main responsibilities of entity classes are to store and manage information in the system. Entity Class always as environment independent</a:t>
            </a:r>
            <a:r>
              <a:rPr lang="en-US" dirty="0" smtClean="0"/>
              <a:t>.</a:t>
            </a:r>
            <a:endParaRPr lang="en-US" dirty="0"/>
          </a:p>
          <a:p>
            <a:r>
              <a:rPr lang="en-US" b="1" dirty="0"/>
              <a:t>Control objects</a:t>
            </a:r>
            <a:r>
              <a:rPr lang="en-US" dirty="0"/>
              <a:t> (also known as controllers in MVC), which serve as the “glue” between boundary objects and entity objects. The code that does the thinking and decision making </a:t>
            </a:r>
            <a:endParaRPr lang="en-US" dirty="0" smtClean="0"/>
          </a:p>
          <a:p>
            <a:endParaRPr lang="en-US" dirty="0"/>
          </a:p>
          <a:p>
            <a:endParaRPr lang="en-US" dirty="0"/>
          </a:p>
        </p:txBody>
      </p:sp>
    </p:spTree>
    <p:extLst>
      <p:ext uri="{BB962C8B-B14F-4D97-AF65-F5344CB8AC3E}">
        <p14:creationId xmlns:p14="http://schemas.microsoft.com/office/powerpoint/2010/main" val="129621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CD78F-9033-4789-8127-1F17CDBE33DF}"/>
              </a:ext>
            </a:extLst>
          </p:cNvPr>
          <p:cNvSpPr>
            <a:spLocks noGrp="1"/>
          </p:cNvSpPr>
          <p:nvPr>
            <p:ph type="title"/>
          </p:nvPr>
        </p:nvSpPr>
        <p:spPr/>
        <p:txBody>
          <a:bodyPr/>
          <a:lstStyle/>
          <a:p>
            <a:r>
              <a:rPr lang="en-US" sz="4400" spc="-145" dirty="0">
                <a:solidFill>
                  <a:srgbClr val="04607A"/>
                </a:solidFill>
                <a:latin typeface="Arial"/>
                <a:cs typeface="Arial"/>
              </a:rPr>
              <a:t>What </a:t>
            </a:r>
            <a:r>
              <a:rPr lang="en-US" sz="4400" spc="-340" dirty="0">
                <a:solidFill>
                  <a:srgbClr val="04607A"/>
                </a:solidFill>
                <a:latin typeface="Arial"/>
                <a:cs typeface="Arial"/>
              </a:rPr>
              <a:t>Is </a:t>
            </a:r>
            <a:r>
              <a:rPr lang="en-US" sz="4400" spc="-270" dirty="0">
                <a:solidFill>
                  <a:srgbClr val="04607A"/>
                </a:solidFill>
                <a:latin typeface="Arial"/>
                <a:cs typeface="Arial"/>
              </a:rPr>
              <a:t>an </a:t>
            </a:r>
            <a:r>
              <a:rPr lang="en-US" sz="4400" spc="-290" dirty="0">
                <a:solidFill>
                  <a:srgbClr val="04607A"/>
                </a:solidFill>
                <a:latin typeface="Arial"/>
                <a:cs typeface="Arial"/>
              </a:rPr>
              <a:t>Analysis</a:t>
            </a:r>
            <a:r>
              <a:rPr lang="en-US" sz="4400" spc="-360" dirty="0">
                <a:solidFill>
                  <a:srgbClr val="04607A"/>
                </a:solidFill>
                <a:latin typeface="Arial"/>
                <a:cs typeface="Arial"/>
              </a:rPr>
              <a:t> </a:t>
            </a:r>
            <a:r>
              <a:rPr lang="en-US" sz="4400" spc="-480" dirty="0">
                <a:solidFill>
                  <a:srgbClr val="04607A"/>
                </a:solidFill>
                <a:latin typeface="Arial"/>
                <a:cs typeface="Arial"/>
              </a:rPr>
              <a:t>Class?</a:t>
            </a:r>
            <a:r>
              <a:rPr lang="en-US" sz="4400" dirty="0">
                <a:latin typeface="Arial"/>
                <a:cs typeface="Arial"/>
              </a:rPr>
              <a:t/>
            </a:r>
            <a:br>
              <a:rPr lang="en-US" sz="4400" dirty="0">
                <a:latin typeface="Arial"/>
                <a:cs typeface="Arial"/>
              </a:rPr>
            </a:br>
            <a:endParaRPr lang="x-none" dirty="0"/>
          </a:p>
        </p:txBody>
      </p:sp>
      <p:sp>
        <p:nvSpPr>
          <p:cNvPr id="3" name="Content Placeholder 2">
            <a:extLst>
              <a:ext uri="{FF2B5EF4-FFF2-40B4-BE49-F238E27FC236}">
                <a16:creationId xmlns:a16="http://schemas.microsoft.com/office/drawing/2014/main" id="{A98458B3-6C60-429C-911F-45E94AA826C3}"/>
              </a:ext>
            </a:extLst>
          </p:cNvPr>
          <p:cNvSpPr>
            <a:spLocks noGrp="1"/>
          </p:cNvSpPr>
          <p:nvPr>
            <p:ph idx="1"/>
          </p:nvPr>
        </p:nvSpPr>
        <p:spPr/>
        <p:txBody>
          <a:bodyPr/>
          <a:lstStyle/>
          <a:p>
            <a:r>
              <a:rPr lang="en-US" sz="2800" spc="10" dirty="0">
                <a:latin typeface="Georgia"/>
                <a:cs typeface="Georgia"/>
              </a:rPr>
              <a:t>A </a:t>
            </a:r>
            <a:r>
              <a:rPr lang="en-US" sz="2800" spc="-45" dirty="0">
                <a:latin typeface="Georgia"/>
                <a:cs typeface="Georgia"/>
              </a:rPr>
              <a:t>class </a:t>
            </a:r>
            <a:r>
              <a:rPr lang="en-US" sz="2800" spc="-10" dirty="0">
                <a:latin typeface="Georgia"/>
                <a:cs typeface="Georgia"/>
              </a:rPr>
              <a:t>that </a:t>
            </a:r>
            <a:r>
              <a:rPr lang="en-US" sz="2800" spc="-45" dirty="0">
                <a:latin typeface="Georgia"/>
                <a:cs typeface="Georgia"/>
              </a:rPr>
              <a:t>represents </a:t>
            </a:r>
            <a:r>
              <a:rPr lang="en-US" sz="2800" spc="-30" dirty="0">
                <a:latin typeface="Georgia"/>
                <a:cs typeface="Georgia"/>
              </a:rPr>
              <a:t>initial </a:t>
            </a:r>
            <a:r>
              <a:rPr lang="en-US" sz="2800" spc="-35" dirty="0">
                <a:latin typeface="Georgia"/>
                <a:cs typeface="Georgia"/>
              </a:rPr>
              <a:t>data and behavior  requirements, and </a:t>
            </a:r>
            <a:r>
              <a:rPr lang="en-US" sz="2800" spc="-25" dirty="0">
                <a:latin typeface="Georgia"/>
                <a:cs typeface="Georgia"/>
              </a:rPr>
              <a:t>whose </a:t>
            </a:r>
            <a:r>
              <a:rPr lang="en-US" sz="2800" spc="-40" dirty="0">
                <a:latin typeface="Georgia"/>
                <a:cs typeface="Georgia"/>
              </a:rPr>
              <a:t>software </a:t>
            </a:r>
            <a:r>
              <a:rPr lang="en-US" sz="2800" spc="-35" dirty="0">
                <a:latin typeface="Georgia"/>
                <a:cs typeface="Georgia"/>
              </a:rPr>
              <a:t>and</a:t>
            </a:r>
            <a:r>
              <a:rPr lang="en-US" sz="2800" spc="-229" dirty="0">
                <a:latin typeface="Georgia"/>
                <a:cs typeface="Georgia"/>
              </a:rPr>
              <a:t> </a:t>
            </a:r>
            <a:r>
              <a:rPr lang="en-US" sz="2800" spc="-55" dirty="0">
                <a:latin typeface="Georgia"/>
                <a:cs typeface="Georgia"/>
              </a:rPr>
              <a:t>hardware-  </a:t>
            </a:r>
            <a:r>
              <a:rPr lang="en-US" sz="2800" spc="-25" dirty="0">
                <a:latin typeface="Georgia"/>
                <a:cs typeface="Georgia"/>
              </a:rPr>
              <a:t>oriented </a:t>
            </a:r>
            <a:r>
              <a:rPr lang="en-US" sz="2800" spc="-30" dirty="0">
                <a:latin typeface="Georgia"/>
                <a:cs typeface="Georgia"/>
              </a:rPr>
              <a:t>details </a:t>
            </a:r>
            <a:r>
              <a:rPr lang="en-US" sz="2800" spc="-60" dirty="0">
                <a:latin typeface="Georgia"/>
                <a:cs typeface="Georgia"/>
              </a:rPr>
              <a:t>have </a:t>
            </a:r>
            <a:r>
              <a:rPr lang="en-US" sz="2800" spc="-5" dirty="0">
                <a:latin typeface="Georgia"/>
                <a:cs typeface="Georgia"/>
              </a:rPr>
              <a:t>not </a:t>
            </a:r>
            <a:r>
              <a:rPr lang="en-US" sz="2800" spc="-15" dirty="0">
                <a:latin typeface="Georgia"/>
                <a:cs typeface="Georgia"/>
              </a:rPr>
              <a:t>been</a:t>
            </a:r>
            <a:r>
              <a:rPr lang="en-US" sz="2800" spc="-170" dirty="0">
                <a:latin typeface="Georgia"/>
                <a:cs typeface="Georgia"/>
              </a:rPr>
              <a:t> </a:t>
            </a:r>
            <a:r>
              <a:rPr lang="en-US" sz="2800" spc="-20" dirty="0">
                <a:latin typeface="Georgia"/>
                <a:cs typeface="Georgia"/>
              </a:rPr>
              <a:t>specified</a:t>
            </a:r>
            <a:endParaRPr lang="x-none" dirty="0"/>
          </a:p>
        </p:txBody>
      </p:sp>
    </p:spTree>
    <p:extLst>
      <p:ext uri="{BB962C8B-B14F-4D97-AF65-F5344CB8AC3E}">
        <p14:creationId xmlns:p14="http://schemas.microsoft.com/office/powerpoint/2010/main" val="27712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2A3D-4B60-496F-A191-72AF915F8EAF}"/>
              </a:ext>
            </a:extLst>
          </p:cNvPr>
          <p:cNvSpPr>
            <a:spLocks noGrp="1"/>
          </p:cNvSpPr>
          <p:nvPr>
            <p:ph type="title"/>
          </p:nvPr>
        </p:nvSpPr>
        <p:spPr/>
        <p:txBody>
          <a:bodyPr/>
          <a:lstStyle/>
          <a:p>
            <a:r>
              <a:rPr lang="en-US" dirty="0"/>
              <a:t>Model(entity) , Controller(control), View(boundary)</a:t>
            </a:r>
            <a:endParaRPr lang="x-none" dirty="0"/>
          </a:p>
        </p:txBody>
      </p:sp>
      <p:pic>
        <p:nvPicPr>
          <p:cNvPr id="4" name="Content Placeholder 5">
            <a:extLst>
              <a:ext uri="{FF2B5EF4-FFF2-40B4-BE49-F238E27FC236}">
                <a16:creationId xmlns:a16="http://schemas.microsoft.com/office/drawing/2014/main" id="{B6DA5E63-5FE3-4E59-A0AF-27805680F595}"/>
              </a:ext>
            </a:extLst>
          </p:cNvPr>
          <p:cNvPicPr>
            <a:picLocks noGrp="1" noChangeAspect="1"/>
          </p:cNvPicPr>
          <p:nvPr>
            <p:ph idx="1"/>
          </p:nvPr>
        </p:nvPicPr>
        <p:blipFill>
          <a:blip r:embed="rId2"/>
          <a:stretch>
            <a:fillRect/>
          </a:stretch>
        </p:blipFill>
        <p:spPr>
          <a:xfrm>
            <a:off x="2029611" y="1825625"/>
            <a:ext cx="8132778" cy="4351338"/>
          </a:xfrm>
          <a:prstGeom prst="rect">
            <a:avLst/>
          </a:prstGeom>
        </p:spPr>
      </p:pic>
    </p:spTree>
    <p:extLst>
      <p:ext uri="{BB962C8B-B14F-4D97-AF65-F5344CB8AC3E}">
        <p14:creationId xmlns:p14="http://schemas.microsoft.com/office/powerpoint/2010/main" val="3820642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1650</TotalTime>
  <Words>1160</Words>
  <Application>Microsoft Office PowerPoint</Application>
  <PresentationFormat>Widescreen</PresentationFormat>
  <Paragraphs>109</Paragraphs>
  <Slides>30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Georgia</vt:lpstr>
      <vt:lpstr>Office Theme</vt:lpstr>
      <vt:lpstr>Software Analysis and Design (CS:3004)</vt:lpstr>
      <vt:lpstr>Use cases </vt:lpstr>
      <vt:lpstr>ECB(Robustness Analysis):</vt:lpstr>
      <vt:lpstr>PowerPoint Presentation</vt:lpstr>
      <vt:lpstr>PowerPoint Presentation</vt:lpstr>
      <vt:lpstr>PowerPoint Presentation</vt:lpstr>
      <vt:lpstr>PowerPoint Presentation</vt:lpstr>
      <vt:lpstr>What Is an Analysis Class? </vt:lpstr>
      <vt:lpstr>Model(entity) , Controller(control), View(boundary)</vt:lpstr>
      <vt:lpstr>PowerPoint Presentation</vt:lpstr>
      <vt:lpstr>PowerPoint Presentation</vt:lpstr>
      <vt:lpstr>Several Types of Boundary Classes </vt:lpstr>
      <vt:lpstr>Robustness Diagram – 4 Connection Rules</vt:lpstr>
      <vt:lpstr>Robustness Analysis Diagram connection rules: </vt:lpstr>
      <vt:lpstr>PowerPoint Presentation</vt:lpstr>
      <vt:lpstr>British University Management System</vt:lpstr>
      <vt:lpstr>British University Management System…</vt:lpstr>
      <vt:lpstr>British University Management System USE CASE Diagram</vt:lpstr>
      <vt:lpstr>PowerPoint Presentation</vt:lpstr>
      <vt:lpstr>PowerPoint Presentation</vt:lpstr>
      <vt:lpstr>PowerPoint Presentation</vt:lpstr>
      <vt:lpstr>PowerPoint Presentation</vt:lpstr>
      <vt:lpstr>PowerPoint Presentation</vt:lpstr>
      <vt:lpstr>Robustness Diagram</vt:lpstr>
      <vt:lpstr>PowerPoint Presentation</vt:lpstr>
      <vt:lpstr>Login Sequence diagram:</vt:lpstr>
      <vt:lpstr>Edit Shopping Cart use case text: </vt:lpstr>
      <vt:lpstr>PowerPoint Presentation</vt:lpstr>
      <vt:lpstr>Five Steps for Creating Robustness Analysis: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Analysis and Design (CS:324)</dc:title>
  <dc:creator>Miss. Romasha Khurshid</dc:creator>
  <cp:lastModifiedBy>Windows User</cp:lastModifiedBy>
  <cp:revision>46</cp:revision>
  <dcterms:created xsi:type="dcterms:W3CDTF">2020-11-20T08:15:28Z</dcterms:created>
  <dcterms:modified xsi:type="dcterms:W3CDTF">2023-10-30T04:53:31Z</dcterms:modified>
</cp:coreProperties>
</file>