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1247"/>
            <a:ext cx="9143999" cy="10261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401357" y="0"/>
            <a:ext cx="4742641" cy="5999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0"/>
            <a:ext cx="9090762" cy="10199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-881" y="52959"/>
            <a:ext cx="9145643" cy="9008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44500" y="22047"/>
            <a:ext cx="8255000" cy="788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04607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04607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8/5/2022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04607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8/5/2022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1247"/>
            <a:ext cx="9143999" cy="10261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401357" y="0"/>
            <a:ext cx="4742641" cy="5999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0"/>
            <a:ext cx="9090762" cy="10199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-881" y="52959"/>
            <a:ext cx="9145643" cy="9008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8/5/2022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4500" y="269824"/>
            <a:ext cx="8255000" cy="15513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04607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951431"/>
            <a:ext cx="8004809" cy="29533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.png"/><Relationship Id="rId7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jpg"/><Relationship Id="rId3" Type="http://schemas.openxmlformats.org/officeDocument/2006/relationships/image" Target="../media/image2.png"/><Relationship Id="rId7" Type="http://schemas.openxmlformats.org/officeDocument/2006/relationships/image" Target="../media/image36.jp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2.png"/><Relationship Id="rId7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4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17.png"/><Relationship Id="rId4" Type="http://schemas.openxmlformats.org/officeDocument/2006/relationships/image" Target="../media/image3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.png"/><Relationship Id="rId7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80004" y="2514650"/>
            <a:ext cx="5288153" cy="5560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247"/>
            <a:ext cx="9143999" cy="10261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1357" y="0"/>
            <a:ext cx="4742641" cy="5999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90762" cy="10199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881" y="52959"/>
            <a:ext cx="9145643" cy="9008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35940" y="1867954"/>
            <a:ext cx="4206875" cy="379539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72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5750" algn="l"/>
              </a:tabLst>
            </a:pPr>
            <a:r>
              <a:rPr sz="2600" spc="100" dirty="0">
                <a:latin typeface="Times New Roman"/>
                <a:cs typeface="Times New Roman"/>
              </a:rPr>
              <a:t>Development</a:t>
            </a:r>
            <a:endParaRPr sz="2600">
              <a:latin typeface="Times New Roman"/>
              <a:cs typeface="Times New Roman"/>
            </a:endParaRPr>
          </a:p>
          <a:p>
            <a:pPr marL="285115" indent="-272415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5750" algn="l"/>
              </a:tabLst>
            </a:pPr>
            <a:r>
              <a:rPr sz="2600" spc="25" dirty="0">
                <a:latin typeface="Times New Roman"/>
                <a:cs typeface="Times New Roman"/>
              </a:rPr>
              <a:t>Test</a:t>
            </a:r>
            <a:endParaRPr sz="2600">
              <a:latin typeface="Times New Roman"/>
              <a:cs typeface="Times New Roman"/>
            </a:endParaRPr>
          </a:p>
          <a:p>
            <a:pPr marL="285115" indent="-272415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5750" algn="l"/>
              </a:tabLst>
            </a:pPr>
            <a:r>
              <a:rPr sz="2600" spc="60" dirty="0">
                <a:latin typeface="Times New Roman"/>
                <a:cs typeface="Times New Roman"/>
              </a:rPr>
              <a:t>Staging</a:t>
            </a:r>
            <a:endParaRPr sz="2600">
              <a:latin typeface="Times New Roman"/>
              <a:cs typeface="Times New Roman"/>
            </a:endParaRPr>
          </a:p>
          <a:p>
            <a:pPr marL="285115" indent="-272415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5750" algn="l"/>
              </a:tabLst>
            </a:pPr>
            <a:r>
              <a:rPr sz="2600" spc="105" dirty="0">
                <a:latin typeface="Times New Roman"/>
                <a:cs typeface="Times New Roman"/>
              </a:rPr>
              <a:t>Pre-Production</a:t>
            </a:r>
            <a:endParaRPr sz="2600">
              <a:latin typeface="Times New Roman"/>
              <a:cs typeface="Times New Roman"/>
            </a:endParaRPr>
          </a:p>
          <a:p>
            <a:pPr marL="285115" indent="-272415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5750" algn="l"/>
              </a:tabLst>
            </a:pPr>
            <a:r>
              <a:rPr sz="2600" spc="120" dirty="0">
                <a:latin typeface="Times New Roman"/>
                <a:cs typeface="Times New Roman"/>
              </a:rPr>
              <a:t>Production</a:t>
            </a:r>
            <a:endParaRPr sz="2600">
              <a:latin typeface="Times New Roman"/>
              <a:cs typeface="Times New Roman"/>
            </a:endParaRPr>
          </a:p>
          <a:p>
            <a:pPr marL="285115" indent="-272415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5750" algn="l"/>
              </a:tabLst>
            </a:pPr>
            <a:r>
              <a:rPr sz="2600" spc="80" dirty="0">
                <a:latin typeface="Times New Roman"/>
                <a:cs typeface="Times New Roman"/>
              </a:rPr>
              <a:t>Mirror</a:t>
            </a:r>
            <a:endParaRPr sz="2600">
              <a:latin typeface="Times New Roman"/>
              <a:cs typeface="Times New Roman"/>
            </a:endParaRPr>
          </a:p>
          <a:p>
            <a:pPr marL="285115" indent="-272415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5750" algn="l"/>
              </a:tabLst>
            </a:pPr>
            <a:r>
              <a:rPr sz="2600" spc="25" dirty="0">
                <a:latin typeface="Times New Roman"/>
                <a:cs typeface="Times New Roman"/>
              </a:rPr>
              <a:t>Roles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25" dirty="0">
                <a:latin typeface="Times New Roman"/>
                <a:cs typeface="Times New Roman"/>
              </a:rPr>
              <a:t>involved:</a:t>
            </a:r>
            <a:endParaRPr sz="2600">
              <a:latin typeface="Times New Roman"/>
              <a:cs typeface="Times New Roman"/>
            </a:endParaRPr>
          </a:p>
          <a:p>
            <a:pPr marL="405765">
              <a:lnSpc>
                <a:spcPct val="100000"/>
              </a:lnSpc>
              <a:spcBef>
                <a:spcPts val="585"/>
              </a:spcBef>
            </a:pPr>
            <a:r>
              <a:rPr sz="2050" spc="-545" dirty="0">
                <a:solidFill>
                  <a:srgbClr val="0E6EC5"/>
                </a:solidFill>
                <a:latin typeface="Arial"/>
                <a:cs typeface="Arial"/>
              </a:rPr>
              <a:t> </a:t>
            </a:r>
            <a:r>
              <a:rPr sz="2400" spc="-35" dirty="0">
                <a:latin typeface="Times New Roman"/>
                <a:cs typeface="Times New Roman"/>
              </a:rPr>
              <a:t>D, </a:t>
            </a:r>
            <a:r>
              <a:rPr sz="2400" spc="40" dirty="0">
                <a:latin typeface="Times New Roman"/>
                <a:cs typeface="Times New Roman"/>
              </a:rPr>
              <a:t>DM, </a:t>
            </a:r>
            <a:r>
              <a:rPr sz="2400" spc="35" dirty="0">
                <a:latin typeface="Times New Roman"/>
                <a:cs typeface="Times New Roman"/>
              </a:rPr>
              <a:t>PM, </a:t>
            </a:r>
            <a:r>
              <a:rPr sz="2400" spc="15" dirty="0">
                <a:latin typeface="Times New Roman"/>
                <a:cs typeface="Times New Roman"/>
              </a:rPr>
              <a:t>TM, </a:t>
            </a:r>
            <a:r>
              <a:rPr sz="2400" spc="-5" dirty="0">
                <a:latin typeface="Times New Roman"/>
                <a:cs typeface="Times New Roman"/>
              </a:rPr>
              <a:t>CM </a:t>
            </a:r>
            <a:r>
              <a:rPr sz="2400" spc="-245" dirty="0">
                <a:latin typeface="Times New Roman"/>
                <a:cs typeface="Times New Roman"/>
              </a:rPr>
              <a:t>&amp;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spc="-155" dirty="0">
                <a:latin typeface="Times New Roman"/>
                <a:cs typeface="Times New Roman"/>
              </a:rPr>
              <a:t>DT.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1032509"/>
            <a:ext cx="5998845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-370" dirty="0"/>
              <a:t>System </a:t>
            </a:r>
            <a:r>
              <a:rPr sz="5000" spc="-220" dirty="0"/>
              <a:t>Environments</a:t>
            </a:r>
            <a:r>
              <a:rPr sz="5000" spc="-215" dirty="0"/>
              <a:t> </a:t>
            </a:r>
            <a:r>
              <a:rPr sz="5000" spc="-465" dirty="0"/>
              <a:t>?</a:t>
            </a:r>
            <a:endParaRPr sz="5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247"/>
            <a:ext cx="9143999" cy="10261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1357" y="0"/>
            <a:ext cx="4742641" cy="5999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90762" cy="10199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881" y="52959"/>
            <a:ext cx="9145643" cy="9008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44500" y="269824"/>
            <a:ext cx="3556635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b="1" spc="-285" dirty="0">
                <a:latin typeface="Trebuchet MS"/>
                <a:cs typeface="Trebuchet MS"/>
              </a:rPr>
              <a:t>System</a:t>
            </a:r>
            <a:r>
              <a:rPr sz="5000" b="1" spc="-450" dirty="0">
                <a:latin typeface="Trebuchet MS"/>
                <a:cs typeface="Trebuchet MS"/>
              </a:rPr>
              <a:t> </a:t>
            </a:r>
            <a:r>
              <a:rPr sz="5000" b="1" spc="-250" dirty="0">
                <a:latin typeface="Trebuchet MS"/>
                <a:cs typeface="Trebuchet MS"/>
              </a:rPr>
              <a:t>Study</a:t>
            </a:r>
            <a:endParaRPr sz="50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4540" y="1007110"/>
            <a:ext cx="7799705" cy="560832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85750" indent="-273050">
              <a:lnSpc>
                <a:spcPct val="100000"/>
              </a:lnSpc>
              <a:spcBef>
                <a:spcPts val="385"/>
              </a:spcBef>
              <a:buClr>
                <a:srgbClr val="0AD0D9"/>
              </a:buClr>
              <a:buSzPct val="93750"/>
              <a:buFont typeface="Arial"/>
              <a:buChar char=""/>
              <a:tabLst>
                <a:tab pos="286385" algn="l"/>
              </a:tabLst>
            </a:pPr>
            <a:r>
              <a:rPr sz="2400" spc="40" dirty="0">
                <a:latin typeface="Times New Roman"/>
                <a:cs typeface="Times New Roman"/>
              </a:rPr>
              <a:t>System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95" dirty="0">
                <a:latin typeface="Times New Roman"/>
                <a:cs typeface="Times New Roman"/>
              </a:rPr>
              <a:t>study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60" dirty="0">
                <a:latin typeface="Times New Roman"/>
                <a:cs typeface="Times New Roman"/>
              </a:rPr>
              <a:t>-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b="1" spc="-140" dirty="0">
                <a:latin typeface="Georgia"/>
                <a:cs typeface="Georgia"/>
              </a:rPr>
              <a:t>1</a:t>
            </a:r>
            <a:r>
              <a:rPr sz="2400" b="1" spc="-209" baseline="24305" dirty="0">
                <a:latin typeface="Georgia"/>
                <a:cs typeface="Georgia"/>
              </a:rPr>
              <a:t>st</a:t>
            </a:r>
            <a:r>
              <a:rPr sz="2400" b="1" spc="120" baseline="24305" dirty="0">
                <a:latin typeface="Georgia"/>
                <a:cs typeface="Georgia"/>
              </a:rPr>
              <a:t> </a:t>
            </a:r>
            <a:r>
              <a:rPr sz="2400" b="1" spc="-110" dirty="0">
                <a:latin typeface="Georgia"/>
                <a:cs typeface="Georgia"/>
              </a:rPr>
              <a:t>stage</a:t>
            </a:r>
            <a:r>
              <a:rPr sz="2400" b="1" spc="-80" dirty="0">
                <a:latin typeface="Georgia"/>
                <a:cs typeface="Georgia"/>
              </a:rPr>
              <a:t> </a:t>
            </a:r>
            <a:r>
              <a:rPr sz="2400" spc="20" dirty="0">
                <a:latin typeface="Times New Roman"/>
                <a:cs typeface="Times New Roman"/>
              </a:rPr>
              <a:t>of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70" dirty="0">
                <a:latin typeface="Times New Roman"/>
                <a:cs typeface="Times New Roman"/>
              </a:rPr>
              <a:t>system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spc="100" dirty="0">
                <a:latin typeface="Times New Roman"/>
                <a:cs typeface="Times New Roman"/>
              </a:rPr>
              <a:t>development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life</a:t>
            </a:r>
            <a:r>
              <a:rPr sz="2400" spc="-145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cycle.</a:t>
            </a:r>
            <a:endParaRPr sz="2400">
              <a:latin typeface="Times New Roman"/>
              <a:cs typeface="Times New Roman"/>
            </a:endParaRPr>
          </a:p>
          <a:p>
            <a:pPr marL="285750" indent="-273050">
              <a:lnSpc>
                <a:spcPct val="100000"/>
              </a:lnSpc>
              <a:spcBef>
                <a:spcPts val="290"/>
              </a:spcBef>
              <a:buClr>
                <a:srgbClr val="0AD0D9"/>
              </a:buClr>
              <a:buSzPct val="93750"/>
              <a:buFont typeface="Arial"/>
              <a:buChar char=""/>
              <a:tabLst>
                <a:tab pos="286385" algn="l"/>
              </a:tabLst>
            </a:pPr>
            <a:r>
              <a:rPr sz="2400" spc="-10" dirty="0">
                <a:latin typeface="Times New Roman"/>
                <a:cs typeface="Times New Roman"/>
              </a:rPr>
              <a:t>Gives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spc="60" dirty="0">
                <a:latin typeface="Times New Roman"/>
                <a:cs typeface="Times New Roman"/>
              </a:rPr>
              <a:t>clear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spc="100" dirty="0">
                <a:latin typeface="Times New Roman"/>
                <a:cs typeface="Times New Roman"/>
              </a:rPr>
              <a:t>picture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Times New Roman"/>
                <a:cs typeface="Times New Roman"/>
              </a:rPr>
              <a:t>of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110" dirty="0">
                <a:latin typeface="Times New Roman"/>
                <a:cs typeface="Times New Roman"/>
              </a:rPr>
              <a:t>what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spc="60" dirty="0">
                <a:latin typeface="Times New Roman"/>
                <a:cs typeface="Times New Roman"/>
              </a:rPr>
              <a:t>actually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145" dirty="0">
                <a:latin typeface="Times New Roman"/>
                <a:cs typeface="Times New Roman"/>
              </a:rPr>
              <a:t>the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spc="50" dirty="0">
                <a:latin typeface="Times New Roman"/>
                <a:cs typeface="Times New Roman"/>
              </a:rPr>
              <a:t>physical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70" dirty="0">
                <a:latin typeface="Times New Roman"/>
                <a:cs typeface="Times New Roman"/>
              </a:rPr>
              <a:t>system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90" dirty="0">
                <a:latin typeface="Times New Roman"/>
                <a:cs typeface="Times New Roman"/>
              </a:rPr>
              <a:t>is.</a:t>
            </a:r>
            <a:endParaRPr sz="2400">
              <a:latin typeface="Times New Roman"/>
              <a:cs typeface="Times New Roman"/>
            </a:endParaRPr>
          </a:p>
          <a:p>
            <a:pPr marL="285750" indent="-273050">
              <a:lnSpc>
                <a:spcPct val="100000"/>
              </a:lnSpc>
              <a:spcBef>
                <a:spcPts val="290"/>
              </a:spcBef>
              <a:buClr>
                <a:srgbClr val="0AD0D9"/>
              </a:buClr>
              <a:buSzPct val="93750"/>
              <a:buFont typeface="Arial"/>
              <a:buChar char=""/>
              <a:tabLst>
                <a:tab pos="286385" algn="l"/>
              </a:tabLst>
            </a:pPr>
            <a:r>
              <a:rPr sz="2400" b="1" spc="-160" dirty="0">
                <a:latin typeface="Georgia"/>
                <a:cs typeface="Georgia"/>
              </a:rPr>
              <a:t>System </a:t>
            </a:r>
            <a:r>
              <a:rPr sz="2400" b="1" spc="-110" dirty="0">
                <a:latin typeface="Georgia"/>
                <a:cs typeface="Georgia"/>
              </a:rPr>
              <a:t>study </a:t>
            </a:r>
            <a:r>
              <a:rPr sz="2400" b="1" spc="-125" dirty="0">
                <a:latin typeface="Georgia"/>
                <a:cs typeface="Georgia"/>
              </a:rPr>
              <a:t>phases </a:t>
            </a:r>
            <a:r>
              <a:rPr sz="2400" b="1" spc="-140" dirty="0">
                <a:latin typeface="Georgia"/>
                <a:cs typeface="Georgia"/>
              </a:rPr>
              <a:t>(I </a:t>
            </a:r>
            <a:r>
              <a:rPr sz="2400" b="1" spc="-175" dirty="0">
                <a:latin typeface="Georgia"/>
                <a:cs typeface="Georgia"/>
              </a:rPr>
              <a:t>&amp;</a:t>
            </a:r>
            <a:r>
              <a:rPr sz="2400" b="1" spc="130" dirty="0">
                <a:latin typeface="Georgia"/>
                <a:cs typeface="Georgia"/>
              </a:rPr>
              <a:t> </a:t>
            </a:r>
            <a:r>
              <a:rPr sz="2400" b="1" spc="-155" dirty="0">
                <a:latin typeface="Georgia"/>
                <a:cs typeface="Georgia"/>
              </a:rPr>
              <a:t>II):</a:t>
            </a:r>
            <a:endParaRPr sz="2400">
              <a:latin typeface="Georgia"/>
              <a:cs typeface="Georgia"/>
            </a:endParaRPr>
          </a:p>
          <a:p>
            <a:pPr marL="652780" lvl="1" indent="-247015">
              <a:lnSpc>
                <a:spcPct val="100000"/>
              </a:lnSpc>
              <a:spcBef>
                <a:spcPts val="270"/>
              </a:spcBef>
              <a:buClr>
                <a:srgbClr val="0E6EC5"/>
              </a:buClr>
              <a:buSzPct val="85000"/>
              <a:buFont typeface="Arial"/>
              <a:buChar char=""/>
              <a:tabLst>
                <a:tab pos="653415" algn="l"/>
              </a:tabLst>
            </a:pPr>
            <a:r>
              <a:rPr sz="2000" spc="-15" dirty="0">
                <a:latin typeface="Times New Roman"/>
                <a:cs typeface="Times New Roman"/>
              </a:rPr>
              <a:t>I: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55" dirty="0">
                <a:latin typeface="Times New Roman"/>
                <a:cs typeface="Times New Roman"/>
              </a:rPr>
              <a:t>initial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45" dirty="0">
                <a:latin typeface="Times New Roman"/>
                <a:cs typeface="Times New Roman"/>
              </a:rPr>
              <a:t>survey</a:t>
            </a:r>
            <a:r>
              <a:rPr sz="2000" spc="-120" dirty="0">
                <a:latin typeface="Times New Roman"/>
                <a:cs typeface="Times New Roman"/>
              </a:rPr>
              <a:t> </a:t>
            </a:r>
            <a:r>
              <a:rPr sz="2000" spc="15" dirty="0">
                <a:latin typeface="Times New Roman"/>
                <a:cs typeface="Times New Roman"/>
              </a:rPr>
              <a:t>of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125" dirty="0">
                <a:latin typeface="Times New Roman"/>
                <a:cs typeface="Times New Roman"/>
              </a:rPr>
              <a:t>the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spc="65" dirty="0">
                <a:latin typeface="Times New Roman"/>
                <a:cs typeface="Times New Roman"/>
              </a:rPr>
              <a:t>system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50" dirty="0">
                <a:latin typeface="Times New Roman"/>
                <a:cs typeface="Times New Roman"/>
              </a:rPr>
              <a:t>-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75" dirty="0">
                <a:latin typeface="Times New Roman"/>
                <a:cs typeface="Times New Roman"/>
              </a:rPr>
              <a:t>helps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85" dirty="0">
                <a:latin typeface="Times New Roman"/>
                <a:cs typeface="Times New Roman"/>
              </a:rPr>
              <a:t>in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60" dirty="0">
                <a:latin typeface="Times New Roman"/>
                <a:cs typeface="Times New Roman"/>
              </a:rPr>
              <a:t>identifying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125" dirty="0">
                <a:latin typeface="Times New Roman"/>
                <a:cs typeface="Times New Roman"/>
              </a:rPr>
              <a:t>the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spc="50" dirty="0">
                <a:latin typeface="Times New Roman"/>
                <a:cs typeface="Times New Roman"/>
              </a:rPr>
              <a:t>scope.</a:t>
            </a:r>
            <a:endParaRPr sz="2000">
              <a:latin typeface="Times New Roman"/>
              <a:cs typeface="Times New Roman"/>
            </a:endParaRPr>
          </a:p>
          <a:p>
            <a:pPr marL="652780" marR="454025" lvl="1" indent="-247015">
              <a:lnSpc>
                <a:spcPts val="2160"/>
              </a:lnSpc>
              <a:spcBef>
                <a:spcPts val="509"/>
              </a:spcBef>
              <a:buClr>
                <a:srgbClr val="0E6EC5"/>
              </a:buClr>
              <a:buSzPct val="85000"/>
              <a:buFont typeface="Arial"/>
              <a:buChar char=""/>
              <a:tabLst>
                <a:tab pos="653415" algn="l"/>
              </a:tabLst>
            </a:pPr>
            <a:r>
              <a:rPr sz="2000" spc="-5" dirty="0">
                <a:latin typeface="Times New Roman"/>
                <a:cs typeface="Times New Roman"/>
              </a:rPr>
              <a:t>II: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105" dirty="0">
                <a:latin typeface="Times New Roman"/>
                <a:cs typeface="Times New Roman"/>
              </a:rPr>
              <a:t>in-depth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80" dirty="0">
                <a:latin typeface="Times New Roman"/>
                <a:cs typeface="Times New Roman"/>
              </a:rPr>
              <a:t>study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50" dirty="0">
                <a:latin typeface="Times New Roman"/>
                <a:cs typeface="Times New Roman"/>
              </a:rPr>
              <a:t>-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100" dirty="0">
                <a:latin typeface="Times New Roman"/>
                <a:cs typeface="Times New Roman"/>
              </a:rPr>
              <a:t>requirement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70" dirty="0">
                <a:latin typeface="Times New Roman"/>
                <a:cs typeface="Times New Roman"/>
              </a:rPr>
              <a:t>identification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250" dirty="0">
                <a:latin typeface="Times New Roman"/>
                <a:cs typeface="Times New Roman"/>
              </a:rPr>
              <a:t>/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75" dirty="0">
                <a:latin typeface="Times New Roman"/>
                <a:cs typeface="Times New Roman"/>
              </a:rPr>
              <a:t>limitations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spc="-425" dirty="0">
                <a:latin typeface="Times New Roman"/>
                <a:cs typeface="Times New Roman"/>
              </a:rPr>
              <a:t>&amp;  </a:t>
            </a:r>
            <a:r>
              <a:rPr sz="2000" spc="45" dirty="0">
                <a:latin typeface="Times New Roman"/>
                <a:cs typeface="Times New Roman"/>
              </a:rPr>
              <a:t>issues </a:t>
            </a:r>
            <a:r>
              <a:rPr sz="2000" spc="15" dirty="0">
                <a:latin typeface="Times New Roman"/>
                <a:cs typeface="Times New Roman"/>
              </a:rPr>
              <a:t>of </a:t>
            </a:r>
            <a:r>
              <a:rPr sz="2000" spc="100" dirty="0">
                <a:latin typeface="Times New Roman"/>
                <a:cs typeface="Times New Roman"/>
              </a:rPr>
              <a:t>current</a:t>
            </a:r>
            <a:r>
              <a:rPr sz="2000" spc="-280" dirty="0">
                <a:latin typeface="Times New Roman"/>
                <a:cs typeface="Times New Roman"/>
              </a:rPr>
              <a:t> </a:t>
            </a:r>
            <a:r>
              <a:rPr sz="2000" spc="55" dirty="0">
                <a:latin typeface="Times New Roman"/>
                <a:cs typeface="Times New Roman"/>
              </a:rPr>
              <a:t>system.</a:t>
            </a:r>
            <a:endParaRPr sz="2000">
              <a:latin typeface="Times New Roman"/>
              <a:cs typeface="Times New Roman"/>
            </a:endParaRPr>
          </a:p>
          <a:p>
            <a:pPr marL="285750" indent="-273050">
              <a:lnSpc>
                <a:spcPct val="100000"/>
              </a:lnSpc>
              <a:spcBef>
                <a:spcPts val="229"/>
              </a:spcBef>
              <a:buClr>
                <a:srgbClr val="0AD0D9"/>
              </a:buClr>
              <a:buSzPct val="93750"/>
              <a:buFont typeface="Arial"/>
              <a:buChar char=""/>
              <a:tabLst>
                <a:tab pos="286385" algn="l"/>
              </a:tabLst>
            </a:pPr>
            <a:r>
              <a:rPr sz="2400" b="1" spc="-120" dirty="0">
                <a:latin typeface="Georgia"/>
                <a:cs typeface="Georgia"/>
              </a:rPr>
              <a:t>Proposal</a:t>
            </a:r>
            <a:r>
              <a:rPr sz="2400" spc="-120" dirty="0"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  <a:p>
            <a:pPr marL="652780" lvl="1" indent="-247015">
              <a:lnSpc>
                <a:spcPct val="100000"/>
              </a:lnSpc>
              <a:spcBef>
                <a:spcPts val="270"/>
              </a:spcBef>
              <a:buClr>
                <a:srgbClr val="0E6EC5"/>
              </a:buClr>
              <a:buSzPct val="85000"/>
              <a:buFont typeface="Arial"/>
              <a:buChar char=""/>
              <a:tabLst>
                <a:tab pos="653415" algn="l"/>
              </a:tabLst>
            </a:pPr>
            <a:r>
              <a:rPr sz="2000" spc="80" dirty="0">
                <a:latin typeface="Times New Roman"/>
                <a:cs typeface="Times New Roman"/>
              </a:rPr>
              <a:t>Prepared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65" dirty="0">
                <a:latin typeface="Times New Roman"/>
                <a:cs typeface="Times New Roman"/>
              </a:rPr>
              <a:t>after</a:t>
            </a:r>
            <a:r>
              <a:rPr sz="2000" spc="-130" dirty="0">
                <a:latin typeface="Times New Roman"/>
                <a:cs typeface="Times New Roman"/>
              </a:rPr>
              <a:t> </a:t>
            </a:r>
            <a:r>
              <a:rPr sz="2000" spc="80" dirty="0">
                <a:latin typeface="Times New Roman"/>
                <a:cs typeface="Times New Roman"/>
              </a:rPr>
              <a:t>completing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125" dirty="0">
                <a:latin typeface="Times New Roman"/>
                <a:cs typeface="Times New Roman"/>
              </a:rPr>
              <a:t>the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spc="60" dirty="0">
                <a:latin typeface="Times New Roman"/>
                <a:cs typeface="Times New Roman"/>
              </a:rPr>
              <a:t>system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35" dirty="0">
                <a:latin typeface="Times New Roman"/>
                <a:cs typeface="Times New Roman"/>
              </a:rPr>
              <a:t>study,</a:t>
            </a:r>
            <a:endParaRPr sz="2000">
              <a:latin typeface="Times New Roman"/>
              <a:cs typeface="Times New Roman"/>
            </a:endParaRPr>
          </a:p>
          <a:p>
            <a:pPr marL="652780" lvl="1" indent="-247015">
              <a:lnSpc>
                <a:spcPct val="100000"/>
              </a:lnSpc>
              <a:spcBef>
                <a:spcPts val="240"/>
              </a:spcBef>
              <a:buClr>
                <a:srgbClr val="0E6EC5"/>
              </a:buClr>
              <a:buSzPct val="85000"/>
              <a:buFont typeface="Arial"/>
              <a:buChar char=""/>
              <a:tabLst>
                <a:tab pos="653415" algn="l"/>
              </a:tabLst>
            </a:pPr>
            <a:r>
              <a:rPr sz="2000" spc="90" dirty="0">
                <a:latin typeface="Times New Roman"/>
                <a:cs typeface="Times New Roman"/>
              </a:rPr>
              <a:t>prepared </a:t>
            </a:r>
            <a:r>
              <a:rPr sz="2000" spc="25" dirty="0">
                <a:latin typeface="Times New Roman"/>
                <a:cs typeface="Times New Roman"/>
              </a:rPr>
              <a:t>by </a:t>
            </a:r>
            <a:r>
              <a:rPr sz="2000" spc="125" dirty="0">
                <a:latin typeface="Times New Roman"/>
                <a:cs typeface="Times New Roman"/>
              </a:rPr>
              <a:t>the</a:t>
            </a:r>
            <a:r>
              <a:rPr sz="2000" spc="-335" dirty="0">
                <a:latin typeface="Times New Roman"/>
                <a:cs typeface="Times New Roman"/>
              </a:rPr>
              <a:t> </a:t>
            </a:r>
            <a:r>
              <a:rPr sz="2000" spc="35" dirty="0">
                <a:latin typeface="Times New Roman"/>
                <a:cs typeface="Times New Roman"/>
              </a:rPr>
              <a:t>System </a:t>
            </a:r>
            <a:r>
              <a:rPr sz="2000" spc="30" dirty="0">
                <a:latin typeface="Times New Roman"/>
                <a:cs typeface="Times New Roman"/>
              </a:rPr>
              <a:t>Analyst.</a:t>
            </a:r>
            <a:endParaRPr sz="2000">
              <a:latin typeface="Times New Roman"/>
              <a:cs typeface="Times New Roman"/>
            </a:endParaRPr>
          </a:p>
          <a:p>
            <a:pPr marL="652780" lvl="1" indent="-247015">
              <a:lnSpc>
                <a:spcPct val="100000"/>
              </a:lnSpc>
              <a:spcBef>
                <a:spcPts val="240"/>
              </a:spcBef>
              <a:buClr>
                <a:srgbClr val="0E6EC5"/>
              </a:buClr>
              <a:buSzPct val="85000"/>
              <a:buFont typeface="Arial"/>
              <a:buChar char=""/>
              <a:tabLst>
                <a:tab pos="653415" algn="l"/>
              </a:tabLst>
            </a:pPr>
            <a:r>
              <a:rPr sz="2000" spc="70" dirty="0">
                <a:latin typeface="Times New Roman"/>
                <a:cs typeface="Times New Roman"/>
              </a:rPr>
              <a:t>Contains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spc="125" dirty="0">
                <a:latin typeface="Times New Roman"/>
                <a:cs typeface="Times New Roman"/>
              </a:rPr>
              <a:t>the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60" dirty="0">
                <a:latin typeface="Times New Roman"/>
                <a:cs typeface="Times New Roman"/>
              </a:rPr>
              <a:t>findings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spc="15" dirty="0">
                <a:latin typeface="Times New Roman"/>
                <a:cs typeface="Times New Roman"/>
              </a:rPr>
              <a:t>of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125" dirty="0">
                <a:latin typeface="Times New Roman"/>
                <a:cs typeface="Times New Roman"/>
              </a:rPr>
              <a:t>the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spc="100" dirty="0">
                <a:latin typeface="Times New Roman"/>
                <a:cs typeface="Times New Roman"/>
              </a:rPr>
              <a:t>current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spc="65" dirty="0">
                <a:latin typeface="Times New Roman"/>
                <a:cs typeface="Times New Roman"/>
              </a:rPr>
              <a:t>system</a:t>
            </a:r>
            <a:endParaRPr sz="2000">
              <a:latin typeface="Times New Roman"/>
              <a:cs typeface="Times New Roman"/>
            </a:endParaRPr>
          </a:p>
          <a:p>
            <a:pPr marL="652780" lvl="1" indent="-247015">
              <a:lnSpc>
                <a:spcPts val="2280"/>
              </a:lnSpc>
              <a:spcBef>
                <a:spcPts val="240"/>
              </a:spcBef>
              <a:buClr>
                <a:srgbClr val="0E6EC5"/>
              </a:buClr>
              <a:buSzPct val="85000"/>
              <a:buFont typeface="Arial"/>
              <a:buChar char=""/>
              <a:tabLst>
                <a:tab pos="653415" algn="l"/>
              </a:tabLst>
            </a:pPr>
            <a:r>
              <a:rPr sz="2000" spc="85" dirty="0">
                <a:latin typeface="Times New Roman"/>
                <a:cs typeface="Times New Roman"/>
              </a:rPr>
              <a:t>Recommendations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spc="105" dirty="0">
                <a:latin typeface="Times New Roman"/>
                <a:cs typeface="Times New Roman"/>
              </a:rPr>
              <a:t>to</a:t>
            </a:r>
            <a:r>
              <a:rPr sz="2000" spc="-120" dirty="0">
                <a:latin typeface="Times New Roman"/>
                <a:cs typeface="Times New Roman"/>
              </a:rPr>
              <a:t> </a:t>
            </a:r>
            <a:r>
              <a:rPr sz="2000" spc="55" dirty="0">
                <a:latin typeface="Times New Roman"/>
                <a:cs typeface="Times New Roman"/>
              </a:rPr>
              <a:t>overcome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spc="125" dirty="0">
                <a:latin typeface="Times New Roman"/>
                <a:cs typeface="Times New Roman"/>
              </a:rPr>
              <a:t>the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75" dirty="0">
                <a:latin typeface="Times New Roman"/>
                <a:cs typeface="Times New Roman"/>
              </a:rPr>
              <a:t>limitations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spc="250" dirty="0">
                <a:latin typeface="Times New Roman"/>
                <a:cs typeface="Times New Roman"/>
              </a:rPr>
              <a:t>/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45" dirty="0">
                <a:latin typeface="Times New Roman"/>
                <a:cs typeface="Times New Roman"/>
              </a:rPr>
              <a:t>issues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spc="15" dirty="0">
                <a:latin typeface="Times New Roman"/>
                <a:cs typeface="Times New Roman"/>
              </a:rPr>
              <a:t>of </a:t>
            </a:r>
            <a:r>
              <a:rPr sz="2000" spc="120" dirty="0">
                <a:latin typeface="Times New Roman"/>
                <a:cs typeface="Times New Roman"/>
              </a:rPr>
              <a:t>the</a:t>
            </a:r>
            <a:endParaRPr sz="2000">
              <a:latin typeface="Times New Roman"/>
              <a:cs typeface="Times New Roman"/>
            </a:endParaRPr>
          </a:p>
          <a:p>
            <a:pPr marL="652780">
              <a:lnSpc>
                <a:spcPts val="2280"/>
              </a:lnSpc>
            </a:pPr>
            <a:r>
              <a:rPr sz="2000" spc="105" dirty="0">
                <a:latin typeface="Times New Roman"/>
                <a:cs typeface="Times New Roman"/>
              </a:rPr>
              <a:t>current</a:t>
            </a:r>
            <a:r>
              <a:rPr sz="2000" spc="-130" dirty="0">
                <a:latin typeface="Times New Roman"/>
                <a:cs typeface="Times New Roman"/>
              </a:rPr>
              <a:t> </a:t>
            </a:r>
            <a:r>
              <a:rPr sz="2000" spc="55" dirty="0">
                <a:latin typeface="Times New Roman"/>
                <a:cs typeface="Times New Roman"/>
              </a:rPr>
              <a:t>system.</a:t>
            </a:r>
            <a:endParaRPr sz="2000">
              <a:latin typeface="Times New Roman"/>
              <a:cs typeface="Times New Roman"/>
            </a:endParaRPr>
          </a:p>
          <a:p>
            <a:pPr marL="285750" indent="-273050">
              <a:lnSpc>
                <a:spcPct val="100000"/>
              </a:lnSpc>
              <a:spcBef>
                <a:spcPts val="260"/>
              </a:spcBef>
              <a:buClr>
                <a:srgbClr val="0AD0D9"/>
              </a:buClr>
              <a:buSzPct val="93750"/>
              <a:buFont typeface="Arial"/>
              <a:buChar char=""/>
              <a:tabLst>
                <a:tab pos="286385" algn="l"/>
              </a:tabLst>
            </a:pPr>
            <a:r>
              <a:rPr sz="2400" b="1" spc="-140" dirty="0">
                <a:latin typeface="Georgia"/>
                <a:cs typeface="Georgia"/>
              </a:rPr>
              <a:t>Steps </a:t>
            </a:r>
            <a:r>
              <a:rPr sz="2400" b="1" spc="-95" dirty="0">
                <a:latin typeface="Georgia"/>
                <a:cs typeface="Georgia"/>
              </a:rPr>
              <a:t>of </a:t>
            </a:r>
            <a:r>
              <a:rPr sz="2400" b="1" spc="-165" dirty="0">
                <a:latin typeface="Georgia"/>
                <a:cs typeface="Georgia"/>
              </a:rPr>
              <a:t>System </a:t>
            </a:r>
            <a:r>
              <a:rPr sz="2400" b="1" spc="-110" dirty="0">
                <a:latin typeface="Georgia"/>
                <a:cs typeface="Georgia"/>
              </a:rPr>
              <a:t>study</a:t>
            </a:r>
            <a:r>
              <a:rPr sz="2400" b="1" spc="35" dirty="0">
                <a:latin typeface="Georgia"/>
                <a:cs typeface="Georgia"/>
              </a:rPr>
              <a:t> </a:t>
            </a:r>
            <a:r>
              <a:rPr sz="2400" b="1" spc="-135" dirty="0">
                <a:latin typeface="Georgia"/>
                <a:cs typeface="Georgia"/>
              </a:rPr>
              <a:t>phase:</a:t>
            </a:r>
            <a:endParaRPr sz="2400">
              <a:latin typeface="Georgia"/>
              <a:cs typeface="Georgia"/>
            </a:endParaRPr>
          </a:p>
          <a:p>
            <a:pPr marL="652780" lvl="1" indent="-247015">
              <a:lnSpc>
                <a:spcPct val="100000"/>
              </a:lnSpc>
              <a:spcBef>
                <a:spcPts val="270"/>
              </a:spcBef>
              <a:buClr>
                <a:srgbClr val="0E6EC5"/>
              </a:buClr>
              <a:buSzPct val="85000"/>
              <a:buFont typeface="Arial"/>
              <a:buChar char=""/>
              <a:tabLst>
                <a:tab pos="653415" algn="l"/>
              </a:tabLst>
            </a:pPr>
            <a:r>
              <a:rPr sz="2000" spc="90" dirty="0">
                <a:latin typeface="Times New Roman"/>
                <a:cs typeface="Times New Roman"/>
              </a:rPr>
              <a:t>problem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70" dirty="0">
                <a:latin typeface="Times New Roman"/>
                <a:cs typeface="Times New Roman"/>
              </a:rPr>
              <a:t>identification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spc="125" dirty="0">
                <a:latin typeface="Times New Roman"/>
                <a:cs typeface="Times New Roman"/>
              </a:rPr>
              <a:t>and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70" dirty="0">
                <a:latin typeface="Times New Roman"/>
                <a:cs typeface="Times New Roman"/>
              </a:rPr>
              <a:t>project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70" dirty="0">
                <a:latin typeface="Times New Roman"/>
                <a:cs typeface="Times New Roman"/>
              </a:rPr>
              <a:t>initiation.</a:t>
            </a:r>
            <a:endParaRPr sz="2000">
              <a:latin typeface="Times New Roman"/>
              <a:cs typeface="Times New Roman"/>
            </a:endParaRPr>
          </a:p>
          <a:p>
            <a:pPr marL="652780" lvl="1" indent="-247015">
              <a:lnSpc>
                <a:spcPct val="100000"/>
              </a:lnSpc>
              <a:spcBef>
                <a:spcPts val="240"/>
              </a:spcBef>
              <a:buClr>
                <a:srgbClr val="0E6EC5"/>
              </a:buClr>
              <a:buSzPct val="85000"/>
              <a:buFont typeface="Arial"/>
              <a:buChar char=""/>
              <a:tabLst>
                <a:tab pos="653415" algn="l"/>
              </a:tabLst>
            </a:pPr>
            <a:r>
              <a:rPr sz="2000" spc="85" dirty="0">
                <a:latin typeface="Times New Roman"/>
                <a:cs typeface="Times New Roman"/>
              </a:rPr>
              <a:t>background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spc="30" dirty="0">
                <a:latin typeface="Times New Roman"/>
                <a:cs typeface="Times New Roman"/>
              </a:rPr>
              <a:t>analysis.</a:t>
            </a:r>
            <a:endParaRPr sz="2000">
              <a:latin typeface="Times New Roman"/>
              <a:cs typeface="Times New Roman"/>
            </a:endParaRPr>
          </a:p>
          <a:p>
            <a:pPr marL="652780" lvl="1" indent="-247015">
              <a:lnSpc>
                <a:spcPct val="100000"/>
              </a:lnSpc>
              <a:spcBef>
                <a:spcPts val="240"/>
              </a:spcBef>
              <a:buClr>
                <a:srgbClr val="0E6EC5"/>
              </a:buClr>
              <a:buSzPct val="85000"/>
              <a:buFont typeface="Arial"/>
              <a:buChar char=""/>
              <a:tabLst>
                <a:tab pos="653415" algn="l"/>
              </a:tabLst>
            </a:pPr>
            <a:r>
              <a:rPr sz="2000" spc="60" dirty="0">
                <a:latin typeface="Times New Roman"/>
                <a:cs typeface="Times New Roman"/>
              </a:rPr>
              <a:t>inference </a:t>
            </a:r>
            <a:r>
              <a:rPr sz="2000" spc="90" dirty="0">
                <a:latin typeface="Times New Roman"/>
                <a:cs typeface="Times New Roman"/>
              </a:rPr>
              <a:t>or</a:t>
            </a:r>
            <a:r>
              <a:rPr sz="2000" spc="-270" dirty="0">
                <a:latin typeface="Times New Roman"/>
                <a:cs typeface="Times New Roman"/>
              </a:rPr>
              <a:t> </a:t>
            </a:r>
            <a:r>
              <a:rPr sz="2000" spc="55" dirty="0">
                <a:latin typeface="Times New Roman"/>
                <a:cs typeface="Times New Roman"/>
              </a:rPr>
              <a:t>findings.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247"/>
            <a:ext cx="9143999" cy="10261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1357" y="0"/>
            <a:ext cx="4742641" cy="5999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90762" cy="10199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881" y="52959"/>
            <a:ext cx="9145643" cy="9008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44500" y="269824"/>
            <a:ext cx="4326890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b="1" spc="-300" dirty="0">
                <a:latin typeface="Trebuchet MS"/>
                <a:cs typeface="Trebuchet MS"/>
              </a:rPr>
              <a:t>Feasibility</a:t>
            </a:r>
            <a:r>
              <a:rPr sz="5000" b="1" spc="-425" dirty="0">
                <a:latin typeface="Trebuchet MS"/>
                <a:cs typeface="Trebuchet MS"/>
              </a:rPr>
              <a:t> </a:t>
            </a:r>
            <a:r>
              <a:rPr sz="5000" b="1" spc="-245" dirty="0">
                <a:latin typeface="Trebuchet MS"/>
                <a:cs typeface="Trebuchet MS"/>
              </a:rPr>
              <a:t>Study</a:t>
            </a:r>
            <a:endParaRPr sz="50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8340" y="1448079"/>
            <a:ext cx="7480934" cy="3056255"/>
          </a:xfrm>
          <a:prstGeom prst="rect">
            <a:avLst/>
          </a:prstGeom>
        </p:spPr>
        <p:txBody>
          <a:bodyPr vert="horz" wrap="square" lIns="0" tIns="55879" rIns="0" bIns="0" rtlCol="0">
            <a:spAutoFit/>
          </a:bodyPr>
          <a:lstStyle/>
          <a:p>
            <a:pPr marL="285750" indent="-273050">
              <a:lnSpc>
                <a:spcPct val="100000"/>
              </a:lnSpc>
              <a:spcBef>
                <a:spcPts val="439"/>
              </a:spcBef>
              <a:buClr>
                <a:srgbClr val="0AD0D9"/>
              </a:buClr>
              <a:buSzPct val="94642"/>
              <a:buFont typeface="Arial"/>
              <a:buChar char=""/>
              <a:tabLst>
                <a:tab pos="286385" algn="l"/>
              </a:tabLst>
            </a:pPr>
            <a:r>
              <a:rPr sz="2800" spc="125" dirty="0">
                <a:latin typeface="Times New Roman"/>
                <a:cs typeface="Times New Roman"/>
              </a:rPr>
              <a:t>Done</a:t>
            </a:r>
            <a:r>
              <a:rPr sz="2800" spc="-145" dirty="0">
                <a:latin typeface="Times New Roman"/>
                <a:cs typeface="Times New Roman"/>
              </a:rPr>
              <a:t> </a:t>
            </a:r>
            <a:r>
              <a:rPr sz="2800" spc="165" dirty="0">
                <a:latin typeface="Times New Roman"/>
                <a:cs typeface="Times New Roman"/>
              </a:rPr>
              <a:t>on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170" dirty="0">
                <a:latin typeface="Times New Roman"/>
                <a:cs typeface="Times New Roman"/>
              </a:rPr>
              <a:t>the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u="heavy" spc="7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basis</a:t>
            </a:r>
            <a:r>
              <a:rPr sz="2800" spc="-114" dirty="0">
                <a:latin typeface="Times New Roman"/>
                <a:cs typeface="Times New Roman"/>
              </a:rPr>
              <a:t> </a:t>
            </a:r>
            <a:r>
              <a:rPr sz="2800" spc="20" dirty="0">
                <a:latin typeface="Times New Roman"/>
                <a:cs typeface="Times New Roman"/>
              </a:rPr>
              <a:t>of</a:t>
            </a:r>
            <a:r>
              <a:rPr sz="2800" spc="65" dirty="0">
                <a:latin typeface="Times New Roman"/>
                <a:cs typeface="Times New Roman"/>
              </a:rPr>
              <a:t> </a:t>
            </a:r>
            <a:r>
              <a:rPr sz="2800" b="1" i="1" spc="175" dirty="0">
                <a:latin typeface="Times New Roman"/>
                <a:cs typeface="Times New Roman"/>
              </a:rPr>
              <a:t>initial</a:t>
            </a:r>
            <a:r>
              <a:rPr sz="2800" b="1" i="1" spc="-45" dirty="0">
                <a:latin typeface="Times New Roman"/>
                <a:cs typeface="Times New Roman"/>
              </a:rPr>
              <a:t> </a:t>
            </a:r>
            <a:r>
              <a:rPr sz="2800" b="1" i="1" spc="190" dirty="0">
                <a:latin typeface="Times New Roman"/>
                <a:cs typeface="Times New Roman"/>
              </a:rPr>
              <a:t>study</a:t>
            </a:r>
            <a:r>
              <a:rPr sz="2800" spc="190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  <a:p>
            <a:pPr marL="285750" marR="25400" indent="-273050" algn="just">
              <a:lnSpc>
                <a:spcPts val="3020"/>
              </a:lnSpc>
              <a:spcBef>
                <a:spcPts val="720"/>
              </a:spcBef>
              <a:buClr>
                <a:srgbClr val="0AD0D9"/>
              </a:buClr>
              <a:buSzPct val="94642"/>
              <a:buFont typeface="Arial"/>
              <a:buChar char=""/>
              <a:tabLst>
                <a:tab pos="286385" algn="l"/>
              </a:tabLst>
            </a:pPr>
            <a:r>
              <a:rPr sz="2800" spc="70" dirty="0">
                <a:latin typeface="Times New Roman"/>
                <a:cs typeface="Times New Roman"/>
              </a:rPr>
              <a:t>It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25" dirty="0">
                <a:latin typeface="Times New Roman"/>
                <a:cs typeface="Times New Roman"/>
              </a:rPr>
              <a:t>is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170" dirty="0">
                <a:latin typeface="Times New Roman"/>
                <a:cs typeface="Times New Roman"/>
              </a:rPr>
              <a:t>the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spc="125" dirty="0">
                <a:latin typeface="Times New Roman"/>
                <a:cs typeface="Times New Roman"/>
              </a:rPr>
              <a:t>test</a:t>
            </a:r>
            <a:r>
              <a:rPr sz="2800" spc="-145" dirty="0">
                <a:latin typeface="Times New Roman"/>
                <a:cs typeface="Times New Roman"/>
              </a:rPr>
              <a:t> </a:t>
            </a:r>
            <a:r>
              <a:rPr sz="2800" spc="20" dirty="0">
                <a:latin typeface="Times New Roman"/>
                <a:cs typeface="Times New Roman"/>
              </a:rPr>
              <a:t>of</a:t>
            </a:r>
            <a:r>
              <a:rPr sz="2800" spc="35" dirty="0">
                <a:latin typeface="Times New Roman"/>
                <a:cs typeface="Times New Roman"/>
              </a:rPr>
              <a:t> </a:t>
            </a:r>
            <a:r>
              <a:rPr sz="2800" spc="170" dirty="0">
                <a:latin typeface="Times New Roman"/>
                <a:cs typeface="Times New Roman"/>
              </a:rPr>
              <a:t>the</a:t>
            </a:r>
            <a:r>
              <a:rPr sz="2800" spc="-110" dirty="0">
                <a:latin typeface="Times New Roman"/>
                <a:cs typeface="Times New Roman"/>
              </a:rPr>
              <a:t> </a:t>
            </a:r>
            <a:r>
              <a:rPr sz="2800" spc="120" dirty="0">
                <a:latin typeface="Times New Roman"/>
                <a:cs typeface="Times New Roman"/>
              </a:rPr>
              <a:t>proposed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80" dirty="0">
                <a:latin typeface="Times New Roman"/>
                <a:cs typeface="Times New Roman"/>
              </a:rPr>
              <a:t>system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114" dirty="0">
                <a:latin typeface="Times New Roman"/>
                <a:cs typeface="Times New Roman"/>
              </a:rPr>
              <a:t>in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170" dirty="0">
                <a:latin typeface="Times New Roman"/>
                <a:cs typeface="Times New Roman"/>
              </a:rPr>
              <a:t>the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30" dirty="0">
                <a:latin typeface="Times New Roman"/>
                <a:cs typeface="Times New Roman"/>
              </a:rPr>
              <a:t>light  </a:t>
            </a:r>
            <a:r>
              <a:rPr sz="2800" spc="20" dirty="0">
                <a:latin typeface="Times New Roman"/>
                <a:cs typeface="Times New Roman"/>
              </a:rPr>
              <a:t>of </a:t>
            </a:r>
            <a:r>
              <a:rPr sz="2800" spc="85" dirty="0">
                <a:latin typeface="Times New Roman"/>
                <a:cs typeface="Times New Roman"/>
              </a:rPr>
              <a:t>its </a:t>
            </a:r>
            <a:r>
              <a:rPr sz="2800" spc="35" dirty="0">
                <a:latin typeface="Times New Roman"/>
                <a:cs typeface="Times New Roman"/>
              </a:rPr>
              <a:t>workability, </a:t>
            </a:r>
            <a:r>
              <a:rPr sz="2800" spc="10" dirty="0">
                <a:latin typeface="Times New Roman"/>
                <a:cs typeface="Times New Roman"/>
              </a:rPr>
              <a:t>user’s </a:t>
            </a:r>
            <a:r>
              <a:rPr sz="2800" spc="114" dirty="0">
                <a:latin typeface="Times New Roman"/>
                <a:cs typeface="Times New Roman"/>
              </a:rPr>
              <a:t>requirements,</a:t>
            </a:r>
            <a:r>
              <a:rPr sz="2800" spc="-355" dirty="0">
                <a:latin typeface="Times New Roman"/>
                <a:cs typeface="Times New Roman"/>
              </a:rPr>
              <a:t> </a:t>
            </a:r>
            <a:r>
              <a:rPr sz="2800" spc="25" dirty="0">
                <a:latin typeface="Times New Roman"/>
                <a:cs typeface="Times New Roman"/>
              </a:rPr>
              <a:t>effective  </a:t>
            </a:r>
            <a:r>
              <a:rPr sz="2800" spc="105" dirty="0">
                <a:latin typeface="Times New Roman"/>
                <a:cs typeface="Times New Roman"/>
              </a:rPr>
              <a:t>use</a:t>
            </a:r>
            <a:r>
              <a:rPr sz="2800" spc="-135" dirty="0">
                <a:latin typeface="Times New Roman"/>
                <a:cs typeface="Times New Roman"/>
              </a:rPr>
              <a:t> </a:t>
            </a:r>
            <a:r>
              <a:rPr sz="2800" spc="20" dirty="0">
                <a:latin typeface="Times New Roman"/>
                <a:cs typeface="Times New Roman"/>
              </a:rPr>
              <a:t>of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spc="85" dirty="0">
                <a:latin typeface="Times New Roman"/>
                <a:cs typeface="Times New Roman"/>
              </a:rPr>
              <a:t>resources</a:t>
            </a:r>
            <a:r>
              <a:rPr sz="2800" spc="-114" dirty="0">
                <a:latin typeface="Times New Roman"/>
                <a:cs typeface="Times New Roman"/>
              </a:rPr>
              <a:t> </a:t>
            </a:r>
            <a:r>
              <a:rPr sz="2800" spc="170" dirty="0">
                <a:latin typeface="Times New Roman"/>
                <a:cs typeface="Times New Roman"/>
              </a:rPr>
              <a:t>and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170" dirty="0">
                <a:latin typeface="Times New Roman"/>
                <a:cs typeface="Times New Roman"/>
              </a:rPr>
              <a:t>the</a:t>
            </a:r>
            <a:r>
              <a:rPr sz="2800" spc="-135" dirty="0">
                <a:latin typeface="Times New Roman"/>
                <a:cs typeface="Times New Roman"/>
              </a:rPr>
              <a:t> </a:t>
            </a:r>
            <a:r>
              <a:rPr sz="2800" spc="85" dirty="0">
                <a:latin typeface="Times New Roman"/>
                <a:cs typeface="Times New Roman"/>
              </a:rPr>
              <a:t>cost</a:t>
            </a:r>
            <a:r>
              <a:rPr sz="2800" spc="-135" dirty="0">
                <a:latin typeface="Times New Roman"/>
                <a:cs typeface="Times New Roman"/>
              </a:rPr>
              <a:t> </a:t>
            </a:r>
            <a:r>
              <a:rPr sz="2800" spc="40" dirty="0">
                <a:latin typeface="Times New Roman"/>
                <a:cs typeface="Times New Roman"/>
              </a:rPr>
              <a:t>effectiveness.</a:t>
            </a:r>
            <a:endParaRPr sz="2800">
              <a:latin typeface="Times New Roman"/>
              <a:cs typeface="Times New Roman"/>
            </a:endParaRPr>
          </a:p>
          <a:p>
            <a:pPr marL="285750" indent="-273050">
              <a:lnSpc>
                <a:spcPct val="100000"/>
              </a:lnSpc>
              <a:spcBef>
                <a:spcPts val="300"/>
              </a:spcBef>
              <a:buClr>
                <a:srgbClr val="0AD0D9"/>
              </a:buClr>
              <a:buSzPct val="94642"/>
              <a:buFont typeface="Arial"/>
              <a:buChar char=""/>
              <a:tabLst>
                <a:tab pos="286385" algn="l"/>
              </a:tabLst>
            </a:pPr>
            <a:r>
              <a:rPr sz="2800" b="1" spc="-135" dirty="0">
                <a:latin typeface="Georgia"/>
                <a:cs typeface="Georgia"/>
              </a:rPr>
              <a:t>Goal</a:t>
            </a:r>
            <a:r>
              <a:rPr sz="2800" b="1" spc="10" dirty="0">
                <a:latin typeface="Georgia"/>
                <a:cs typeface="Georgia"/>
              </a:rPr>
              <a:t> </a:t>
            </a:r>
            <a:r>
              <a:rPr sz="2800" spc="-65" dirty="0">
                <a:latin typeface="Times New Roman"/>
                <a:cs typeface="Times New Roman"/>
              </a:rPr>
              <a:t>: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140" dirty="0">
                <a:latin typeface="Times New Roman"/>
                <a:cs typeface="Times New Roman"/>
              </a:rPr>
              <a:t>to</a:t>
            </a:r>
            <a:r>
              <a:rPr sz="2800" spc="-140" dirty="0">
                <a:latin typeface="Times New Roman"/>
                <a:cs typeface="Times New Roman"/>
              </a:rPr>
              <a:t> </a:t>
            </a:r>
            <a:r>
              <a:rPr sz="2800" spc="65" dirty="0">
                <a:latin typeface="Times New Roman"/>
                <a:cs typeface="Times New Roman"/>
              </a:rPr>
              <a:t>achieve</a:t>
            </a:r>
            <a:r>
              <a:rPr sz="2800" spc="-110" dirty="0">
                <a:latin typeface="Times New Roman"/>
                <a:cs typeface="Times New Roman"/>
              </a:rPr>
              <a:t> </a:t>
            </a:r>
            <a:r>
              <a:rPr sz="2800" spc="170" dirty="0">
                <a:latin typeface="Times New Roman"/>
                <a:cs typeface="Times New Roman"/>
              </a:rPr>
              <a:t>the</a:t>
            </a:r>
            <a:r>
              <a:rPr sz="2800" spc="-125" dirty="0">
                <a:latin typeface="Times New Roman"/>
                <a:cs typeface="Times New Roman"/>
              </a:rPr>
              <a:t> </a:t>
            </a:r>
            <a:r>
              <a:rPr sz="2800" spc="105" dirty="0">
                <a:latin typeface="Times New Roman"/>
                <a:cs typeface="Times New Roman"/>
              </a:rPr>
              <a:t>scope.(not</a:t>
            </a:r>
            <a:r>
              <a:rPr sz="2800" spc="-110" dirty="0">
                <a:latin typeface="Times New Roman"/>
                <a:cs typeface="Times New Roman"/>
              </a:rPr>
              <a:t> </a:t>
            </a:r>
            <a:r>
              <a:rPr sz="2800" spc="140" dirty="0">
                <a:latin typeface="Times New Roman"/>
                <a:cs typeface="Times New Roman"/>
              </a:rPr>
              <a:t>to</a:t>
            </a:r>
            <a:r>
              <a:rPr sz="2800" spc="-125" dirty="0">
                <a:latin typeface="Times New Roman"/>
                <a:cs typeface="Times New Roman"/>
              </a:rPr>
              <a:t> </a:t>
            </a:r>
            <a:r>
              <a:rPr sz="2800" spc="20" dirty="0">
                <a:latin typeface="Times New Roman"/>
                <a:cs typeface="Times New Roman"/>
              </a:rPr>
              <a:t>solve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25" dirty="0">
                <a:latin typeface="Times New Roman"/>
                <a:cs typeface="Times New Roman"/>
              </a:rPr>
              <a:t>issues)</a:t>
            </a:r>
            <a:endParaRPr sz="2800">
              <a:latin typeface="Times New Roman"/>
              <a:cs typeface="Times New Roman"/>
            </a:endParaRPr>
          </a:p>
          <a:p>
            <a:pPr marL="285750" marR="463550" indent="-273050">
              <a:lnSpc>
                <a:spcPts val="3020"/>
              </a:lnSpc>
              <a:spcBef>
                <a:spcPts val="725"/>
              </a:spcBef>
              <a:buClr>
                <a:srgbClr val="0AD0D9"/>
              </a:buClr>
              <a:buSzPct val="94642"/>
              <a:buFont typeface="Arial"/>
              <a:buChar char=""/>
              <a:tabLst>
                <a:tab pos="286385" algn="l"/>
              </a:tabLst>
            </a:pPr>
            <a:r>
              <a:rPr sz="2800" b="1" spc="-145" dirty="0">
                <a:latin typeface="Georgia"/>
                <a:cs typeface="Georgia"/>
              </a:rPr>
              <a:t>Advantage</a:t>
            </a:r>
            <a:r>
              <a:rPr sz="2800" spc="-145" dirty="0">
                <a:latin typeface="Times New Roman"/>
                <a:cs typeface="Times New Roman"/>
              </a:rPr>
              <a:t>: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70" dirty="0">
                <a:latin typeface="Times New Roman"/>
                <a:cs typeface="Times New Roman"/>
              </a:rPr>
              <a:t>Cost</a:t>
            </a:r>
            <a:r>
              <a:rPr sz="2800" spc="-125" dirty="0">
                <a:latin typeface="Times New Roman"/>
                <a:cs typeface="Times New Roman"/>
              </a:rPr>
              <a:t> </a:t>
            </a:r>
            <a:r>
              <a:rPr sz="2800" spc="170" dirty="0">
                <a:latin typeface="Times New Roman"/>
                <a:cs typeface="Times New Roman"/>
              </a:rPr>
              <a:t>and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100" dirty="0">
                <a:latin typeface="Times New Roman"/>
                <a:cs typeface="Times New Roman"/>
              </a:rPr>
              <a:t>benefits</a:t>
            </a:r>
            <a:r>
              <a:rPr sz="2800" spc="-135" dirty="0">
                <a:latin typeface="Times New Roman"/>
                <a:cs typeface="Times New Roman"/>
              </a:rPr>
              <a:t> </a:t>
            </a:r>
            <a:r>
              <a:rPr sz="2800" spc="95" dirty="0">
                <a:latin typeface="Times New Roman"/>
                <a:cs typeface="Times New Roman"/>
              </a:rPr>
              <a:t>are</a:t>
            </a:r>
            <a:r>
              <a:rPr sz="2800" spc="-130" dirty="0">
                <a:latin typeface="Times New Roman"/>
                <a:cs typeface="Times New Roman"/>
              </a:rPr>
              <a:t> </a:t>
            </a:r>
            <a:r>
              <a:rPr sz="2800" spc="75" dirty="0">
                <a:latin typeface="Times New Roman"/>
                <a:cs typeface="Times New Roman"/>
              </a:rPr>
              <a:t>estimated  </a:t>
            </a:r>
            <a:r>
              <a:rPr sz="2800" spc="114" dirty="0">
                <a:latin typeface="Times New Roman"/>
                <a:cs typeface="Times New Roman"/>
              </a:rPr>
              <a:t>with </a:t>
            </a:r>
            <a:r>
              <a:rPr sz="2800" spc="100" dirty="0">
                <a:latin typeface="Times New Roman"/>
                <a:cs typeface="Times New Roman"/>
              </a:rPr>
              <a:t>greater</a:t>
            </a:r>
            <a:r>
              <a:rPr sz="2800" spc="-385" dirty="0">
                <a:latin typeface="Times New Roman"/>
                <a:cs typeface="Times New Roman"/>
              </a:rPr>
              <a:t> </a:t>
            </a:r>
            <a:r>
              <a:rPr sz="2800" spc="30" dirty="0">
                <a:latin typeface="Times New Roman"/>
                <a:cs typeface="Times New Roman"/>
              </a:rPr>
              <a:t>accuracy.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247"/>
            <a:ext cx="9143999" cy="10261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1357" y="0"/>
            <a:ext cx="4742641" cy="5999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90762" cy="10199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881" y="52959"/>
            <a:ext cx="9145643" cy="9008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44500" y="269824"/>
            <a:ext cx="4207510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b="1" spc="-285" dirty="0">
                <a:latin typeface="Trebuchet MS"/>
                <a:cs typeface="Trebuchet MS"/>
              </a:rPr>
              <a:t>System</a:t>
            </a:r>
            <a:r>
              <a:rPr sz="5000" b="1" spc="-430" dirty="0">
                <a:latin typeface="Trebuchet MS"/>
                <a:cs typeface="Trebuchet MS"/>
              </a:rPr>
              <a:t> </a:t>
            </a:r>
            <a:r>
              <a:rPr sz="5000" b="1" spc="-225" dirty="0">
                <a:latin typeface="Trebuchet MS"/>
                <a:cs typeface="Trebuchet MS"/>
              </a:rPr>
              <a:t>Analysis</a:t>
            </a:r>
            <a:endParaRPr sz="50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4540" y="1004061"/>
            <a:ext cx="7562215" cy="5507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750" indent="-273050">
              <a:lnSpc>
                <a:spcPct val="100000"/>
              </a:lnSpc>
              <a:spcBef>
                <a:spcPts val="100"/>
              </a:spcBef>
              <a:buClr>
                <a:srgbClr val="0AD0D9"/>
              </a:buClr>
              <a:buSzPct val="93750"/>
              <a:buFont typeface="Arial"/>
              <a:buChar char=""/>
              <a:tabLst>
                <a:tab pos="286385" algn="l"/>
              </a:tabLst>
            </a:pPr>
            <a:r>
              <a:rPr sz="2400" spc="15" dirty="0">
                <a:latin typeface="Times New Roman"/>
                <a:cs typeface="Times New Roman"/>
              </a:rPr>
              <a:t>Analysis </a:t>
            </a:r>
            <a:r>
              <a:rPr sz="2400" spc="20" dirty="0">
                <a:latin typeface="Times New Roman"/>
                <a:cs typeface="Times New Roman"/>
              </a:rPr>
              <a:t>is </a:t>
            </a:r>
            <a:r>
              <a:rPr sz="2400" spc="95" dirty="0">
                <a:latin typeface="Times New Roman"/>
                <a:cs typeface="Times New Roman"/>
              </a:rPr>
              <a:t>detailed study</a:t>
            </a:r>
            <a:r>
              <a:rPr sz="2400" spc="-434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Times New Roman"/>
                <a:cs typeface="Times New Roman"/>
              </a:rPr>
              <a:t>of </a:t>
            </a:r>
            <a:r>
              <a:rPr sz="2400" spc="-55" dirty="0">
                <a:latin typeface="Times New Roman"/>
                <a:cs typeface="Times New Roman"/>
              </a:rPr>
              <a:t>:</a:t>
            </a:r>
            <a:endParaRPr sz="2400">
              <a:latin typeface="Times New Roman"/>
              <a:cs typeface="Times New Roman"/>
            </a:endParaRPr>
          </a:p>
          <a:p>
            <a:pPr marL="652780" lvl="1" indent="-247015">
              <a:lnSpc>
                <a:spcPct val="100000"/>
              </a:lnSpc>
              <a:spcBef>
                <a:spcPts val="25"/>
              </a:spcBef>
              <a:buClr>
                <a:srgbClr val="0E6EC5"/>
              </a:buClr>
              <a:buSzPct val="85000"/>
              <a:buFont typeface="Arial"/>
              <a:buChar char=""/>
              <a:tabLst>
                <a:tab pos="653415" algn="l"/>
              </a:tabLst>
            </a:pPr>
            <a:r>
              <a:rPr sz="2000" spc="100" dirty="0">
                <a:latin typeface="Times New Roman"/>
                <a:cs typeface="Times New Roman"/>
              </a:rPr>
              <a:t>current</a:t>
            </a:r>
            <a:r>
              <a:rPr sz="2000" spc="-120" dirty="0">
                <a:latin typeface="Times New Roman"/>
                <a:cs typeface="Times New Roman"/>
              </a:rPr>
              <a:t> </a:t>
            </a:r>
            <a:r>
              <a:rPr sz="2000" spc="55" dirty="0">
                <a:latin typeface="Times New Roman"/>
                <a:cs typeface="Times New Roman"/>
              </a:rPr>
              <a:t>system,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65" dirty="0">
                <a:latin typeface="Times New Roman"/>
                <a:cs typeface="Times New Roman"/>
              </a:rPr>
              <a:t>leading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105" dirty="0">
                <a:latin typeface="Times New Roman"/>
                <a:cs typeface="Times New Roman"/>
              </a:rPr>
              <a:t>to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spc="55" dirty="0">
                <a:latin typeface="Times New Roman"/>
                <a:cs typeface="Times New Roman"/>
              </a:rPr>
              <a:t>specifications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spc="15" dirty="0">
                <a:latin typeface="Times New Roman"/>
                <a:cs typeface="Times New Roman"/>
              </a:rPr>
              <a:t>of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70" dirty="0">
                <a:latin typeface="Times New Roman"/>
                <a:cs typeface="Times New Roman"/>
              </a:rPr>
              <a:t>a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80" dirty="0">
                <a:latin typeface="Times New Roman"/>
                <a:cs typeface="Times New Roman"/>
              </a:rPr>
              <a:t>new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spc="55" dirty="0">
                <a:latin typeface="Times New Roman"/>
                <a:cs typeface="Times New Roman"/>
              </a:rPr>
              <a:t>system.</a:t>
            </a:r>
            <a:endParaRPr sz="2000">
              <a:latin typeface="Times New Roman"/>
              <a:cs typeface="Times New Roman"/>
            </a:endParaRPr>
          </a:p>
          <a:p>
            <a:pPr marL="652780" lvl="1" indent="-247015">
              <a:lnSpc>
                <a:spcPts val="2390"/>
              </a:lnSpc>
              <a:buClr>
                <a:srgbClr val="0E6EC5"/>
              </a:buClr>
              <a:buSzPct val="85000"/>
              <a:buFont typeface="Arial"/>
              <a:buChar char=""/>
              <a:tabLst>
                <a:tab pos="653415" algn="l"/>
              </a:tabLst>
            </a:pPr>
            <a:r>
              <a:rPr sz="2000" spc="65" dirty="0">
                <a:latin typeface="Times New Roman"/>
                <a:cs typeface="Times New Roman"/>
              </a:rPr>
              <a:t>system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spc="80" dirty="0">
                <a:latin typeface="Times New Roman"/>
                <a:cs typeface="Times New Roman"/>
              </a:rPr>
              <a:t>operations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200" dirty="0">
                <a:latin typeface="Times New Roman"/>
                <a:cs typeface="Times New Roman"/>
              </a:rPr>
              <a:t>&amp;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60" dirty="0">
                <a:latin typeface="Times New Roman"/>
                <a:cs typeface="Times New Roman"/>
              </a:rPr>
              <a:t>its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spc="70" dirty="0">
                <a:latin typeface="Times New Roman"/>
                <a:cs typeface="Times New Roman"/>
              </a:rPr>
              <a:t>relationships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spc="80" dirty="0">
                <a:latin typeface="Times New Roman"/>
                <a:cs typeface="Times New Roman"/>
              </a:rPr>
              <a:t>within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200" dirty="0">
                <a:latin typeface="Times New Roman"/>
                <a:cs typeface="Times New Roman"/>
              </a:rPr>
              <a:t>&amp;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90" dirty="0">
                <a:latin typeface="Times New Roman"/>
                <a:cs typeface="Times New Roman"/>
              </a:rPr>
              <a:t>outside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spc="55" dirty="0">
                <a:latin typeface="Times New Roman"/>
                <a:cs typeface="Times New Roman"/>
              </a:rPr>
              <a:t>system.</a:t>
            </a:r>
            <a:endParaRPr sz="2000">
              <a:latin typeface="Times New Roman"/>
              <a:cs typeface="Times New Roman"/>
            </a:endParaRPr>
          </a:p>
          <a:p>
            <a:pPr marL="285750" marR="1412875" indent="-273050">
              <a:lnSpc>
                <a:spcPts val="2880"/>
              </a:lnSpc>
              <a:spcBef>
                <a:spcPts val="85"/>
              </a:spcBef>
              <a:buClr>
                <a:srgbClr val="0AD0D9"/>
              </a:buClr>
              <a:buSzPct val="93750"/>
              <a:buFont typeface="Arial"/>
              <a:buChar char=""/>
              <a:tabLst>
                <a:tab pos="286385" algn="l"/>
              </a:tabLst>
            </a:pPr>
            <a:r>
              <a:rPr sz="2400" b="1" spc="-110" dirty="0">
                <a:latin typeface="Georgia"/>
                <a:cs typeface="Georgia"/>
              </a:rPr>
              <a:t>Data </a:t>
            </a:r>
            <a:r>
              <a:rPr sz="2400" b="1" spc="-80" dirty="0">
                <a:latin typeface="Georgia"/>
                <a:cs typeface="Georgia"/>
              </a:rPr>
              <a:t>collection </a:t>
            </a:r>
            <a:r>
              <a:rPr sz="2400" b="1" spc="-114" dirty="0">
                <a:latin typeface="Georgia"/>
                <a:cs typeface="Georgia"/>
              </a:rPr>
              <a:t>for</a:t>
            </a:r>
            <a:r>
              <a:rPr sz="2400" spc="-114" dirty="0">
                <a:latin typeface="Times New Roman"/>
                <a:cs typeface="Times New Roman"/>
              </a:rPr>
              <a:t>: </a:t>
            </a:r>
            <a:r>
              <a:rPr sz="2400" spc="15" dirty="0">
                <a:latin typeface="Times New Roman"/>
                <a:cs typeface="Times New Roman"/>
              </a:rPr>
              <a:t>files, </a:t>
            </a:r>
            <a:r>
              <a:rPr sz="2400" spc="75" dirty="0">
                <a:latin typeface="Times New Roman"/>
                <a:cs typeface="Times New Roman"/>
              </a:rPr>
              <a:t>decision </a:t>
            </a:r>
            <a:r>
              <a:rPr sz="2400" spc="90" dirty="0">
                <a:latin typeface="Times New Roman"/>
                <a:cs typeface="Times New Roman"/>
              </a:rPr>
              <a:t>points, </a:t>
            </a:r>
            <a:r>
              <a:rPr sz="2400" spc="-605" dirty="0">
                <a:latin typeface="Times New Roman"/>
                <a:cs typeface="Times New Roman"/>
              </a:rPr>
              <a:t>&amp; </a:t>
            </a:r>
            <a:r>
              <a:rPr sz="2400" spc="-590" dirty="0">
                <a:latin typeface="Times New Roman"/>
                <a:cs typeface="Times New Roman"/>
              </a:rPr>
              <a:t> </a:t>
            </a:r>
            <a:r>
              <a:rPr sz="2400" spc="100" dirty="0">
                <a:latin typeface="Times New Roman"/>
                <a:cs typeface="Times New Roman"/>
              </a:rPr>
              <a:t>transactions </a:t>
            </a:r>
            <a:r>
              <a:rPr sz="2400" spc="20" dirty="0">
                <a:latin typeface="Times New Roman"/>
                <a:cs typeface="Times New Roman"/>
              </a:rPr>
              <a:t>of </a:t>
            </a:r>
            <a:r>
              <a:rPr sz="2400" spc="114" dirty="0">
                <a:latin typeface="Times New Roman"/>
                <a:cs typeface="Times New Roman"/>
              </a:rPr>
              <a:t>present</a:t>
            </a:r>
            <a:r>
              <a:rPr sz="2400" spc="-315" dirty="0">
                <a:latin typeface="Times New Roman"/>
                <a:cs typeface="Times New Roman"/>
              </a:rPr>
              <a:t> </a:t>
            </a:r>
            <a:r>
              <a:rPr sz="2400" spc="65" dirty="0">
                <a:latin typeface="Times New Roman"/>
                <a:cs typeface="Times New Roman"/>
              </a:rPr>
              <a:t>system.</a:t>
            </a:r>
            <a:endParaRPr sz="2400">
              <a:latin typeface="Times New Roman"/>
              <a:cs typeface="Times New Roman"/>
            </a:endParaRPr>
          </a:p>
          <a:p>
            <a:pPr marL="285750" marR="1276985" indent="-273050">
              <a:lnSpc>
                <a:spcPts val="2880"/>
              </a:lnSpc>
              <a:buClr>
                <a:srgbClr val="0AD0D9"/>
              </a:buClr>
              <a:buSzPct val="93750"/>
              <a:buFont typeface="Arial"/>
              <a:buChar char=""/>
              <a:tabLst>
                <a:tab pos="286385" algn="l"/>
              </a:tabLst>
            </a:pPr>
            <a:r>
              <a:rPr sz="2400" b="1" spc="-145" dirty="0">
                <a:latin typeface="Georgia"/>
                <a:cs typeface="Georgia"/>
              </a:rPr>
              <a:t>Tools </a:t>
            </a:r>
            <a:r>
              <a:rPr sz="2400" b="1" spc="-95" dirty="0">
                <a:latin typeface="Georgia"/>
                <a:cs typeface="Georgia"/>
              </a:rPr>
              <a:t>of </a:t>
            </a:r>
            <a:r>
              <a:rPr sz="2400" b="1" spc="-130" dirty="0">
                <a:latin typeface="Georgia"/>
                <a:cs typeface="Georgia"/>
              </a:rPr>
              <a:t>system </a:t>
            </a:r>
            <a:r>
              <a:rPr sz="2400" b="1" spc="-114" dirty="0">
                <a:latin typeface="Georgia"/>
                <a:cs typeface="Georgia"/>
              </a:rPr>
              <a:t>analysis</a:t>
            </a:r>
            <a:r>
              <a:rPr sz="2400" spc="-114" dirty="0">
                <a:latin typeface="Times New Roman"/>
                <a:cs typeface="Times New Roman"/>
              </a:rPr>
              <a:t>: </a:t>
            </a:r>
            <a:r>
              <a:rPr sz="2400" spc="65" dirty="0">
                <a:latin typeface="Times New Roman"/>
                <a:cs typeface="Times New Roman"/>
              </a:rPr>
              <a:t>Interviews, </a:t>
            </a:r>
            <a:r>
              <a:rPr sz="2400" spc="30" dirty="0">
                <a:latin typeface="Times New Roman"/>
                <a:cs typeface="Times New Roman"/>
              </a:rPr>
              <a:t>on-site  </a:t>
            </a:r>
            <a:r>
              <a:rPr sz="2400" spc="90" dirty="0">
                <a:latin typeface="Times New Roman"/>
                <a:cs typeface="Times New Roman"/>
              </a:rPr>
              <a:t>observation </a:t>
            </a:r>
            <a:r>
              <a:rPr sz="2400" spc="-245" dirty="0">
                <a:latin typeface="Times New Roman"/>
                <a:cs typeface="Times New Roman"/>
              </a:rPr>
              <a:t>&amp;</a:t>
            </a:r>
            <a:r>
              <a:rPr sz="2400" spc="-195" dirty="0">
                <a:latin typeface="Times New Roman"/>
                <a:cs typeface="Times New Roman"/>
              </a:rPr>
              <a:t> </a:t>
            </a:r>
            <a:r>
              <a:rPr sz="2400" spc="95" dirty="0">
                <a:latin typeface="Times New Roman"/>
                <a:cs typeface="Times New Roman"/>
              </a:rPr>
              <a:t>questionnaire.</a:t>
            </a:r>
            <a:endParaRPr sz="2400">
              <a:latin typeface="Times New Roman"/>
              <a:cs typeface="Times New Roman"/>
            </a:endParaRPr>
          </a:p>
          <a:p>
            <a:pPr marL="285750" indent="-273050">
              <a:lnSpc>
                <a:spcPts val="2785"/>
              </a:lnSpc>
              <a:buClr>
                <a:srgbClr val="0AD0D9"/>
              </a:buClr>
              <a:buSzPct val="93750"/>
              <a:buFont typeface="Arial"/>
              <a:buChar char=""/>
              <a:tabLst>
                <a:tab pos="286385" algn="l"/>
              </a:tabLst>
            </a:pPr>
            <a:r>
              <a:rPr sz="2400" b="1" spc="-140" dirty="0">
                <a:latin typeface="Georgia"/>
                <a:cs typeface="Georgia"/>
              </a:rPr>
              <a:t>Steps </a:t>
            </a:r>
            <a:r>
              <a:rPr sz="2400" b="1" spc="-75" dirty="0">
                <a:latin typeface="Georgia"/>
                <a:cs typeface="Georgia"/>
              </a:rPr>
              <a:t>to </a:t>
            </a:r>
            <a:r>
              <a:rPr sz="2400" b="1" spc="-85" dirty="0">
                <a:latin typeface="Georgia"/>
                <a:cs typeface="Georgia"/>
              </a:rPr>
              <a:t>define </a:t>
            </a:r>
            <a:r>
              <a:rPr sz="2400" b="1" spc="-120" dirty="0">
                <a:latin typeface="Georgia"/>
                <a:cs typeface="Georgia"/>
              </a:rPr>
              <a:t>boundary </a:t>
            </a:r>
            <a:r>
              <a:rPr sz="2400" spc="20" dirty="0">
                <a:latin typeface="Times New Roman"/>
                <a:cs typeface="Times New Roman"/>
              </a:rPr>
              <a:t>of </a:t>
            </a:r>
            <a:r>
              <a:rPr sz="2400" spc="145" dirty="0">
                <a:latin typeface="Times New Roman"/>
                <a:cs typeface="Times New Roman"/>
              </a:rPr>
              <a:t>the </a:t>
            </a:r>
            <a:r>
              <a:rPr sz="2400" spc="95" dirty="0">
                <a:latin typeface="Times New Roman"/>
                <a:cs typeface="Times New Roman"/>
              </a:rPr>
              <a:t>new</a:t>
            </a:r>
            <a:r>
              <a:rPr sz="2400" spc="-345" dirty="0">
                <a:latin typeface="Times New Roman"/>
                <a:cs typeface="Times New Roman"/>
              </a:rPr>
              <a:t> </a:t>
            </a:r>
            <a:r>
              <a:rPr sz="2400" spc="55" dirty="0">
                <a:latin typeface="Times New Roman"/>
                <a:cs typeface="Times New Roman"/>
              </a:rPr>
              <a:t>system:</a:t>
            </a:r>
            <a:endParaRPr sz="2400">
              <a:latin typeface="Times New Roman"/>
              <a:cs typeface="Times New Roman"/>
            </a:endParaRPr>
          </a:p>
          <a:p>
            <a:pPr marL="652780" lvl="1" indent="-247015">
              <a:lnSpc>
                <a:spcPct val="100000"/>
              </a:lnSpc>
              <a:buClr>
                <a:srgbClr val="0E6EC5"/>
              </a:buClr>
              <a:buSzPct val="85416"/>
              <a:buFont typeface="Arial"/>
              <a:buChar char=""/>
              <a:tabLst>
                <a:tab pos="653415" algn="l"/>
              </a:tabLst>
            </a:pPr>
            <a:r>
              <a:rPr sz="2400" spc="45" dirty="0">
                <a:latin typeface="Times New Roman"/>
                <a:cs typeface="Times New Roman"/>
              </a:rPr>
              <a:t>Keeping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100" dirty="0">
                <a:latin typeface="Times New Roman"/>
                <a:cs typeface="Times New Roman"/>
              </a:rPr>
              <a:t>in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Times New Roman"/>
                <a:cs typeface="Times New Roman"/>
              </a:rPr>
              <a:t>view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145" dirty="0">
                <a:latin typeface="Times New Roman"/>
                <a:cs typeface="Times New Roman"/>
              </a:rPr>
              <a:t>the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spc="95" dirty="0">
                <a:latin typeface="Times New Roman"/>
                <a:cs typeface="Times New Roman"/>
              </a:rPr>
              <a:t>problems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spc="145" dirty="0">
                <a:latin typeface="Times New Roman"/>
                <a:cs typeface="Times New Roman"/>
              </a:rPr>
              <a:t>and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95" dirty="0">
                <a:latin typeface="Times New Roman"/>
                <a:cs typeface="Times New Roman"/>
              </a:rPr>
              <a:t>new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100" dirty="0">
                <a:latin typeface="Times New Roman"/>
                <a:cs typeface="Times New Roman"/>
              </a:rPr>
              <a:t>requirements</a:t>
            </a:r>
            <a:endParaRPr sz="2400">
              <a:latin typeface="Times New Roman"/>
              <a:cs typeface="Times New Roman"/>
            </a:endParaRPr>
          </a:p>
          <a:p>
            <a:pPr marL="652780" lvl="1" indent="-247015">
              <a:lnSpc>
                <a:spcPct val="100000"/>
              </a:lnSpc>
              <a:buClr>
                <a:srgbClr val="0E6EC5"/>
              </a:buClr>
              <a:buSzPct val="85416"/>
              <a:buFont typeface="Arial"/>
              <a:buChar char=""/>
              <a:tabLst>
                <a:tab pos="653415" algn="l"/>
              </a:tabLst>
            </a:pPr>
            <a:r>
              <a:rPr sz="2400" spc="95" dirty="0">
                <a:latin typeface="Times New Roman"/>
                <a:cs typeface="Times New Roman"/>
              </a:rPr>
              <a:t>Workout </a:t>
            </a:r>
            <a:r>
              <a:rPr sz="2400" spc="90" dirty="0">
                <a:latin typeface="Times New Roman"/>
                <a:cs typeface="Times New Roman"/>
              </a:rPr>
              <a:t>pros </a:t>
            </a:r>
            <a:r>
              <a:rPr sz="2400" spc="-245" dirty="0">
                <a:latin typeface="Times New Roman"/>
                <a:cs typeface="Times New Roman"/>
              </a:rPr>
              <a:t>&amp; </a:t>
            </a:r>
            <a:r>
              <a:rPr sz="2400" spc="75" dirty="0">
                <a:latin typeface="Times New Roman"/>
                <a:cs typeface="Times New Roman"/>
              </a:rPr>
              <a:t>cons </a:t>
            </a:r>
            <a:r>
              <a:rPr sz="2400" spc="85" dirty="0">
                <a:latin typeface="Times New Roman"/>
                <a:cs typeface="Times New Roman"/>
              </a:rPr>
              <a:t>including </a:t>
            </a:r>
            <a:r>
              <a:rPr sz="2400" spc="95" dirty="0">
                <a:latin typeface="Times New Roman"/>
                <a:cs typeface="Times New Roman"/>
              </a:rPr>
              <a:t>new</a:t>
            </a:r>
            <a:r>
              <a:rPr sz="2400" spc="-400" dirty="0">
                <a:latin typeface="Times New Roman"/>
                <a:cs typeface="Times New Roman"/>
              </a:rPr>
              <a:t> </a:t>
            </a:r>
            <a:r>
              <a:rPr sz="2400" spc="70" dirty="0">
                <a:latin typeface="Times New Roman"/>
                <a:cs typeface="Times New Roman"/>
              </a:rPr>
              <a:t>system</a:t>
            </a:r>
            <a:endParaRPr sz="2400">
              <a:latin typeface="Times New Roman"/>
              <a:cs typeface="Times New Roman"/>
            </a:endParaRPr>
          </a:p>
          <a:p>
            <a:pPr marL="285750" marR="766445" indent="-273050">
              <a:lnSpc>
                <a:spcPct val="100000"/>
              </a:lnSpc>
              <a:buClr>
                <a:srgbClr val="0AD0D9"/>
              </a:buClr>
              <a:buSzPct val="93750"/>
              <a:buFont typeface="Arial"/>
              <a:buChar char=""/>
              <a:tabLst>
                <a:tab pos="286385" algn="l"/>
              </a:tabLst>
            </a:pPr>
            <a:r>
              <a:rPr sz="2400" b="1" spc="-130" dirty="0">
                <a:latin typeface="Georgia"/>
                <a:cs typeface="Georgia"/>
              </a:rPr>
              <a:t>Analysis </a:t>
            </a:r>
            <a:r>
              <a:rPr sz="2400" b="1" spc="-95" dirty="0">
                <a:latin typeface="Georgia"/>
                <a:cs typeface="Georgia"/>
              </a:rPr>
              <a:t>is </a:t>
            </a:r>
            <a:r>
              <a:rPr sz="2400" b="1" spc="-110" dirty="0">
                <a:latin typeface="Georgia"/>
                <a:cs typeface="Georgia"/>
              </a:rPr>
              <a:t>documented </a:t>
            </a:r>
            <a:r>
              <a:rPr sz="2400" b="1" spc="-80" dirty="0">
                <a:latin typeface="Georgia"/>
                <a:cs typeface="Georgia"/>
              </a:rPr>
              <a:t>in</a:t>
            </a:r>
            <a:r>
              <a:rPr sz="2400" spc="-80" dirty="0">
                <a:latin typeface="Times New Roman"/>
                <a:cs typeface="Times New Roman"/>
              </a:rPr>
              <a:t>: </a:t>
            </a:r>
            <a:r>
              <a:rPr sz="2400" spc="90" dirty="0">
                <a:latin typeface="Times New Roman"/>
                <a:cs typeface="Times New Roman"/>
              </a:rPr>
              <a:t>detailed </a:t>
            </a:r>
            <a:r>
              <a:rPr sz="2400" spc="20" dirty="0">
                <a:latin typeface="Times New Roman"/>
                <a:cs typeface="Times New Roman"/>
              </a:rPr>
              <a:t>DFDs, </a:t>
            </a:r>
            <a:r>
              <a:rPr sz="2400" spc="-210" dirty="0">
                <a:latin typeface="Times New Roman"/>
                <a:cs typeface="Times New Roman"/>
              </a:rPr>
              <a:t>data  </a:t>
            </a:r>
            <a:r>
              <a:rPr sz="2400" spc="60" dirty="0">
                <a:latin typeface="Times New Roman"/>
                <a:cs typeface="Times New Roman"/>
              </a:rPr>
              <a:t>dictionary, </a:t>
            </a:r>
            <a:r>
              <a:rPr sz="2400" spc="35" dirty="0">
                <a:latin typeface="Times New Roman"/>
                <a:cs typeface="Times New Roman"/>
              </a:rPr>
              <a:t>logical </a:t>
            </a:r>
            <a:r>
              <a:rPr sz="2400" spc="125" dirty="0">
                <a:latin typeface="Times New Roman"/>
                <a:cs typeface="Times New Roman"/>
              </a:rPr>
              <a:t>data </a:t>
            </a:r>
            <a:r>
              <a:rPr sz="2400" spc="110" dirty="0">
                <a:latin typeface="Times New Roman"/>
                <a:cs typeface="Times New Roman"/>
              </a:rPr>
              <a:t>structures </a:t>
            </a:r>
            <a:r>
              <a:rPr sz="2400" spc="-245" dirty="0">
                <a:latin typeface="Times New Roman"/>
                <a:cs typeface="Times New Roman"/>
              </a:rPr>
              <a:t>&amp; </a:t>
            </a:r>
            <a:r>
              <a:rPr sz="2400" spc="110" dirty="0">
                <a:latin typeface="Times New Roman"/>
                <a:cs typeface="Times New Roman"/>
              </a:rPr>
              <a:t>miniature  </a:t>
            </a:r>
            <a:r>
              <a:rPr sz="2400" spc="60" dirty="0">
                <a:latin typeface="Times New Roman"/>
                <a:cs typeface="Times New Roman"/>
              </a:rPr>
              <a:t>specifications.</a:t>
            </a:r>
            <a:endParaRPr sz="2400">
              <a:latin typeface="Times New Roman"/>
              <a:cs typeface="Times New Roman"/>
            </a:endParaRPr>
          </a:p>
          <a:p>
            <a:pPr marL="285750" marR="433705" indent="-273050">
              <a:lnSpc>
                <a:spcPct val="98800"/>
              </a:lnSpc>
              <a:spcBef>
                <a:spcPts val="40"/>
              </a:spcBef>
              <a:buClr>
                <a:srgbClr val="0AD0D9"/>
              </a:buClr>
              <a:buSzPct val="93750"/>
              <a:buFont typeface="Arial"/>
              <a:buChar char=""/>
              <a:tabLst>
                <a:tab pos="286385" algn="l"/>
              </a:tabLst>
            </a:pPr>
            <a:r>
              <a:rPr sz="2400" spc="85" dirty="0">
                <a:latin typeface="Times New Roman"/>
                <a:cs typeface="Times New Roman"/>
              </a:rPr>
              <a:t>Includes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70" dirty="0">
                <a:latin typeface="Times New Roman"/>
                <a:cs typeface="Times New Roman"/>
              </a:rPr>
              <a:t>sub-dividing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Times New Roman"/>
                <a:cs typeface="Times New Roman"/>
              </a:rPr>
              <a:t>of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65" dirty="0">
                <a:latin typeface="Times New Roman"/>
                <a:cs typeface="Times New Roman"/>
              </a:rPr>
              <a:t>complex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55" dirty="0">
                <a:latin typeface="Times New Roman"/>
                <a:cs typeface="Times New Roman"/>
              </a:rPr>
              <a:t>process,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125" dirty="0">
                <a:latin typeface="Times New Roman"/>
                <a:cs typeface="Times New Roman"/>
              </a:rPr>
              <a:t>data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spc="15" dirty="0">
                <a:latin typeface="Times New Roman"/>
                <a:cs typeface="Times New Roman"/>
              </a:rPr>
              <a:t>store  </a:t>
            </a:r>
            <a:r>
              <a:rPr sz="2400" spc="85" dirty="0">
                <a:latin typeface="Times New Roman"/>
                <a:cs typeface="Times New Roman"/>
              </a:rPr>
              <a:t>identification </a:t>
            </a:r>
            <a:r>
              <a:rPr sz="2400" spc="-245" dirty="0">
                <a:latin typeface="Times New Roman"/>
                <a:cs typeface="Times New Roman"/>
              </a:rPr>
              <a:t>&amp; </a:t>
            </a:r>
            <a:r>
              <a:rPr sz="2400" spc="120" dirty="0">
                <a:latin typeface="Times New Roman"/>
                <a:cs typeface="Times New Roman"/>
              </a:rPr>
              <a:t>manual</a:t>
            </a:r>
            <a:r>
              <a:rPr sz="2400" spc="-290" dirty="0">
                <a:latin typeface="Times New Roman"/>
                <a:cs typeface="Times New Roman"/>
              </a:rPr>
              <a:t> </a:t>
            </a:r>
            <a:r>
              <a:rPr sz="2400" spc="60" dirty="0">
                <a:latin typeface="Times New Roman"/>
                <a:cs typeface="Times New Roman"/>
              </a:rPr>
              <a:t>processes</a:t>
            </a:r>
            <a:r>
              <a:rPr sz="3200" spc="60" dirty="0">
                <a:latin typeface="Times New Roman"/>
                <a:cs typeface="Times New Roman"/>
              </a:rPr>
              <a:t>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247"/>
            <a:ext cx="9143999" cy="10261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1357" y="0"/>
            <a:ext cx="4742641" cy="5999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90762" cy="10199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881" y="52959"/>
            <a:ext cx="9145643" cy="9008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44500" y="269824"/>
            <a:ext cx="7655559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b="1" spc="-285" dirty="0">
                <a:latin typeface="Trebuchet MS"/>
                <a:cs typeface="Trebuchet MS"/>
              </a:rPr>
              <a:t>System </a:t>
            </a:r>
            <a:r>
              <a:rPr sz="5000" b="1" spc="-225" dirty="0">
                <a:latin typeface="Trebuchet MS"/>
                <a:cs typeface="Trebuchet MS"/>
              </a:rPr>
              <a:t>Analysis </a:t>
            </a:r>
            <a:r>
              <a:rPr sz="5000" b="1" spc="-254" dirty="0">
                <a:latin typeface="Trebuchet MS"/>
                <a:cs typeface="Trebuchet MS"/>
              </a:rPr>
              <a:t>Action</a:t>
            </a:r>
            <a:r>
              <a:rPr sz="5000" b="1" spc="-725" dirty="0">
                <a:latin typeface="Trebuchet MS"/>
                <a:cs typeface="Trebuchet MS"/>
              </a:rPr>
              <a:t> </a:t>
            </a:r>
            <a:r>
              <a:rPr sz="5000" b="1" spc="-265" dirty="0">
                <a:latin typeface="Trebuchet MS"/>
                <a:cs typeface="Trebuchet MS"/>
              </a:rPr>
              <a:t>items</a:t>
            </a:r>
            <a:endParaRPr sz="50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940" y="1343913"/>
            <a:ext cx="8049895" cy="387032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285115" marR="1523365" indent="-272415">
              <a:lnSpc>
                <a:spcPts val="2810"/>
              </a:lnSpc>
              <a:spcBef>
                <a:spcPts val="45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5750" algn="l"/>
              </a:tabLst>
            </a:pPr>
            <a:r>
              <a:rPr sz="2600" b="1" spc="-110" dirty="0">
                <a:latin typeface="Georgia"/>
                <a:cs typeface="Georgia"/>
              </a:rPr>
              <a:t>Specification </a:t>
            </a:r>
            <a:r>
              <a:rPr sz="2600" spc="20" dirty="0">
                <a:latin typeface="Times New Roman"/>
                <a:cs typeface="Times New Roman"/>
              </a:rPr>
              <a:t>of </a:t>
            </a:r>
            <a:r>
              <a:rPr sz="2600" spc="125" dirty="0">
                <a:latin typeface="Times New Roman"/>
                <a:cs typeface="Times New Roman"/>
              </a:rPr>
              <a:t>what </a:t>
            </a:r>
            <a:r>
              <a:rPr sz="2600" spc="165" dirty="0">
                <a:latin typeface="Times New Roman"/>
                <a:cs typeface="Times New Roman"/>
              </a:rPr>
              <a:t>the </a:t>
            </a:r>
            <a:r>
              <a:rPr sz="2600" spc="105" dirty="0">
                <a:latin typeface="Times New Roman"/>
                <a:cs typeface="Times New Roman"/>
              </a:rPr>
              <a:t>new </a:t>
            </a:r>
            <a:r>
              <a:rPr sz="2600" spc="80" dirty="0">
                <a:latin typeface="Times New Roman"/>
                <a:cs typeface="Times New Roman"/>
              </a:rPr>
              <a:t>system </a:t>
            </a:r>
            <a:r>
              <a:rPr sz="2600" spc="25" dirty="0">
                <a:latin typeface="Times New Roman"/>
                <a:cs typeface="Times New Roman"/>
              </a:rPr>
              <a:t>is </a:t>
            </a:r>
            <a:r>
              <a:rPr sz="2600" spc="135" dirty="0">
                <a:latin typeface="Times New Roman"/>
                <a:cs typeface="Times New Roman"/>
              </a:rPr>
              <a:t>to  </a:t>
            </a:r>
            <a:r>
              <a:rPr sz="2600" spc="85" dirty="0">
                <a:latin typeface="Times New Roman"/>
                <a:cs typeface="Times New Roman"/>
              </a:rPr>
              <a:t>accomplish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105" dirty="0">
                <a:latin typeface="Times New Roman"/>
                <a:cs typeface="Times New Roman"/>
              </a:rPr>
              <a:t>based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160" dirty="0">
                <a:latin typeface="Times New Roman"/>
                <a:cs typeface="Times New Roman"/>
              </a:rPr>
              <a:t>on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160" dirty="0">
                <a:latin typeface="Times New Roman"/>
                <a:cs typeface="Times New Roman"/>
              </a:rPr>
              <a:t>the</a:t>
            </a:r>
            <a:r>
              <a:rPr sz="2600" spc="-114" dirty="0">
                <a:latin typeface="Times New Roman"/>
                <a:cs typeface="Times New Roman"/>
              </a:rPr>
              <a:t> </a:t>
            </a:r>
            <a:r>
              <a:rPr sz="2600" spc="110" dirty="0">
                <a:latin typeface="Times New Roman"/>
                <a:cs typeface="Times New Roman"/>
              </a:rPr>
              <a:t>user</a:t>
            </a:r>
            <a:r>
              <a:rPr sz="2600" spc="-135" dirty="0">
                <a:latin typeface="Times New Roman"/>
                <a:cs typeface="Times New Roman"/>
              </a:rPr>
              <a:t> </a:t>
            </a:r>
            <a:r>
              <a:rPr sz="2600" spc="110" dirty="0">
                <a:latin typeface="Times New Roman"/>
                <a:cs typeface="Times New Roman"/>
              </a:rPr>
              <a:t>requirements.</a:t>
            </a:r>
            <a:endParaRPr sz="2600">
              <a:latin typeface="Times New Roman"/>
              <a:cs typeface="Times New Roman"/>
            </a:endParaRPr>
          </a:p>
          <a:p>
            <a:pPr marL="285115" marR="412750" indent="-272415" algn="just">
              <a:lnSpc>
                <a:spcPts val="281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5750" algn="l"/>
              </a:tabLst>
            </a:pPr>
            <a:r>
              <a:rPr sz="2600" b="1" spc="-120" dirty="0">
                <a:latin typeface="Georgia"/>
                <a:cs typeface="Georgia"/>
              </a:rPr>
              <a:t>Functional </a:t>
            </a:r>
            <a:r>
              <a:rPr sz="2600" b="1" spc="-155" dirty="0">
                <a:latin typeface="Georgia"/>
                <a:cs typeface="Georgia"/>
              </a:rPr>
              <a:t>hierarchy </a:t>
            </a:r>
            <a:r>
              <a:rPr sz="2600" spc="80" dirty="0">
                <a:latin typeface="Times New Roman"/>
                <a:cs typeface="Times New Roman"/>
              </a:rPr>
              <a:t>showing </a:t>
            </a:r>
            <a:r>
              <a:rPr sz="2600" spc="160" dirty="0">
                <a:latin typeface="Times New Roman"/>
                <a:cs typeface="Times New Roman"/>
              </a:rPr>
              <a:t>the </a:t>
            </a:r>
            <a:r>
              <a:rPr sz="2600" u="heavy" spc="10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functions </a:t>
            </a:r>
            <a:r>
              <a:rPr sz="2600" u="heavy" spc="1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to </a:t>
            </a:r>
            <a:r>
              <a:rPr sz="2600" u="heavy" spc="11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be  </a:t>
            </a:r>
            <a:r>
              <a:rPr sz="2600" u="heavy" spc="1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performed</a:t>
            </a:r>
            <a:r>
              <a:rPr sz="26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600" u="heavy" spc="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by</a:t>
            </a:r>
            <a:r>
              <a:rPr sz="2600" u="heavy" spc="-8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600" u="heavy" spc="16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the</a:t>
            </a:r>
            <a:r>
              <a:rPr sz="2600" u="heavy" spc="-6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600" u="heavy" spc="10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new</a:t>
            </a:r>
            <a:r>
              <a:rPr sz="2600" u="heavy" spc="-10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600" u="heavy" spc="8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system</a:t>
            </a:r>
            <a:r>
              <a:rPr sz="2600" spc="-150" dirty="0">
                <a:latin typeface="Times New Roman"/>
                <a:cs typeface="Times New Roman"/>
              </a:rPr>
              <a:t> </a:t>
            </a:r>
            <a:r>
              <a:rPr sz="2600" spc="160" dirty="0">
                <a:latin typeface="Times New Roman"/>
                <a:cs typeface="Times New Roman"/>
              </a:rPr>
              <a:t>and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125" dirty="0">
                <a:latin typeface="Times New Roman"/>
                <a:cs typeface="Times New Roman"/>
              </a:rPr>
              <a:t>their</a:t>
            </a:r>
            <a:r>
              <a:rPr sz="2600" spc="-130" dirty="0">
                <a:latin typeface="Times New Roman"/>
                <a:cs typeface="Times New Roman"/>
              </a:rPr>
              <a:t> </a:t>
            </a:r>
            <a:r>
              <a:rPr sz="2600" spc="100" dirty="0">
                <a:latin typeface="Times New Roman"/>
                <a:cs typeface="Times New Roman"/>
              </a:rPr>
              <a:t>relationship  </a:t>
            </a:r>
            <a:r>
              <a:rPr sz="2600" spc="110" dirty="0">
                <a:latin typeface="Times New Roman"/>
                <a:cs typeface="Times New Roman"/>
              </a:rPr>
              <a:t>with each</a:t>
            </a:r>
            <a:r>
              <a:rPr sz="2600" spc="-325" dirty="0">
                <a:latin typeface="Times New Roman"/>
                <a:cs typeface="Times New Roman"/>
              </a:rPr>
              <a:t> </a:t>
            </a:r>
            <a:r>
              <a:rPr sz="2600" spc="85" dirty="0">
                <a:latin typeface="Times New Roman"/>
                <a:cs typeface="Times New Roman"/>
              </a:rPr>
              <a:t>other.</a:t>
            </a:r>
            <a:endParaRPr sz="2600">
              <a:latin typeface="Times New Roman"/>
              <a:cs typeface="Times New Roman"/>
            </a:endParaRPr>
          </a:p>
          <a:p>
            <a:pPr marL="285115" marR="31750" indent="-272415">
              <a:lnSpc>
                <a:spcPts val="2810"/>
              </a:lnSpc>
              <a:spcBef>
                <a:spcPts val="61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5750" algn="l"/>
              </a:tabLst>
            </a:pPr>
            <a:r>
              <a:rPr sz="2600" b="1" spc="-125" dirty="0">
                <a:latin typeface="Georgia"/>
                <a:cs typeface="Georgia"/>
              </a:rPr>
              <a:t>Function </a:t>
            </a:r>
            <a:r>
              <a:rPr sz="2600" b="1" spc="-135" dirty="0">
                <a:latin typeface="Georgia"/>
                <a:cs typeface="Georgia"/>
              </a:rPr>
              <a:t>network </a:t>
            </a:r>
            <a:r>
              <a:rPr sz="2600" spc="95" dirty="0">
                <a:latin typeface="Times New Roman"/>
                <a:cs typeface="Times New Roman"/>
              </a:rPr>
              <a:t>which </a:t>
            </a:r>
            <a:r>
              <a:rPr sz="2600" spc="90" dirty="0">
                <a:latin typeface="Times New Roman"/>
                <a:cs typeface="Times New Roman"/>
              </a:rPr>
              <a:t>are </a:t>
            </a:r>
            <a:r>
              <a:rPr sz="2600" spc="75" dirty="0">
                <a:latin typeface="Times New Roman"/>
                <a:cs typeface="Times New Roman"/>
              </a:rPr>
              <a:t>similar </a:t>
            </a:r>
            <a:r>
              <a:rPr sz="2600" spc="135" dirty="0">
                <a:latin typeface="Times New Roman"/>
                <a:cs typeface="Times New Roman"/>
              </a:rPr>
              <a:t>to </a:t>
            </a:r>
            <a:r>
              <a:rPr sz="2600" spc="110" dirty="0">
                <a:latin typeface="Times New Roman"/>
                <a:cs typeface="Times New Roman"/>
              </a:rPr>
              <a:t>function  </a:t>
            </a:r>
            <a:r>
              <a:rPr sz="2600" spc="80" dirty="0">
                <a:latin typeface="Times New Roman"/>
                <a:cs typeface="Times New Roman"/>
              </a:rPr>
              <a:t>hierarchy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175" dirty="0">
                <a:latin typeface="Times New Roman"/>
                <a:cs typeface="Times New Roman"/>
              </a:rPr>
              <a:t>but</a:t>
            </a:r>
            <a:r>
              <a:rPr sz="2600" spc="-120" dirty="0">
                <a:latin typeface="Times New Roman"/>
                <a:cs typeface="Times New Roman"/>
              </a:rPr>
              <a:t> </a:t>
            </a:r>
            <a:r>
              <a:rPr sz="2600" spc="105" dirty="0">
                <a:latin typeface="Times New Roman"/>
                <a:cs typeface="Times New Roman"/>
              </a:rPr>
              <a:t>they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90" dirty="0">
                <a:latin typeface="Times New Roman"/>
                <a:cs typeface="Times New Roman"/>
              </a:rPr>
              <a:t>highlight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160" dirty="0">
                <a:latin typeface="Times New Roman"/>
                <a:cs typeface="Times New Roman"/>
              </a:rPr>
              <a:t>the</a:t>
            </a:r>
            <a:r>
              <a:rPr sz="2600" spc="-90" dirty="0">
                <a:latin typeface="Times New Roman"/>
                <a:cs typeface="Times New Roman"/>
              </a:rPr>
              <a:t> </a:t>
            </a:r>
            <a:r>
              <a:rPr sz="2600" spc="125" dirty="0">
                <a:latin typeface="Times New Roman"/>
                <a:cs typeface="Times New Roman"/>
              </a:rPr>
              <a:t>those</a:t>
            </a:r>
            <a:r>
              <a:rPr sz="2600" spc="-100" dirty="0">
                <a:latin typeface="Times New Roman"/>
                <a:cs typeface="Times New Roman"/>
              </a:rPr>
              <a:t> </a:t>
            </a:r>
            <a:r>
              <a:rPr sz="2600" spc="105" dirty="0">
                <a:latin typeface="Times New Roman"/>
                <a:cs typeface="Times New Roman"/>
              </a:rPr>
              <a:t>functions</a:t>
            </a:r>
            <a:r>
              <a:rPr sz="2600" spc="-140" dirty="0">
                <a:latin typeface="Times New Roman"/>
                <a:cs typeface="Times New Roman"/>
              </a:rPr>
              <a:t> </a:t>
            </a:r>
            <a:r>
              <a:rPr sz="2600" spc="95" dirty="0">
                <a:latin typeface="Times New Roman"/>
                <a:cs typeface="Times New Roman"/>
              </a:rPr>
              <a:t>which  </a:t>
            </a:r>
            <a:r>
              <a:rPr sz="2600" spc="90" dirty="0">
                <a:latin typeface="Times New Roman"/>
                <a:cs typeface="Times New Roman"/>
              </a:rPr>
              <a:t>are</a:t>
            </a:r>
            <a:r>
              <a:rPr sz="2600" spc="-130" dirty="0">
                <a:latin typeface="Times New Roman"/>
                <a:cs typeface="Times New Roman"/>
              </a:rPr>
              <a:t> </a:t>
            </a:r>
            <a:r>
              <a:rPr sz="2600" u="heavy" spc="1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common</a:t>
            </a:r>
            <a:r>
              <a:rPr sz="2600" u="heavy" spc="-10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600" u="heavy" spc="1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to</a:t>
            </a:r>
            <a:r>
              <a:rPr sz="2600" u="heavy" spc="-8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600" u="heavy" spc="1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more</a:t>
            </a:r>
            <a:r>
              <a:rPr sz="2600" u="heavy" spc="-10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600" u="heavy" spc="17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than</a:t>
            </a:r>
            <a:r>
              <a:rPr sz="2600" u="heavy" spc="-1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600" u="heavy" spc="13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one</a:t>
            </a:r>
            <a:r>
              <a:rPr sz="2600" u="heavy" spc="-114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600" u="heavy" spc="10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procedure</a:t>
            </a:r>
            <a:r>
              <a:rPr sz="2600" spc="100" dirty="0">
                <a:latin typeface="Times New Roman"/>
                <a:cs typeface="Times New Roman"/>
              </a:rPr>
              <a:t>.</a:t>
            </a:r>
            <a:endParaRPr sz="2600">
              <a:latin typeface="Times New Roman"/>
              <a:cs typeface="Times New Roman"/>
            </a:endParaRPr>
          </a:p>
          <a:p>
            <a:pPr marL="285115" marR="5080" indent="-272415">
              <a:lnSpc>
                <a:spcPts val="2810"/>
              </a:lnSpc>
              <a:spcBef>
                <a:spcPts val="620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5750" algn="l"/>
              </a:tabLst>
            </a:pPr>
            <a:r>
              <a:rPr sz="2600" b="1" spc="-125" dirty="0">
                <a:latin typeface="Georgia"/>
                <a:cs typeface="Georgia"/>
              </a:rPr>
              <a:t>List </a:t>
            </a:r>
            <a:r>
              <a:rPr sz="2600" b="1" spc="-100" dirty="0">
                <a:latin typeface="Georgia"/>
                <a:cs typeface="Georgia"/>
              </a:rPr>
              <a:t>of </a:t>
            </a:r>
            <a:r>
              <a:rPr sz="2600" b="1" spc="-105" dirty="0">
                <a:latin typeface="Georgia"/>
                <a:cs typeface="Georgia"/>
              </a:rPr>
              <a:t>attributes </a:t>
            </a:r>
            <a:r>
              <a:rPr sz="2600" spc="20" dirty="0">
                <a:latin typeface="Times New Roman"/>
                <a:cs typeface="Times New Roman"/>
              </a:rPr>
              <a:t>of </a:t>
            </a:r>
            <a:r>
              <a:rPr sz="2600" spc="160" dirty="0">
                <a:latin typeface="Times New Roman"/>
                <a:cs typeface="Times New Roman"/>
              </a:rPr>
              <a:t>the </a:t>
            </a:r>
            <a:r>
              <a:rPr sz="2600" spc="105" dirty="0">
                <a:latin typeface="Times New Roman"/>
                <a:cs typeface="Times New Roman"/>
              </a:rPr>
              <a:t>entities </a:t>
            </a:r>
            <a:r>
              <a:rPr sz="2600" spc="70" dirty="0">
                <a:latin typeface="Times New Roman"/>
                <a:cs typeface="Times New Roman"/>
              </a:rPr>
              <a:t>- </a:t>
            </a:r>
            <a:r>
              <a:rPr sz="2600" spc="125" dirty="0">
                <a:latin typeface="Times New Roman"/>
                <a:cs typeface="Times New Roman"/>
              </a:rPr>
              <a:t>these </a:t>
            </a:r>
            <a:r>
              <a:rPr sz="2600" spc="90" dirty="0">
                <a:latin typeface="Times New Roman"/>
                <a:cs typeface="Times New Roman"/>
              </a:rPr>
              <a:t>are </a:t>
            </a:r>
            <a:r>
              <a:rPr sz="2600" spc="160" dirty="0">
                <a:latin typeface="Times New Roman"/>
                <a:cs typeface="Times New Roman"/>
              </a:rPr>
              <a:t>the </a:t>
            </a:r>
            <a:r>
              <a:rPr sz="2600" spc="135" dirty="0">
                <a:latin typeface="Times New Roman"/>
                <a:cs typeface="Times New Roman"/>
              </a:rPr>
              <a:t>data  </a:t>
            </a:r>
            <a:r>
              <a:rPr sz="2600" spc="105" dirty="0">
                <a:latin typeface="Times New Roman"/>
                <a:cs typeface="Times New Roman"/>
              </a:rPr>
              <a:t>items</a:t>
            </a:r>
            <a:r>
              <a:rPr sz="2600" spc="-135" dirty="0">
                <a:latin typeface="Times New Roman"/>
                <a:cs typeface="Times New Roman"/>
              </a:rPr>
              <a:t> </a:t>
            </a:r>
            <a:r>
              <a:rPr sz="2600" spc="95" dirty="0">
                <a:latin typeface="Times New Roman"/>
                <a:cs typeface="Times New Roman"/>
              </a:rPr>
              <a:t>which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spc="140" dirty="0">
                <a:latin typeface="Times New Roman"/>
                <a:cs typeface="Times New Roman"/>
              </a:rPr>
              <a:t>need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spc="135" dirty="0">
                <a:latin typeface="Times New Roman"/>
                <a:cs typeface="Times New Roman"/>
              </a:rPr>
              <a:t>to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120" dirty="0">
                <a:latin typeface="Times New Roman"/>
                <a:cs typeface="Times New Roman"/>
              </a:rPr>
              <a:t>be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120" dirty="0">
                <a:latin typeface="Times New Roman"/>
                <a:cs typeface="Times New Roman"/>
              </a:rPr>
              <a:t>held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140" dirty="0">
                <a:latin typeface="Times New Roman"/>
                <a:cs typeface="Times New Roman"/>
              </a:rPr>
              <a:t>about</a:t>
            </a:r>
            <a:r>
              <a:rPr sz="2600" spc="-150" dirty="0">
                <a:latin typeface="Times New Roman"/>
                <a:cs typeface="Times New Roman"/>
              </a:rPr>
              <a:t> </a:t>
            </a:r>
            <a:r>
              <a:rPr sz="2600" spc="110" dirty="0">
                <a:latin typeface="Times New Roman"/>
                <a:cs typeface="Times New Roman"/>
              </a:rPr>
              <a:t>each</a:t>
            </a:r>
            <a:r>
              <a:rPr sz="2600" spc="-105" dirty="0">
                <a:latin typeface="Times New Roman"/>
                <a:cs typeface="Times New Roman"/>
              </a:rPr>
              <a:t> </a:t>
            </a:r>
            <a:r>
              <a:rPr sz="2600" spc="110" dirty="0">
                <a:latin typeface="Times New Roman"/>
                <a:cs typeface="Times New Roman"/>
              </a:rPr>
              <a:t>entity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90" dirty="0">
                <a:latin typeface="Times New Roman"/>
                <a:cs typeface="Times New Roman"/>
              </a:rPr>
              <a:t>(record)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247"/>
            <a:ext cx="9143999" cy="10261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1357" y="0"/>
            <a:ext cx="4742641" cy="5999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90762" cy="10199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881" y="52959"/>
            <a:ext cx="9145643" cy="9008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44500" y="269824"/>
            <a:ext cx="3823970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b="1" spc="-285" dirty="0">
                <a:latin typeface="Trebuchet MS"/>
                <a:cs typeface="Trebuchet MS"/>
              </a:rPr>
              <a:t>System</a:t>
            </a:r>
            <a:r>
              <a:rPr sz="5000" b="1" spc="-465" dirty="0">
                <a:latin typeface="Trebuchet MS"/>
                <a:cs typeface="Trebuchet MS"/>
              </a:rPr>
              <a:t> </a:t>
            </a:r>
            <a:r>
              <a:rPr sz="5000" b="1" spc="-210" dirty="0">
                <a:latin typeface="Trebuchet MS"/>
                <a:cs typeface="Trebuchet MS"/>
              </a:rPr>
              <a:t>Design</a:t>
            </a:r>
            <a:endParaRPr sz="500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014726" y="1822000"/>
            <a:ext cx="1965325" cy="0"/>
          </a:xfrm>
          <a:custGeom>
            <a:avLst/>
            <a:gdLst/>
            <a:ahLst/>
            <a:cxnLst/>
            <a:rect l="l" t="t" r="r" b="b"/>
            <a:pathLst>
              <a:path w="1965325">
                <a:moveTo>
                  <a:pt x="0" y="0"/>
                </a:moveTo>
                <a:lnTo>
                  <a:pt x="1964740" y="0"/>
                </a:lnTo>
              </a:path>
            </a:pathLst>
          </a:custGeom>
          <a:ln w="156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978046" y="1822000"/>
            <a:ext cx="357505" cy="0"/>
          </a:xfrm>
          <a:custGeom>
            <a:avLst/>
            <a:gdLst/>
            <a:ahLst/>
            <a:cxnLst/>
            <a:rect l="l" t="t" r="r" b="b"/>
            <a:pathLst>
              <a:path w="357504">
                <a:moveTo>
                  <a:pt x="0" y="0"/>
                </a:moveTo>
                <a:lnTo>
                  <a:pt x="357225" y="0"/>
                </a:lnTo>
              </a:path>
            </a:pathLst>
          </a:custGeom>
          <a:ln w="156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88340" y="1415542"/>
            <a:ext cx="72066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721225" algn="l"/>
              </a:tabLst>
            </a:pPr>
            <a:r>
              <a:rPr sz="2650" spc="-685" dirty="0">
                <a:solidFill>
                  <a:srgbClr val="0AD0D9"/>
                </a:solidFill>
                <a:latin typeface="Arial"/>
                <a:cs typeface="Arial"/>
              </a:rPr>
              <a:t>             </a:t>
            </a:r>
            <a:r>
              <a:rPr sz="2800" spc="40" dirty="0">
                <a:latin typeface="Times New Roman"/>
                <a:cs typeface="Times New Roman"/>
              </a:rPr>
              <a:t>Based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165" dirty="0">
                <a:latin typeface="Times New Roman"/>
                <a:cs typeface="Times New Roman"/>
              </a:rPr>
              <a:t>on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170" dirty="0">
                <a:latin typeface="Times New Roman"/>
                <a:cs typeface="Times New Roman"/>
              </a:rPr>
              <a:t>the	and the</a:t>
            </a:r>
            <a:r>
              <a:rPr sz="2800" spc="-425" dirty="0">
                <a:latin typeface="Times New Roman"/>
                <a:cs typeface="Times New Roman"/>
              </a:rPr>
              <a:t> </a:t>
            </a:r>
            <a:r>
              <a:rPr sz="2800" spc="105" dirty="0">
                <a:latin typeface="Times New Roman"/>
                <a:cs typeface="Times New Roman"/>
              </a:rPr>
              <a:t>detailed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74140" y="2206081"/>
            <a:ext cx="1426845" cy="0"/>
          </a:xfrm>
          <a:custGeom>
            <a:avLst/>
            <a:gdLst/>
            <a:ahLst/>
            <a:cxnLst/>
            <a:rect l="l" t="t" r="r" b="b"/>
            <a:pathLst>
              <a:path w="1426845">
                <a:moveTo>
                  <a:pt x="0" y="0"/>
                </a:moveTo>
                <a:lnTo>
                  <a:pt x="1426463" y="0"/>
                </a:lnTo>
              </a:path>
            </a:pathLst>
          </a:custGeom>
          <a:ln w="156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464213" y="1799285"/>
            <a:ext cx="58235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25" dirty="0">
                <a:latin typeface="Times New Roman"/>
                <a:cs typeface="Times New Roman"/>
              </a:rPr>
              <a:t>of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100" dirty="0">
                <a:latin typeface="Times New Roman"/>
                <a:cs typeface="Times New Roman"/>
              </a:rPr>
              <a:t>a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114" dirty="0">
                <a:latin typeface="Times New Roman"/>
                <a:cs typeface="Times New Roman"/>
              </a:rPr>
              <a:t>new</a:t>
            </a:r>
            <a:r>
              <a:rPr sz="2800" spc="-120" dirty="0">
                <a:latin typeface="Times New Roman"/>
                <a:cs typeface="Times New Roman"/>
              </a:rPr>
              <a:t> </a:t>
            </a:r>
            <a:r>
              <a:rPr sz="2800" spc="70" dirty="0">
                <a:latin typeface="Times New Roman"/>
                <a:cs typeface="Times New Roman"/>
              </a:rPr>
              <a:t>system,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170" dirty="0">
                <a:latin typeface="Times New Roman"/>
                <a:cs typeface="Times New Roman"/>
              </a:rPr>
              <a:t>the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114" dirty="0">
                <a:latin typeface="Times New Roman"/>
                <a:cs typeface="Times New Roman"/>
              </a:rPr>
              <a:t>new</a:t>
            </a:r>
            <a:r>
              <a:rPr sz="2800" spc="-120" dirty="0">
                <a:latin typeface="Times New Roman"/>
                <a:cs typeface="Times New Roman"/>
              </a:rPr>
              <a:t> </a:t>
            </a:r>
            <a:r>
              <a:rPr sz="2800" spc="80" dirty="0">
                <a:latin typeface="Times New Roman"/>
                <a:cs typeface="Times New Roman"/>
              </a:rPr>
              <a:t>system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170" dirty="0">
                <a:latin typeface="Times New Roman"/>
                <a:cs typeface="Times New Roman"/>
              </a:rPr>
              <a:t>must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88340" y="2184018"/>
            <a:ext cx="7176770" cy="13906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750">
              <a:lnSpc>
                <a:spcPct val="100000"/>
              </a:lnSpc>
              <a:spcBef>
                <a:spcPts val="95"/>
              </a:spcBef>
            </a:pPr>
            <a:r>
              <a:rPr sz="2800" spc="120" dirty="0">
                <a:latin typeface="Times New Roman"/>
                <a:cs typeface="Times New Roman"/>
              </a:rPr>
              <a:t>be</a:t>
            </a:r>
            <a:r>
              <a:rPr sz="2800" spc="-135" dirty="0">
                <a:latin typeface="Times New Roman"/>
                <a:cs typeface="Times New Roman"/>
              </a:rPr>
              <a:t> </a:t>
            </a:r>
            <a:r>
              <a:rPr sz="2800" spc="90" dirty="0">
                <a:latin typeface="Times New Roman"/>
                <a:cs typeface="Times New Roman"/>
              </a:rPr>
              <a:t>designed.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650" spc="-685" dirty="0">
                <a:solidFill>
                  <a:srgbClr val="0AD0D9"/>
                </a:solidFill>
                <a:latin typeface="Arial"/>
                <a:cs typeface="Arial"/>
              </a:rPr>
              <a:t> </a:t>
            </a:r>
            <a:r>
              <a:rPr sz="2800" spc="65" dirty="0">
                <a:latin typeface="Times New Roman"/>
                <a:cs typeface="Times New Roman"/>
              </a:rPr>
              <a:t>This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25" dirty="0">
                <a:latin typeface="Times New Roman"/>
                <a:cs typeface="Times New Roman"/>
              </a:rPr>
              <a:t>is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spc="170" dirty="0">
                <a:latin typeface="Times New Roman"/>
                <a:cs typeface="Times New Roman"/>
              </a:rPr>
              <a:t>the</a:t>
            </a:r>
            <a:r>
              <a:rPr sz="2800" spc="-110" dirty="0">
                <a:latin typeface="Times New Roman"/>
                <a:cs typeface="Times New Roman"/>
              </a:rPr>
              <a:t> </a:t>
            </a:r>
            <a:r>
              <a:rPr sz="2800" spc="120" dirty="0">
                <a:latin typeface="Times New Roman"/>
                <a:cs typeface="Times New Roman"/>
              </a:rPr>
              <a:t>phase</a:t>
            </a:r>
            <a:r>
              <a:rPr sz="2800" spc="-125" dirty="0">
                <a:latin typeface="Times New Roman"/>
                <a:cs typeface="Times New Roman"/>
              </a:rPr>
              <a:t> </a:t>
            </a:r>
            <a:r>
              <a:rPr sz="2800" spc="20" dirty="0">
                <a:latin typeface="Times New Roman"/>
                <a:cs typeface="Times New Roman"/>
              </a:rPr>
              <a:t>of</a:t>
            </a:r>
            <a:r>
              <a:rPr sz="2800" spc="65" dirty="0">
                <a:latin typeface="Times New Roman"/>
                <a:cs typeface="Times New Roman"/>
              </a:rPr>
              <a:t> </a:t>
            </a:r>
            <a:r>
              <a:rPr sz="2800" b="1" spc="-150" dirty="0">
                <a:latin typeface="Georgia"/>
                <a:cs typeface="Georgia"/>
              </a:rPr>
              <a:t>system</a:t>
            </a:r>
            <a:r>
              <a:rPr sz="2800" b="1" spc="-135" dirty="0">
                <a:latin typeface="Georgia"/>
                <a:cs typeface="Georgia"/>
              </a:rPr>
              <a:t> </a:t>
            </a:r>
            <a:r>
              <a:rPr sz="2800" b="1" spc="-100" dirty="0">
                <a:latin typeface="Georgia"/>
                <a:cs typeface="Georgia"/>
              </a:rPr>
              <a:t>designing</a:t>
            </a:r>
            <a:r>
              <a:rPr sz="2800" spc="-100" dirty="0">
                <a:latin typeface="Times New Roman"/>
                <a:cs typeface="Times New Roman"/>
              </a:rPr>
              <a:t>.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70" dirty="0">
                <a:latin typeface="Times New Roman"/>
                <a:cs typeface="Times New Roman"/>
              </a:rPr>
              <a:t>It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25" dirty="0">
                <a:latin typeface="Times New Roman"/>
                <a:cs typeface="Times New Roman"/>
              </a:rPr>
              <a:t>is</a:t>
            </a:r>
            <a:r>
              <a:rPr sz="2800" spc="-120" dirty="0">
                <a:latin typeface="Times New Roman"/>
                <a:cs typeface="Times New Roman"/>
              </a:rPr>
              <a:t> </a:t>
            </a:r>
            <a:r>
              <a:rPr sz="2800" spc="-245" dirty="0">
                <a:latin typeface="Times New Roman"/>
                <a:cs typeface="Times New Roman"/>
              </a:rPr>
              <a:t>a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74140" y="3913563"/>
            <a:ext cx="1605280" cy="0"/>
          </a:xfrm>
          <a:custGeom>
            <a:avLst/>
            <a:gdLst/>
            <a:ahLst/>
            <a:cxnLst/>
            <a:rect l="l" t="t" r="r" b="b"/>
            <a:pathLst>
              <a:path w="1605280">
                <a:moveTo>
                  <a:pt x="0" y="0"/>
                </a:moveTo>
                <a:lnTo>
                  <a:pt x="1604771" y="0"/>
                </a:lnTo>
              </a:path>
            </a:pathLst>
          </a:custGeom>
          <a:ln w="156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645450" y="3507104"/>
            <a:ext cx="45916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20" dirty="0">
                <a:latin typeface="Times New Roman"/>
                <a:cs typeface="Times New Roman"/>
              </a:rPr>
              <a:t>phase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114" dirty="0">
                <a:latin typeface="Times New Roman"/>
                <a:cs typeface="Times New Roman"/>
              </a:rPr>
              <a:t>in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spc="170" dirty="0">
                <a:latin typeface="Times New Roman"/>
                <a:cs typeface="Times New Roman"/>
              </a:rPr>
              <a:t>the</a:t>
            </a:r>
            <a:r>
              <a:rPr sz="2800" spc="-145" dirty="0">
                <a:latin typeface="Times New Roman"/>
                <a:cs typeface="Times New Roman"/>
              </a:rPr>
              <a:t> </a:t>
            </a:r>
            <a:r>
              <a:rPr sz="2800" spc="114" dirty="0">
                <a:latin typeface="Times New Roman"/>
                <a:cs typeface="Times New Roman"/>
              </a:rPr>
              <a:t>development</a:t>
            </a:r>
            <a:r>
              <a:rPr sz="2800" spc="-155" dirty="0">
                <a:latin typeface="Times New Roman"/>
                <a:cs typeface="Times New Roman"/>
              </a:rPr>
              <a:t> </a:t>
            </a:r>
            <a:r>
              <a:rPr sz="2800" spc="20" dirty="0">
                <a:latin typeface="Times New Roman"/>
                <a:cs typeface="Times New Roman"/>
              </a:rPr>
              <a:t>of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95" dirty="0">
                <a:latin typeface="Times New Roman"/>
                <a:cs typeface="Times New Roman"/>
              </a:rPr>
              <a:t>a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88340" y="3891153"/>
            <a:ext cx="7201534" cy="2601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750">
              <a:lnSpc>
                <a:spcPct val="100000"/>
              </a:lnSpc>
              <a:spcBef>
                <a:spcPts val="95"/>
              </a:spcBef>
            </a:pPr>
            <a:r>
              <a:rPr sz="2800" spc="70" dirty="0">
                <a:latin typeface="Times New Roman"/>
                <a:cs typeface="Times New Roman"/>
              </a:rPr>
              <a:t>system.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500">
              <a:latin typeface="Times New Roman"/>
              <a:cs typeface="Times New Roman"/>
            </a:endParaRPr>
          </a:p>
          <a:p>
            <a:pPr marL="374015" indent="-361315">
              <a:lnSpc>
                <a:spcPct val="100000"/>
              </a:lnSpc>
              <a:buClr>
                <a:srgbClr val="0AD0D9"/>
              </a:buClr>
              <a:buSzPct val="94642"/>
              <a:buFont typeface="Arial"/>
              <a:buChar char=""/>
              <a:tabLst>
                <a:tab pos="374015" algn="l"/>
                <a:tab pos="374650" algn="l"/>
              </a:tabLst>
            </a:pPr>
            <a:r>
              <a:rPr sz="2800" spc="35" dirty="0">
                <a:latin typeface="Times New Roman"/>
                <a:cs typeface="Times New Roman"/>
              </a:rPr>
              <a:t>Normally,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170" dirty="0">
                <a:latin typeface="Times New Roman"/>
                <a:cs typeface="Times New Roman"/>
              </a:rPr>
              <a:t>the</a:t>
            </a:r>
            <a:r>
              <a:rPr sz="2800" spc="-135" dirty="0">
                <a:latin typeface="Times New Roman"/>
                <a:cs typeface="Times New Roman"/>
              </a:rPr>
              <a:t> </a:t>
            </a:r>
            <a:r>
              <a:rPr sz="2800" spc="90" dirty="0">
                <a:latin typeface="Times New Roman"/>
                <a:cs typeface="Times New Roman"/>
              </a:rPr>
              <a:t>design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spc="95" dirty="0">
                <a:latin typeface="Times New Roman"/>
                <a:cs typeface="Times New Roman"/>
              </a:rPr>
              <a:t>proceeds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114" dirty="0">
                <a:latin typeface="Times New Roman"/>
                <a:cs typeface="Times New Roman"/>
              </a:rPr>
              <a:t>in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85" dirty="0">
                <a:latin typeface="Times New Roman"/>
                <a:cs typeface="Times New Roman"/>
              </a:rPr>
              <a:t>two</a:t>
            </a:r>
            <a:r>
              <a:rPr sz="2800" spc="-120" dirty="0">
                <a:latin typeface="Times New Roman"/>
                <a:cs typeface="Times New Roman"/>
              </a:rPr>
              <a:t> </a:t>
            </a:r>
            <a:r>
              <a:rPr sz="2800" spc="70" dirty="0">
                <a:latin typeface="Times New Roman"/>
                <a:cs typeface="Times New Roman"/>
              </a:rPr>
              <a:t>stages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65" dirty="0">
                <a:latin typeface="Times New Roman"/>
                <a:cs typeface="Times New Roman"/>
              </a:rPr>
              <a:t>: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0AD0D9"/>
              </a:buClr>
              <a:buFont typeface="Arial"/>
              <a:buChar char=""/>
            </a:pPr>
            <a:endParaRPr sz="3000">
              <a:latin typeface="Times New Roman"/>
              <a:cs typeface="Times New Roman"/>
            </a:endParaRPr>
          </a:p>
          <a:p>
            <a:pPr marL="652780" lvl="1" indent="-247015">
              <a:lnSpc>
                <a:spcPct val="100000"/>
              </a:lnSpc>
              <a:buClr>
                <a:srgbClr val="0E6EC5"/>
              </a:buClr>
              <a:buSzPct val="85416"/>
              <a:buFont typeface="Arial"/>
              <a:buChar char=""/>
              <a:tabLst>
                <a:tab pos="653415" algn="l"/>
              </a:tabLst>
            </a:pPr>
            <a:r>
              <a:rPr sz="2400" spc="75" dirty="0">
                <a:latin typeface="Times New Roman"/>
                <a:cs typeface="Times New Roman"/>
              </a:rPr>
              <a:t>Preliminary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spc="105" dirty="0">
                <a:latin typeface="Times New Roman"/>
                <a:cs typeface="Times New Roman"/>
              </a:rPr>
              <a:t>or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spc="70" dirty="0">
                <a:latin typeface="Times New Roman"/>
                <a:cs typeface="Times New Roman"/>
              </a:rPr>
              <a:t>general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80" dirty="0">
                <a:latin typeface="Times New Roman"/>
                <a:cs typeface="Times New Roman"/>
              </a:rPr>
              <a:t>design</a:t>
            </a:r>
            <a:endParaRPr sz="2400">
              <a:latin typeface="Times New Roman"/>
              <a:cs typeface="Times New Roman"/>
            </a:endParaRPr>
          </a:p>
          <a:p>
            <a:pPr marL="652780" lvl="1" indent="-247015">
              <a:lnSpc>
                <a:spcPct val="100000"/>
              </a:lnSpc>
              <a:spcBef>
                <a:spcPts val="285"/>
              </a:spcBef>
              <a:buClr>
                <a:srgbClr val="0E6EC5"/>
              </a:buClr>
              <a:buSzPct val="85416"/>
              <a:buFont typeface="Arial"/>
              <a:buChar char=""/>
              <a:tabLst>
                <a:tab pos="653415" algn="l"/>
              </a:tabLst>
            </a:pPr>
            <a:r>
              <a:rPr sz="2400" spc="100" dirty="0">
                <a:latin typeface="Times New Roman"/>
                <a:cs typeface="Times New Roman"/>
              </a:rPr>
              <a:t>Structure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spc="105" dirty="0">
                <a:latin typeface="Times New Roman"/>
                <a:cs typeface="Times New Roman"/>
              </a:rPr>
              <a:t>or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85" dirty="0">
                <a:latin typeface="Times New Roman"/>
                <a:cs typeface="Times New Roman"/>
              </a:rPr>
              <a:t>Detailed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80" dirty="0">
                <a:latin typeface="Times New Roman"/>
                <a:cs typeface="Times New Roman"/>
              </a:rPr>
              <a:t>design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148583" y="1418894"/>
            <a:ext cx="2208022" cy="50883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279775" y="1474978"/>
            <a:ext cx="18637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user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requirements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167383" y="1812086"/>
            <a:ext cx="1122984" cy="50883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298194" y="1869440"/>
            <a:ext cx="8464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analysis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935736" y="3486962"/>
            <a:ext cx="1586230" cy="50883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067206" y="3544570"/>
            <a:ext cx="12439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most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crucial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247"/>
            <a:ext cx="9143999" cy="10261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1357" y="0"/>
            <a:ext cx="4742641" cy="5999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90762" cy="10199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881" y="52959"/>
            <a:ext cx="9145643" cy="9008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88340" y="1382013"/>
            <a:ext cx="743140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750" marR="5080" indent="-273685">
              <a:lnSpc>
                <a:spcPct val="100000"/>
              </a:lnSpc>
              <a:spcBef>
                <a:spcPts val="95"/>
              </a:spcBef>
            </a:pPr>
            <a:r>
              <a:rPr sz="2650" spc="-685" dirty="0">
                <a:solidFill>
                  <a:srgbClr val="0AD0D9"/>
                </a:solidFill>
              </a:rPr>
              <a:t> </a:t>
            </a:r>
            <a:r>
              <a:rPr sz="2800" spc="100" dirty="0">
                <a:solidFill>
                  <a:srgbClr val="000000"/>
                </a:solidFill>
                <a:latin typeface="Times New Roman"/>
                <a:cs typeface="Times New Roman"/>
              </a:rPr>
              <a:t>There </a:t>
            </a:r>
            <a:r>
              <a:rPr sz="2800" spc="95" dirty="0">
                <a:solidFill>
                  <a:srgbClr val="000000"/>
                </a:solidFill>
                <a:latin typeface="Times New Roman"/>
                <a:cs typeface="Times New Roman"/>
              </a:rPr>
              <a:t>are </a:t>
            </a:r>
            <a:r>
              <a:rPr sz="2800" spc="40" dirty="0">
                <a:solidFill>
                  <a:srgbClr val="000000"/>
                </a:solidFill>
                <a:latin typeface="Times New Roman"/>
                <a:cs typeface="Times New Roman"/>
              </a:rPr>
              <a:t>several </a:t>
            </a:r>
            <a:r>
              <a:rPr sz="2800" spc="85" dirty="0">
                <a:solidFill>
                  <a:srgbClr val="000000"/>
                </a:solidFill>
                <a:latin typeface="Times New Roman"/>
                <a:cs typeface="Times New Roman"/>
              </a:rPr>
              <a:t>tools </a:t>
            </a:r>
            <a:r>
              <a:rPr sz="2800" spc="170" dirty="0">
                <a:solidFill>
                  <a:srgbClr val="000000"/>
                </a:solidFill>
                <a:latin typeface="Times New Roman"/>
                <a:cs typeface="Times New Roman"/>
              </a:rPr>
              <a:t>and </a:t>
            </a:r>
            <a:r>
              <a:rPr sz="2800" spc="125" dirty="0">
                <a:solidFill>
                  <a:srgbClr val="000000"/>
                </a:solidFill>
                <a:latin typeface="Times New Roman"/>
                <a:cs typeface="Times New Roman"/>
              </a:rPr>
              <a:t>techniques used  </a:t>
            </a:r>
            <a:r>
              <a:rPr sz="2800" spc="-50" dirty="0">
                <a:solidFill>
                  <a:srgbClr val="000000"/>
                </a:solidFill>
                <a:latin typeface="Times New Roman"/>
                <a:cs typeface="Times New Roman"/>
              </a:rPr>
              <a:t>for</a:t>
            </a:r>
            <a:r>
              <a:rPr sz="2800" spc="7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spc="75" dirty="0">
                <a:solidFill>
                  <a:srgbClr val="000000"/>
                </a:solidFill>
                <a:latin typeface="Times New Roman"/>
                <a:cs typeface="Times New Roman"/>
              </a:rPr>
              <a:t>designing.</a:t>
            </a:r>
            <a:r>
              <a:rPr sz="2800" spc="-5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spc="85" dirty="0">
                <a:solidFill>
                  <a:srgbClr val="000000"/>
                </a:solidFill>
                <a:latin typeface="Times New Roman"/>
                <a:cs typeface="Times New Roman"/>
              </a:rPr>
              <a:t>These</a:t>
            </a:r>
            <a:r>
              <a:rPr sz="2800" spc="-11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spc="85" dirty="0">
                <a:solidFill>
                  <a:srgbClr val="000000"/>
                </a:solidFill>
                <a:latin typeface="Times New Roman"/>
                <a:cs typeface="Times New Roman"/>
              </a:rPr>
              <a:t>tools</a:t>
            </a:r>
            <a:r>
              <a:rPr sz="2800" spc="-114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spc="170" dirty="0">
                <a:solidFill>
                  <a:srgbClr val="000000"/>
                </a:solidFill>
                <a:latin typeface="Times New Roman"/>
                <a:cs typeface="Times New Roman"/>
              </a:rPr>
              <a:t>and</a:t>
            </a:r>
            <a:r>
              <a:rPr sz="2800" spc="-3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spc="125" dirty="0">
                <a:solidFill>
                  <a:srgbClr val="000000"/>
                </a:solidFill>
                <a:latin typeface="Times New Roman"/>
                <a:cs typeface="Times New Roman"/>
              </a:rPr>
              <a:t>techniques</a:t>
            </a:r>
            <a:r>
              <a:rPr sz="2800" spc="-13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spc="55" dirty="0">
                <a:solidFill>
                  <a:srgbClr val="000000"/>
                </a:solidFill>
                <a:latin typeface="Times New Roman"/>
                <a:cs typeface="Times New Roman"/>
              </a:rPr>
              <a:t>are: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50165" y="3351384"/>
            <a:ext cx="113030" cy="30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85"/>
              </a:lnSpc>
            </a:pPr>
            <a:r>
              <a:rPr sz="2400" spc="85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933943" y="3351384"/>
            <a:ext cx="516255" cy="305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85"/>
              </a:lnSpc>
            </a:pPr>
            <a:r>
              <a:rPr sz="2400" spc="10" dirty="0">
                <a:latin typeface="Times New Roman"/>
                <a:cs typeface="Times New Roman"/>
              </a:rPr>
              <a:t>F</a:t>
            </a:r>
            <a:r>
              <a:rPr sz="2400" spc="5" dirty="0">
                <a:latin typeface="Times New Roman"/>
                <a:cs typeface="Times New Roman"/>
              </a:rPr>
              <a:t>D</a:t>
            </a:r>
            <a:r>
              <a:rPr sz="2400" spc="35" dirty="0"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8340" y="2751324"/>
            <a:ext cx="3258820" cy="2219960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285750" indent="-273050">
              <a:lnSpc>
                <a:spcPct val="100000"/>
              </a:lnSpc>
              <a:spcBef>
                <a:spcPts val="670"/>
              </a:spcBef>
              <a:buClr>
                <a:srgbClr val="0AD0D9"/>
              </a:buClr>
              <a:buSzPct val="93750"/>
              <a:buFont typeface="Arial"/>
              <a:buChar char=""/>
              <a:tabLst>
                <a:tab pos="286385" algn="l"/>
              </a:tabLst>
            </a:pPr>
            <a:r>
              <a:rPr sz="2400" spc="55" dirty="0">
                <a:latin typeface="Times New Roman"/>
                <a:cs typeface="Times New Roman"/>
              </a:rPr>
              <a:t>Flowcharts</a:t>
            </a:r>
            <a:endParaRPr sz="2400">
              <a:latin typeface="Times New Roman"/>
              <a:cs typeface="Times New Roman"/>
            </a:endParaRPr>
          </a:p>
          <a:p>
            <a:pPr marL="285750" indent="-273050">
              <a:lnSpc>
                <a:spcPct val="100000"/>
              </a:lnSpc>
              <a:spcBef>
                <a:spcPts val="580"/>
              </a:spcBef>
              <a:buClr>
                <a:srgbClr val="0AD0D9"/>
              </a:buClr>
              <a:buSzPct val="93750"/>
              <a:buFont typeface="Arial"/>
              <a:buChar char=""/>
              <a:tabLst>
                <a:tab pos="286385" algn="l"/>
              </a:tabLst>
            </a:pPr>
            <a:r>
              <a:rPr sz="2400" spc="95" dirty="0">
                <a:latin typeface="Times New Roman"/>
                <a:cs typeface="Times New Roman"/>
              </a:rPr>
              <a:t>Data </a:t>
            </a:r>
            <a:r>
              <a:rPr sz="2400" spc="50" dirty="0">
                <a:latin typeface="Times New Roman"/>
                <a:cs typeface="Times New Roman"/>
              </a:rPr>
              <a:t>flow </a:t>
            </a:r>
            <a:r>
              <a:rPr sz="2400" spc="85" dirty="0">
                <a:latin typeface="Times New Roman"/>
                <a:cs typeface="Times New Roman"/>
              </a:rPr>
              <a:t>diagrams</a:t>
            </a:r>
            <a:r>
              <a:rPr sz="2400" spc="-425" dirty="0">
                <a:latin typeface="Times New Roman"/>
                <a:cs typeface="Times New Roman"/>
              </a:rPr>
              <a:t> </a:t>
            </a:r>
            <a:r>
              <a:rPr sz="2400" spc="-265" dirty="0">
                <a:latin typeface="Times New Roman"/>
                <a:cs typeface="Times New Roman"/>
              </a:rPr>
              <a:t>(D</a:t>
            </a:r>
            <a:endParaRPr sz="2400">
              <a:latin typeface="Times New Roman"/>
              <a:cs typeface="Times New Roman"/>
            </a:endParaRPr>
          </a:p>
          <a:p>
            <a:pPr marL="285750" indent="-273050">
              <a:lnSpc>
                <a:spcPct val="100000"/>
              </a:lnSpc>
              <a:spcBef>
                <a:spcPts val="575"/>
              </a:spcBef>
              <a:buClr>
                <a:srgbClr val="0AD0D9"/>
              </a:buClr>
              <a:buSzPct val="93750"/>
              <a:buFont typeface="Arial"/>
              <a:buChar char=""/>
              <a:tabLst>
                <a:tab pos="286385" algn="l"/>
              </a:tabLst>
            </a:pPr>
            <a:r>
              <a:rPr sz="2400" spc="95" dirty="0">
                <a:latin typeface="Times New Roman"/>
                <a:cs typeface="Times New Roman"/>
              </a:rPr>
              <a:t>Data</a:t>
            </a:r>
            <a:r>
              <a:rPr sz="2400" spc="-135" dirty="0">
                <a:latin typeface="Times New Roman"/>
                <a:cs typeface="Times New Roman"/>
              </a:rPr>
              <a:t> </a:t>
            </a:r>
            <a:r>
              <a:rPr sz="2400" spc="85" dirty="0">
                <a:latin typeface="Times New Roman"/>
                <a:cs typeface="Times New Roman"/>
              </a:rPr>
              <a:t>dictionary</a:t>
            </a:r>
            <a:endParaRPr sz="2400">
              <a:latin typeface="Times New Roman"/>
              <a:cs typeface="Times New Roman"/>
            </a:endParaRPr>
          </a:p>
          <a:p>
            <a:pPr marL="285750" indent="-273050">
              <a:lnSpc>
                <a:spcPct val="100000"/>
              </a:lnSpc>
              <a:spcBef>
                <a:spcPts val="575"/>
              </a:spcBef>
              <a:buClr>
                <a:srgbClr val="0AD0D9"/>
              </a:buClr>
              <a:buSzPct val="93750"/>
              <a:buFont typeface="Arial"/>
              <a:buChar char=""/>
              <a:tabLst>
                <a:tab pos="286385" algn="l"/>
              </a:tabLst>
            </a:pPr>
            <a:r>
              <a:rPr sz="2400" spc="105" dirty="0">
                <a:latin typeface="Times New Roman"/>
                <a:cs typeface="Times New Roman"/>
              </a:rPr>
              <a:t>Structured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50" dirty="0">
                <a:latin typeface="Times New Roman"/>
                <a:cs typeface="Times New Roman"/>
              </a:rPr>
              <a:t>English</a:t>
            </a:r>
            <a:endParaRPr sz="2400">
              <a:latin typeface="Times New Roman"/>
              <a:cs typeface="Times New Roman"/>
            </a:endParaRPr>
          </a:p>
          <a:p>
            <a:pPr marL="285750" indent="-273050">
              <a:lnSpc>
                <a:spcPct val="100000"/>
              </a:lnSpc>
              <a:spcBef>
                <a:spcPts val="580"/>
              </a:spcBef>
              <a:buClr>
                <a:srgbClr val="0AD0D9"/>
              </a:buClr>
              <a:buSzPct val="93750"/>
              <a:buFont typeface="Arial"/>
              <a:buChar char=""/>
              <a:tabLst>
                <a:tab pos="286385" algn="l"/>
              </a:tabLst>
            </a:pPr>
            <a:r>
              <a:rPr sz="2400" spc="65" dirty="0">
                <a:latin typeface="Times New Roman"/>
                <a:cs typeface="Times New Roman"/>
              </a:rPr>
              <a:t>Decision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90" dirty="0">
                <a:latin typeface="Times New Roman"/>
                <a:cs typeface="Times New Roman"/>
              </a:rPr>
              <a:t>trees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495800" y="2667000"/>
            <a:ext cx="4267200" cy="2514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991355" y="2514600"/>
            <a:ext cx="5152643" cy="368655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247"/>
            <a:ext cx="9143999" cy="10261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1357" y="0"/>
            <a:ext cx="4742641" cy="5999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90762" cy="10199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881" y="52959"/>
            <a:ext cx="9145643" cy="9008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44500" y="269824"/>
            <a:ext cx="1842770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b="1" spc="-245" dirty="0">
                <a:latin typeface="Trebuchet MS"/>
                <a:cs typeface="Trebuchet MS"/>
              </a:rPr>
              <a:t>Coding</a:t>
            </a:r>
            <a:endParaRPr sz="500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685409" y="5234365"/>
            <a:ext cx="255270" cy="0"/>
          </a:xfrm>
          <a:custGeom>
            <a:avLst/>
            <a:gdLst/>
            <a:ahLst/>
            <a:cxnLst/>
            <a:rect l="l" t="t" r="r" b="b"/>
            <a:pathLst>
              <a:path w="255270">
                <a:moveTo>
                  <a:pt x="0" y="0"/>
                </a:moveTo>
                <a:lnTo>
                  <a:pt x="254812" y="0"/>
                </a:lnTo>
              </a:path>
            </a:pathLst>
          </a:custGeom>
          <a:ln w="111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941241" y="5234365"/>
            <a:ext cx="893444" cy="0"/>
          </a:xfrm>
          <a:custGeom>
            <a:avLst/>
            <a:gdLst/>
            <a:ahLst/>
            <a:cxnLst/>
            <a:rect l="l" t="t" r="r" b="b"/>
            <a:pathLst>
              <a:path w="893445">
                <a:moveTo>
                  <a:pt x="0" y="0"/>
                </a:moveTo>
                <a:lnTo>
                  <a:pt x="892864" y="0"/>
                </a:lnTo>
              </a:path>
            </a:pathLst>
          </a:custGeom>
          <a:ln w="111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35940" y="4939106"/>
            <a:ext cx="796925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85115" algn="l"/>
                <a:tab pos="6355715" algn="l"/>
              </a:tabLst>
            </a:pPr>
            <a:r>
              <a:rPr sz="1900" spc="-500" dirty="0">
                <a:solidFill>
                  <a:srgbClr val="0AD0D9"/>
                </a:solidFill>
                <a:latin typeface="Arial"/>
                <a:cs typeface="Arial"/>
              </a:rPr>
              <a:t>	</a:t>
            </a:r>
            <a:r>
              <a:rPr sz="2000" spc="55" dirty="0">
                <a:latin typeface="Times New Roman"/>
                <a:cs typeface="Times New Roman"/>
              </a:rPr>
              <a:t>It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20" dirty="0">
                <a:latin typeface="Times New Roman"/>
                <a:cs typeface="Times New Roman"/>
              </a:rPr>
              <a:t>is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spc="40" dirty="0">
                <a:latin typeface="Times New Roman"/>
                <a:cs typeface="Times New Roman"/>
              </a:rPr>
              <a:t>generally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40" dirty="0">
                <a:latin typeface="Times New Roman"/>
                <a:cs typeface="Times New Roman"/>
              </a:rPr>
              <a:t>felt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spc="130" dirty="0">
                <a:latin typeface="Times New Roman"/>
                <a:cs typeface="Times New Roman"/>
              </a:rPr>
              <a:t>that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spc="125" dirty="0">
                <a:latin typeface="Times New Roman"/>
                <a:cs typeface="Times New Roman"/>
              </a:rPr>
              <a:t>the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spc="80" dirty="0">
                <a:latin typeface="Times New Roman"/>
                <a:cs typeface="Times New Roman"/>
              </a:rPr>
              <a:t>programs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125" dirty="0">
                <a:latin typeface="Times New Roman"/>
                <a:cs typeface="Times New Roman"/>
              </a:rPr>
              <a:t>must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90" dirty="0">
                <a:latin typeface="Times New Roman"/>
                <a:cs typeface="Times New Roman"/>
              </a:rPr>
              <a:t>be	</a:t>
            </a:r>
            <a:r>
              <a:rPr sz="2000" spc="85" dirty="0">
                <a:latin typeface="Times New Roman"/>
                <a:cs typeface="Times New Roman"/>
              </a:rPr>
              <a:t>in </a:t>
            </a:r>
            <a:r>
              <a:rPr sz="2000" spc="95" dirty="0">
                <a:latin typeface="Times New Roman"/>
                <a:cs typeface="Times New Roman"/>
              </a:rPr>
              <a:t>nature.</a:t>
            </a:r>
            <a:r>
              <a:rPr sz="2000" spc="-235" dirty="0">
                <a:latin typeface="Times New Roman"/>
                <a:cs typeface="Times New Roman"/>
              </a:rPr>
              <a:t> </a:t>
            </a:r>
            <a:r>
              <a:rPr sz="2000" spc="45" dirty="0">
                <a:latin typeface="Times New Roman"/>
                <a:cs typeface="Times New Roman"/>
              </a:rPr>
              <a:t>This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08736" y="5244465"/>
            <a:ext cx="77546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75" dirty="0">
                <a:latin typeface="Times New Roman"/>
                <a:cs typeface="Times New Roman"/>
              </a:rPr>
              <a:t>helps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85" dirty="0">
                <a:latin typeface="Times New Roman"/>
                <a:cs typeface="Times New Roman"/>
              </a:rPr>
              <a:t>in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50" dirty="0">
                <a:latin typeface="Times New Roman"/>
                <a:cs typeface="Times New Roman"/>
              </a:rPr>
              <a:t>fast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spc="80" dirty="0">
                <a:latin typeface="Times New Roman"/>
                <a:cs typeface="Times New Roman"/>
              </a:rPr>
              <a:t>development,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95" dirty="0">
                <a:latin typeface="Times New Roman"/>
                <a:cs typeface="Times New Roman"/>
              </a:rPr>
              <a:t>maintenance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spc="125" dirty="0">
                <a:latin typeface="Times New Roman"/>
                <a:cs typeface="Times New Roman"/>
              </a:rPr>
              <a:t>and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90" dirty="0">
                <a:latin typeface="Times New Roman"/>
                <a:cs typeface="Times New Roman"/>
              </a:rPr>
              <a:t>future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spc="65" dirty="0">
                <a:latin typeface="Times New Roman"/>
                <a:cs typeface="Times New Roman"/>
              </a:rPr>
              <a:t>change,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if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75" dirty="0">
                <a:latin typeface="Times New Roman"/>
                <a:cs typeface="Times New Roman"/>
              </a:rPr>
              <a:t>required.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012691" y="4162094"/>
            <a:ext cx="810602" cy="50883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520184" y="4162094"/>
            <a:ext cx="1548130" cy="50883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5000"/>
              <a:buFont typeface="Arial"/>
              <a:buChar char=""/>
              <a:tabLst>
                <a:tab pos="285115" algn="l"/>
                <a:tab pos="285750" algn="l"/>
              </a:tabLst>
            </a:pPr>
            <a:r>
              <a:rPr b="1" spc="-85" dirty="0">
                <a:latin typeface="Georgia"/>
                <a:cs typeface="Georgia"/>
              </a:rPr>
              <a:t>Coding</a:t>
            </a:r>
            <a:r>
              <a:rPr b="1" spc="-55" dirty="0">
                <a:latin typeface="Georgia"/>
                <a:cs typeface="Georgia"/>
              </a:rPr>
              <a:t> </a:t>
            </a:r>
            <a:r>
              <a:rPr spc="125" dirty="0"/>
              <a:t>the</a:t>
            </a:r>
            <a:r>
              <a:rPr spc="-60" dirty="0"/>
              <a:t> </a:t>
            </a:r>
            <a:r>
              <a:rPr spc="85" dirty="0"/>
              <a:t>new</a:t>
            </a:r>
            <a:r>
              <a:rPr spc="-95" dirty="0"/>
              <a:t> </a:t>
            </a:r>
            <a:r>
              <a:rPr spc="65" dirty="0"/>
              <a:t>system</a:t>
            </a:r>
            <a:r>
              <a:rPr spc="-45" dirty="0"/>
              <a:t> </a:t>
            </a:r>
            <a:r>
              <a:rPr spc="90" dirty="0"/>
              <a:t>into</a:t>
            </a:r>
            <a:r>
              <a:rPr spc="-125" dirty="0"/>
              <a:t> </a:t>
            </a:r>
            <a:r>
              <a:rPr spc="100" dirty="0"/>
              <a:t>computer</a:t>
            </a:r>
            <a:r>
              <a:rPr spc="-135" dirty="0"/>
              <a:t> </a:t>
            </a:r>
            <a:r>
              <a:rPr spc="90" dirty="0"/>
              <a:t>programming</a:t>
            </a:r>
            <a:r>
              <a:rPr spc="-25" dirty="0"/>
              <a:t> </a:t>
            </a:r>
            <a:r>
              <a:rPr spc="60" dirty="0"/>
              <a:t>language</a:t>
            </a:r>
          </a:p>
          <a:p>
            <a:pPr marL="285115">
              <a:lnSpc>
                <a:spcPct val="100000"/>
              </a:lnSpc>
            </a:pPr>
            <a:r>
              <a:rPr spc="60" dirty="0"/>
              <a:t>converts</a:t>
            </a:r>
            <a:r>
              <a:rPr spc="-80" dirty="0"/>
              <a:t> </a:t>
            </a:r>
            <a:r>
              <a:rPr spc="145" dirty="0"/>
              <a:t>human</a:t>
            </a:r>
            <a:r>
              <a:rPr spc="-35" dirty="0"/>
              <a:t> </a:t>
            </a:r>
            <a:r>
              <a:rPr spc="85" dirty="0"/>
              <a:t>instructions</a:t>
            </a:r>
            <a:r>
              <a:rPr spc="-80" dirty="0"/>
              <a:t> </a:t>
            </a:r>
            <a:r>
              <a:rPr spc="90" dirty="0"/>
              <a:t>into</a:t>
            </a:r>
            <a:r>
              <a:rPr spc="-120" dirty="0"/>
              <a:t> </a:t>
            </a:r>
            <a:r>
              <a:rPr spc="70" dirty="0"/>
              <a:t>a</a:t>
            </a:r>
            <a:r>
              <a:rPr spc="-60" dirty="0"/>
              <a:t> </a:t>
            </a:r>
            <a:r>
              <a:rPr spc="85" dirty="0"/>
              <a:t>format</a:t>
            </a:r>
            <a:r>
              <a:rPr spc="-95" dirty="0"/>
              <a:t> </a:t>
            </a:r>
            <a:r>
              <a:rPr spc="130" dirty="0"/>
              <a:t>that</a:t>
            </a:r>
            <a:r>
              <a:rPr spc="-114" dirty="0"/>
              <a:t> </a:t>
            </a:r>
            <a:r>
              <a:rPr spc="100" dirty="0"/>
              <a:t>computer</a:t>
            </a:r>
            <a:r>
              <a:rPr spc="-120" dirty="0"/>
              <a:t> </a:t>
            </a:r>
            <a:r>
              <a:rPr spc="95" dirty="0"/>
              <a:t>understands.</a:t>
            </a:r>
          </a:p>
          <a:p>
            <a:pPr marL="285115" marR="75565" indent="-272415" algn="just">
              <a:lnSpc>
                <a:spcPct val="100000"/>
              </a:lnSpc>
              <a:spcBef>
                <a:spcPts val="480"/>
              </a:spcBef>
              <a:buClr>
                <a:srgbClr val="0AD0D9"/>
              </a:buClr>
              <a:buSzPct val="95000"/>
              <a:buFont typeface="Arial"/>
              <a:buChar char=""/>
              <a:tabLst>
                <a:tab pos="285750" algn="l"/>
              </a:tabLst>
            </a:pPr>
            <a:r>
              <a:rPr spc="60" dirty="0"/>
              <a:t>Coding</a:t>
            </a:r>
            <a:r>
              <a:rPr spc="-30" dirty="0"/>
              <a:t> </a:t>
            </a:r>
            <a:r>
              <a:rPr spc="15" dirty="0"/>
              <a:t>is</a:t>
            </a:r>
            <a:r>
              <a:rPr spc="-50" dirty="0"/>
              <a:t> </a:t>
            </a:r>
            <a:r>
              <a:rPr b="1" spc="-90" dirty="0">
                <a:latin typeface="Georgia"/>
                <a:cs typeface="Georgia"/>
              </a:rPr>
              <a:t>stage</a:t>
            </a:r>
            <a:r>
              <a:rPr b="1" spc="-85" dirty="0">
                <a:latin typeface="Georgia"/>
                <a:cs typeface="Georgia"/>
              </a:rPr>
              <a:t> </a:t>
            </a:r>
            <a:r>
              <a:rPr spc="75" dirty="0"/>
              <a:t>where</a:t>
            </a:r>
            <a:r>
              <a:rPr spc="-90" dirty="0"/>
              <a:t> </a:t>
            </a:r>
            <a:r>
              <a:rPr u="sng" spc="80" dirty="0">
                <a:uFill>
                  <a:solidFill>
                    <a:srgbClr val="000000"/>
                  </a:solidFill>
                </a:uFill>
              </a:rPr>
              <a:t>defined</a:t>
            </a:r>
            <a:r>
              <a:rPr u="sng" spc="-25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u="sng" spc="85" dirty="0">
                <a:uFill>
                  <a:solidFill>
                    <a:srgbClr val="000000"/>
                  </a:solidFill>
                </a:uFill>
              </a:rPr>
              <a:t>procedure</a:t>
            </a:r>
            <a:r>
              <a:rPr spc="-114" dirty="0"/>
              <a:t> </a:t>
            </a:r>
            <a:r>
              <a:rPr spc="70" dirty="0"/>
              <a:t>are</a:t>
            </a:r>
            <a:r>
              <a:rPr spc="-75" dirty="0"/>
              <a:t> </a:t>
            </a:r>
            <a:r>
              <a:rPr spc="90" dirty="0"/>
              <a:t>transformed</a:t>
            </a:r>
            <a:r>
              <a:rPr spc="-25" dirty="0"/>
              <a:t> </a:t>
            </a:r>
            <a:r>
              <a:rPr spc="90" dirty="0"/>
              <a:t>into</a:t>
            </a:r>
            <a:r>
              <a:rPr spc="-114" dirty="0"/>
              <a:t> </a:t>
            </a:r>
            <a:r>
              <a:rPr spc="40" dirty="0"/>
              <a:t>control  </a:t>
            </a:r>
            <a:r>
              <a:rPr spc="55" dirty="0"/>
              <a:t>specifications</a:t>
            </a:r>
            <a:r>
              <a:rPr spc="-45" dirty="0"/>
              <a:t> </a:t>
            </a:r>
            <a:r>
              <a:rPr spc="25" dirty="0"/>
              <a:t>by</a:t>
            </a:r>
            <a:r>
              <a:rPr spc="-75" dirty="0"/>
              <a:t> </a:t>
            </a:r>
            <a:r>
              <a:rPr spc="125" dirty="0"/>
              <a:t>the</a:t>
            </a:r>
            <a:r>
              <a:rPr spc="-55" dirty="0"/>
              <a:t> </a:t>
            </a:r>
            <a:r>
              <a:rPr spc="90" dirty="0"/>
              <a:t>help</a:t>
            </a:r>
            <a:r>
              <a:rPr spc="-95" dirty="0"/>
              <a:t> </a:t>
            </a:r>
            <a:r>
              <a:rPr spc="15" dirty="0"/>
              <a:t>of</a:t>
            </a:r>
            <a:r>
              <a:rPr dirty="0"/>
              <a:t> </a:t>
            </a:r>
            <a:r>
              <a:rPr spc="70" dirty="0"/>
              <a:t>a</a:t>
            </a:r>
            <a:r>
              <a:rPr spc="-105" dirty="0"/>
              <a:t> </a:t>
            </a:r>
            <a:r>
              <a:rPr u="sng" spc="100" dirty="0">
                <a:uFill>
                  <a:solidFill>
                    <a:srgbClr val="000000"/>
                  </a:solidFill>
                </a:uFill>
              </a:rPr>
              <a:t>computer</a:t>
            </a:r>
            <a:r>
              <a:rPr u="sng" spc="-80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u="sng" spc="55" dirty="0">
                <a:uFill>
                  <a:solidFill>
                    <a:srgbClr val="000000"/>
                  </a:solidFill>
                </a:uFill>
              </a:rPr>
              <a:t>language</a:t>
            </a:r>
            <a:r>
              <a:rPr spc="55" dirty="0"/>
              <a:t>.</a:t>
            </a:r>
          </a:p>
          <a:p>
            <a:pPr marL="285115" marR="56515" indent="-272415" algn="just">
              <a:lnSpc>
                <a:spcPct val="100000"/>
              </a:lnSpc>
              <a:spcBef>
                <a:spcPts val="480"/>
              </a:spcBef>
              <a:buClr>
                <a:srgbClr val="0AD0D9"/>
              </a:buClr>
              <a:buSzPct val="95000"/>
              <a:buFont typeface="Arial"/>
              <a:buChar char=""/>
              <a:tabLst>
                <a:tab pos="285750" algn="l"/>
              </a:tabLst>
            </a:pPr>
            <a:r>
              <a:rPr spc="45" dirty="0"/>
              <a:t>This</a:t>
            </a:r>
            <a:r>
              <a:rPr spc="-45" dirty="0"/>
              <a:t> </a:t>
            </a:r>
            <a:r>
              <a:rPr spc="15" dirty="0"/>
              <a:t>is</a:t>
            </a:r>
            <a:r>
              <a:rPr spc="-85" dirty="0"/>
              <a:t> </a:t>
            </a:r>
            <a:r>
              <a:rPr spc="45" dirty="0"/>
              <a:t>also</a:t>
            </a:r>
            <a:r>
              <a:rPr spc="-100" dirty="0"/>
              <a:t> </a:t>
            </a:r>
            <a:r>
              <a:rPr spc="50" dirty="0"/>
              <a:t>called</a:t>
            </a:r>
            <a:r>
              <a:rPr spc="-15" dirty="0"/>
              <a:t> </a:t>
            </a:r>
            <a:r>
              <a:rPr spc="125" dirty="0"/>
              <a:t>the</a:t>
            </a:r>
            <a:r>
              <a:rPr spc="-35" dirty="0"/>
              <a:t> </a:t>
            </a:r>
            <a:r>
              <a:rPr b="1" spc="-120" dirty="0">
                <a:latin typeface="Georgia"/>
                <a:cs typeface="Georgia"/>
              </a:rPr>
              <a:t>programming</a:t>
            </a:r>
            <a:r>
              <a:rPr b="1" spc="-65" dirty="0">
                <a:latin typeface="Georgia"/>
                <a:cs typeface="Georgia"/>
              </a:rPr>
              <a:t> </a:t>
            </a:r>
            <a:r>
              <a:rPr b="1" spc="-100" dirty="0">
                <a:latin typeface="Georgia"/>
                <a:cs typeface="Georgia"/>
              </a:rPr>
              <a:t>phase</a:t>
            </a:r>
            <a:r>
              <a:rPr b="1" spc="-5" dirty="0">
                <a:latin typeface="Georgia"/>
                <a:cs typeface="Georgia"/>
              </a:rPr>
              <a:t> </a:t>
            </a:r>
            <a:r>
              <a:rPr spc="85" dirty="0"/>
              <a:t>in</a:t>
            </a:r>
            <a:r>
              <a:rPr spc="-85" dirty="0"/>
              <a:t> </a:t>
            </a:r>
            <a:r>
              <a:rPr spc="70" dirty="0"/>
              <a:t>which</a:t>
            </a:r>
            <a:r>
              <a:rPr spc="-35" dirty="0"/>
              <a:t> </a:t>
            </a:r>
            <a:r>
              <a:rPr spc="125" dirty="0"/>
              <a:t>the</a:t>
            </a:r>
            <a:r>
              <a:rPr spc="-85" dirty="0"/>
              <a:t> </a:t>
            </a:r>
            <a:r>
              <a:rPr spc="75" dirty="0"/>
              <a:t>programmer  </a:t>
            </a:r>
            <a:r>
              <a:rPr spc="60" dirty="0"/>
              <a:t>converts</a:t>
            </a:r>
            <a:r>
              <a:rPr spc="-95" dirty="0"/>
              <a:t> </a:t>
            </a:r>
            <a:r>
              <a:rPr spc="125" dirty="0"/>
              <a:t>the</a:t>
            </a:r>
            <a:r>
              <a:rPr spc="-95" dirty="0"/>
              <a:t> </a:t>
            </a:r>
            <a:r>
              <a:rPr u="sng" spc="85" dirty="0">
                <a:uFill>
                  <a:solidFill>
                    <a:srgbClr val="000000"/>
                  </a:solidFill>
                </a:uFill>
              </a:rPr>
              <a:t>program</a:t>
            </a:r>
            <a:r>
              <a:rPr u="sng" spc="-85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u="sng" spc="55" dirty="0">
                <a:uFill>
                  <a:solidFill>
                    <a:srgbClr val="000000"/>
                  </a:solidFill>
                </a:uFill>
              </a:rPr>
              <a:t>specifications</a:t>
            </a:r>
            <a:r>
              <a:rPr spc="-40" dirty="0"/>
              <a:t> </a:t>
            </a:r>
            <a:r>
              <a:rPr spc="90" dirty="0"/>
              <a:t>into</a:t>
            </a:r>
            <a:r>
              <a:rPr spc="-130" dirty="0"/>
              <a:t> </a:t>
            </a:r>
            <a:r>
              <a:rPr u="sng" spc="100" dirty="0">
                <a:uFill>
                  <a:solidFill>
                    <a:srgbClr val="000000"/>
                  </a:solidFill>
                </a:uFill>
              </a:rPr>
              <a:t>computer</a:t>
            </a:r>
            <a:r>
              <a:rPr u="sng" spc="-85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u="sng" spc="80" dirty="0">
                <a:uFill>
                  <a:solidFill>
                    <a:srgbClr val="000000"/>
                  </a:solidFill>
                </a:uFill>
              </a:rPr>
              <a:t>instructions</a:t>
            </a:r>
            <a:r>
              <a:rPr spc="80" dirty="0"/>
              <a:t>,</a:t>
            </a:r>
            <a:r>
              <a:rPr spc="-80" dirty="0"/>
              <a:t> </a:t>
            </a:r>
            <a:r>
              <a:rPr spc="70" dirty="0"/>
              <a:t>which  </a:t>
            </a:r>
            <a:r>
              <a:rPr spc="20" dirty="0"/>
              <a:t>we </a:t>
            </a:r>
            <a:r>
              <a:rPr spc="50" dirty="0"/>
              <a:t>refer as</a:t>
            </a:r>
            <a:r>
              <a:rPr spc="-325" dirty="0"/>
              <a:t> </a:t>
            </a:r>
            <a:r>
              <a:rPr b="1" spc="-120" dirty="0">
                <a:latin typeface="Georgia"/>
                <a:cs typeface="Georgia"/>
              </a:rPr>
              <a:t>programs</a:t>
            </a:r>
            <a:r>
              <a:rPr spc="-120" dirty="0"/>
              <a:t>.</a:t>
            </a:r>
          </a:p>
          <a:p>
            <a:pPr marL="285115" marR="92075" indent="-272415" algn="just">
              <a:lnSpc>
                <a:spcPct val="100000"/>
              </a:lnSpc>
              <a:spcBef>
                <a:spcPts val="484"/>
              </a:spcBef>
              <a:buClr>
                <a:srgbClr val="0AD0D9"/>
              </a:buClr>
              <a:buSzPct val="95000"/>
              <a:buFont typeface="Arial"/>
              <a:buChar char=""/>
              <a:tabLst>
                <a:tab pos="285750" algn="l"/>
              </a:tabLst>
            </a:pPr>
            <a:r>
              <a:rPr spc="75" dirty="0"/>
              <a:t>The</a:t>
            </a:r>
            <a:r>
              <a:rPr spc="-85" dirty="0"/>
              <a:t> </a:t>
            </a:r>
            <a:r>
              <a:rPr spc="75" dirty="0"/>
              <a:t>programs</a:t>
            </a:r>
            <a:r>
              <a:rPr spc="-90" dirty="0"/>
              <a:t> </a:t>
            </a:r>
            <a:r>
              <a:rPr spc="75" dirty="0"/>
              <a:t>coordinate</a:t>
            </a:r>
            <a:r>
              <a:rPr spc="-100" dirty="0"/>
              <a:t> </a:t>
            </a:r>
            <a:r>
              <a:rPr spc="125" dirty="0"/>
              <a:t>the</a:t>
            </a:r>
            <a:r>
              <a:rPr sz="3000" u="sng" spc="434" baseline="16666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sz="2700" u="sng" spc="-7" baseline="18518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data</a:t>
            </a:r>
            <a:r>
              <a:rPr sz="2700" u="sng" spc="7" baseline="18518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700" u="sng" spc="-37" baseline="18518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movements</a:t>
            </a:r>
            <a:r>
              <a:rPr sz="2000" spc="-25" dirty="0"/>
              <a:t>_</a:t>
            </a:r>
            <a:r>
              <a:rPr sz="2000" spc="425" dirty="0"/>
              <a:t> </a:t>
            </a:r>
            <a:r>
              <a:rPr sz="2000" spc="125" dirty="0"/>
              <a:t>and</a:t>
            </a:r>
            <a:r>
              <a:rPr sz="2000" spc="-50" dirty="0"/>
              <a:t> </a:t>
            </a:r>
            <a:r>
              <a:rPr sz="2000" spc="75" dirty="0"/>
              <a:t>control</a:t>
            </a:r>
            <a:r>
              <a:rPr sz="2000" spc="-45" dirty="0"/>
              <a:t> </a:t>
            </a:r>
            <a:r>
              <a:rPr sz="2000" spc="125" dirty="0"/>
              <a:t>the</a:t>
            </a:r>
            <a:r>
              <a:rPr sz="2000" spc="-100" dirty="0"/>
              <a:t> </a:t>
            </a:r>
            <a:r>
              <a:rPr sz="2000" spc="45" dirty="0"/>
              <a:t>entire  </a:t>
            </a:r>
            <a:r>
              <a:rPr sz="2000" spc="55" dirty="0"/>
              <a:t>process </a:t>
            </a:r>
            <a:r>
              <a:rPr sz="2000" spc="85" dirty="0"/>
              <a:t>in </a:t>
            </a:r>
            <a:r>
              <a:rPr sz="2000" spc="70" dirty="0"/>
              <a:t>a</a:t>
            </a:r>
            <a:r>
              <a:rPr sz="2000" spc="-370" dirty="0"/>
              <a:t> </a:t>
            </a:r>
            <a:r>
              <a:rPr sz="2000" spc="55" dirty="0"/>
              <a:t>system.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663184" y="4847894"/>
            <a:ext cx="1126058" cy="50883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794628" y="4904613"/>
            <a:ext cx="84899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mo</a:t>
            </a:r>
            <a:r>
              <a:rPr sz="1800" spc="-15" dirty="0">
                <a:latin typeface="Arial"/>
                <a:cs typeface="Arial"/>
              </a:rPr>
              <a:t>d</a:t>
            </a:r>
            <a:r>
              <a:rPr sz="1800" spc="-5" dirty="0">
                <a:latin typeface="Arial"/>
                <a:cs typeface="Arial"/>
              </a:rPr>
              <a:t>u</a:t>
            </a:r>
            <a:r>
              <a:rPr sz="1800" spc="-15" dirty="0">
                <a:latin typeface="Arial"/>
                <a:cs typeface="Arial"/>
              </a:rPr>
              <a:t>l</a:t>
            </a:r>
            <a:r>
              <a:rPr sz="1800" spc="-5" dirty="0">
                <a:latin typeface="Arial"/>
                <a:cs typeface="Arial"/>
              </a:rPr>
              <a:t>ar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247"/>
            <a:ext cx="9143999" cy="10261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1357" y="0"/>
            <a:ext cx="4742641" cy="5999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90762" cy="10199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881" y="52959"/>
            <a:ext cx="9145643" cy="9008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44500" y="269824"/>
            <a:ext cx="1869439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b="1" spc="-1030" dirty="0">
                <a:latin typeface="Trebuchet MS"/>
                <a:cs typeface="Trebuchet MS"/>
              </a:rPr>
              <a:t>T</a:t>
            </a:r>
            <a:r>
              <a:rPr sz="5000" b="1" spc="-300" dirty="0">
                <a:latin typeface="Trebuchet MS"/>
                <a:cs typeface="Trebuchet MS"/>
              </a:rPr>
              <a:t>e</a:t>
            </a:r>
            <a:r>
              <a:rPr sz="5000" b="1" spc="-290" dirty="0">
                <a:latin typeface="Trebuchet MS"/>
                <a:cs typeface="Trebuchet MS"/>
              </a:rPr>
              <a:t>s</a:t>
            </a:r>
            <a:r>
              <a:rPr sz="5000" b="1" spc="-229" dirty="0">
                <a:latin typeface="Trebuchet MS"/>
                <a:cs typeface="Trebuchet MS"/>
              </a:rPr>
              <a:t>ting</a:t>
            </a:r>
            <a:endParaRPr sz="50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8340" y="1080261"/>
            <a:ext cx="7589520" cy="53600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750" marR="2107565" indent="-27305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4000"/>
              <a:buFont typeface="Arial"/>
              <a:buChar char=""/>
              <a:tabLst>
                <a:tab pos="286385" algn="l"/>
              </a:tabLst>
            </a:pPr>
            <a:r>
              <a:rPr sz="2500" spc="50" dirty="0">
                <a:latin typeface="Times New Roman"/>
                <a:cs typeface="Times New Roman"/>
              </a:rPr>
              <a:t>Removing </a:t>
            </a:r>
            <a:r>
              <a:rPr sz="2500" spc="30" dirty="0">
                <a:latin typeface="Times New Roman"/>
                <a:cs typeface="Times New Roman"/>
              </a:rPr>
              <a:t>all </a:t>
            </a:r>
            <a:r>
              <a:rPr sz="2500" spc="150" dirty="0">
                <a:latin typeface="Times New Roman"/>
                <a:cs typeface="Times New Roman"/>
              </a:rPr>
              <a:t>the</a:t>
            </a:r>
            <a:r>
              <a:rPr sz="2500" spc="-405" dirty="0">
                <a:latin typeface="Times New Roman"/>
                <a:cs typeface="Times New Roman"/>
              </a:rPr>
              <a:t> </a:t>
            </a:r>
            <a:r>
              <a:rPr sz="2500" spc="65" dirty="0">
                <a:latin typeface="Times New Roman"/>
                <a:cs typeface="Times New Roman"/>
              </a:rPr>
              <a:t>bugs, </a:t>
            </a:r>
            <a:r>
              <a:rPr sz="2500" spc="-25" dirty="0">
                <a:latin typeface="Times New Roman"/>
                <a:cs typeface="Times New Roman"/>
              </a:rPr>
              <a:t>if </a:t>
            </a:r>
            <a:r>
              <a:rPr sz="2500" spc="65" dirty="0">
                <a:latin typeface="Times New Roman"/>
                <a:cs typeface="Times New Roman"/>
              </a:rPr>
              <a:t>any </a:t>
            </a:r>
            <a:r>
              <a:rPr sz="2500" spc="60" dirty="0">
                <a:latin typeface="Times New Roman"/>
                <a:cs typeface="Times New Roman"/>
              </a:rPr>
              <a:t>- </a:t>
            </a:r>
            <a:r>
              <a:rPr sz="2500" b="1" spc="-220" dirty="0">
                <a:latin typeface="Georgia"/>
                <a:cs typeface="Georgia"/>
              </a:rPr>
              <a:t>Before  </a:t>
            </a:r>
            <a:r>
              <a:rPr sz="2500" b="1" spc="-105" dirty="0">
                <a:latin typeface="Georgia"/>
                <a:cs typeface="Georgia"/>
              </a:rPr>
              <a:t>implementing</a:t>
            </a:r>
            <a:endParaRPr sz="2500">
              <a:latin typeface="Georgia"/>
              <a:cs typeface="Georgia"/>
            </a:endParaRPr>
          </a:p>
          <a:p>
            <a:pPr marL="285750" marR="553720" indent="-273050">
              <a:lnSpc>
                <a:spcPct val="100000"/>
              </a:lnSpc>
              <a:buClr>
                <a:srgbClr val="0AD0D9"/>
              </a:buClr>
              <a:buSzPct val="94000"/>
              <a:buFont typeface="Arial"/>
              <a:buChar char=""/>
              <a:tabLst>
                <a:tab pos="286385" algn="l"/>
              </a:tabLst>
            </a:pPr>
            <a:r>
              <a:rPr sz="2500" u="heavy" spc="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Test</a:t>
            </a:r>
            <a:r>
              <a:rPr sz="2500" u="heavy" spc="-9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500" u="heavy" spc="10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plan</a:t>
            </a:r>
            <a:r>
              <a:rPr sz="2500" spc="-25" dirty="0">
                <a:latin typeface="Times New Roman"/>
                <a:cs typeface="Times New Roman"/>
              </a:rPr>
              <a:t> </a:t>
            </a:r>
            <a:r>
              <a:rPr sz="2500" spc="20" dirty="0">
                <a:latin typeface="Times New Roman"/>
                <a:cs typeface="Times New Roman"/>
              </a:rPr>
              <a:t>is</a:t>
            </a:r>
            <a:r>
              <a:rPr sz="2500" spc="-95" dirty="0">
                <a:latin typeface="Times New Roman"/>
                <a:cs typeface="Times New Roman"/>
              </a:rPr>
              <a:t> </a:t>
            </a:r>
            <a:r>
              <a:rPr sz="2500" spc="75" dirty="0">
                <a:latin typeface="Times New Roman"/>
                <a:cs typeface="Times New Roman"/>
              </a:rPr>
              <a:t>developed</a:t>
            </a:r>
            <a:r>
              <a:rPr sz="2500" spc="-35" dirty="0">
                <a:latin typeface="Times New Roman"/>
                <a:cs typeface="Times New Roman"/>
              </a:rPr>
              <a:t> </a:t>
            </a:r>
            <a:r>
              <a:rPr sz="2500" spc="150" dirty="0">
                <a:latin typeface="Times New Roman"/>
                <a:cs typeface="Times New Roman"/>
              </a:rPr>
              <a:t>and</a:t>
            </a:r>
            <a:r>
              <a:rPr sz="2500" spc="-50" dirty="0">
                <a:latin typeface="Times New Roman"/>
                <a:cs typeface="Times New Roman"/>
              </a:rPr>
              <a:t> </a:t>
            </a:r>
            <a:r>
              <a:rPr sz="2500" spc="160" dirty="0">
                <a:latin typeface="Times New Roman"/>
                <a:cs typeface="Times New Roman"/>
              </a:rPr>
              <a:t>run</a:t>
            </a:r>
            <a:r>
              <a:rPr sz="2500" spc="-90" dirty="0">
                <a:latin typeface="Times New Roman"/>
                <a:cs typeface="Times New Roman"/>
              </a:rPr>
              <a:t> </a:t>
            </a:r>
            <a:r>
              <a:rPr sz="2500" spc="145" dirty="0">
                <a:latin typeface="Times New Roman"/>
                <a:cs typeface="Times New Roman"/>
              </a:rPr>
              <a:t>on</a:t>
            </a:r>
            <a:r>
              <a:rPr sz="2500" spc="-100" dirty="0">
                <a:latin typeface="Times New Roman"/>
                <a:cs typeface="Times New Roman"/>
              </a:rPr>
              <a:t> </a:t>
            </a:r>
            <a:r>
              <a:rPr sz="2500" spc="35" dirty="0">
                <a:latin typeface="Times New Roman"/>
                <a:cs typeface="Times New Roman"/>
              </a:rPr>
              <a:t>given</a:t>
            </a:r>
            <a:r>
              <a:rPr sz="2500" spc="-60" dirty="0">
                <a:latin typeface="Times New Roman"/>
                <a:cs typeface="Times New Roman"/>
              </a:rPr>
              <a:t> </a:t>
            </a:r>
            <a:r>
              <a:rPr sz="2500" spc="100" dirty="0">
                <a:latin typeface="Times New Roman"/>
                <a:cs typeface="Times New Roman"/>
              </a:rPr>
              <a:t>set</a:t>
            </a:r>
            <a:r>
              <a:rPr sz="2500" spc="-110" dirty="0">
                <a:latin typeface="Times New Roman"/>
                <a:cs typeface="Times New Roman"/>
              </a:rPr>
              <a:t> </a:t>
            </a:r>
            <a:r>
              <a:rPr sz="2500" spc="15" dirty="0">
                <a:latin typeface="Times New Roman"/>
                <a:cs typeface="Times New Roman"/>
              </a:rPr>
              <a:t>of</a:t>
            </a:r>
            <a:r>
              <a:rPr sz="2500" spc="40" dirty="0">
                <a:latin typeface="Times New Roman"/>
                <a:cs typeface="Times New Roman"/>
              </a:rPr>
              <a:t> </a:t>
            </a:r>
            <a:r>
              <a:rPr sz="2500" spc="60" dirty="0">
                <a:latin typeface="Times New Roman"/>
                <a:cs typeface="Times New Roman"/>
              </a:rPr>
              <a:t>test  </a:t>
            </a:r>
            <a:r>
              <a:rPr sz="2500" spc="100" dirty="0">
                <a:latin typeface="Times New Roman"/>
                <a:cs typeface="Times New Roman"/>
              </a:rPr>
              <a:t>data.</a:t>
            </a:r>
            <a:endParaRPr sz="2500">
              <a:latin typeface="Times New Roman"/>
              <a:cs typeface="Times New Roman"/>
            </a:endParaRPr>
          </a:p>
          <a:p>
            <a:pPr marL="285750" indent="-273050">
              <a:lnSpc>
                <a:spcPct val="100000"/>
              </a:lnSpc>
              <a:buClr>
                <a:srgbClr val="0AD0D9"/>
              </a:buClr>
              <a:buSzPct val="94000"/>
              <a:buFont typeface="Arial"/>
              <a:buChar char=""/>
              <a:tabLst>
                <a:tab pos="286385" algn="l"/>
              </a:tabLst>
            </a:pPr>
            <a:r>
              <a:rPr sz="2500" u="heavy" spc="17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Output</a:t>
            </a:r>
            <a:r>
              <a:rPr sz="2500" spc="-75" dirty="0">
                <a:latin typeface="Times New Roman"/>
                <a:cs typeface="Times New Roman"/>
              </a:rPr>
              <a:t> </a:t>
            </a:r>
            <a:r>
              <a:rPr sz="2500" spc="15" dirty="0">
                <a:latin typeface="Times New Roman"/>
                <a:cs typeface="Times New Roman"/>
              </a:rPr>
              <a:t>of</a:t>
            </a:r>
            <a:r>
              <a:rPr sz="2500" spc="35" dirty="0">
                <a:latin typeface="Times New Roman"/>
                <a:cs typeface="Times New Roman"/>
              </a:rPr>
              <a:t> </a:t>
            </a:r>
            <a:r>
              <a:rPr sz="2500" spc="110" dirty="0">
                <a:latin typeface="Times New Roman"/>
                <a:cs typeface="Times New Roman"/>
              </a:rPr>
              <a:t>test</a:t>
            </a:r>
            <a:r>
              <a:rPr sz="2500" spc="-80" dirty="0">
                <a:latin typeface="Times New Roman"/>
                <a:cs typeface="Times New Roman"/>
              </a:rPr>
              <a:t> </a:t>
            </a:r>
            <a:r>
              <a:rPr sz="2500" spc="160" dirty="0">
                <a:latin typeface="Times New Roman"/>
                <a:cs typeface="Times New Roman"/>
              </a:rPr>
              <a:t>run</a:t>
            </a:r>
            <a:r>
              <a:rPr sz="2500" spc="-65" dirty="0">
                <a:latin typeface="Times New Roman"/>
                <a:cs typeface="Times New Roman"/>
              </a:rPr>
              <a:t> </a:t>
            </a:r>
            <a:r>
              <a:rPr sz="2500" spc="110" dirty="0">
                <a:latin typeface="Times New Roman"/>
                <a:cs typeface="Times New Roman"/>
              </a:rPr>
              <a:t>should</a:t>
            </a:r>
            <a:r>
              <a:rPr sz="2500" spc="-15" dirty="0">
                <a:latin typeface="Times New Roman"/>
                <a:cs typeface="Times New Roman"/>
              </a:rPr>
              <a:t> </a:t>
            </a:r>
            <a:r>
              <a:rPr sz="2500" b="1" spc="-135" dirty="0">
                <a:latin typeface="Georgia"/>
                <a:cs typeface="Georgia"/>
              </a:rPr>
              <a:t>match</a:t>
            </a:r>
            <a:r>
              <a:rPr sz="2500" b="1" spc="-60" dirty="0">
                <a:latin typeface="Georgia"/>
                <a:cs typeface="Georgia"/>
              </a:rPr>
              <a:t> </a:t>
            </a:r>
            <a:r>
              <a:rPr sz="2500" u="heavy" spc="8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expected</a:t>
            </a:r>
            <a:r>
              <a:rPr sz="2500" u="heavy" spc="-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500" u="heavy" spc="7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results</a:t>
            </a:r>
            <a:r>
              <a:rPr sz="2500" spc="70" dirty="0">
                <a:latin typeface="Times New Roman"/>
                <a:cs typeface="Times New Roman"/>
              </a:rPr>
              <a:t>.</a:t>
            </a:r>
            <a:endParaRPr sz="2500">
              <a:latin typeface="Times New Roman"/>
              <a:cs typeface="Times New Roman"/>
            </a:endParaRPr>
          </a:p>
          <a:p>
            <a:pPr marL="285750" indent="-273050">
              <a:lnSpc>
                <a:spcPct val="100000"/>
              </a:lnSpc>
              <a:buClr>
                <a:srgbClr val="0AD0D9"/>
              </a:buClr>
              <a:buSzPct val="94000"/>
              <a:buFont typeface="Arial"/>
              <a:buChar char=""/>
              <a:tabLst>
                <a:tab pos="286385" algn="l"/>
              </a:tabLst>
            </a:pPr>
            <a:r>
              <a:rPr sz="2500" spc="55" dirty="0">
                <a:latin typeface="Times New Roman"/>
                <a:cs typeface="Times New Roman"/>
              </a:rPr>
              <a:t>Using</a:t>
            </a:r>
            <a:r>
              <a:rPr sz="2500" spc="-15" dirty="0">
                <a:latin typeface="Times New Roman"/>
                <a:cs typeface="Times New Roman"/>
              </a:rPr>
              <a:t> </a:t>
            </a:r>
            <a:r>
              <a:rPr sz="2500" spc="110" dirty="0">
                <a:latin typeface="Times New Roman"/>
                <a:cs typeface="Times New Roman"/>
              </a:rPr>
              <a:t>test</a:t>
            </a:r>
            <a:r>
              <a:rPr sz="2500" spc="-105" dirty="0">
                <a:latin typeface="Times New Roman"/>
                <a:cs typeface="Times New Roman"/>
              </a:rPr>
              <a:t> </a:t>
            </a:r>
            <a:r>
              <a:rPr sz="2500" spc="125" dirty="0">
                <a:latin typeface="Times New Roman"/>
                <a:cs typeface="Times New Roman"/>
              </a:rPr>
              <a:t>data</a:t>
            </a:r>
            <a:r>
              <a:rPr sz="2500" spc="-60" dirty="0">
                <a:latin typeface="Times New Roman"/>
                <a:cs typeface="Times New Roman"/>
              </a:rPr>
              <a:t> </a:t>
            </a:r>
            <a:r>
              <a:rPr sz="2500" spc="30" dirty="0">
                <a:latin typeface="Times New Roman"/>
                <a:cs typeface="Times New Roman"/>
              </a:rPr>
              <a:t>following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110" dirty="0">
                <a:latin typeface="Times New Roman"/>
                <a:cs typeface="Times New Roman"/>
              </a:rPr>
              <a:t>test</a:t>
            </a:r>
            <a:r>
              <a:rPr sz="2500" spc="-75" dirty="0">
                <a:latin typeface="Times New Roman"/>
                <a:cs typeface="Times New Roman"/>
              </a:rPr>
              <a:t> </a:t>
            </a:r>
            <a:r>
              <a:rPr sz="2500" spc="130" dirty="0">
                <a:latin typeface="Times New Roman"/>
                <a:cs typeface="Times New Roman"/>
              </a:rPr>
              <a:t>runs</a:t>
            </a:r>
            <a:r>
              <a:rPr sz="2500" spc="-105" dirty="0">
                <a:latin typeface="Times New Roman"/>
                <a:cs typeface="Times New Roman"/>
              </a:rPr>
              <a:t> </a:t>
            </a:r>
            <a:r>
              <a:rPr sz="2500" spc="85" dirty="0">
                <a:latin typeface="Times New Roman"/>
                <a:cs typeface="Times New Roman"/>
              </a:rPr>
              <a:t>are</a:t>
            </a:r>
            <a:r>
              <a:rPr sz="2500" spc="-120" dirty="0">
                <a:latin typeface="Times New Roman"/>
                <a:cs typeface="Times New Roman"/>
              </a:rPr>
              <a:t> </a:t>
            </a:r>
            <a:r>
              <a:rPr sz="2500" spc="85" dirty="0">
                <a:latin typeface="Times New Roman"/>
                <a:cs typeface="Times New Roman"/>
              </a:rPr>
              <a:t>carried</a:t>
            </a:r>
            <a:r>
              <a:rPr sz="2500" spc="-45" dirty="0">
                <a:latin typeface="Times New Roman"/>
                <a:cs typeface="Times New Roman"/>
              </a:rPr>
              <a:t> </a:t>
            </a:r>
            <a:r>
              <a:rPr sz="2500" spc="95" dirty="0">
                <a:latin typeface="Times New Roman"/>
                <a:cs typeface="Times New Roman"/>
              </a:rPr>
              <a:t>out:</a:t>
            </a:r>
            <a:endParaRPr sz="2500">
              <a:latin typeface="Times New Roman"/>
              <a:cs typeface="Times New Roman"/>
            </a:endParaRPr>
          </a:p>
          <a:p>
            <a:pPr marL="652780" marR="5080" lvl="1" indent="-247015">
              <a:lnSpc>
                <a:spcPct val="100000"/>
              </a:lnSpc>
              <a:spcBef>
                <a:spcPts val="5"/>
              </a:spcBef>
              <a:buClr>
                <a:srgbClr val="0E6EC5"/>
              </a:buClr>
              <a:buSzPct val="84000"/>
              <a:buFont typeface="Arial"/>
              <a:buChar char=""/>
              <a:tabLst>
                <a:tab pos="653415" algn="l"/>
              </a:tabLst>
            </a:pPr>
            <a:r>
              <a:rPr sz="2500" b="1" spc="-110" dirty="0">
                <a:latin typeface="Georgia"/>
                <a:cs typeface="Georgia"/>
              </a:rPr>
              <a:t>Unit </a:t>
            </a:r>
            <a:r>
              <a:rPr sz="2500" b="1" spc="-75" dirty="0">
                <a:latin typeface="Georgia"/>
                <a:cs typeface="Georgia"/>
              </a:rPr>
              <a:t>test</a:t>
            </a:r>
            <a:r>
              <a:rPr sz="2500" spc="-75" dirty="0">
                <a:latin typeface="Times New Roman"/>
                <a:cs typeface="Times New Roman"/>
              </a:rPr>
              <a:t>: </a:t>
            </a:r>
            <a:r>
              <a:rPr sz="2500" spc="30" dirty="0">
                <a:latin typeface="Times New Roman"/>
                <a:cs typeface="Times New Roman"/>
              </a:rPr>
              <a:t>After </a:t>
            </a:r>
            <a:r>
              <a:rPr sz="2500" spc="75" dirty="0">
                <a:latin typeface="Times New Roman"/>
                <a:cs typeface="Times New Roman"/>
              </a:rPr>
              <a:t>coding </a:t>
            </a:r>
            <a:r>
              <a:rPr sz="2500" spc="310" dirty="0">
                <a:latin typeface="Times New Roman"/>
                <a:cs typeface="Times New Roman"/>
              </a:rPr>
              <a:t>/ </a:t>
            </a:r>
            <a:r>
              <a:rPr sz="2500" spc="70" dirty="0">
                <a:latin typeface="Times New Roman"/>
                <a:cs typeface="Times New Roman"/>
              </a:rPr>
              <a:t>compiling </a:t>
            </a:r>
            <a:r>
              <a:rPr sz="2500" spc="80" dirty="0">
                <a:latin typeface="Times New Roman"/>
                <a:cs typeface="Times New Roman"/>
              </a:rPr>
              <a:t>programs, </a:t>
            </a:r>
            <a:r>
              <a:rPr sz="2500" spc="-220" dirty="0">
                <a:latin typeface="Times New Roman"/>
                <a:cs typeface="Times New Roman"/>
              </a:rPr>
              <a:t>they  </a:t>
            </a:r>
            <a:r>
              <a:rPr sz="2500" spc="85" dirty="0">
                <a:latin typeface="Times New Roman"/>
                <a:cs typeface="Times New Roman"/>
              </a:rPr>
              <a:t>are </a:t>
            </a:r>
            <a:r>
              <a:rPr sz="2500" b="1" spc="-105" dirty="0">
                <a:latin typeface="Georgia"/>
                <a:cs typeface="Georgia"/>
              </a:rPr>
              <a:t>individually </a:t>
            </a:r>
            <a:r>
              <a:rPr sz="2500" spc="110" dirty="0">
                <a:latin typeface="Times New Roman"/>
                <a:cs typeface="Times New Roman"/>
              </a:rPr>
              <a:t>tested </a:t>
            </a:r>
            <a:r>
              <a:rPr sz="2500" spc="100" dirty="0">
                <a:latin typeface="Times New Roman"/>
                <a:cs typeface="Times New Roman"/>
              </a:rPr>
              <a:t>with </a:t>
            </a:r>
            <a:r>
              <a:rPr sz="2500" u="heavy" spc="1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test </a:t>
            </a:r>
            <a:r>
              <a:rPr sz="2500" u="heavy" spc="10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data</a:t>
            </a:r>
            <a:r>
              <a:rPr sz="2500" spc="105" dirty="0">
                <a:latin typeface="Times New Roman"/>
                <a:cs typeface="Times New Roman"/>
              </a:rPr>
              <a:t>. </a:t>
            </a:r>
            <a:r>
              <a:rPr sz="2500" spc="-10" dirty="0">
                <a:latin typeface="Times New Roman"/>
                <a:cs typeface="Times New Roman"/>
              </a:rPr>
              <a:t>Any  </a:t>
            </a:r>
            <a:r>
              <a:rPr sz="2500" spc="85" dirty="0">
                <a:latin typeface="Times New Roman"/>
                <a:cs typeface="Times New Roman"/>
              </a:rPr>
              <a:t>ambiguity </a:t>
            </a:r>
            <a:r>
              <a:rPr sz="2500" spc="145" dirty="0">
                <a:latin typeface="Times New Roman"/>
                <a:cs typeface="Times New Roman"/>
              </a:rPr>
              <a:t>must </a:t>
            </a:r>
            <a:r>
              <a:rPr sz="2500" spc="110" dirty="0">
                <a:latin typeface="Times New Roman"/>
                <a:cs typeface="Times New Roman"/>
              </a:rPr>
              <a:t>be </a:t>
            </a:r>
            <a:r>
              <a:rPr sz="2500" spc="135" dirty="0">
                <a:latin typeface="Times New Roman"/>
                <a:cs typeface="Times New Roman"/>
              </a:rPr>
              <a:t>noted</a:t>
            </a:r>
            <a:r>
              <a:rPr sz="2500" spc="-270" dirty="0">
                <a:latin typeface="Times New Roman"/>
                <a:cs typeface="Times New Roman"/>
              </a:rPr>
              <a:t> </a:t>
            </a:r>
            <a:r>
              <a:rPr sz="2500" spc="-260" dirty="0">
                <a:latin typeface="Times New Roman"/>
                <a:cs typeface="Times New Roman"/>
              </a:rPr>
              <a:t>&amp; </a:t>
            </a:r>
            <a:r>
              <a:rPr sz="2500" spc="85" dirty="0">
                <a:latin typeface="Times New Roman"/>
                <a:cs typeface="Times New Roman"/>
              </a:rPr>
              <a:t>debugged.</a:t>
            </a:r>
            <a:endParaRPr sz="2500">
              <a:latin typeface="Times New Roman"/>
              <a:cs typeface="Times New Roman"/>
            </a:endParaRPr>
          </a:p>
          <a:p>
            <a:pPr marL="652780" marR="854075" lvl="1" indent="-247015">
              <a:lnSpc>
                <a:spcPct val="100000"/>
              </a:lnSpc>
              <a:buClr>
                <a:srgbClr val="0E6EC5"/>
              </a:buClr>
              <a:buSzPct val="84000"/>
              <a:buFont typeface="Arial"/>
              <a:buChar char=""/>
              <a:tabLst>
                <a:tab pos="653415" algn="l"/>
              </a:tabLst>
            </a:pPr>
            <a:r>
              <a:rPr sz="2500" b="1" spc="-170" dirty="0">
                <a:latin typeface="Georgia"/>
                <a:cs typeface="Georgia"/>
              </a:rPr>
              <a:t>System </a:t>
            </a:r>
            <a:r>
              <a:rPr sz="2500" b="1" spc="-140" dirty="0">
                <a:latin typeface="Georgia"/>
                <a:cs typeface="Georgia"/>
              </a:rPr>
              <a:t>Test</a:t>
            </a:r>
            <a:r>
              <a:rPr sz="2500" spc="-140" dirty="0">
                <a:latin typeface="Times New Roman"/>
                <a:cs typeface="Times New Roman"/>
              </a:rPr>
              <a:t>: </a:t>
            </a:r>
            <a:r>
              <a:rPr sz="2500" spc="130" dirty="0">
                <a:latin typeface="Times New Roman"/>
                <a:cs typeface="Times New Roman"/>
              </a:rPr>
              <a:t>done </a:t>
            </a:r>
            <a:r>
              <a:rPr sz="2500" spc="75" dirty="0">
                <a:latin typeface="Times New Roman"/>
                <a:cs typeface="Times New Roman"/>
              </a:rPr>
              <a:t>after </a:t>
            </a:r>
            <a:r>
              <a:rPr sz="2500" spc="135" dirty="0">
                <a:latin typeface="Times New Roman"/>
                <a:cs typeface="Times New Roman"/>
              </a:rPr>
              <a:t>unit </a:t>
            </a:r>
            <a:r>
              <a:rPr sz="2500" spc="90" dirty="0">
                <a:latin typeface="Times New Roman"/>
                <a:cs typeface="Times New Roman"/>
              </a:rPr>
              <a:t>test. </a:t>
            </a:r>
            <a:r>
              <a:rPr sz="2500" spc="85" dirty="0">
                <a:latin typeface="Times New Roman"/>
                <a:cs typeface="Times New Roman"/>
              </a:rPr>
              <a:t>Complete  </a:t>
            </a:r>
            <a:r>
              <a:rPr sz="2500" spc="70" dirty="0">
                <a:latin typeface="Times New Roman"/>
                <a:cs typeface="Times New Roman"/>
              </a:rPr>
              <a:t>system</a:t>
            </a:r>
            <a:r>
              <a:rPr sz="2500" spc="-25" dirty="0">
                <a:latin typeface="Times New Roman"/>
                <a:cs typeface="Times New Roman"/>
              </a:rPr>
              <a:t> </a:t>
            </a:r>
            <a:r>
              <a:rPr sz="2500" spc="20" dirty="0">
                <a:latin typeface="Times New Roman"/>
                <a:cs typeface="Times New Roman"/>
              </a:rPr>
              <a:t>is</a:t>
            </a:r>
            <a:r>
              <a:rPr sz="2500" spc="-100" dirty="0">
                <a:latin typeface="Times New Roman"/>
                <a:cs typeface="Times New Roman"/>
              </a:rPr>
              <a:t> </a:t>
            </a:r>
            <a:r>
              <a:rPr sz="2500" spc="85" dirty="0">
                <a:latin typeface="Times New Roman"/>
                <a:cs typeface="Times New Roman"/>
              </a:rPr>
              <a:t>executed</a:t>
            </a:r>
            <a:r>
              <a:rPr sz="2500" spc="-55" dirty="0">
                <a:latin typeface="Times New Roman"/>
                <a:cs typeface="Times New Roman"/>
              </a:rPr>
              <a:t> </a:t>
            </a:r>
            <a:r>
              <a:rPr sz="2500" spc="145" dirty="0">
                <a:latin typeface="Times New Roman"/>
                <a:cs typeface="Times New Roman"/>
              </a:rPr>
              <a:t>on</a:t>
            </a:r>
            <a:r>
              <a:rPr sz="2500" spc="-105" dirty="0">
                <a:latin typeface="Times New Roman"/>
                <a:cs typeface="Times New Roman"/>
              </a:rPr>
              <a:t> </a:t>
            </a:r>
            <a:r>
              <a:rPr sz="2500" u="heavy" spc="9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actual</a:t>
            </a:r>
            <a:r>
              <a:rPr sz="2500" u="heavy" spc="-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500" u="heavy" spc="10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data</a:t>
            </a:r>
            <a:r>
              <a:rPr sz="2500" spc="105" dirty="0">
                <a:latin typeface="Times New Roman"/>
                <a:cs typeface="Times New Roman"/>
              </a:rPr>
              <a:t>.</a:t>
            </a:r>
            <a:r>
              <a:rPr sz="2500" dirty="0">
                <a:latin typeface="Times New Roman"/>
                <a:cs typeface="Times New Roman"/>
              </a:rPr>
              <a:t> </a:t>
            </a:r>
            <a:r>
              <a:rPr sz="2500" spc="50" dirty="0">
                <a:latin typeface="Times New Roman"/>
                <a:cs typeface="Times New Roman"/>
              </a:rPr>
              <a:t>Results</a:t>
            </a:r>
            <a:r>
              <a:rPr sz="2500" spc="-85" dirty="0">
                <a:latin typeface="Times New Roman"/>
                <a:cs typeface="Times New Roman"/>
              </a:rPr>
              <a:t> </a:t>
            </a:r>
            <a:r>
              <a:rPr sz="2500" spc="110" dirty="0">
                <a:latin typeface="Times New Roman"/>
                <a:cs typeface="Times New Roman"/>
              </a:rPr>
              <a:t>or  </a:t>
            </a:r>
            <a:r>
              <a:rPr sz="2500" spc="150" dirty="0">
                <a:latin typeface="Times New Roman"/>
                <a:cs typeface="Times New Roman"/>
              </a:rPr>
              <a:t>output</a:t>
            </a:r>
            <a:r>
              <a:rPr sz="2500" spc="-85" dirty="0">
                <a:latin typeface="Times New Roman"/>
                <a:cs typeface="Times New Roman"/>
              </a:rPr>
              <a:t> </a:t>
            </a:r>
            <a:r>
              <a:rPr sz="2500" spc="15" dirty="0">
                <a:latin typeface="Times New Roman"/>
                <a:cs typeface="Times New Roman"/>
              </a:rPr>
              <a:t>of</a:t>
            </a:r>
            <a:r>
              <a:rPr sz="2500" spc="20" dirty="0">
                <a:latin typeface="Times New Roman"/>
                <a:cs typeface="Times New Roman"/>
              </a:rPr>
              <a:t> </a:t>
            </a:r>
            <a:r>
              <a:rPr sz="2500" spc="70" dirty="0">
                <a:latin typeface="Times New Roman"/>
                <a:cs typeface="Times New Roman"/>
              </a:rPr>
              <a:t>system</a:t>
            </a:r>
            <a:r>
              <a:rPr sz="2500" spc="-10" dirty="0">
                <a:latin typeface="Times New Roman"/>
                <a:cs typeface="Times New Roman"/>
              </a:rPr>
              <a:t> </a:t>
            </a:r>
            <a:r>
              <a:rPr sz="2500" spc="20" dirty="0">
                <a:latin typeface="Times New Roman"/>
                <a:cs typeface="Times New Roman"/>
              </a:rPr>
              <a:t>is</a:t>
            </a:r>
            <a:r>
              <a:rPr sz="2500" spc="-110" dirty="0">
                <a:latin typeface="Times New Roman"/>
                <a:cs typeface="Times New Roman"/>
              </a:rPr>
              <a:t> </a:t>
            </a:r>
            <a:r>
              <a:rPr sz="2500" spc="70" dirty="0">
                <a:latin typeface="Times New Roman"/>
                <a:cs typeface="Times New Roman"/>
              </a:rPr>
              <a:t>analyzed.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-25" dirty="0">
                <a:latin typeface="Times New Roman"/>
                <a:cs typeface="Times New Roman"/>
              </a:rPr>
              <a:t>If</a:t>
            </a:r>
            <a:r>
              <a:rPr sz="2500" spc="-10" dirty="0">
                <a:latin typeface="Times New Roman"/>
                <a:cs typeface="Times New Roman"/>
              </a:rPr>
              <a:t> </a:t>
            </a:r>
            <a:r>
              <a:rPr sz="2500" spc="150" dirty="0">
                <a:latin typeface="Times New Roman"/>
                <a:cs typeface="Times New Roman"/>
              </a:rPr>
              <a:t>output</a:t>
            </a:r>
            <a:r>
              <a:rPr sz="2500" spc="-15" dirty="0">
                <a:latin typeface="Times New Roman"/>
                <a:cs typeface="Times New Roman"/>
              </a:rPr>
              <a:t> </a:t>
            </a:r>
            <a:r>
              <a:rPr sz="2500" spc="20" dirty="0">
                <a:latin typeface="Times New Roman"/>
                <a:cs typeface="Times New Roman"/>
              </a:rPr>
              <a:t>is</a:t>
            </a:r>
            <a:r>
              <a:rPr sz="2500" spc="-45" dirty="0">
                <a:latin typeface="Times New Roman"/>
                <a:cs typeface="Times New Roman"/>
              </a:rPr>
              <a:t> </a:t>
            </a:r>
            <a:r>
              <a:rPr sz="2500" spc="155" dirty="0">
                <a:latin typeface="Times New Roman"/>
                <a:cs typeface="Times New Roman"/>
              </a:rPr>
              <a:t>not  </a:t>
            </a:r>
            <a:r>
              <a:rPr sz="2500" spc="130" dirty="0">
                <a:latin typeface="Times New Roman"/>
                <a:cs typeface="Times New Roman"/>
              </a:rPr>
              <a:t>matched </a:t>
            </a:r>
            <a:r>
              <a:rPr sz="2500" spc="100" dirty="0">
                <a:latin typeface="Times New Roman"/>
                <a:cs typeface="Times New Roman"/>
              </a:rPr>
              <a:t>with </a:t>
            </a:r>
            <a:r>
              <a:rPr sz="2500" spc="85" dirty="0">
                <a:latin typeface="Times New Roman"/>
                <a:cs typeface="Times New Roman"/>
              </a:rPr>
              <a:t>expected </a:t>
            </a:r>
            <a:r>
              <a:rPr sz="2500" spc="114" dirty="0">
                <a:latin typeface="Times New Roman"/>
                <a:cs typeface="Times New Roman"/>
              </a:rPr>
              <a:t>outputs, </a:t>
            </a:r>
            <a:r>
              <a:rPr sz="2500" spc="90" dirty="0">
                <a:latin typeface="Times New Roman"/>
                <a:cs typeface="Times New Roman"/>
              </a:rPr>
              <a:t>errors </a:t>
            </a:r>
            <a:r>
              <a:rPr sz="2500" spc="85" dirty="0">
                <a:latin typeface="Times New Roman"/>
                <a:cs typeface="Times New Roman"/>
              </a:rPr>
              <a:t>are  identified </a:t>
            </a:r>
            <a:r>
              <a:rPr sz="2500" spc="150" dirty="0">
                <a:latin typeface="Times New Roman"/>
                <a:cs typeface="Times New Roman"/>
              </a:rPr>
              <a:t>and </a:t>
            </a:r>
            <a:r>
              <a:rPr sz="2500" spc="85" dirty="0">
                <a:latin typeface="Times New Roman"/>
                <a:cs typeface="Times New Roman"/>
              </a:rPr>
              <a:t>are</a:t>
            </a:r>
            <a:r>
              <a:rPr sz="2500" spc="-400" dirty="0">
                <a:latin typeface="Times New Roman"/>
                <a:cs typeface="Times New Roman"/>
              </a:rPr>
              <a:t> </a:t>
            </a:r>
            <a:r>
              <a:rPr sz="2500" spc="25" dirty="0">
                <a:latin typeface="Times New Roman"/>
                <a:cs typeface="Times New Roman"/>
              </a:rPr>
              <a:t>fixed.</a:t>
            </a:r>
            <a:endParaRPr sz="2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247"/>
            <a:ext cx="9143999" cy="10261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1357" y="0"/>
            <a:ext cx="4742641" cy="5999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90762" cy="10199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881" y="52959"/>
            <a:ext cx="9145643" cy="9008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44500" y="269824"/>
            <a:ext cx="4286250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b="1" spc="-250" dirty="0">
                <a:latin typeface="Trebuchet MS"/>
                <a:cs typeface="Trebuchet MS"/>
              </a:rPr>
              <a:t>Implementation</a:t>
            </a:r>
            <a:endParaRPr sz="50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6939" y="1471929"/>
            <a:ext cx="7207884" cy="4610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750" indent="-273050">
              <a:lnSpc>
                <a:spcPct val="100000"/>
              </a:lnSpc>
              <a:spcBef>
                <a:spcPts val="100"/>
              </a:spcBef>
              <a:buClr>
                <a:srgbClr val="0AD0D9"/>
              </a:buClr>
              <a:buSzPct val="93750"/>
              <a:buFont typeface="Arial"/>
              <a:buChar char=""/>
              <a:tabLst>
                <a:tab pos="286385" algn="l"/>
              </a:tabLst>
            </a:pPr>
            <a:r>
              <a:rPr sz="2400" u="heavy" spc="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After</a:t>
            </a:r>
            <a:r>
              <a:rPr sz="2400" u="heavy" spc="-9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heavy" spc="-1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UAT</a:t>
            </a:r>
            <a:r>
              <a:rPr sz="2400" spc="-120" dirty="0">
                <a:latin typeface="Times New Roman"/>
                <a:cs typeface="Times New Roman"/>
              </a:rPr>
              <a:t>,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145" dirty="0">
                <a:latin typeface="Times New Roman"/>
                <a:cs typeface="Times New Roman"/>
              </a:rPr>
              <a:t>the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114" dirty="0">
                <a:latin typeface="Times New Roman"/>
                <a:cs typeface="Times New Roman"/>
              </a:rPr>
              <a:t>implementation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105" dirty="0">
                <a:latin typeface="Times New Roman"/>
                <a:cs typeface="Times New Roman"/>
              </a:rPr>
              <a:t>phase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60" dirty="0">
                <a:latin typeface="Times New Roman"/>
                <a:cs typeface="Times New Roman"/>
              </a:rPr>
              <a:t>begins.</a:t>
            </a:r>
            <a:endParaRPr sz="2400">
              <a:latin typeface="Times New Roman"/>
              <a:cs typeface="Times New Roman"/>
            </a:endParaRPr>
          </a:p>
          <a:p>
            <a:pPr marL="285750" indent="-273050">
              <a:lnSpc>
                <a:spcPts val="2595"/>
              </a:lnSpc>
              <a:buClr>
                <a:srgbClr val="0AD0D9"/>
              </a:buClr>
              <a:buSzPct val="93750"/>
              <a:buFont typeface="Arial"/>
              <a:buChar char=""/>
              <a:tabLst>
                <a:tab pos="286385" algn="l"/>
              </a:tabLst>
            </a:pPr>
            <a:r>
              <a:rPr sz="2400" spc="65" dirty="0">
                <a:latin typeface="Times New Roman"/>
                <a:cs typeface="Times New Roman"/>
              </a:rPr>
              <a:t>It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Times New Roman"/>
                <a:cs typeface="Times New Roman"/>
              </a:rPr>
              <a:t>is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145" dirty="0">
                <a:latin typeface="Times New Roman"/>
                <a:cs typeface="Times New Roman"/>
              </a:rPr>
              <a:t>the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spc="70" dirty="0">
                <a:latin typeface="Times New Roman"/>
                <a:cs typeface="Times New Roman"/>
              </a:rPr>
              <a:t>stage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spc="110" dirty="0">
                <a:latin typeface="Times New Roman"/>
                <a:cs typeface="Times New Roman"/>
              </a:rPr>
              <a:t>during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85" dirty="0">
                <a:latin typeface="Times New Roman"/>
                <a:cs typeface="Times New Roman"/>
              </a:rPr>
              <a:t>which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105" dirty="0">
                <a:latin typeface="Times New Roman"/>
                <a:cs typeface="Times New Roman"/>
              </a:rPr>
              <a:t>theory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Times New Roman"/>
                <a:cs typeface="Times New Roman"/>
              </a:rPr>
              <a:t>is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150" dirty="0">
                <a:latin typeface="Times New Roman"/>
                <a:cs typeface="Times New Roman"/>
              </a:rPr>
              <a:t>turned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110" dirty="0">
                <a:latin typeface="Times New Roman"/>
                <a:cs typeface="Times New Roman"/>
              </a:rPr>
              <a:t>into</a:t>
            </a:r>
            <a:endParaRPr sz="2400">
              <a:latin typeface="Times New Roman"/>
              <a:cs typeface="Times New Roman"/>
            </a:endParaRPr>
          </a:p>
          <a:p>
            <a:pPr marL="285750">
              <a:lnSpc>
                <a:spcPts val="2595"/>
              </a:lnSpc>
            </a:pPr>
            <a:r>
              <a:rPr sz="2400" spc="70" dirty="0">
                <a:latin typeface="Times New Roman"/>
                <a:cs typeface="Times New Roman"/>
              </a:rPr>
              <a:t>practice.</a:t>
            </a:r>
            <a:endParaRPr sz="2400">
              <a:latin typeface="Times New Roman"/>
              <a:cs typeface="Times New Roman"/>
            </a:endParaRPr>
          </a:p>
          <a:p>
            <a:pPr marL="285750" marR="5080" indent="-273050">
              <a:lnSpc>
                <a:spcPct val="80000"/>
              </a:lnSpc>
              <a:spcBef>
                <a:spcPts val="575"/>
              </a:spcBef>
              <a:buClr>
                <a:srgbClr val="0AD0D9"/>
              </a:buClr>
              <a:buSzPct val="93750"/>
              <a:buFont typeface="Arial"/>
              <a:buChar char=""/>
              <a:tabLst>
                <a:tab pos="286385" algn="l"/>
              </a:tabLst>
            </a:pPr>
            <a:r>
              <a:rPr sz="2400" spc="-40" dirty="0">
                <a:latin typeface="Times New Roman"/>
                <a:cs typeface="Times New Roman"/>
              </a:rPr>
              <a:t>All </a:t>
            </a:r>
            <a:r>
              <a:rPr sz="2400" u="heavy" spc="9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programs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Times New Roman"/>
                <a:cs typeface="Times New Roman"/>
              </a:rPr>
              <a:t>of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spc="150" dirty="0">
                <a:latin typeface="Times New Roman"/>
                <a:cs typeface="Times New Roman"/>
              </a:rPr>
              <a:t>the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spc="75" dirty="0">
                <a:latin typeface="Times New Roman"/>
                <a:cs typeface="Times New Roman"/>
              </a:rPr>
              <a:t>system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85" dirty="0">
                <a:latin typeface="Times New Roman"/>
                <a:cs typeface="Times New Roman"/>
              </a:rPr>
              <a:t>are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u="heavy" spc="9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loaded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130" dirty="0">
                <a:latin typeface="Times New Roman"/>
                <a:cs typeface="Times New Roman"/>
              </a:rPr>
              <a:t>onto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145" dirty="0">
                <a:latin typeface="Times New Roman"/>
                <a:cs typeface="Times New Roman"/>
              </a:rPr>
              <a:t>the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25" dirty="0">
                <a:latin typeface="Times New Roman"/>
                <a:cs typeface="Times New Roman"/>
              </a:rPr>
              <a:t>user's  </a:t>
            </a:r>
            <a:r>
              <a:rPr sz="2400" spc="80" dirty="0">
                <a:latin typeface="Times New Roman"/>
                <a:cs typeface="Times New Roman"/>
              </a:rPr>
              <a:t>computer.</a:t>
            </a:r>
            <a:endParaRPr sz="2400">
              <a:latin typeface="Times New Roman"/>
              <a:cs typeface="Times New Roman"/>
            </a:endParaRPr>
          </a:p>
          <a:p>
            <a:pPr marL="285750" indent="-273050">
              <a:lnSpc>
                <a:spcPts val="2590"/>
              </a:lnSpc>
              <a:buClr>
                <a:srgbClr val="0AD0D9"/>
              </a:buClr>
              <a:buSzPct val="93750"/>
              <a:buFont typeface="Arial"/>
              <a:buChar char=""/>
              <a:tabLst>
                <a:tab pos="286385" algn="l"/>
              </a:tabLst>
            </a:pPr>
            <a:r>
              <a:rPr sz="2400" spc="30" dirty="0">
                <a:latin typeface="Times New Roman"/>
                <a:cs typeface="Times New Roman"/>
              </a:rPr>
              <a:t>After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80" dirty="0">
                <a:latin typeface="Times New Roman"/>
                <a:cs typeface="Times New Roman"/>
              </a:rPr>
              <a:t>loading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145" dirty="0">
                <a:latin typeface="Times New Roman"/>
                <a:cs typeface="Times New Roman"/>
              </a:rPr>
              <a:t>the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spc="65" dirty="0">
                <a:latin typeface="Times New Roman"/>
                <a:cs typeface="Times New Roman"/>
              </a:rPr>
              <a:t>system,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u="heavy" spc="9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training</a:t>
            </a:r>
            <a:r>
              <a:rPr sz="2400" u="heavy" spc="-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heavy" spc="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of</a:t>
            </a:r>
            <a:r>
              <a:rPr sz="2400" u="heavy" spc="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heavy" spc="1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the</a:t>
            </a:r>
            <a:r>
              <a:rPr sz="2400" u="heavy" spc="-10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heavy" spc="8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users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85" dirty="0">
                <a:latin typeface="Times New Roman"/>
                <a:cs typeface="Times New Roman"/>
              </a:rPr>
              <a:t>starts.</a:t>
            </a:r>
            <a:endParaRPr sz="2400">
              <a:latin typeface="Times New Roman"/>
              <a:cs typeface="Times New Roman"/>
            </a:endParaRPr>
          </a:p>
          <a:p>
            <a:pPr marL="285750">
              <a:lnSpc>
                <a:spcPts val="2590"/>
              </a:lnSpc>
            </a:pPr>
            <a:r>
              <a:rPr sz="2400" spc="80" dirty="0">
                <a:latin typeface="Times New Roman"/>
                <a:cs typeface="Times New Roman"/>
              </a:rPr>
              <a:t>Main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80" dirty="0">
                <a:latin typeface="Times New Roman"/>
                <a:cs typeface="Times New Roman"/>
              </a:rPr>
              <a:t>topics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Times New Roman"/>
                <a:cs typeface="Times New Roman"/>
              </a:rPr>
              <a:t>of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110" dirty="0">
                <a:latin typeface="Times New Roman"/>
                <a:cs typeface="Times New Roman"/>
              </a:rPr>
              <a:t>such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85" dirty="0">
                <a:latin typeface="Times New Roman"/>
                <a:cs typeface="Times New Roman"/>
              </a:rPr>
              <a:t>type</a:t>
            </a:r>
            <a:r>
              <a:rPr sz="2400" spc="-135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Times New Roman"/>
                <a:cs typeface="Times New Roman"/>
              </a:rPr>
              <a:t>of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spc="95" dirty="0">
                <a:latin typeface="Times New Roman"/>
                <a:cs typeface="Times New Roman"/>
              </a:rPr>
              <a:t>training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50" dirty="0">
                <a:latin typeface="Times New Roman"/>
                <a:cs typeface="Times New Roman"/>
              </a:rPr>
              <a:t>are:</a:t>
            </a:r>
            <a:endParaRPr sz="2400">
              <a:latin typeface="Times New Roman"/>
              <a:cs typeface="Times New Roman"/>
            </a:endParaRPr>
          </a:p>
          <a:p>
            <a:pPr marL="652780" lvl="1" indent="-247015">
              <a:lnSpc>
                <a:spcPct val="100000"/>
              </a:lnSpc>
              <a:spcBef>
                <a:spcPts val="20"/>
              </a:spcBef>
              <a:buClr>
                <a:srgbClr val="0E6EC5"/>
              </a:buClr>
              <a:buSzPct val="85000"/>
              <a:buFont typeface="Arial"/>
              <a:buChar char=""/>
              <a:tabLst>
                <a:tab pos="653415" algn="l"/>
              </a:tabLst>
            </a:pPr>
            <a:r>
              <a:rPr sz="2000" spc="50" dirty="0">
                <a:latin typeface="Times New Roman"/>
                <a:cs typeface="Times New Roman"/>
              </a:rPr>
              <a:t>How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105" dirty="0">
                <a:latin typeface="Times New Roman"/>
                <a:cs typeface="Times New Roman"/>
              </a:rPr>
              <a:t>to</a:t>
            </a:r>
            <a:r>
              <a:rPr sz="2000" spc="-120" dirty="0">
                <a:latin typeface="Times New Roman"/>
                <a:cs typeface="Times New Roman"/>
              </a:rPr>
              <a:t> </a:t>
            </a:r>
            <a:r>
              <a:rPr sz="2000" spc="60" dirty="0">
                <a:latin typeface="Times New Roman"/>
                <a:cs typeface="Times New Roman"/>
              </a:rPr>
              <a:t>execute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spc="125" dirty="0">
                <a:latin typeface="Times New Roman"/>
                <a:cs typeface="Times New Roman"/>
              </a:rPr>
              <a:t>the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spc="55" dirty="0">
                <a:latin typeface="Times New Roman"/>
                <a:cs typeface="Times New Roman"/>
              </a:rPr>
              <a:t>package</a:t>
            </a:r>
            <a:endParaRPr sz="2000">
              <a:latin typeface="Times New Roman"/>
              <a:cs typeface="Times New Roman"/>
            </a:endParaRPr>
          </a:p>
          <a:p>
            <a:pPr marL="652780" lvl="1" indent="-247015">
              <a:lnSpc>
                <a:spcPct val="100000"/>
              </a:lnSpc>
              <a:buClr>
                <a:srgbClr val="0E6EC5"/>
              </a:buClr>
              <a:buSzPct val="85000"/>
              <a:buFont typeface="Arial"/>
              <a:buChar char=""/>
              <a:tabLst>
                <a:tab pos="653415" algn="l"/>
              </a:tabLst>
            </a:pPr>
            <a:r>
              <a:rPr sz="2000" spc="50" dirty="0">
                <a:latin typeface="Times New Roman"/>
                <a:cs typeface="Times New Roman"/>
              </a:rPr>
              <a:t>How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105" dirty="0">
                <a:latin typeface="Times New Roman"/>
                <a:cs typeface="Times New Roman"/>
              </a:rPr>
              <a:t>to</a:t>
            </a:r>
            <a:r>
              <a:rPr sz="2000" spc="-120" dirty="0">
                <a:latin typeface="Times New Roman"/>
                <a:cs typeface="Times New Roman"/>
              </a:rPr>
              <a:t> </a:t>
            </a:r>
            <a:r>
              <a:rPr sz="2000" spc="105" dirty="0">
                <a:latin typeface="Times New Roman"/>
                <a:cs typeface="Times New Roman"/>
              </a:rPr>
              <a:t>enter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spc="125" dirty="0">
                <a:latin typeface="Times New Roman"/>
                <a:cs typeface="Times New Roman"/>
              </a:rPr>
              <a:t>the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spc="100" dirty="0">
                <a:latin typeface="Times New Roman"/>
                <a:cs typeface="Times New Roman"/>
              </a:rPr>
              <a:t>data</a:t>
            </a:r>
            <a:endParaRPr sz="2000">
              <a:latin typeface="Times New Roman"/>
              <a:cs typeface="Times New Roman"/>
            </a:endParaRPr>
          </a:p>
          <a:p>
            <a:pPr marL="652780" lvl="1" indent="-247015">
              <a:lnSpc>
                <a:spcPct val="100000"/>
              </a:lnSpc>
              <a:buClr>
                <a:srgbClr val="0E6EC5"/>
              </a:buClr>
              <a:buSzPct val="85000"/>
              <a:buFont typeface="Arial"/>
              <a:buChar char=""/>
              <a:tabLst>
                <a:tab pos="653415" algn="l"/>
              </a:tabLst>
            </a:pPr>
            <a:r>
              <a:rPr sz="2000" spc="50" dirty="0">
                <a:latin typeface="Times New Roman"/>
                <a:cs typeface="Times New Roman"/>
              </a:rPr>
              <a:t>How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105" dirty="0">
                <a:latin typeface="Times New Roman"/>
                <a:cs typeface="Times New Roman"/>
              </a:rPr>
              <a:t>to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spc="55" dirty="0">
                <a:latin typeface="Times New Roman"/>
                <a:cs typeface="Times New Roman"/>
              </a:rPr>
              <a:t>process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125" dirty="0">
                <a:latin typeface="Times New Roman"/>
                <a:cs typeface="Times New Roman"/>
              </a:rPr>
              <a:t>the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spc="105" dirty="0">
                <a:latin typeface="Times New Roman"/>
                <a:cs typeface="Times New Roman"/>
              </a:rPr>
              <a:t>data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60" dirty="0">
                <a:latin typeface="Times New Roman"/>
                <a:cs typeface="Times New Roman"/>
              </a:rPr>
              <a:t>(processing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spc="65" dirty="0">
                <a:latin typeface="Times New Roman"/>
                <a:cs typeface="Times New Roman"/>
              </a:rPr>
              <a:t>details)</a:t>
            </a:r>
            <a:endParaRPr sz="2000">
              <a:latin typeface="Times New Roman"/>
              <a:cs typeface="Times New Roman"/>
            </a:endParaRPr>
          </a:p>
          <a:p>
            <a:pPr marL="652780" lvl="1" indent="-247015">
              <a:lnSpc>
                <a:spcPts val="2390"/>
              </a:lnSpc>
              <a:buClr>
                <a:srgbClr val="0E6EC5"/>
              </a:buClr>
              <a:buSzPct val="85000"/>
              <a:buFont typeface="Arial"/>
              <a:buChar char=""/>
              <a:tabLst>
                <a:tab pos="653415" algn="l"/>
              </a:tabLst>
            </a:pPr>
            <a:r>
              <a:rPr sz="2000" spc="50" dirty="0">
                <a:latin typeface="Times New Roman"/>
                <a:cs typeface="Times New Roman"/>
              </a:rPr>
              <a:t>How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105" dirty="0">
                <a:latin typeface="Times New Roman"/>
                <a:cs typeface="Times New Roman"/>
              </a:rPr>
              <a:t>to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spc="75" dirty="0">
                <a:latin typeface="Times New Roman"/>
                <a:cs typeface="Times New Roman"/>
              </a:rPr>
              <a:t>take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spc="125" dirty="0">
                <a:latin typeface="Times New Roman"/>
                <a:cs typeface="Times New Roman"/>
              </a:rPr>
              <a:t>out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spc="125" dirty="0">
                <a:latin typeface="Times New Roman"/>
                <a:cs typeface="Times New Roman"/>
              </a:rPr>
              <a:t>the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spc="90" dirty="0">
                <a:latin typeface="Times New Roman"/>
                <a:cs typeface="Times New Roman"/>
              </a:rPr>
              <a:t>reports</a:t>
            </a:r>
            <a:endParaRPr sz="2000">
              <a:latin typeface="Times New Roman"/>
              <a:cs typeface="Times New Roman"/>
            </a:endParaRPr>
          </a:p>
          <a:p>
            <a:pPr marL="285750" marR="99695" indent="-273050">
              <a:lnSpc>
                <a:spcPct val="90000"/>
              </a:lnSpc>
              <a:spcBef>
                <a:spcPts val="280"/>
              </a:spcBef>
              <a:buClr>
                <a:srgbClr val="0AD0D9"/>
              </a:buClr>
              <a:buSzPct val="93750"/>
              <a:buFont typeface="Arial"/>
              <a:buChar char=""/>
              <a:tabLst>
                <a:tab pos="286385" algn="l"/>
              </a:tabLst>
            </a:pPr>
            <a:r>
              <a:rPr sz="2400" spc="30" dirty="0">
                <a:latin typeface="Times New Roman"/>
                <a:cs typeface="Times New Roman"/>
              </a:rPr>
              <a:t>After </a:t>
            </a:r>
            <a:r>
              <a:rPr sz="2400" spc="145" dirty="0">
                <a:latin typeface="Times New Roman"/>
                <a:cs typeface="Times New Roman"/>
              </a:rPr>
              <a:t>the </a:t>
            </a:r>
            <a:r>
              <a:rPr sz="2400" spc="85" dirty="0">
                <a:latin typeface="Times New Roman"/>
                <a:cs typeface="Times New Roman"/>
              </a:rPr>
              <a:t>users are </a:t>
            </a:r>
            <a:r>
              <a:rPr sz="2400" spc="114" dirty="0">
                <a:latin typeface="Times New Roman"/>
                <a:cs typeface="Times New Roman"/>
              </a:rPr>
              <a:t>trained </a:t>
            </a:r>
            <a:r>
              <a:rPr sz="2400" spc="130" dirty="0">
                <a:latin typeface="Times New Roman"/>
                <a:cs typeface="Times New Roman"/>
              </a:rPr>
              <a:t>about </a:t>
            </a:r>
            <a:r>
              <a:rPr sz="2400" spc="145" dirty="0">
                <a:latin typeface="Times New Roman"/>
                <a:cs typeface="Times New Roman"/>
              </a:rPr>
              <a:t>the </a:t>
            </a:r>
            <a:r>
              <a:rPr sz="2400" spc="105" dirty="0">
                <a:latin typeface="Times New Roman"/>
                <a:cs typeface="Times New Roman"/>
              </a:rPr>
              <a:t>computerized  </a:t>
            </a:r>
            <a:r>
              <a:rPr sz="2400" spc="65" dirty="0">
                <a:latin typeface="Times New Roman"/>
                <a:cs typeface="Times New Roman"/>
              </a:rPr>
              <a:t>system,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u="heavy" spc="1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manual</a:t>
            </a:r>
            <a:r>
              <a:rPr sz="2400" u="heavy" spc="-7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heavy" spc="6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working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spc="105" dirty="0">
                <a:latin typeface="Times New Roman"/>
                <a:cs typeface="Times New Roman"/>
              </a:rPr>
              <a:t>has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120" dirty="0">
                <a:latin typeface="Times New Roman"/>
                <a:cs typeface="Times New Roman"/>
              </a:rPr>
              <a:t>to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spc="70" dirty="0">
                <a:latin typeface="Times New Roman"/>
                <a:cs typeface="Times New Roman"/>
              </a:rPr>
              <a:t>shift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80" dirty="0">
                <a:latin typeface="Times New Roman"/>
                <a:cs typeface="Times New Roman"/>
              </a:rPr>
              <a:t>from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120" dirty="0">
                <a:latin typeface="Times New Roman"/>
                <a:cs typeface="Times New Roman"/>
              </a:rPr>
              <a:t>manual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120" dirty="0">
                <a:latin typeface="Times New Roman"/>
                <a:cs typeface="Times New Roman"/>
              </a:rPr>
              <a:t>to </a:t>
            </a:r>
            <a:r>
              <a:rPr sz="2400" u="heavy" spc="1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heavy" spc="10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computerized</a:t>
            </a:r>
            <a:r>
              <a:rPr sz="2400" u="heavy" spc="-8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heavy" spc="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working</a:t>
            </a:r>
            <a:r>
              <a:rPr sz="2400" spc="5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247"/>
            <a:ext cx="9143999" cy="10261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1357" y="0"/>
            <a:ext cx="4742641" cy="5999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90762" cy="10199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881" y="52959"/>
            <a:ext cx="9145643" cy="9008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44500" y="1032509"/>
            <a:ext cx="4288790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-305" dirty="0"/>
              <a:t>Reference</a:t>
            </a:r>
            <a:r>
              <a:rPr sz="5000" spc="-340" dirty="0"/>
              <a:t> </a:t>
            </a:r>
            <a:r>
              <a:rPr sz="5000" spc="-254" dirty="0"/>
              <a:t>books</a:t>
            </a:r>
            <a:endParaRPr sz="5000"/>
          </a:p>
        </p:txBody>
      </p:sp>
      <p:sp>
        <p:nvSpPr>
          <p:cNvPr id="8" name="object 8"/>
          <p:cNvSpPr txBox="1"/>
          <p:nvPr/>
        </p:nvSpPr>
        <p:spPr>
          <a:xfrm>
            <a:off x="535940" y="1867954"/>
            <a:ext cx="7981950" cy="351409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72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5750" algn="l"/>
              </a:tabLst>
            </a:pPr>
            <a:r>
              <a:rPr sz="2600" spc="-15" dirty="0">
                <a:latin typeface="Times New Roman"/>
                <a:cs typeface="Times New Roman"/>
              </a:rPr>
              <a:t>UML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Times New Roman"/>
                <a:cs typeface="Times New Roman"/>
              </a:rPr>
              <a:t>2.0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spc="110" dirty="0">
                <a:latin typeface="Times New Roman"/>
                <a:cs typeface="Times New Roman"/>
              </a:rPr>
              <a:t>in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65" dirty="0">
                <a:latin typeface="Times New Roman"/>
                <a:cs typeface="Times New Roman"/>
              </a:rPr>
              <a:t>Action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40" dirty="0">
                <a:latin typeface="Times New Roman"/>
                <a:cs typeface="Times New Roman"/>
              </a:rPr>
              <a:t>by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85" dirty="0">
                <a:latin typeface="Times New Roman"/>
                <a:cs typeface="Times New Roman"/>
              </a:rPr>
              <a:t>Patrick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spc="50" dirty="0">
                <a:latin typeface="Times New Roman"/>
                <a:cs typeface="Times New Roman"/>
              </a:rPr>
              <a:t>Graessle</a:t>
            </a:r>
            <a:endParaRPr sz="2600">
              <a:latin typeface="Times New Roman"/>
              <a:cs typeface="Times New Roman"/>
            </a:endParaRPr>
          </a:p>
          <a:p>
            <a:pPr marL="285115" marR="5080" indent="-272415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5750" algn="l"/>
              </a:tabLst>
            </a:pPr>
            <a:r>
              <a:rPr sz="2600" spc="45" dirty="0">
                <a:latin typeface="Times New Roman"/>
                <a:cs typeface="Times New Roman"/>
              </a:rPr>
              <a:t>Systems</a:t>
            </a:r>
            <a:r>
              <a:rPr sz="2600" spc="-120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Times New Roman"/>
                <a:cs typeface="Times New Roman"/>
              </a:rPr>
              <a:t>Analysis</a:t>
            </a:r>
            <a:r>
              <a:rPr sz="2600" spc="-135" dirty="0">
                <a:latin typeface="Times New Roman"/>
                <a:cs typeface="Times New Roman"/>
              </a:rPr>
              <a:t> </a:t>
            </a:r>
            <a:r>
              <a:rPr sz="2600" spc="160" dirty="0">
                <a:latin typeface="Times New Roman"/>
                <a:cs typeface="Times New Roman"/>
              </a:rPr>
              <a:t>and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75" dirty="0">
                <a:latin typeface="Times New Roman"/>
                <a:cs typeface="Times New Roman"/>
              </a:rPr>
              <a:t>Design</a:t>
            </a:r>
            <a:r>
              <a:rPr sz="2600" spc="-100" dirty="0">
                <a:latin typeface="Times New Roman"/>
                <a:cs typeface="Times New Roman"/>
              </a:rPr>
              <a:t> </a:t>
            </a:r>
            <a:r>
              <a:rPr sz="2600" spc="110" dirty="0">
                <a:latin typeface="Times New Roman"/>
                <a:cs typeface="Times New Roman"/>
              </a:rPr>
              <a:t>with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-15" dirty="0">
                <a:latin typeface="Times New Roman"/>
                <a:cs typeface="Times New Roman"/>
              </a:rPr>
              <a:t>UML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spc="50" dirty="0">
                <a:latin typeface="Times New Roman"/>
                <a:cs typeface="Times New Roman"/>
              </a:rPr>
              <a:t>3rd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90" dirty="0">
                <a:latin typeface="Times New Roman"/>
                <a:cs typeface="Times New Roman"/>
              </a:rPr>
              <a:t>Edition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-180" dirty="0">
                <a:latin typeface="Times New Roman"/>
                <a:cs typeface="Times New Roman"/>
              </a:rPr>
              <a:t>by  </a:t>
            </a:r>
            <a:r>
              <a:rPr sz="2600" spc="45" dirty="0">
                <a:latin typeface="Times New Roman"/>
                <a:cs typeface="Times New Roman"/>
              </a:rPr>
              <a:t>Alan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105" dirty="0">
                <a:latin typeface="Times New Roman"/>
                <a:cs typeface="Times New Roman"/>
              </a:rPr>
              <a:t>Dennis</a:t>
            </a:r>
            <a:endParaRPr sz="2600">
              <a:latin typeface="Times New Roman"/>
              <a:cs typeface="Times New Roman"/>
            </a:endParaRPr>
          </a:p>
          <a:p>
            <a:pPr marL="285115" indent="-272415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5750" algn="l"/>
              </a:tabLst>
            </a:pPr>
            <a:r>
              <a:rPr sz="2600" i="1" spc="50" dirty="0">
                <a:latin typeface="Times New Roman"/>
                <a:cs typeface="Times New Roman"/>
              </a:rPr>
              <a:t>UML </a:t>
            </a:r>
            <a:r>
              <a:rPr sz="2600" i="1" spc="30" dirty="0">
                <a:latin typeface="Times New Roman"/>
                <a:cs typeface="Times New Roman"/>
              </a:rPr>
              <a:t>Distilled, </a:t>
            </a:r>
            <a:r>
              <a:rPr sz="2600" i="1" spc="-35" dirty="0">
                <a:latin typeface="Times New Roman"/>
                <a:cs typeface="Times New Roman"/>
              </a:rPr>
              <a:t>3rd </a:t>
            </a:r>
            <a:r>
              <a:rPr sz="2600" i="1" spc="45" dirty="0">
                <a:latin typeface="Times New Roman"/>
                <a:cs typeface="Times New Roman"/>
              </a:rPr>
              <a:t>Edition </a:t>
            </a:r>
            <a:r>
              <a:rPr sz="2600" i="1" spc="50" dirty="0">
                <a:latin typeface="Times New Roman"/>
                <a:cs typeface="Times New Roman"/>
              </a:rPr>
              <a:t>by </a:t>
            </a:r>
            <a:r>
              <a:rPr sz="2600" i="1" spc="75" dirty="0">
                <a:latin typeface="Times New Roman"/>
                <a:cs typeface="Times New Roman"/>
              </a:rPr>
              <a:t>Martin</a:t>
            </a:r>
            <a:r>
              <a:rPr sz="2600" i="1" spc="-434" dirty="0">
                <a:latin typeface="Times New Roman"/>
                <a:cs typeface="Times New Roman"/>
              </a:rPr>
              <a:t> </a:t>
            </a:r>
            <a:r>
              <a:rPr sz="2600" i="1" spc="-30" dirty="0">
                <a:latin typeface="Times New Roman"/>
                <a:cs typeface="Times New Roman"/>
              </a:rPr>
              <a:t>Flower</a:t>
            </a:r>
            <a:endParaRPr sz="2600">
              <a:latin typeface="Times New Roman"/>
              <a:cs typeface="Times New Roman"/>
            </a:endParaRPr>
          </a:p>
          <a:p>
            <a:pPr marL="285115" marR="1378585" indent="-272415">
              <a:lnSpc>
                <a:spcPct val="100000"/>
              </a:lnSpc>
              <a:spcBef>
                <a:spcPts val="630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5750" algn="l"/>
              </a:tabLst>
            </a:pPr>
            <a:r>
              <a:rPr sz="2600" spc="35" dirty="0">
                <a:latin typeface="Times New Roman"/>
                <a:cs typeface="Times New Roman"/>
              </a:rPr>
              <a:t>Visual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spc="75" dirty="0">
                <a:latin typeface="Times New Roman"/>
                <a:cs typeface="Times New Roman"/>
              </a:rPr>
              <a:t>Modeling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110" dirty="0">
                <a:latin typeface="Times New Roman"/>
                <a:cs typeface="Times New Roman"/>
              </a:rPr>
              <a:t>with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spc="75" dirty="0">
                <a:latin typeface="Times New Roman"/>
                <a:cs typeface="Times New Roman"/>
              </a:rPr>
              <a:t>Rational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spc="25" dirty="0">
                <a:latin typeface="Times New Roman"/>
                <a:cs typeface="Times New Roman"/>
              </a:rPr>
              <a:t>Rose</a:t>
            </a:r>
            <a:r>
              <a:rPr sz="2600" spc="-80" dirty="0">
                <a:latin typeface="Times New Roman"/>
                <a:cs typeface="Times New Roman"/>
              </a:rPr>
              <a:t> </a:t>
            </a:r>
            <a:r>
              <a:rPr sz="2600" spc="35" dirty="0">
                <a:latin typeface="Times New Roman"/>
                <a:cs typeface="Times New Roman"/>
              </a:rPr>
              <a:t>by</a:t>
            </a:r>
            <a:r>
              <a:rPr sz="2600" spc="-135" dirty="0">
                <a:latin typeface="Times New Roman"/>
                <a:cs typeface="Times New Roman"/>
              </a:rPr>
              <a:t> </a:t>
            </a:r>
            <a:r>
              <a:rPr sz="2600" spc="-65" dirty="0">
                <a:latin typeface="Times New Roman"/>
                <a:cs typeface="Times New Roman"/>
              </a:rPr>
              <a:t>Terry  </a:t>
            </a:r>
            <a:r>
              <a:rPr sz="2600" spc="125" dirty="0">
                <a:latin typeface="Times New Roman"/>
                <a:cs typeface="Times New Roman"/>
              </a:rPr>
              <a:t>Quatranie</a:t>
            </a:r>
            <a:endParaRPr sz="2600">
              <a:latin typeface="Times New Roman"/>
              <a:cs typeface="Times New Roman"/>
            </a:endParaRPr>
          </a:p>
          <a:p>
            <a:pPr marL="285115" marR="112395">
              <a:lnSpc>
                <a:spcPct val="100000"/>
              </a:lnSpc>
            </a:pPr>
            <a:r>
              <a:rPr sz="2600" spc="70" dirty="0">
                <a:latin typeface="Times New Roman"/>
                <a:cs typeface="Times New Roman"/>
              </a:rPr>
              <a:t>Unified </a:t>
            </a:r>
            <a:r>
              <a:rPr sz="2600" spc="50" dirty="0">
                <a:latin typeface="Times New Roman"/>
                <a:cs typeface="Times New Roman"/>
              </a:rPr>
              <a:t>Software </a:t>
            </a:r>
            <a:r>
              <a:rPr sz="2600" spc="100" dirty="0">
                <a:latin typeface="Times New Roman"/>
                <a:cs typeface="Times New Roman"/>
              </a:rPr>
              <a:t>Development</a:t>
            </a:r>
            <a:r>
              <a:rPr sz="2600" spc="-480" dirty="0">
                <a:latin typeface="Times New Roman"/>
                <a:cs typeface="Times New Roman"/>
              </a:rPr>
              <a:t> </a:t>
            </a:r>
            <a:r>
              <a:rPr sz="2600" spc="35" dirty="0">
                <a:latin typeface="Times New Roman"/>
                <a:cs typeface="Times New Roman"/>
              </a:rPr>
              <a:t>by </a:t>
            </a:r>
            <a:r>
              <a:rPr sz="2600" spc="45" dirty="0">
                <a:latin typeface="Times New Roman"/>
                <a:cs typeface="Times New Roman"/>
              </a:rPr>
              <a:t>Booch, </a:t>
            </a:r>
            <a:r>
              <a:rPr sz="2600" spc="95" dirty="0">
                <a:latin typeface="Times New Roman"/>
                <a:cs typeface="Times New Roman"/>
              </a:rPr>
              <a:t>Rambaugh,  </a:t>
            </a:r>
            <a:r>
              <a:rPr sz="2600" spc="55" dirty="0">
                <a:latin typeface="Times New Roman"/>
                <a:cs typeface="Times New Roman"/>
              </a:rPr>
              <a:t>Jacobson</a:t>
            </a:r>
            <a:endParaRPr sz="2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247"/>
            <a:ext cx="9143999" cy="10261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1357" y="0"/>
            <a:ext cx="4742641" cy="5999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90762" cy="10199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881" y="52959"/>
            <a:ext cx="9145643" cy="9008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44500" y="205816"/>
            <a:ext cx="634746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400" dirty="0"/>
              <a:t>System </a:t>
            </a:r>
            <a:r>
              <a:rPr sz="5400" spc="-434" dirty="0"/>
              <a:t>Run</a:t>
            </a:r>
            <a:r>
              <a:rPr sz="5400" spc="-229" dirty="0"/>
              <a:t> </a:t>
            </a:r>
            <a:r>
              <a:rPr sz="5400" spc="-250" dirty="0"/>
              <a:t>Strategies:</a:t>
            </a:r>
            <a:endParaRPr sz="5400"/>
          </a:p>
        </p:txBody>
      </p:sp>
      <p:sp>
        <p:nvSpPr>
          <p:cNvPr id="8" name="object 8"/>
          <p:cNvSpPr txBox="1"/>
          <p:nvPr/>
        </p:nvSpPr>
        <p:spPr>
          <a:xfrm>
            <a:off x="561848" y="1077213"/>
            <a:ext cx="8001634" cy="5659120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271780" marR="13970" indent="-259079">
              <a:lnSpc>
                <a:spcPts val="2690"/>
              </a:lnSpc>
              <a:spcBef>
                <a:spcPts val="740"/>
              </a:spcBef>
              <a:buClr>
                <a:srgbClr val="0AD0D9"/>
              </a:buClr>
              <a:buSzPct val="94642"/>
              <a:buFont typeface="Arial"/>
              <a:buChar char=""/>
              <a:tabLst>
                <a:tab pos="271780" algn="l"/>
              </a:tabLst>
            </a:pPr>
            <a:r>
              <a:rPr sz="2800" b="1" spc="-135" dirty="0">
                <a:latin typeface="Georgia"/>
                <a:cs typeface="Georgia"/>
              </a:rPr>
              <a:t>Parallel </a:t>
            </a:r>
            <a:r>
              <a:rPr sz="2800" b="1" spc="-195" dirty="0">
                <a:latin typeface="Georgia"/>
                <a:cs typeface="Georgia"/>
              </a:rPr>
              <a:t>run: </a:t>
            </a:r>
            <a:r>
              <a:rPr sz="2800" spc="120" dirty="0">
                <a:latin typeface="Times New Roman"/>
                <a:cs typeface="Times New Roman"/>
              </a:rPr>
              <a:t>computerized </a:t>
            </a:r>
            <a:r>
              <a:rPr sz="2800" spc="-290" dirty="0">
                <a:latin typeface="Times New Roman"/>
                <a:cs typeface="Times New Roman"/>
              </a:rPr>
              <a:t>&amp; </a:t>
            </a:r>
            <a:r>
              <a:rPr sz="2800" spc="145" dirty="0">
                <a:latin typeface="Times New Roman"/>
                <a:cs typeface="Times New Roman"/>
              </a:rPr>
              <a:t>manual </a:t>
            </a:r>
            <a:r>
              <a:rPr sz="2800" spc="80" dirty="0">
                <a:latin typeface="Times New Roman"/>
                <a:cs typeface="Times New Roman"/>
              </a:rPr>
              <a:t>systems </a:t>
            </a:r>
            <a:r>
              <a:rPr sz="2800" spc="-50" dirty="0">
                <a:latin typeface="Times New Roman"/>
                <a:cs typeface="Times New Roman"/>
              </a:rPr>
              <a:t>are  </a:t>
            </a:r>
            <a:r>
              <a:rPr sz="2800" spc="95" dirty="0">
                <a:latin typeface="Times New Roman"/>
                <a:cs typeface="Times New Roman"/>
              </a:rPr>
              <a:t>executed </a:t>
            </a:r>
            <a:r>
              <a:rPr sz="2800" spc="114" dirty="0">
                <a:latin typeface="Times New Roman"/>
                <a:cs typeface="Times New Roman"/>
              </a:rPr>
              <a:t>in </a:t>
            </a:r>
            <a:r>
              <a:rPr sz="2800" spc="60" dirty="0">
                <a:latin typeface="Times New Roman"/>
                <a:cs typeface="Times New Roman"/>
              </a:rPr>
              <a:t>parallel. Advantages </a:t>
            </a:r>
            <a:r>
              <a:rPr sz="2800" spc="20" dirty="0">
                <a:latin typeface="Times New Roman"/>
                <a:cs typeface="Times New Roman"/>
              </a:rPr>
              <a:t>of </a:t>
            </a:r>
            <a:r>
              <a:rPr sz="2800" spc="50" dirty="0">
                <a:latin typeface="Times New Roman"/>
                <a:cs typeface="Times New Roman"/>
              </a:rPr>
              <a:t>Parallel</a:t>
            </a:r>
            <a:r>
              <a:rPr sz="2800" spc="-484" dirty="0">
                <a:latin typeface="Times New Roman"/>
                <a:cs typeface="Times New Roman"/>
              </a:rPr>
              <a:t> </a:t>
            </a:r>
            <a:r>
              <a:rPr sz="2800" spc="114" dirty="0">
                <a:latin typeface="Times New Roman"/>
                <a:cs typeface="Times New Roman"/>
              </a:rPr>
              <a:t>run:</a:t>
            </a:r>
            <a:endParaRPr sz="2800">
              <a:latin typeface="Times New Roman"/>
              <a:cs typeface="Times New Roman"/>
            </a:endParaRPr>
          </a:p>
          <a:p>
            <a:pPr marL="638810" marR="1849755" lvl="1" indent="-259079">
              <a:lnSpc>
                <a:spcPts val="2690"/>
              </a:lnSpc>
              <a:spcBef>
                <a:spcPts val="670"/>
              </a:spcBef>
              <a:buClr>
                <a:srgbClr val="0E6EC5"/>
              </a:buClr>
              <a:buSzPct val="83928"/>
              <a:buFont typeface="Arial"/>
              <a:buChar char=""/>
              <a:tabLst>
                <a:tab pos="639445" algn="l"/>
              </a:tabLst>
            </a:pPr>
            <a:r>
              <a:rPr sz="2800" spc="105" dirty="0">
                <a:latin typeface="Times New Roman"/>
                <a:cs typeface="Times New Roman"/>
              </a:rPr>
              <a:t>Manual </a:t>
            </a:r>
            <a:r>
              <a:rPr sz="2800" spc="95" dirty="0">
                <a:latin typeface="Times New Roman"/>
                <a:cs typeface="Times New Roman"/>
              </a:rPr>
              <a:t>results </a:t>
            </a:r>
            <a:r>
              <a:rPr sz="2800" spc="110" dirty="0">
                <a:latin typeface="Times New Roman"/>
                <a:cs typeface="Times New Roman"/>
              </a:rPr>
              <a:t>comparison </a:t>
            </a:r>
            <a:r>
              <a:rPr sz="2800" spc="114" dirty="0">
                <a:latin typeface="Times New Roman"/>
                <a:cs typeface="Times New Roman"/>
              </a:rPr>
              <a:t>with </a:t>
            </a:r>
            <a:r>
              <a:rPr sz="2800" spc="-260" dirty="0">
                <a:latin typeface="Times New Roman"/>
                <a:cs typeface="Times New Roman"/>
              </a:rPr>
              <a:t>the  </a:t>
            </a:r>
            <a:r>
              <a:rPr sz="2800" spc="120" dirty="0">
                <a:latin typeface="Times New Roman"/>
                <a:cs typeface="Times New Roman"/>
              </a:rPr>
              <a:t>computerized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110" dirty="0">
                <a:latin typeface="Times New Roman"/>
                <a:cs typeface="Times New Roman"/>
              </a:rPr>
              <a:t>one.</a:t>
            </a:r>
            <a:endParaRPr sz="2800">
              <a:latin typeface="Times New Roman"/>
              <a:cs typeface="Times New Roman"/>
            </a:endParaRPr>
          </a:p>
          <a:p>
            <a:pPr marL="638810" marR="234315" lvl="1" indent="-259079">
              <a:lnSpc>
                <a:spcPts val="2690"/>
              </a:lnSpc>
              <a:spcBef>
                <a:spcPts val="670"/>
              </a:spcBef>
              <a:buClr>
                <a:srgbClr val="0E6EC5"/>
              </a:buClr>
              <a:buSzPct val="83928"/>
              <a:buFont typeface="Arial"/>
              <a:buChar char=""/>
              <a:tabLst>
                <a:tab pos="639445" algn="l"/>
              </a:tabLst>
            </a:pPr>
            <a:r>
              <a:rPr sz="2800" spc="45" dirty="0">
                <a:latin typeface="Times New Roman"/>
                <a:cs typeface="Times New Roman"/>
              </a:rPr>
              <a:t>Failure</a:t>
            </a:r>
            <a:r>
              <a:rPr sz="2800" spc="-120" dirty="0">
                <a:latin typeface="Times New Roman"/>
                <a:cs typeface="Times New Roman"/>
              </a:rPr>
              <a:t> </a:t>
            </a:r>
            <a:r>
              <a:rPr sz="2800" spc="20" dirty="0">
                <a:latin typeface="Times New Roman"/>
                <a:cs typeface="Times New Roman"/>
              </a:rPr>
              <a:t>of</a:t>
            </a:r>
            <a:r>
              <a:rPr sz="2800" spc="40" dirty="0">
                <a:latin typeface="Times New Roman"/>
                <a:cs typeface="Times New Roman"/>
              </a:rPr>
              <a:t> </a:t>
            </a:r>
            <a:r>
              <a:rPr sz="2800" spc="170" dirty="0">
                <a:latin typeface="Times New Roman"/>
                <a:cs typeface="Times New Roman"/>
              </a:rPr>
              <a:t>the</a:t>
            </a:r>
            <a:r>
              <a:rPr sz="2800" spc="-125" dirty="0">
                <a:latin typeface="Times New Roman"/>
                <a:cs typeface="Times New Roman"/>
              </a:rPr>
              <a:t> </a:t>
            </a:r>
            <a:r>
              <a:rPr sz="2800" spc="120" dirty="0">
                <a:latin typeface="Times New Roman"/>
                <a:cs typeface="Times New Roman"/>
              </a:rPr>
              <a:t>computerized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80" dirty="0">
                <a:latin typeface="Times New Roman"/>
                <a:cs typeface="Times New Roman"/>
              </a:rPr>
              <a:t>system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spc="150" dirty="0">
                <a:latin typeface="Times New Roman"/>
                <a:cs typeface="Times New Roman"/>
              </a:rPr>
              <a:t>at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spc="170" dirty="0">
                <a:latin typeface="Times New Roman"/>
                <a:cs typeface="Times New Roman"/>
              </a:rPr>
              <a:t>the</a:t>
            </a:r>
            <a:r>
              <a:rPr sz="2800" spc="-130" dirty="0">
                <a:latin typeface="Times New Roman"/>
                <a:cs typeface="Times New Roman"/>
              </a:rPr>
              <a:t> </a:t>
            </a:r>
            <a:r>
              <a:rPr sz="2800" spc="-40" dirty="0">
                <a:latin typeface="Times New Roman"/>
                <a:cs typeface="Times New Roman"/>
              </a:rPr>
              <a:t>early  </a:t>
            </a:r>
            <a:r>
              <a:rPr sz="2800" spc="65" dirty="0">
                <a:latin typeface="Times New Roman"/>
                <a:cs typeface="Times New Roman"/>
              </a:rPr>
              <a:t>stage, </a:t>
            </a:r>
            <a:r>
              <a:rPr sz="2800" spc="105" dirty="0">
                <a:latin typeface="Times New Roman"/>
                <a:cs typeface="Times New Roman"/>
              </a:rPr>
              <a:t>does </a:t>
            </a:r>
            <a:r>
              <a:rPr sz="2800" spc="180" dirty="0">
                <a:latin typeface="Times New Roman"/>
                <a:cs typeface="Times New Roman"/>
              </a:rPr>
              <a:t>not </a:t>
            </a:r>
            <a:r>
              <a:rPr sz="2800" spc="45" dirty="0">
                <a:latin typeface="Times New Roman"/>
                <a:cs typeface="Times New Roman"/>
              </a:rPr>
              <a:t>affect </a:t>
            </a:r>
            <a:r>
              <a:rPr sz="2800" spc="170" dirty="0">
                <a:latin typeface="Times New Roman"/>
                <a:cs typeface="Times New Roman"/>
              </a:rPr>
              <a:t>the </a:t>
            </a:r>
            <a:r>
              <a:rPr sz="2800" spc="75" dirty="0">
                <a:latin typeface="Times New Roman"/>
                <a:cs typeface="Times New Roman"/>
              </a:rPr>
              <a:t>working </a:t>
            </a:r>
            <a:r>
              <a:rPr sz="2800" spc="20" dirty="0">
                <a:latin typeface="Times New Roman"/>
                <a:cs typeface="Times New Roman"/>
              </a:rPr>
              <a:t>of </a:t>
            </a:r>
            <a:r>
              <a:rPr sz="2800" spc="170" dirty="0">
                <a:latin typeface="Times New Roman"/>
                <a:cs typeface="Times New Roman"/>
              </a:rPr>
              <a:t>the  </a:t>
            </a:r>
            <a:r>
              <a:rPr sz="2800" spc="100" dirty="0">
                <a:latin typeface="Times New Roman"/>
                <a:cs typeface="Times New Roman"/>
              </a:rPr>
              <a:t>organization.</a:t>
            </a:r>
            <a:endParaRPr sz="2800">
              <a:latin typeface="Times New Roman"/>
              <a:cs typeface="Times New Roman"/>
            </a:endParaRPr>
          </a:p>
          <a:p>
            <a:pPr marL="271780" marR="5080" indent="-259079">
              <a:lnSpc>
                <a:spcPct val="80000"/>
              </a:lnSpc>
              <a:spcBef>
                <a:spcPts val="695"/>
              </a:spcBef>
              <a:buClr>
                <a:srgbClr val="0AD0D9"/>
              </a:buClr>
              <a:buSzPct val="94642"/>
              <a:buFont typeface="Arial"/>
              <a:buChar char=""/>
              <a:tabLst>
                <a:tab pos="271780" algn="l"/>
              </a:tabLst>
            </a:pPr>
            <a:r>
              <a:rPr sz="2800" b="1" spc="-85" dirty="0">
                <a:latin typeface="Georgia"/>
                <a:cs typeface="Georgia"/>
              </a:rPr>
              <a:t>Pilot </a:t>
            </a:r>
            <a:r>
              <a:rPr sz="2800" b="1" spc="-195" dirty="0">
                <a:latin typeface="Georgia"/>
                <a:cs typeface="Georgia"/>
              </a:rPr>
              <a:t>run: </a:t>
            </a:r>
            <a:r>
              <a:rPr sz="2800" spc="50" dirty="0">
                <a:latin typeface="Times New Roman"/>
                <a:cs typeface="Times New Roman"/>
              </a:rPr>
              <a:t>New </a:t>
            </a:r>
            <a:r>
              <a:rPr sz="2800" spc="80" dirty="0">
                <a:latin typeface="Times New Roman"/>
                <a:cs typeface="Times New Roman"/>
              </a:rPr>
              <a:t>system </a:t>
            </a:r>
            <a:r>
              <a:rPr sz="2800" spc="25" dirty="0">
                <a:latin typeface="Times New Roman"/>
                <a:cs typeface="Times New Roman"/>
              </a:rPr>
              <a:t>is </a:t>
            </a:r>
            <a:r>
              <a:rPr sz="2800" spc="95" dirty="0">
                <a:latin typeface="Times New Roman"/>
                <a:cs typeface="Times New Roman"/>
              </a:rPr>
              <a:t>installed </a:t>
            </a:r>
            <a:r>
              <a:rPr sz="2800" spc="114" dirty="0">
                <a:latin typeface="Times New Roman"/>
                <a:cs typeface="Times New Roman"/>
              </a:rPr>
              <a:t>in </a:t>
            </a:r>
            <a:r>
              <a:rPr sz="2800" spc="100" dirty="0">
                <a:latin typeface="Times New Roman"/>
                <a:cs typeface="Times New Roman"/>
              </a:rPr>
              <a:t>parts. </a:t>
            </a:r>
            <a:r>
              <a:rPr sz="2800" spc="80" dirty="0">
                <a:latin typeface="Times New Roman"/>
                <a:cs typeface="Times New Roman"/>
              </a:rPr>
              <a:t>Some  </a:t>
            </a:r>
            <a:r>
              <a:rPr sz="2800" spc="150" dirty="0">
                <a:latin typeface="Times New Roman"/>
                <a:cs typeface="Times New Roman"/>
              </a:rPr>
              <a:t>part </a:t>
            </a:r>
            <a:r>
              <a:rPr sz="2800" spc="20" dirty="0">
                <a:latin typeface="Times New Roman"/>
                <a:cs typeface="Times New Roman"/>
              </a:rPr>
              <a:t>of </a:t>
            </a:r>
            <a:r>
              <a:rPr sz="2800" spc="170" dirty="0">
                <a:latin typeface="Times New Roman"/>
                <a:cs typeface="Times New Roman"/>
              </a:rPr>
              <a:t>the </a:t>
            </a:r>
            <a:r>
              <a:rPr sz="2800" spc="114" dirty="0">
                <a:latin typeface="Times New Roman"/>
                <a:cs typeface="Times New Roman"/>
              </a:rPr>
              <a:t>new </a:t>
            </a:r>
            <a:r>
              <a:rPr sz="2800" spc="80" dirty="0">
                <a:latin typeface="Times New Roman"/>
                <a:cs typeface="Times New Roman"/>
              </a:rPr>
              <a:t>system </a:t>
            </a:r>
            <a:r>
              <a:rPr sz="2800" spc="25" dirty="0">
                <a:latin typeface="Times New Roman"/>
                <a:cs typeface="Times New Roman"/>
              </a:rPr>
              <a:t>is </a:t>
            </a:r>
            <a:r>
              <a:rPr sz="2800" spc="95" dirty="0">
                <a:latin typeface="Times New Roman"/>
                <a:cs typeface="Times New Roman"/>
              </a:rPr>
              <a:t>installed </a:t>
            </a:r>
            <a:r>
              <a:rPr sz="2800" spc="75" dirty="0">
                <a:latin typeface="Times New Roman"/>
                <a:cs typeface="Times New Roman"/>
              </a:rPr>
              <a:t>first </a:t>
            </a:r>
            <a:r>
              <a:rPr sz="2800" spc="170" dirty="0">
                <a:latin typeface="Times New Roman"/>
                <a:cs typeface="Times New Roman"/>
              </a:rPr>
              <a:t>and  </a:t>
            </a:r>
            <a:r>
              <a:rPr sz="2800" spc="95" dirty="0">
                <a:latin typeface="Times New Roman"/>
                <a:cs typeface="Times New Roman"/>
              </a:rPr>
              <a:t>executed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35" dirty="0">
                <a:latin typeface="Times New Roman"/>
                <a:cs typeface="Times New Roman"/>
              </a:rPr>
              <a:t>successfully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50" dirty="0">
                <a:latin typeface="Times New Roman"/>
                <a:cs typeface="Times New Roman"/>
              </a:rPr>
              <a:t>for</a:t>
            </a:r>
            <a:r>
              <a:rPr sz="2800" spc="-160" dirty="0">
                <a:latin typeface="Times New Roman"/>
                <a:cs typeface="Times New Roman"/>
              </a:rPr>
              <a:t> </a:t>
            </a:r>
            <a:r>
              <a:rPr sz="2800" spc="90" dirty="0">
                <a:latin typeface="Times New Roman"/>
                <a:cs typeface="Times New Roman"/>
              </a:rPr>
              <a:t>considerable</a:t>
            </a:r>
            <a:r>
              <a:rPr sz="2800" spc="-80" dirty="0">
                <a:latin typeface="Times New Roman"/>
                <a:cs typeface="Times New Roman"/>
              </a:rPr>
              <a:t> </a:t>
            </a:r>
            <a:r>
              <a:rPr sz="2800" spc="135" dirty="0">
                <a:latin typeface="Times New Roman"/>
                <a:cs typeface="Times New Roman"/>
              </a:rPr>
              <a:t>time</a:t>
            </a:r>
            <a:r>
              <a:rPr sz="2800" spc="-100" dirty="0">
                <a:latin typeface="Times New Roman"/>
                <a:cs typeface="Times New Roman"/>
              </a:rPr>
              <a:t> </a:t>
            </a:r>
            <a:r>
              <a:rPr sz="2800" spc="100" dirty="0">
                <a:latin typeface="Times New Roman"/>
                <a:cs typeface="Times New Roman"/>
              </a:rPr>
              <a:t>period.  </a:t>
            </a:r>
            <a:r>
              <a:rPr sz="2800" spc="50" dirty="0">
                <a:latin typeface="Times New Roman"/>
                <a:cs typeface="Times New Roman"/>
              </a:rPr>
              <a:t>Advantages:</a:t>
            </a:r>
            <a:endParaRPr sz="2800">
              <a:latin typeface="Times New Roman"/>
              <a:cs typeface="Times New Roman"/>
            </a:endParaRPr>
          </a:p>
          <a:p>
            <a:pPr marL="638810" marR="412750" lvl="1" indent="-259079">
              <a:lnSpc>
                <a:spcPct val="80000"/>
              </a:lnSpc>
              <a:spcBef>
                <a:spcPts val="675"/>
              </a:spcBef>
              <a:buClr>
                <a:srgbClr val="0E6EC5"/>
              </a:buClr>
              <a:buSzPct val="83928"/>
              <a:buFont typeface="Arial"/>
              <a:buChar char=""/>
              <a:tabLst>
                <a:tab pos="639445" algn="l"/>
              </a:tabLst>
            </a:pPr>
            <a:r>
              <a:rPr sz="2800" spc="185" dirty="0">
                <a:latin typeface="Times New Roman"/>
                <a:cs typeface="Times New Roman"/>
              </a:rPr>
              <a:t>When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spc="95" dirty="0">
                <a:latin typeface="Times New Roman"/>
                <a:cs typeface="Times New Roman"/>
              </a:rPr>
              <a:t>results</a:t>
            </a:r>
            <a:r>
              <a:rPr sz="2800" spc="-90" dirty="0">
                <a:latin typeface="Times New Roman"/>
                <a:cs typeface="Times New Roman"/>
              </a:rPr>
              <a:t> </a:t>
            </a:r>
            <a:r>
              <a:rPr sz="2800" spc="95" dirty="0">
                <a:latin typeface="Times New Roman"/>
                <a:cs typeface="Times New Roman"/>
              </a:rPr>
              <a:t>are</a:t>
            </a:r>
            <a:r>
              <a:rPr sz="2800" spc="-85" dirty="0">
                <a:latin typeface="Times New Roman"/>
                <a:cs typeface="Times New Roman"/>
              </a:rPr>
              <a:t> </a:t>
            </a:r>
            <a:r>
              <a:rPr sz="2800" spc="125" dirty="0">
                <a:latin typeface="Times New Roman"/>
                <a:cs typeface="Times New Roman"/>
              </a:rPr>
              <a:t>found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70" dirty="0">
                <a:latin typeface="Times New Roman"/>
                <a:cs typeface="Times New Roman"/>
              </a:rPr>
              <a:t>satisfactory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180" dirty="0">
                <a:latin typeface="Times New Roman"/>
                <a:cs typeface="Times New Roman"/>
              </a:rPr>
              <a:t>then</a:t>
            </a:r>
            <a:r>
              <a:rPr sz="2800" spc="-100" dirty="0">
                <a:latin typeface="Times New Roman"/>
                <a:cs typeface="Times New Roman"/>
              </a:rPr>
              <a:t> </a:t>
            </a:r>
            <a:r>
              <a:rPr sz="2800" spc="-40" dirty="0">
                <a:latin typeface="Times New Roman"/>
                <a:cs typeface="Times New Roman"/>
              </a:rPr>
              <a:t>only  </a:t>
            </a:r>
            <a:r>
              <a:rPr sz="2800" spc="155" dirty="0">
                <a:latin typeface="Times New Roman"/>
                <a:cs typeface="Times New Roman"/>
              </a:rPr>
              <a:t>other</a:t>
            </a:r>
            <a:r>
              <a:rPr sz="2800" spc="-530" dirty="0">
                <a:latin typeface="Times New Roman"/>
                <a:cs typeface="Times New Roman"/>
              </a:rPr>
              <a:t> </a:t>
            </a:r>
            <a:r>
              <a:rPr sz="2800" spc="125" dirty="0">
                <a:latin typeface="Times New Roman"/>
                <a:cs typeface="Times New Roman"/>
              </a:rPr>
              <a:t>parts </a:t>
            </a:r>
            <a:r>
              <a:rPr sz="2800" spc="95" dirty="0">
                <a:latin typeface="Times New Roman"/>
                <a:cs typeface="Times New Roman"/>
              </a:rPr>
              <a:t>are </a:t>
            </a:r>
            <a:r>
              <a:rPr sz="2800" spc="125" dirty="0">
                <a:latin typeface="Times New Roman"/>
                <a:cs typeface="Times New Roman"/>
              </a:rPr>
              <a:t>implemented.</a:t>
            </a:r>
            <a:endParaRPr sz="2800">
              <a:latin typeface="Times New Roman"/>
              <a:cs typeface="Times New Roman"/>
            </a:endParaRPr>
          </a:p>
          <a:p>
            <a:pPr marL="638810" marR="795655" lvl="1" indent="-259079">
              <a:lnSpc>
                <a:spcPct val="80000"/>
              </a:lnSpc>
              <a:spcBef>
                <a:spcPts val="670"/>
              </a:spcBef>
              <a:buClr>
                <a:srgbClr val="0E6EC5"/>
              </a:buClr>
              <a:buSzPct val="83928"/>
              <a:buFont typeface="Arial"/>
              <a:buChar char=""/>
              <a:tabLst>
                <a:tab pos="639445" algn="l"/>
              </a:tabLst>
            </a:pPr>
            <a:r>
              <a:rPr sz="2800" spc="65" dirty="0">
                <a:latin typeface="Times New Roman"/>
                <a:cs typeface="Times New Roman"/>
              </a:rPr>
              <a:t>This </a:t>
            </a:r>
            <a:r>
              <a:rPr sz="2800" spc="85" dirty="0">
                <a:latin typeface="Times New Roman"/>
                <a:cs typeface="Times New Roman"/>
              </a:rPr>
              <a:t>strategy </a:t>
            </a:r>
            <a:r>
              <a:rPr sz="2800" spc="95" dirty="0">
                <a:latin typeface="Times New Roman"/>
                <a:cs typeface="Times New Roman"/>
              </a:rPr>
              <a:t>builds </a:t>
            </a:r>
            <a:r>
              <a:rPr sz="2800" spc="170" dirty="0">
                <a:latin typeface="Times New Roman"/>
                <a:cs typeface="Times New Roman"/>
              </a:rPr>
              <a:t>the </a:t>
            </a:r>
            <a:r>
              <a:rPr sz="2800" spc="90" dirty="0">
                <a:latin typeface="Times New Roman"/>
                <a:cs typeface="Times New Roman"/>
              </a:rPr>
              <a:t>confidence </a:t>
            </a:r>
            <a:r>
              <a:rPr sz="2800" spc="170" dirty="0">
                <a:latin typeface="Times New Roman"/>
                <a:cs typeface="Times New Roman"/>
              </a:rPr>
              <a:t>and </a:t>
            </a:r>
            <a:r>
              <a:rPr sz="2800" spc="-210" dirty="0">
                <a:latin typeface="Times New Roman"/>
                <a:cs typeface="Times New Roman"/>
              </a:rPr>
              <a:t>the  </a:t>
            </a:r>
            <a:r>
              <a:rPr sz="2800" spc="105" dirty="0">
                <a:latin typeface="Times New Roman"/>
                <a:cs typeface="Times New Roman"/>
              </a:rPr>
              <a:t>errors </a:t>
            </a:r>
            <a:r>
              <a:rPr sz="2800" spc="95" dirty="0">
                <a:latin typeface="Times New Roman"/>
                <a:cs typeface="Times New Roman"/>
              </a:rPr>
              <a:t>are </a:t>
            </a:r>
            <a:r>
              <a:rPr sz="2800" spc="110" dirty="0">
                <a:latin typeface="Times New Roman"/>
                <a:cs typeface="Times New Roman"/>
              </a:rPr>
              <a:t>traced</a:t>
            </a:r>
            <a:r>
              <a:rPr sz="2800" spc="-470" dirty="0">
                <a:latin typeface="Times New Roman"/>
                <a:cs typeface="Times New Roman"/>
              </a:rPr>
              <a:t> </a:t>
            </a:r>
            <a:r>
              <a:rPr sz="2800" spc="-15" dirty="0">
                <a:latin typeface="Times New Roman"/>
                <a:cs typeface="Times New Roman"/>
              </a:rPr>
              <a:t>easily.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247"/>
            <a:ext cx="9143999" cy="10261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1357" y="0"/>
            <a:ext cx="4742641" cy="5999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90762" cy="10199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881" y="52959"/>
            <a:ext cx="9145643" cy="9008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44500" y="269824"/>
            <a:ext cx="3499485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b="1" spc="-220" dirty="0">
                <a:latin typeface="Trebuchet MS"/>
                <a:cs typeface="Trebuchet MS"/>
              </a:rPr>
              <a:t>Maintenance</a:t>
            </a:r>
            <a:endParaRPr sz="50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88340" y="1153413"/>
            <a:ext cx="7590790" cy="53803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750" indent="-273050">
              <a:lnSpc>
                <a:spcPts val="3080"/>
              </a:lnSpc>
              <a:spcBef>
                <a:spcPts val="95"/>
              </a:spcBef>
              <a:buClr>
                <a:srgbClr val="0AD0D9"/>
              </a:buClr>
              <a:buSzPct val="94642"/>
              <a:buFont typeface="Arial"/>
              <a:buChar char=""/>
              <a:tabLst>
                <a:tab pos="286385" algn="l"/>
              </a:tabLst>
            </a:pPr>
            <a:r>
              <a:rPr sz="2800" b="1" spc="-145" dirty="0">
                <a:latin typeface="Georgia"/>
                <a:cs typeface="Georgia"/>
              </a:rPr>
              <a:t>Maintenance </a:t>
            </a:r>
            <a:r>
              <a:rPr sz="2800" b="1" spc="-114" dirty="0">
                <a:latin typeface="Georgia"/>
                <a:cs typeface="Georgia"/>
              </a:rPr>
              <a:t>is </a:t>
            </a:r>
            <a:r>
              <a:rPr sz="2800" b="1" spc="-160" dirty="0">
                <a:latin typeface="Georgia"/>
                <a:cs typeface="Georgia"/>
              </a:rPr>
              <a:t>required</a:t>
            </a:r>
            <a:r>
              <a:rPr sz="2800" b="1" spc="-35" dirty="0">
                <a:latin typeface="Georgia"/>
                <a:cs typeface="Georgia"/>
              </a:rPr>
              <a:t> </a:t>
            </a:r>
            <a:r>
              <a:rPr sz="2800" b="1" spc="-85" dirty="0">
                <a:latin typeface="Georgia"/>
                <a:cs typeface="Georgia"/>
              </a:rPr>
              <a:t>to</a:t>
            </a:r>
            <a:r>
              <a:rPr sz="2800" spc="-85" dirty="0">
                <a:latin typeface="Times New Roman"/>
                <a:cs typeface="Times New Roman"/>
              </a:rPr>
              <a:t>:</a:t>
            </a:r>
            <a:endParaRPr sz="2800">
              <a:latin typeface="Times New Roman"/>
              <a:cs typeface="Times New Roman"/>
            </a:endParaRPr>
          </a:p>
          <a:p>
            <a:pPr marL="652780" lvl="1" indent="-247015">
              <a:lnSpc>
                <a:spcPts val="2310"/>
              </a:lnSpc>
              <a:buClr>
                <a:srgbClr val="0E6EC5"/>
              </a:buClr>
              <a:buSzPct val="85416"/>
              <a:buFont typeface="Arial"/>
              <a:buChar char=""/>
              <a:tabLst>
                <a:tab pos="653415" algn="l"/>
              </a:tabLst>
            </a:pPr>
            <a:r>
              <a:rPr sz="2400" spc="90" dirty="0">
                <a:latin typeface="Times New Roman"/>
                <a:cs typeface="Times New Roman"/>
              </a:rPr>
              <a:t>eliminate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u="heavy" spc="9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errors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100" dirty="0">
                <a:latin typeface="Times New Roman"/>
                <a:cs typeface="Times New Roman"/>
              </a:rPr>
              <a:t>in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145" dirty="0">
                <a:latin typeface="Times New Roman"/>
                <a:cs typeface="Times New Roman"/>
              </a:rPr>
              <a:t>the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spc="70" dirty="0">
                <a:latin typeface="Times New Roman"/>
                <a:cs typeface="Times New Roman"/>
              </a:rPr>
              <a:t>system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105" dirty="0">
                <a:latin typeface="Times New Roman"/>
                <a:cs typeface="Times New Roman"/>
              </a:rPr>
              <a:t>during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70" dirty="0">
                <a:latin typeface="Times New Roman"/>
                <a:cs typeface="Times New Roman"/>
              </a:rPr>
              <a:t>its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u="heavy" spc="6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working</a:t>
            </a:r>
            <a:r>
              <a:rPr sz="2400" u="heavy" spc="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heavy" spc="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life</a:t>
            </a:r>
            <a:endParaRPr sz="2400">
              <a:latin typeface="Times New Roman"/>
              <a:cs typeface="Times New Roman"/>
            </a:endParaRPr>
          </a:p>
          <a:p>
            <a:pPr marL="652780" lvl="1" indent="-247015">
              <a:lnSpc>
                <a:spcPts val="2305"/>
              </a:lnSpc>
              <a:buClr>
                <a:srgbClr val="0E6EC5"/>
              </a:buClr>
              <a:buSzPct val="85416"/>
              <a:buFont typeface="Arial"/>
              <a:buChar char=""/>
              <a:tabLst>
                <a:tab pos="653415" algn="l"/>
              </a:tabLst>
            </a:pPr>
            <a:r>
              <a:rPr sz="2400" u="heavy" spc="1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tune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145" dirty="0">
                <a:latin typeface="Times New Roman"/>
                <a:cs typeface="Times New Roman"/>
              </a:rPr>
              <a:t>the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spc="70" dirty="0">
                <a:latin typeface="Times New Roman"/>
                <a:cs typeface="Times New Roman"/>
              </a:rPr>
              <a:t>system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120" dirty="0">
                <a:latin typeface="Times New Roman"/>
                <a:cs typeface="Times New Roman"/>
              </a:rPr>
              <a:t>to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spc="65" dirty="0">
                <a:latin typeface="Times New Roman"/>
                <a:cs typeface="Times New Roman"/>
              </a:rPr>
              <a:t>any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spc="75" dirty="0">
                <a:latin typeface="Times New Roman"/>
                <a:cs typeface="Times New Roman"/>
              </a:rPr>
              <a:t>variations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100" dirty="0">
                <a:latin typeface="Times New Roman"/>
                <a:cs typeface="Times New Roman"/>
              </a:rPr>
              <a:t>in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70" dirty="0">
                <a:latin typeface="Times New Roman"/>
                <a:cs typeface="Times New Roman"/>
              </a:rPr>
              <a:t>its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spc="65" dirty="0">
                <a:latin typeface="Times New Roman"/>
                <a:cs typeface="Times New Roman"/>
              </a:rPr>
              <a:t>working</a:t>
            </a:r>
            <a:endParaRPr sz="2400">
              <a:latin typeface="Times New Roman"/>
              <a:cs typeface="Times New Roman"/>
            </a:endParaRPr>
          </a:p>
          <a:p>
            <a:pPr marL="652780">
              <a:lnSpc>
                <a:spcPts val="2250"/>
              </a:lnSpc>
            </a:pPr>
            <a:r>
              <a:rPr sz="2400" spc="100" dirty="0">
                <a:latin typeface="Times New Roman"/>
                <a:cs typeface="Times New Roman"/>
              </a:rPr>
              <a:t>environment.</a:t>
            </a:r>
            <a:endParaRPr sz="2400">
              <a:latin typeface="Times New Roman"/>
              <a:cs typeface="Times New Roman"/>
            </a:endParaRPr>
          </a:p>
          <a:p>
            <a:pPr marL="285750" marR="1193165" indent="-273050">
              <a:lnSpc>
                <a:spcPts val="2690"/>
              </a:lnSpc>
              <a:spcBef>
                <a:spcPts val="305"/>
              </a:spcBef>
              <a:buClr>
                <a:srgbClr val="0AD0D9"/>
              </a:buClr>
              <a:buSzPct val="94642"/>
              <a:buFont typeface="Arial"/>
              <a:buChar char=""/>
              <a:tabLst>
                <a:tab pos="286385" algn="l"/>
              </a:tabLst>
            </a:pPr>
            <a:r>
              <a:rPr sz="2800" spc="70" dirty="0">
                <a:latin typeface="Times New Roman"/>
                <a:cs typeface="Times New Roman"/>
              </a:rPr>
              <a:t>Errors</a:t>
            </a:r>
            <a:r>
              <a:rPr sz="2800" spc="-110" dirty="0">
                <a:latin typeface="Times New Roman"/>
                <a:cs typeface="Times New Roman"/>
              </a:rPr>
              <a:t> </a:t>
            </a:r>
            <a:r>
              <a:rPr sz="2800" spc="95" dirty="0">
                <a:latin typeface="Times New Roman"/>
                <a:cs typeface="Times New Roman"/>
              </a:rPr>
              <a:t>are</a:t>
            </a:r>
            <a:r>
              <a:rPr sz="2800" spc="-135" dirty="0">
                <a:latin typeface="Times New Roman"/>
                <a:cs typeface="Times New Roman"/>
              </a:rPr>
              <a:t> </a:t>
            </a:r>
            <a:r>
              <a:rPr sz="2800" spc="10" dirty="0">
                <a:latin typeface="Times New Roman"/>
                <a:cs typeface="Times New Roman"/>
              </a:rPr>
              <a:t>always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114" dirty="0">
                <a:latin typeface="Times New Roman"/>
                <a:cs typeface="Times New Roman"/>
              </a:rPr>
              <a:t>in</a:t>
            </a:r>
            <a:r>
              <a:rPr sz="2800" spc="-110" dirty="0">
                <a:latin typeface="Times New Roman"/>
                <a:cs typeface="Times New Roman"/>
              </a:rPr>
              <a:t> </a:t>
            </a:r>
            <a:r>
              <a:rPr sz="2800" spc="80" dirty="0">
                <a:latin typeface="Times New Roman"/>
                <a:cs typeface="Times New Roman"/>
              </a:rPr>
              <a:t>system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180" dirty="0">
                <a:latin typeface="Times New Roman"/>
                <a:cs typeface="Times New Roman"/>
              </a:rPr>
              <a:t>that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165" dirty="0">
                <a:latin typeface="Times New Roman"/>
                <a:cs typeface="Times New Roman"/>
              </a:rPr>
              <a:t>must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325" dirty="0">
                <a:latin typeface="Times New Roman"/>
                <a:cs typeface="Times New Roman"/>
              </a:rPr>
              <a:t>be  </a:t>
            </a:r>
            <a:r>
              <a:rPr sz="2800" spc="90" dirty="0">
                <a:latin typeface="Times New Roman"/>
                <a:cs typeface="Times New Roman"/>
              </a:rPr>
              <a:t>corrected.</a:t>
            </a:r>
            <a:endParaRPr sz="2800">
              <a:latin typeface="Times New Roman"/>
              <a:cs typeface="Times New Roman"/>
            </a:endParaRPr>
          </a:p>
          <a:p>
            <a:pPr marL="285750" marR="85090" indent="-273050">
              <a:lnSpc>
                <a:spcPct val="80000"/>
              </a:lnSpc>
              <a:spcBef>
                <a:spcPts val="20"/>
              </a:spcBef>
              <a:buClr>
                <a:srgbClr val="0AD0D9"/>
              </a:buClr>
              <a:buSzPct val="94642"/>
              <a:buFont typeface="Arial"/>
              <a:buChar char=""/>
              <a:tabLst>
                <a:tab pos="286385" algn="l"/>
              </a:tabLst>
            </a:pPr>
            <a:r>
              <a:rPr sz="2800" b="1" spc="-190" dirty="0">
                <a:latin typeface="Georgia"/>
                <a:cs typeface="Georgia"/>
              </a:rPr>
              <a:t>System </a:t>
            </a:r>
            <a:r>
              <a:rPr sz="2800" b="1" spc="-155" dirty="0">
                <a:latin typeface="Georgia"/>
                <a:cs typeface="Georgia"/>
              </a:rPr>
              <a:t>Review</a:t>
            </a:r>
            <a:r>
              <a:rPr sz="2800" spc="-155" dirty="0">
                <a:latin typeface="Times New Roman"/>
                <a:cs typeface="Times New Roman"/>
              </a:rPr>
              <a:t>: </a:t>
            </a:r>
            <a:r>
              <a:rPr sz="2800" spc="25" dirty="0">
                <a:latin typeface="Times New Roman"/>
                <a:cs typeface="Times New Roman"/>
              </a:rPr>
              <a:t>is </a:t>
            </a:r>
            <a:r>
              <a:rPr sz="2800" spc="75" dirty="0">
                <a:latin typeface="Times New Roman"/>
                <a:cs typeface="Times New Roman"/>
              </a:rPr>
              <a:t>necessary </a:t>
            </a:r>
            <a:r>
              <a:rPr sz="2800" spc="95" dirty="0">
                <a:latin typeface="Times New Roman"/>
                <a:cs typeface="Times New Roman"/>
              </a:rPr>
              <a:t>from </a:t>
            </a:r>
            <a:r>
              <a:rPr sz="2800" spc="135" dirty="0">
                <a:latin typeface="Times New Roman"/>
                <a:cs typeface="Times New Roman"/>
              </a:rPr>
              <a:t>time </a:t>
            </a:r>
            <a:r>
              <a:rPr sz="2800" spc="140" dirty="0">
                <a:latin typeface="Times New Roman"/>
                <a:cs typeface="Times New Roman"/>
              </a:rPr>
              <a:t>to </a:t>
            </a:r>
            <a:r>
              <a:rPr sz="2800" spc="-300" dirty="0">
                <a:latin typeface="Times New Roman"/>
                <a:cs typeface="Times New Roman"/>
              </a:rPr>
              <a:t>time  </a:t>
            </a:r>
            <a:r>
              <a:rPr sz="2800" spc="20" dirty="0">
                <a:latin typeface="Times New Roman"/>
                <a:cs typeface="Times New Roman"/>
              </a:rPr>
              <a:t>for:</a:t>
            </a:r>
            <a:endParaRPr sz="2800">
              <a:latin typeface="Times New Roman"/>
              <a:cs typeface="Times New Roman"/>
            </a:endParaRPr>
          </a:p>
          <a:p>
            <a:pPr marL="652780" lvl="1" indent="-247015">
              <a:lnSpc>
                <a:spcPts val="2035"/>
              </a:lnSpc>
              <a:buClr>
                <a:srgbClr val="0E6EC5"/>
              </a:buClr>
              <a:buSzPct val="85416"/>
              <a:buFont typeface="Arial"/>
              <a:buChar char=""/>
              <a:tabLst>
                <a:tab pos="653415" algn="l"/>
              </a:tabLst>
            </a:pPr>
            <a:r>
              <a:rPr sz="2400" spc="80" dirty="0">
                <a:latin typeface="Times New Roman"/>
                <a:cs typeface="Times New Roman"/>
              </a:rPr>
              <a:t>knowing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145" dirty="0">
                <a:latin typeface="Times New Roman"/>
                <a:cs typeface="Times New Roman"/>
              </a:rPr>
              <a:t>the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30" dirty="0">
                <a:latin typeface="Times New Roman"/>
                <a:cs typeface="Times New Roman"/>
              </a:rPr>
              <a:t>full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65" dirty="0">
                <a:latin typeface="Times New Roman"/>
                <a:cs typeface="Times New Roman"/>
              </a:rPr>
              <a:t>capabilities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Times New Roman"/>
                <a:cs typeface="Times New Roman"/>
              </a:rPr>
              <a:t>of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spc="145" dirty="0">
                <a:latin typeface="Times New Roman"/>
                <a:cs typeface="Times New Roman"/>
              </a:rPr>
              <a:t>the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spc="70" dirty="0">
                <a:latin typeface="Times New Roman"/>
                <a:cs typeface="Times New Roman"/>
              </a:rPr>
              <a:t>system</a:t>
            </a:r>
            <a:endParaRPr sz="2400">
              <a:latin typeface="Times New Roman"/>
              <a:cs typeface="Times New Roman"/>
            </a:endParaRPr>
          </a:p>
          <a:p>
            <a:pPr marL="652780" marR="728345" lvl="1" indent="-247015">
              <a:lnSpc>
                <a:spcPts val="2300"/>
              </a:lnSpc>
              <a:spcBef>
                <a:spcPts val="270"/>
              </a:spcBef>
              <a:buClr>
                <a:srgbClr val="0E6EC5"/>
              </a:buClr>
              <a:buSzPct val="85416"/>
              <a:buFont typeface="Arial"/>
              <a:buChar char=""/>
              <a:tabLst>
                <a:tab pos="653415" algn="l"/>
              </a:tabLst>
            </a:pPr>
            <a:r>
              <a:rPr sz="2400" spc="80" dirty="0">
                <a:latin typeface="Times New Roman"/>
                <a:cs typeface="Times New Roman"/>
              </a:rPr>
              <a:t>knowing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145" dirty="0">
                <a:latin typeface="Times New Roman"/>
                <a:cs typeface="Times New Roman"/>
              </a:rPr>
              <a:t>the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100" dirty="0">
                <a:latin typeface="Times New Roman"/>
                <a:cs typeface="Times New Roman"/>
              </a:rPr>
              <a:t>required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80" dirty="0">
                <a:latin typeface="Times New Roman"/>
                <a:cs typeface="Times New Roman"/>
              </a:rPr>
              <a:t>changes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105" dirty="0">
                <a:latin typeface="Times New Roman"/>
                <a:cs typeface="Times New Roman"/>
              </a:rPr>
              <a:t>or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145" dirty="0">
                <a:latin typeface="Times New Roman"/>
                <a:cs typeface="Times New Roman"/>
              </a:rPr>
              <a:t>the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spc="75" dirty="0">
                <a:latin typeface="Times New Roman"/>
                <a:cs typeface="Times New Roman"/>
              </a:rPr>
              <a:t>additional  </a:t>
            </a:r>
            <a:r>
              <a:rPr sz="2400" spc="110" dirty="0">
                <a:latin typeface="Times New Roman"/>
                <a:cs typeface="Times New Roman"/>
              </a:rPr>
              <a:t>requirements</a:t>
            </a:r>
            <a:endParaRPr sz="2400">
              <a:latin typeface="Times New Roman"/>
              <a:cs typeface="Times New Roman"/>
            </a:endParaRPr>
          </a:p>
          <a:p>
            <a:pPr marL="652780" lvl="1" indent="-247015">
              <a:lnSpc>
                <a:spcPts val="1985"/>
              </a:lnSpc>
              <a:buClr>
                <a:srgbClr val="0E6EC5"/>
              </a:buClr>
              <a:buSzPct val="85416"/>
              <a:buFont typeface="Arial"/>
              <a:buChar char=""/>
              <a:tabLst>
                <a:tab pos="653415" algn="l"/>
              </a:tabLst>
            </a:pPr>
            <a:r>
              <a:rPr sz="2400" spc="85" dirty="0">
                <a:latin typeface="Times New Roman"/>
                <a:cs typeface="Times New Roman"/>
              </a:rPr>
              <a:t>studying </a:t>
            </a:r>
            <a:r>
              <a:rPr sz="2400" spc="145" dirty="0">
                <a:latin typeface="Times New Roman"/>
                <a:cs typeface="Times New Roman"/>
              </a:rPr>
              <a:t>the</a:t>
            </a:r>
            <a:r>
              <a:rPr sz="2400" spc="-204" dirty="0">
                <a:latin typeface="Times New Roman"/>
                <a:cs typeface="Times New Roman"/>
              </a:rPr>
              <a:t> </a:t>
            </a:r>
            <a:r>
              <a:rPr sz="2400" spc="95" dirty="0">
                <a:latin typeface="Times New Roman"/>
                <a:cs typeface="Times New Roman"/>
              </a:rPr>
              <a:t>performance</a:t>
            </a:r>
            <a:endParaRPr sz="2400">
              <a:latin typeface="Times New Roman"/>
              <a:cs typeface="Times New Roman"/>
            </a:endParaRPr>
          </a:p>
          <a:p>
            <a:pPr marL="285750" indent="-273050">
              <a:lnSpc>
                <a:spcPts val="2740"/>
              </a:lnSpc>
              <a:buClr>
                <a:srgbClr val="0AD0D9"/>
              </a:buClr>
              <a:buSzPct val="94642"/>
              <a:buFont typeface="Arial"/>
              <a:buChar char=""/>
              <a:tabLst>
                <a:tab pos="286385" algn="l"/>
              </a:tabLst>
            </a:pPr>
            <a:r>
              <a:rPr sz="2800" b="1" spc="-180" dirty="0">
                <a:latin typeface="Georgia"/>
                <a:cs typeface="Georgia"/>
              </a:rPr>
              <a:t>Major </a:t>
            </a:r>
            <a:r>
              <a:rPr sz="2800" b="1" spc="-145" dirty="0">
                <a:latin typeface="Georgia"/>
                <a:cs typeface="Georgia"/>
              </a:rPr>
              <a:t>change </a:t>
            </a:r>
            <a:r>
              <a:rPr sz="2800" spc="125" dirty="0">
                <a:latin typeface="Times New Roman"/>
                <a:cs typeface="Times New Roman"/>
              </a:rPr>
              <a:t>during </a:t>
            </a:r>
            <a:r>
              <a:rPr sz="2800" spc="170" dirty="0">
                <a:latin typeface="Times New Roman"/>
                <a:cs typeface="Times New Roman"/>
              </a:rPr>
              <a:t>the</a:t>
            </a:r>
            <a:r>
              <a:rPr sz="2800" spc="-204" dirty="0">
                <a:latin typeface="Times New Roman"/>
                <a:cs typeface="Times New Roman"/>
              </a:rPr>
              <a:t> </a:t>
            </a:r>
            <a:r>
              <a:rPr sz="2800" spc="30" dirty="0">
                <a:latin typeface="Times New Roman"/>
                <a:cs typeface="Times New Roman"/>
              </a:rPr>
              <a:t>review:</a:t>
            </a:r>
            <a:endParaRPr sz="2800">
              <a:latin typeface="Times New Roman"/>
              <a:cs typeface="Times New Roman"/>
            </a:endParaRPr>
          </a:p>
          <a:p>
            <a:pPr marL="652780" marR="5080" lvl="1" indent="-247015">
              <a:lnSpc>
                <a:spcPct val="80000"/>
              </a:lnSpc>
              <a:spcBef>
                <a:spcPts val="300"/>
              </a:spcBef>
              <a:buClr>
                <a:srgbClr val="0E6EC5"/>
              </a:buClr>
              <a:buSzPct val="85416"/>
              <a:buFont typeface="Arial"/>
              <a:buChar char=""/>
              <a:tabLst>
                <a:tab pos="653415" algn="l"/>
              </a:tabLst>
            </a:pPr>
            <a:r>
              <a:rPr sz="2400" spc="-20" dirty="0">
                <a:latin typeface="Times New Roman"/>
                <a:cs typeface="Times New Roman"/>
              </a:rPr>
              <a:t>If </a:t>
            </a:r>
            <a:r>
              <a:rPr sz="2400" spc="85" dirty="0">
                <a:latin typeface="Times New Roman"/>
                <a:cs typeface="Times New Roman"/>
              </a:rPr>
              <a:t>a </a:t>
            </a:r>
            <a:r>
              <a:rPr sz="2400" spc="90" dirty="0">
                <a:latin typeface="Times New Roman"/>
                <a:cs typeface="Times New Roman"/>
              </a:rPr>
              <a:t>major change </a:t>
            </a:r>
            <a:r>
              <a:rPr sz="2400" spc="120" dirty="0">
                <a:latin typeface="Times New Roman"/>
                <a:cs typeface="Times New Roman"/>
              </a:rPr>
              <a:t>to </a:t>
            </a:r>
            <a:r>
              <a:rPr sz="2400" spc="85" dirty="0">
                <a:latin typeface="Times New Roman"/>
                <a:cs typeface="Times New Roman"/>
              </a:rPr>
              <a:t>a </a:t>
            </a:r>
            <a:r>
              <a:rPr sz="2400" spc="70" dirty="0">
                <a:latin typeface="Times New Roman"/>
                <a:cs typeface="Times New Roman"/>
              </a:rPr>
              <a:t>system </a:t>
            </a:r>
            <a:r>
              <a:rPr sz="2400" spc="20" dirty="0">
                <a:latin typeface="Times New Roman"/>
                <a:cs typeface="Times New Roman"/>
              </a:rPr>
              <a:t>is </a:t>
            </a:r>
            <a:r>
              <a:rPr sz="2400" spc="110" dirty="0">
                <a:latin typeface="Times New Roman"/>
                <a:cs typeface="Times New Roman"/>
              </a:rPr>
              <a:t>needed, </a:t>
            </a:r>
            <a:r>
              <a:rPr sz="2400" spc="85" dirty="0">
                <a:latin typeface="Times New Roman"/>
                <a:cs typeface="Times New Roman"/>
              </a:rPr>
              <a:t>a </a:t>
            </a:r>
            <a:r>
              <a:rPr sz="2400" spc="95" dirty="0">
                <a:latin typeface="Times New Roman"/>
                <a:cs typeface="Times New Roman"/>
              </a:rPr>
              <a:t>new  </a:t>
            </a:r>
            <a:r>
              <a:rPr sz="2400" spc="85" dirty="0">
                <a:latin typeface="Times New Roman"/>
                <a:cs typeface="Times New Roman"/>
              </a:rPr>
              <a:t>project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60" dirty="0">
                <a:latin typeface="Times New Roman"/>
                <a:cs typeface="Times New Roman"/>
              </a:rPr>
              <a:t>may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50" dirty="0">
                <a:latin typeface="Times New Roman"/>
                <a:cs typeface="Times New Roman"/>
              </a:rPr>
              <a:t>have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120" dirty="0">
                <a:latin typeface="Times New Roman"/>
                <a:cs typeface="Times New Roman"/>
              </a:rPr>
              <a:t>to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105" dirty="0">
                <a:latin typeface="Times New Roman"/>
                <a:cs typeface="Times New Roman"/>
              </a:rPr>
              <a:t>be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spc="100" dirty="0">
                <a:latin typeface="Times New Roman"/>
                <a:cs typeface="Times New Roman"/>
              </a:rPr>
              <a:t>set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150" dirty="0">
                <a:latin typeface="Times New Roman"/>
                <a:cs typeface="Times New Roman"/>
              </a:rPr>
              <a:t>up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120" dirty="0">
                <a:latin typeface="Times New Roman"/>
                <a:cs typeface="Times New Roman"/>
              </a:rPr>
              <a:t>to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spc="65" dirty="0">
                <a:latin typeface="Times New Roman"/>
                <a:cs typeface="Times New Roman"/>
              </a:rPr>
              <a:t>carry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spc="145" dirty="0">
                <a:latin typeface="Times New Roman"/>
                <a:cs typeface="Times New Roman"/>
              </a:rPr>
              <a:t>out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145" dirty="0">
                <a:latin typeface="Times New Roman"/>
                <a:cs typeface="Times New Roman"/>
              </a:rPr>
              <a:t>the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spc="75" dirty="0">
                <a:latin typeface="Times New Roman"/>
                <a:cs typeface="Times New Roman"/>
              </a:rPr>
              <a:t>change.</a:t>
            </a:r>
            <a:endParaRPr sz="2400">
              <a:latin typeface="Times New Roman"/>
              <a:cs typeface="Times New Roman"/>
            </a:endParaRPr>
          </a:p>
          <a:p>
            <a:pPr marL="652780" marR="174625" lvl="1" indent="-247015">
              <a:lnSpc>
                <a:spcPct val="80000"/>
              </a:lnSpc>
              <a:buClr>
                <a:srgbClr val="0E6EC5"/>
              </a:buClr>
              <a:buSzPct val="85416"/>
              <a:buFont typeface="Arial"/>
              <a:buChar char=""/>
              <a:tabLst>
                <a:tab pos="653415" algn="l"/>
              </a:tabLst>
            </a:pPr>
            <a:r>
              <a:rPr sz="2400" spc="45" dirty="0">
                <a:latin typeface="Times New Roman"/>
                <a:cs typeface="Times New Roman"/>
              </a:rPr>
              <a:t>New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85" dirty="0">
                <a:latin typeface="Times New Roman"/>
                <a:cs typeface="Times New Roman"/>
              </a:rPr>
              <a:t>project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will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160" dirty="0">
                <a:latin typeface="Times New Roman"/>
                <a:cs typeface="Times New Roman"/>
              </a:rPr>
              <a:t>then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90" dirty="0">
                <a:latin typeface="Times New Roman"/>
                <a:cs typeface="Times New Roman"/>
              </a:rPr>
              <a:t>proceed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125" dirty="0">
                <a:latin typeface="Times New Roman"/>
                <a:cs typeface="Times New Roman"/>
              </a:rPr>
              <a:t>through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30" dirty="0">
                <a:latin typeface="Times New Roman"/>
                <a:cs typeface="Times New Roman"/>
              </a:rPr>
              <a:t>all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50" dirty="0">
                <a:latin typeface="Times New Roman"/>
                <a:cs typeface="Times New Roman"/>
              </a:rPr>
              <a:t>above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80" dirty="0">
                <a:latin typeface="Times New Roman"/>
                <a:cs typeface="Times New Roman"/>
              </a:rPr>
              <a:t>life  </a:t>
            </a:r>
            <a:r>
              <a:rPr sz="2400" spc="10" dirty="0">
                <a:latin typeface="Times New Roman"/>
                <a:cs typeface="Times New Roman"/>
              </a:rPr>
              <a:t>cycle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75" dirty="0">
                <a:latin typeface="Times New Roman"/>
                <a:cs typeface="Times New Roman"/>
              </a:rPr>
              <a:t>phases.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247"/>
            <a:ext cx="9143999" cy="10261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1357" y="0"/>
            <a:ext cx="4742641" cy="5999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90762" cy="10199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881" y="52959"/>
            <a:ext cx="9145643" cy="9008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44500" y="556006"/>
            <a:ext cx="4966970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-155" dirty="0"/>
              <a:t>learning</a:t>
            </a:r>
            <a:r>
              <a:rPr sz="5000" spc="-315" dirty="0"/>
              <a:t> </a:t>
            </a:r>
            <a:r>
              <a:rPr sz="5000" spc="-220" dirty="0"/>
              <a:t>Objectives</a:t>
            </a:r>
            <a:endParaRPr sz="5000"/>
          </a:p>
        </p:txBody>
      </p:sp>
      <p:sp>
        <p:nvSpPr>
          <p:cNvPr id="8" name="object 8"/>
          <p:cNvSpPr txBox="1"/>
          <p:nvPr/>
        </p:nvSpPr>
        <p:spPr>
          <a:xfrm>
            <a:off x="535940" y="2177923"/>
            <a:ext cx="6603365" cy="301244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285115" marR="951230" indent="-272415">
              <a:lnSpc>
                <a:spcPct val="101099"/>
              </a:lnSpc>
              <a:spcBef>
                <a:spcPts val="60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5750" algn="l"/>
              </a:tabLst>
            </a:pPr>
            <a:r>
              <a:rPr sz="2600" spc="80" dirty="0">
                <a:latin typeface="Times New Roman"/>
                <a:cs typeface="Times New Roman"/>
              </a:rPr>
              <a:t>Describe </a:t>
            </a:r>
            <a:r>
              <a:rPr sz="2600" spc="160" dirty="0">
                <a:latin typeface="Times New Roman"/>
                <a:cs typeface="Times New Roman"/>
              </a:rPr>
              <a:t>and </a:t>
            </a:r>
            <a:r>
              <a:rPr sz="2600" spc="130" dirty="0">
                <a:latin typeface="Times New Roman"/>
                <a:cs typeface="Times New Roman"/>
              </a:rPr>
              <a:t>Understand</a:t>
            </a:r>
            <a:r>
              <a:rPr sz="2600" spc="-409" dirty="0">
                <a:latin typeface="Times New Roman"/>
                <a:cs typeface="Times New Roman"/>
              </a:rPr>
              <a:t> </a:t>
            </a:r>
            <a:r>
              <a:rPr sz="2800" spc="-45" dirty="0">
                <a:latin typeface="Arial"/>
                <a:cs typeface="Arial"/>
              </a:rPr>
              <a:t>Structured  </a:t>
            </a:r>
            <a:r>
              <a:rPr sz="2800" dirty="0">
                <a:latin typeface="Arial"/>
                <a:cs typeface="Arial"/>
              </a:rPr>
              <a:t>analysis and design</a:t>
            </a:r>
            <a:endParaRPr sz="2800">
              <a:latin typeface="Arial"/>
              <a:cs typeface="Arial"/>
            </a:endParaRPr>
          </a:p>
          <a:p>
            <a:pPr marL="285115" indent="-272415">
              <a:lnSpc>
                <a:spcPct val="100000"/>
              </a:lnSpc>
              <a:spcBef>
                <a:spcPts val="53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5750" algn="l"/>
              </a:tabLst>
            </a:pPr>
            <a:r>
              <a:rPr sz="2600" spc="80" dirty="0">
                <a:latin typeface="Times New Roman"/>
                <a:cs typeface="Times New Roman"/>
              </a:rPr>
              <a:t>Describe </a:t>
            </a:r>
            <a:r>
              <a:rPr sz="2600" spc="160" dirty="0">
                <a:latin typeface="Times New Roman"/>
                <a:cs typeface="Times New Roman"/>
              </a:rPr>
              <a:t>and </a:t>
            </a:r>
            <a:r>
              <a:rPr sz="2600" spc="130" dirty="0">
                <a:latin typeface="Times New Roman"/>
                <a:cs typeface="Times New Roman"/>
              </a:rPr>
              <a:t>Understand</a:t>
            </a:r>
            <a:r>
              <a:rPr sz="2600" spc="-385" dirty="0">
                <a:latin typeface="Times New Roman"/>
                <a:cs typeface="Times New Roman"/>
              </a:rPr>
              <a:t> </a:t>
            </a:r>
            <a:r>
              <a:rPr sz="2600" b="1" spc="-105" dirty="0">
                <a:latin typeface="Georgia"/>
                <a:cs typeface="Georgia"/>
              </a:rPr>
              <a:t>Object-Oriented</a:t>
            </a:r>
            <a:endParaRPr sz="2600">
              <a:latin typeface="Georgia"/>
              <a:cs typeface="Georgia"/>
            </a:endParaRPr>
          </a:p>
          <a:p>
            <a:pPr marL="285115">
              <a:lnSpc>
                <a:spcPct val="100000"/>
              </a:lnSpc>
            </a:pPr>
            <a:r>
              <a:rPr sz="2600" spc="50" dirty="0">
                <a:latin typeface="Times New Roman"/>
                <a:cs typeface="Times New Roman"/>
              </a:rPr>
              <a:t>analysis </a:t>
            </a:r>
            <a:r>
              <a:rPr sz="2600" spc="160" dirty="0">
                <a:latin typeface="Times New Roman"/>
                <a:cs typeface="Times New Roman"/>
              </a:rPr>
              <a:t>and</a:t>
            </a:r>
            <a:r>
              <a:rPr sz="2600" spc="-250" dirty="0">
                <a:latin typeface="Times New Roman"/>
                <a:cs typeface="Times New Roman"/>
              </a:rPr>
              <a:t> </a:t>
            </a:r>
            <a:r>
              <a:rPr sz="2600" spc="85" dirty="0">
                <a:latin typeface="Times New Roman"/>
                <a:cs typeface="Times New Roman"/>
              </a:rPr>
              <a:t>design</a:t>
            </a:r>
            <a:endParaRPr sz="2600">
              <a:latin typeface="Times New Roman"/>
              <a:cs typeface="Times New Roman"/>
            </a:endParaRPr>
          </a:p>
          <a:p>
            <a:pPr marL="285115" marR="81280" indent="-272415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5750" algn="l"/>
              </a:tabLst>
            </a:pPr>
            <a:r>
              <a:rPr sz="2600" b="1" spc="-95" dirty="0">
                <a:latin typeface="Georgia"/>
                <a:cs typeface="Georgia"/>
              </a:rPr>
              <a:t>Distinguish </a:t>
            </a:r>
            <a:r>
              <a:rPr sz="2600" spc="110" dirty="0">
                <a:latin typeface="Times New Roman"/>
                <a:cs typeface="Times New Roman"/>
              </a:rPr>
              <a:t>between </a:t>
            </a:r>
            <a:r>
              <a:rPr sz="2600" spc="130" dirty="0">
                <a:latin typeface="Times New Roman"/>
                <a:cs typeface="Times New Roman"/>
              </a:rPr>
              <a:t>structured </a:t>
            </a:r>
            <a:r>
              <a:rPr sz="2600" spc="50" dirty="0">
                <a:latin typeface="Times New Roman"/>
                <a:cs typeface="Times New Roman"/>
              </a:rPr>
              <a:t>analysis  </a:t>
            </a:r>
            <a:r>
              <a:rPr sz="2600" spc="160" dirty="0">
                <a:latin typeface="Times New Roman"/>
                <a:cs typeface="Times New Roman"/>
              </a:rPr>
              <a:t>and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90" dirty="0">
                <a:latin typeface="Times New Roman"/>
                <a:cs typeface="Times New Roman"/>
              </a:rPr>
              <a:t>design</a:t>
            </a:r>
            <a:r>
              <a:rPr sz="2600" spc="-114" dirty="0">
                <a:latin typeface="Times New Roman"/>
                <a:cs typeface="Times New Roman"/>
              </a:rPr>
              <a:t> </a:t>
            </a:r>
            <a:r>
              <a:rPr sz="2600" spc="160" dirty="0">
                <a:latin typeface="Times New Roman"/>
                <a:cs typeface="Times New Roman"/>
              </a:rPr>
              <a:t>and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105" dirty="0">
                <a:latin typeface="Times New Roman"/>
                <a:cs typeface="Times New Roman"/>
              </a:rPr>
              <a:t>object-oriented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50" dirty="0">
                <a:latin typeface="Times New Roman"/>
                <a:cs typeface="Times New Roman"/>
              </a:rPr>
              <a:t>analysis</a:t>
            </a:r>
            <a:r>
              <a:rPr sz="2600" spc="-130" dirty="0">
                <a:latin typeface="Times New Roman"/>
                <a:cs typeface="Times New Roman"/>
              </a:rPr>
              <a:t> </a:t>
            </a:r>
            <a:r>
              <a:rPr sz="2600" spc="160" dirty="0">
                <a:latin typeface="Times New Roman"/>
                <a:cs typeface="Times New Roman"/>
              </a:rPr>
              <a:t>and  </a:t>
            </a:r>
            <a:r>
              <a:rPr sz="2600" spc="85" dirty="0">
                <a:latin typeface="Times New Roman"/>
                <a:cs typeface="Times New Roman"/>
              </a:rPr>
              <a:t>design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162450" y="2132951"/>
            <a:ext cx="1956157" cy="323743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247"/>
            <a:ext cx="9143999" cy="10261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1357" y="0"/>
            <a:ext cx="4742641" cy="5999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90762" cy="10199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881" y="52959"/>
            <a:ext cx="9145643" cy="9008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44500" y="0"/>
            <a:ext cx="3235325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-75" dirty="0"/>
              <a:t>Introduction</a:t>
            </a:r>
            <a:endParaRPr sz="5000"/>
          </a:p>
        </p:txBody>
      </p:sp>
      <p:sp>
        <p:nvSpPr>
          <p:cNvPr id="8" name="object 8"/>
          <p:cNvSpPr txBox="1"/>
          <p:nvPr/>
        </p:nvSpPr>
        <p:spPr>
          <a:xfrm>
            <a:off x="535940" y="1228090"/>
            <a:ext cx="7978140" cy="514731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285115" marR="588645" indent="-273050">
              <a:lnSpc>
                <a:spcPct val="80000"/>
              </a:lnSpc>
              <a:spcBef>
                <a:spcPts val="675"/>
              </a:spcBef>
              <a:tabLst>
                <a:tab pos="3576320" algn="l"/>
              </a:tabLst>
            </a:pPr>
            <a:r>
              <a:rPr sz="2400" b="1" spc="-210" dirty="0">
                <a:latin typeface="Georgia"/>
                <a:cs typeface="Georgia"/>
              </a:rPr>
              <a:t>SAD</a:t>
            </a:r>
            <a:r>
              <a:rPr sz="2400" b="1" spc="-10" dirty="0">
                <a:latin typeface="Georgia"/>
                <a:cs typeface="Georgia"/>
              </a:rPr>
              <a:t> </a:t>
            </a:r>
            <a:r>
              <a:rPr sz="2400" spc="105" dirty="0">
                <a:latin typeface="Times New Roman"/>
                <a:cs typeface="Times New Roman"/>
              </a:rPr>
              <a:t>(Structured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45" dirty="0">
                <a:latin typeface="Times New Roman"/>
                <a:cs typeface="Times New Roman"/>
              </a:rPr>
              <a:t>analysis)	</a:t>
            </a:r>
            <a:r>
              <a:rPr sz="2400" spc="20" dirty="0">
                <a:latin typeface="Times New Roman"/>
                <a:cs typeface="Times New Roman"/>
              </a:rPr>
              <a:t>is </a:t>
            </a:r>
            <a:r>
              <a:rPr sz="2400" spc="85" dirty="0">
                <a:latin typeface="Times New Roman"/>
                <a:cs typeface="Times New Roman"/>
              </a:rPr>
              <a:t>a </a:t>
            </a:r>
            <a:r>
              <a:rPr sz="2400" u="heavy" spc="10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traditional</a:t>
            </a:r>
            <a:r>
              <a:rPr sz="2400" spc="100" dirty="0">
                <a:latin typeface="Times New Roman"/>
                <a:cs typeface="Times New Roman"/>
              </a:rPr>
              <a:t> </a:t>
            </a:r>
            <a:r>
              <a:rPr sz="2400" spc="65" dirty="0">
                <a:latin typeface="Times New Roman"/>
                <a:cs typeface="Times New Roman"/>
              </a:rPr>
              <a:t>systems  </a:t>
            </a:r>
            <a:r>
              <a:rPr sz="2400" spc="100" dirty="0">
                <a:latin typeface="Times New Roman"/>
                <a:cs typeface="Times New Roman"/>
              </a:rPr>
              <a:t>development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114" dirty="0">
                <a:latin typeface="Times New Roman"/>
                <a:cs typeface="Times New Roman"/>
              </a:rPr>
              <a:t>technique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155" dirty="0">
                <a:latin typeface="Times New Roman"/>
                <a:cs typeface="Times New Roman"/>
              </a:rPr>
              <a:t>that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Times New Roman"/>
                <a:cs typeface="Times New Roman"/>
              </a:rPr>
              <a:t>is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u="heavy" spc="1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time-tested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145" dirty="0">
                <a:latin typeface="Times New Roman"/>
                <a:cs typeface="Times New Roman"/>
              </a:rPr>
              <a:t>and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40" dirty="0">
                <a:latin typeface="Times New Roman"/>
                <a:cs typeface="Times New Roman"/>
              </a:rPr>
              <a:t>easy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120" dirty="0">
                <a:latin typeface="Times New Roman"/>
                <a:cs typeface="Times New Roman"/>
              </a:rPr>
              <a:t>to  </a:t>
            </a:r>
            <a:r>
              <a:rPr sz="2400" spc="125" dirty="0">
                <a:latin typeface="Times New Roman"/>
                <a:cs typeface="Times New Roman"/>
              </a:rPr>
              <a:t>understand.</a:t>
            </a:r>
            <a:endParaRPr sz="2400">
              <a:latin typeface="Times New Roman"/>
              <a:cs typeface="Times New Roman"/>
            </a:endParaRPr>
          </a:p>
          <a:p>
            <a:pPr marL="285115" marR="56515" indent="-273050">
              <a:lnSpc>
                <a:spcPts val="2300"/>
              </a:lnSpc>
              <a:spcBef>
                <a:spcPts val="560"/>
              </a:spcBef>
            </a:pPr>
            <a:r>
              <a:rPr sz="2400" u="heavy" spc="10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Structured</a:t>
            </a:r>
            <a:r>
              <a:rPr sz="2400" u="heavy" spc="-6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heavy" spc="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analysis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75" dirty="0">
                <a:latin typeface="Times New Roman"/>
                <a:cs typeface="Times New Roman"/>
              </a:rPr>
              <a:t>uses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spc="85" dirty="0">
                <a:latin typeface="Times New Roman"/>
                <a:cs typeface="Times New Roman"/>
              </a:rPr>
              <a:t>a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spc="100" dirty="0">
                <a:latin typeface="Times New Roman"/>
                <a:cs typeface="Times New Roman"/>
              </a:rPr>
              <a:t>set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u="heavy" spc="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of </a:t>
            </a:r>
            <a:r>
              <a:rPr sz="2400" u="heavy" spc="6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process</a:t>
            </a:r>
            <a:r>
              <a:rPr sz="2400" u="heavy" spc="-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heavy" spc="9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models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120" dirty="0">
                <a:latin typeface="Times New Roman"/>
                <a:cs typeface="Times New Roman"/>
              </a:rPr>
              <a:t>to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spc="80" dirty="0">
                <a:latin typeface="Times New Roman"/>
                <a:cs typeface="Times New Roman"/>
              </a:rPr>
              <a:t>describe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spc="85" dirty="0">
                <a:latin typeface="Times New Roman"/>
                <a:cs typeface="Times New Roman"/>
              </a:rPr>
              <a:t>a  </a:t>
            </a:r>
            <a:r>
              <a:rPr sz="2400" spc="70" dirty="0">
                <a:latin typeface="Times New Roman"/>
                <a:cs typeface="Times New Roman"/>
              </a:rPr>
              <a:t>system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u="heavy" spc="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graphically</a:t>
            </a:r>
            <a:r>
              <a:rPr sz="2400" spc="3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285115" marR="668655" indent="-273050">
              <a:lnSpc>
                <a:spcPct val="80000"/>
              </a:lnSpc>
              <a:spcBef>
                <a:spcPts val="605"/>
              </a:spcBef>
            </a:pPr>
            <a:r>
              <a:rPr sz="2400" spc="40" dirty="0">
                <a:latin typeface="Times New Roman"/>
                <a:cs typeface="Times New Roman"/>
              </a:rPr>
              <a:t>Because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90" dirty="0">
                <a:latin typeface="Times New Roman"/>
                <a:cs typeface="Times New Roman"/>
              </a:rPr>
              <a:t>it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55" dirty="0">
                <a:latin typeface="Times New Roman"/>
                <a:cs typeface="Times New Roman"/>
              </a:rPr>
              <a:t>focuses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spc="145" dirty="0">
                <a:latin typeface="Times New Roman"/>
                <a:cs typeface="Times New Roman"/>
              </a:rPr>
              <a:t>on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65" dirty="0">
                <a:latin typeface="Times New Roman"/>
                <a:cs typeface="Times New Roman"/>
              </a:rPr>
              <a:t>processes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155" dirty="0">
                <a:latin typeface="Times New Roman"/>
                <a:cs typeface="Times New Roman"/>
              </a:rPr>
              <a:t>that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100" dirty="0">
                <a:latin typeface="Times New Roman"/>
                <a:cs typeface="Times New Roman"/>
              </a:rPr>
              <a:t>transform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125" dirty="0">
                <a:latin typeface="Times New Roman"/>
                <a:cs typeface="Times New Roman"/>
              </a:rPr>
              <a:t>data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110" dirty="0">
                <a:latin typeface="Times New Roman"/>
                <a:cs typeface="Times New Roman"/>
              </a:rPr>
              <a:t>into  </a:t>
            </a:r>
            <a:r>
              <a:rPr sz="2400" spc="90" dirty="0">
                <a:latin typeface="Times New Roman"/>
                <a:cs typeface="Times New Roman"/>
              </a:rPr>
              <a:t>information, </a:t>
            </a:r>
            <a:r>
              <a:rPr sz="2400" spc="120" dirty="0">
                <a:latin typeface="Times New Roman"/>
                <a:cs typeface="Times New Roman"/>
              </a:rPr>
              <a:t>structured </a:t>
            </a:r>
            <a:r>
              <a:rPr sz="2400" spc="40" dirty="0">
                <a:latin typeface="Times New Roman"/>
                <a:cs typeface="Times New Roman"/>
              </a:rPr>
              <a:t>analysis </a:t>
            </a:r>
            <a:r>
              <a:rPr sz="2400" spc="20" dirty="0">
                <a:latin typeface="Times New Roman"/>
                <a:cs typeface="Times New Roman"/>
              </a:rPr>
              <a:t>is </a:t>
            </a:r>
            <a:r>
              <a:rPr sz="2400" spc="60" dirty="0">
                <a:latin typeface="Times New Roman"/>
                <a:cs typeface="Times New Roman"/>
              </a:rPr>
              <a:t>called </a:t>
            </a:r>
            <a:r>
              <a:rPr sz="2400" spc="85" dirty="0">
                <a:latin typeface="Times New Roman"/>
                <a:cs typeface="Times New Roman"/>
              </a:rPr>
              <a:t>a </a:t>
            </a:r>
            <a:r>
              <a:rPr sz="2400" b="1" spc="-130" dirty="0">
                <a:latin typeface="Georgia"/>
                <a:cs typeface="Georgia"/>
              </a:rPr>
              <a:t>process-  </a:t>
            </a:r>
            <a:r>
              <a:rPr sz="2400" b="1" spc="-114" dirty="0">
                <a:latin typeface="Georgia"/>
                <a:cs typeface="Georgia"/>
              </a:rPr>
              <a:t>centered</a:t>
            </a:r>
            <a:r>
              <a:rPr sz="2400" b="1" spc="-95" dirty="0">
                <a:latin typeface="Georgia"/>
                <a:cs typeface="Georgia"/>
              </a:rPr>
              <a:t> technique</a:t>
            </a:r>
            <a:endParaRPr sz="2400">
              <a:latin typeface="Georgia"/>
              <a:cs typeface="Georgia"/>
            </a:endParaRPr>
          </a:p>
          <a:p>
            <a:pPr marL="285115" marR="5080" indent="-273050">
              <a:lnSpc>
                <a:spcPct val="80000"/>
              </a:lnSpc>
              <a:spcBef>
                <a:spcPts val="575"/>
              </a:spcBef>
            </a:pPr>
            <a:r>
              <a:rPr sz="2400" spc="105" dirty="0">
                <a:latin typeface="Times New Roman"/>
                <a:cs typeface="Times New Roman"/>
              </a:rPr>
              <a:t>Whereas </a:t>
            </a:r>
            <a:r>
              <a:rPr sz="2400" spc="120" dirty="0">
                <a:latin typeface="Times New Roman"/>
                <a:cs typeface="Times New Roman"/>
              </a:rPr>
              <a:t>structured </a:t>
            </a:r>
            <a:r>
              <a:rPr sz="2400" spc="40" dirty="0">
                <a:latin typeface="Times New Roman"/>
                <a:cs typeface="Times New Roman"/>
              </a:rPr>
              <a:t>analysis </a:t>
            </a:r>
            <a:r>
              <a:rPr sz="2400" spc="105" dirty="0">
                <a:latin typeface="Times New Roman"/>
                <a:cs typeface="Times New Roman"/>
              </a:rPr>
              <a:t>treats </a:t>
            </a:r>
            <a:r>
              <a:rPr sz="2400" b="1" spc="-135" dirty="0">
                <a:latin typeface="Georgia"/>
                <a:cs typeface="Georgia"/>
              </a:rPr>
              <a:t>processes </a:t>
            </a:r>
            <a:r>
              <a:rPr sz="2400" b="1" spc="-125" dirty="0">
                <a:latin typeface="Georgia"/>
                <a:cs typeface="Georgia"/>
              </a:rPr>
              <a:t>and </a:t>
            </a:r>
            <a:r>
              <a:rPr sz="2400" b="1" spc="-110" dirty="0">
                <a:latin typeface="Georgia"/>
                <a:cs typeface="Georgia"/>
              </a:rPr>
              <a:t>data </a:t>
            </a:r>
            <a:r>
              <a:rPr sz="2400" b="1" spc="-140" dirty="0">
                <a:latin typeface="Georgia"/>
                <a:cs typeface="Georgia"/>
              </a:rPr>
              <a:t>as  </a:t>
            </a:r>
            <a:r>
              <a:rPr sz="2400" b="1" spc="-130" dirty="0">
                <a:latin typeface="Georgia"/>
                <a:cs typeface="Georgia"/>
              </a:rPr>
              <a:t>separate </a:t>
            </a:r>
            <a:r>
              <a:rPr sz="2400" spc="100" dirty="0">
                <a:latin typeface="Times New Roman"/>
                <a:cs typeface="Times New Roman"/>
              </a:rPr>
              <a:t>components</a:t>
            </a:r>
            <a:r>
              <a:rPr sz="2400" b="1" spc="100" dirty="0">
                <a:latin typeface="Georgia"/>
                <a:cs typeface="Georgia"/>
              </a:rPr>
              <a:t>, </a:t>
            </a:r>
            <a:r>
              <a:rPr sz="2400" spc="95" dirty="0">
                <a:latin typeface="Times New Roman"/>
                <a:cs typeface="Times New Roman"/>
              </a:rPr>
              <a:t>object-oriented </a:t>
            </a:r>
            <a:r>
              <a:rPr sz="2400" spc="40" dirty="0">
                <a:latin typeface="Times New Roman"/>
                <a:cs typeface="Times New Roman"/>
              </a:rPr>
              <a:t>analysis</a:t>
            </a:r>
            <a:r>
              <a:rPr sz="2400" spc="-250" dirty="0">
                <a:latin typeface="Times New Roman"/>
                <a:cs typeface="Times New Roman"/>
              </a:rPr>
              <a:t> </a:t>
            </a:r>
            <a:r>
              <a:rPr sz="2400" b="1" spc="-114" dirty="0">
                <a:latin typeface="Georgia"/>
                <a:cs typeface="Georgia"/>
              </a:rPr>
              <a:t>combines  </a:t>
            </a:r>
            <a:r>
              <a:rPr sz="2400" b="1" spc="-110" dirty="0">
                <a:latin typeface="Georgia"/>
                <a:cs typeface="Georgia"/>
              </a:rPr>
              <a:t>data </a:t>
            </a:r>
            <a:r>
              <a:rPr sz="2400" b="1" spc="-125" dirty="0">
                <a:latin typeface="Georgia"/>
                <a:cs typeface="Georgia"/>
              </a:rPr>
              <a:t>and </a:t>
            </a:r>
            <a:r>
              <a:rPr sz="2400" b="1" spc="-70" dirty="0">
                <a:latin typeface="Georgia"/>
                <a:cs typeface="Georgia"/>
              </a:rPr>
              <a:t>the </a:t>
            </a:r>
            <a:r>
              <a:rPr sz="2400" b="1" spc="-135" dirty="0">
                <a:latin typeface="Georgia"/>
                <a:cs typeface="Georgia"/>
              </a:rPr>
              <a:t>processes </a:t>
            </a:r>
            <a:r>
              <a:rPr sz="2400" spc="155" dirty="0">
                <a:latin typeface="Times New Roman"/>
                <a:cs typeface="Times New Roman"/>
              </a:rPr>
              <a:t>that </a:t>
            </a:r>
            <a:r>
              <a:rPr sz="2400" spc="100" dirty="0">
                <a:latin typeface="Times New Roman"/>
                <a:cs typeface="Times New Roman"/>
              </a:rPr>
              <a:t>act </a:t>
            </a:r>
            <a:r>
              <a:rPr sz="2400" spc="145" dirty="0">
                <a:latin typeface="Times New Roman"/>
                <a:cs typeface="Times New Roman"/>
              </a:rPr>
              <a:t>on the </a:t>
            </a:r>
            <a:r>
              <a:rPr sz="2400" spc="125" dirty="0">
                <a:latin typeface="Times New Roman"/>
                <a:cs typeface="Times New Roman"/>
              </a:rPr>
              <a:t>data </a:t>
            </a:r>
            <a:r>
              <a:rPr sz="2400" spc="110" dirty="0">
                <a:latin typeface="Times New Roman"/>
                <a:cs typeface="Times New Roman"/>
              </a:rPr>
              <a:t>into </a:t>
            </a:r>
            <a:r>
              <a:rPr sz="2400" spc="100" dirty="0">
                <a:latin typeface="Times New Roman"/>
                <a:cs typeface="Times New Roman"/>
              </a:rPr>
              <a:t>things  </a:t>
            </a:r>
            <a:r>
              <a:rPr sz="2400" spc="60" dirty="0">
                <a:latin typeface="Times New Roman"/>
                <a:cs typeface="Times New Roman"/>
              </a:rPr>
              <a:t>called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60" dirty="0">
                <a:latin typeface="Times New Roman"/>
                <a:cs typeface="Times New Roman"/>
              </a:rPr>
              <a:t>objects.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595"/>
              </a:lnSpc>
            </a:pPr>
            <a:r>
              <a:rPr sz="2400" spc="40" dirty="0">
                <a:latin typeface="Times New Roman"/>
                <a:cs typeface="Times New Roman"/>
              </a:rPr>
              <a:t>System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spc="65" dirty="0">
                <a:latin typeface="Times New Roman"/>
                <a:cs typeface="Times New Roman"/>
              </a:rPr>
              <a:t>analysts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90" dirty="0">
                <a:latin typeface="Times New Roman"/>
                <a:cs typeface="Times New Roman"/>
              </a:rPr>
              <a:t>use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150" dirty="0">
                <a:latin typeface="Times New Roman"/>
                <a:cs typeface="Times New Roman"/>
              </a:rPr>
              <a:t>O-O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120" dirty="0">
                <a:latin typeface="Times New Roman"/>
                <a:cs typeface="Times New Roman"/>
              </a:rPr>
              <a:t>to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105" dirty="0">
                <a:latin typeface="Times New Roman"/>
                <a:cs typeface="Times New Roman"/>
              </a:rPr>
              <a:t>model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65" dirty="0">
                <a:latin typeface="Times New Roman"/>
                <a:cs typeface="Times New Roman"/>
              </a:rPr>
              <a:t>real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60" dirty="0">
                <a:latin typeface="Times New Roman"/>
                <a:cs typeface="Times New Roman"/>
              </a:rPr>
              <a:t>world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85" dirty="0">
                <a:latin typeface="Times New Roman"/>
                <a:cs typeface="Times New Roman"/>
              </a:rPr>
              <a:t>business</a:t>
            </a:r>
            <a:endParaRPr sz="2400">
              <a:latin typeface="Times New Roman"/>
              <a:cs typeface="Times New Roman"/>
            </a:endParaRPr>
          </a:p>
          <a:p>
            <a:pPr marL="285115">
              <a:lnSpc>
                <a:spcPts val="2595"/>
              </a:lnSpc>
            </a:pPr>
            <a:r>
              <a:rPr sz="2400" spc="65" dirty="0">
                <a:latin typeface="Times New Roman"/>
                <a:cs typeface="Times New Roman"/>
              </a:rPr>
              <a:t>processes </a:t>
            </a:r>
            <a:r>
              <a:rPr sz="2400" spc="145" dirty="0">
                <a:latin typeface="Times New Roman"/>
                <a:cs typeface="Times New Roman"/>
              </a:rPr>
              <a:t>and</a:t>
            </a:r>
            <a:r>
              <a:rPr sz="2400" spc="-215" dirty="0">
                <a:latin typeface="Times New Roman"/>
                <a:cs typeface="Times New Roman"/>
              </a:rPr>
              <a:t> </a:t>
            </a:r>
            <a:r>
              <a:rPr sz="2400" spc="95" dirty="0">
                <a:latin typeface="Times New Roman"/>
                <a:cs typeface="Times New Roman"/>
              </a:rPr>
              <a:t>operation.</a:t>
            </a:r>
            <a:endParaRPr sz="2400">
              <a:latin typeface="Times New Roman"/>
              <a:cs typeface="Times New Roman"/>
            </a:endParaRPr>
          </a:p>
          <a:p>
            <a:pPr marL="285115" marR="421640" indent="-273050">
              <a:lnSpc>
                <a:spcPct val="80000"/>
              </a:lnSpc>
              <a:spcBef>
                <a:spcPts val="575"/>
              </a:spcBef>
            </a:pPr>
            <a:r>
              <a:rPr sz="2400" spc="90" dirty="0">
                <a:latin typeface="Times New Roman"/>
                <a:cs typeface="Times New Roman"/>
              </a:rPr>
              <a:t>The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90" dirty="0">
                <a:latin typeface="Times New Roman"/>
                <a:cs typeface="Times New Roman"/>
              </a:rPr>
              <a:t>result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Times New Roman"/>
                <a:cs typeface="Times New Roman"/>
              </a:rPr>
              <a:t>is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spc="85" dirty="0">
                <a:latin typeface="Times New Roman"/>
                <a:cs typeface="Times New Roman"/>
              </a:rPr>
              <a:t>a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spc="100" dirty="0">
                <a:latin typeface="Times New Roman"/>
                <a:cs typeface="Times New Roman"/>
              </a:rPr>
              <a:t>set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Times New Roman"/>
                <a:cs typeface="Times New Roman"/>
              </a:rPr>
              <a:t>of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60" dirty="0">
                <a:latin typeface="Times New Roman"/>
                <a:cs typeface="Times New Roman"/>
              </a:rPr>
              <a:t>software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spc="70" dirty="0">
                <a:latin typeface="Times New Roman"/>
                <a:cs typeface="Times New Roman"/>
              </a:rPr>
              <a:t>objects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155" dirty="0">
                <a:latin typeface="Times New Roman"/>
                <a:cs typeface="Times New Roman"/>
              </a:rPr>
              <a:t>that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spc="105" dirty="0">
                <a:latin typeface="Times New Roman"/>
                <a:cs typeface="Times New Roman"/>
              </a:rPr>
              <a:t>represent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spc="90" dirty="0">
                <a:latin typeface="Times New Roman"/>
                <a:cs typeface="Times New Roman"/>
              </a:rPr>
              <a:t>actual  </a:t>
            </a:r>
            <a:r>
              <a:rPr sz="2400" spc="80" dirty="0">
                <a:latin typeface="Times New Roman"/>
                <a:cs typeface="Times New Roman"/>
              </a:rPr>
              <a:t>people,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85" dirty="0">
                <a:latin typeface="Times New Roman"/>
                <a:cs typeface="Times New Roman"/>
              </a:rPr>
              <a:t>things,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100" dirty="0">
                <a:latin typeface="Times New Roman"/>
                <a:cs typeface="Times New Roman"/>
              </a:rPr>
              <a:t>transactions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spc="145" dirty="0">
                <a:latin typeface="Times New Roman"/>
                <a:cs typeface="Times New Roman"/>
              </a:rPr>
              <a:t>and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80" dirty="0">
                <a:latin typeface="Times New Roman"/>
                <a:cs typeface="Times New Roman"/>
              </a:rPr>
              <a:t>events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247"/>
            <a:ext cx="9143999" cy="10261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1357" y="0"/>
            <a:ext cx="4742641" cy="5999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90762" cy="10199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881" y="52959"/>
            <a:ext cx="9145643" cy="9008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44297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Systems</a:t>
            </a:r>
            <a:r>
              <a:rPr spc="-45" dirty="0"/>
              <a:t> </a:t>
            </a:r>
            <a:r>
              <a:rPr spc="-5" dirty="0"/>
              <a:t>Development  Methodologies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35940" y="1862151"/>
            <a:ext cx="7903845" cy="244157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2650" spc="-680" dirty="0">
                <a:solidFill>
                  <a:srgbClr val="0AD0D9"/>
                </a:solidFill>
                <a:latin typeface="Arial"/>
                <a:cs typeface="Arial"/>
              </a:rPr>
              <a:t> </a:t>
            </a:r>
            <a:r>
              <a:rPr sz="2800" dirty="0">
                <a:latin typeface="Arial"/>
                <a:cs typeface="Arial"/>
              </a:rPr>
              <a:t>Structured analysis and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design</a:t>
            </a:r>
            <a:endParaRPr sz="2800">
              <a:latin typeface="Arial"/>
              <a:cs typeface="Arial"/>
            </a:endParaRPr>
          </a:p>
          <a:p>
            <a:pPr marL="652780" marR="5080" indent="-247650">
              <a:lnSpc>
                <a:spcPct val="100000"/>
              </a:lnSpc>
              <a:spcBef>
                <a:spcPts val="585"/>
              </a:spcBef>
            </a:pPr>
            <a:r>
              <a:rPr sz="2050" spc="-545" dirty="0">
                <a:solidFill>
                  <a:srgbClr val="0E6EC5"/>
                </a:solidFill>
                <a:latin typeface="Arial"/>
                <a:cs typeface="Arial"/>
              </a:rPr>
              <a:t> </a:t>
            </a:r>
            <a:r>
              <a:rPr sz="2400" spc="75" dirty="0">
                <a:latin typeface="Times New Roman"/>
                <a:cs typeface="Times New Roman"/>
              </a:rPr>
              <a:t>“Structured </a:t>
            </a:r>
            <a:r>
              <a:rPr sz="2400" spc="40" dirty="0">
                <a:latin typeface="Times New Roman"/>
                <a:cs typeface="Times New Roman"/>
              </a:rPr>
              <a:t>analysis </a:t>
            </a:r>
            <a:r>
              <a:rPr sz="2400" spc="20" dirty="0">
                <a:latin typeface="Times New Roman"/>
                <a:cs typeface="Times New Roman"/>
              </a:rPr>
              <a:t>is </a:t>
            </a:r>
            <a:r>
              <a:rPr sz="2400" spc="85" dirty="0">
                <a:latin typeface="Times New Roman"/>
                <a:cs typeface="Times New Roman"/>
              </a:rPr>
              <a:t>a </a:t>
            </a:r>
            <a:r>
              <a:rPr sz="2400" spc="100" dirty="0">
                <a:latin typeface="Times New Roman"/>
                <a:cs typeface="Times New Roman"/>
              </a:rPr>
              <a:t>set </a:t>
            </a:r>
            <a:r>
              <a:rPr sz="2400" spc="20" dirty="0">
                <a:latin typeface="Times New Roman"/>
                <a:cs typeface="Times New Roman"/>
              </a:rPr>
              <a:t>of </a:t>
            </a:r>
            <a:r>
              <a:rPr sz="2400" spc="105" dirty="0">
                <a:latin typeface="Times New Roman"/>
                <a:cs typeface="Times New Roman"/>
              </a:rPr>
              <a:t>techniques </a:t>
            </a:r>
            <a:r>
              <a:rPr sz="2400" spc="145" dirty="0">
                <a:latin typeface="Times New Roman"/>
                <a:cs typeface="Times New Roman"/>
              </a:rPr>
              <a:t>and  </a:t>
            </a:r>
            <a:r>
              <a:rPr sz="2400" spc="60" dirty="0">
                <a:latin typeface="Times New Roman"/>
                <a:cs typeface="Times New Roman"/>
              </a:rPr>
              <a:t>graphical </a:t>
            </a:r>
            <a:r>
              <a:rPr sz="2400" spc="70" dirty="0">
                <a:latin typeface="Times New Roman"/>
                <a:cs typeface="Times New Roman"/>
              </a:rPr>
              <a:t>tools </a:t>
            </a:r>
            <a:r>
              <a:rPr sz="2400" spc="155" dirty="0">
                <a:latin typeface="Times New Roman"/>
                <a:cs typeface="Times New Roman"/>
              </a:rPr>
              <a:t>that </a:t>
            </a:r>
            <a:r>
              <a:rPr sz="2400" spc="30" dirty="0">
                <a:latin typeface="Times New Roman"/>
                <a:cs typeface="Times New Roman"/>
              </a:rPr>
              <a:t>allow </a:t>
            </a:r>
            <a:r>
              <a:rPr sz="2400" spc="145" dirty="0">
                <a:latin typeface="Times New Roman"/>
                <a:cs typeface="Times New Roman"/>
              </a:rPr>
              <a:t>the </a:t>
            </a:r>
            <a:r>
              <a:rPr sz="2400" spc="65" dirty="0">
                <a:latin typeface="Times New Roman"/>
                <a:cs typeface="Times New Roman"/>
              </a:rPr>
              <a:t>analyst </a:t>
            </a:r>
            <a:r>
              <a:rPr sz="2400" spc="120" dirty="0">
                <a:latin typeface="Times New Roman"/>
                <a:cs typeface="Times New Roman"/>
              </a:rPr>
              <a:t>to </a:t>
            </a:r>
            <a:r>
              <a:rPr sz="2400" spc="65" dirty="0">
                <a:latin typeface="Times New Roman"/>
                <a:cs typeface="Times New Roman"/>
              </a:rPr>
              <a:t>develop </a:t>
            </a:r>
            <a:r>
              <a:rPr sz="2400" spc="85" dirty="0">
                <a:latin typeface="Times New Roman"/>
                <a:cs typeface="Times New Roman"/>
              </a:rPr>
              <a:t>a </a:t>
            </a:r>
            <a:r>
              <a:rPr sz="2400" spc="95" dirty="0">
                <a:latin typeface="Times New Roman"/>
                <a:cs typeface="Times New Roman"/>
              </a:rPr>
              <a:t>new  </a:t>
            </a:r>
            <a:r>
              <a:rPr sz="2400" spc="110" dirty="0">
                <a:latin typeface="Times New Roman"/>
                <a:cs typeface="Times New Roman"/>
              </a:rPr>
              <a:t>kind </a:t>
            </a:r>
            <a:r>
              <a:rPr sz="2400" spc="20" dirty="0">
                <a:latin typeface="Times New Roman"/>
                <a:cs typeface="Times New Roman"/>
              </a:rPr>
              <a:t>of </a:t>
            </a:r>
            <a:r>
              <a:rPr sz="2400" spc="70" dirty="0">
                <a:latin typeface="Times New Roman"/>
                <a:cs typeface="Times New Roman"/>
              </a:rPr>
              <a:t>system specification </a:t>
            </a:r>
            <a:r>
              <a:rPr sz="2400" spc="155" dirty="0">
                <a:latin typeface="Times New Roman"/>
                <a:cs typeface="Times New Roman"/>
              </a:rPr>
              <a:t>that </a:t>
            </a:r>
            <a:r>
              <a:rPr sz="2400" spc="85" dirty="0">
                <a:latin typeface="Times New Roman"/>
                <a:cs typeface="Times New Roman"/>
              </a:rPr>
              <a:t>are </a:t>
            </a:r>
            <a:r>
              <a:rPr sz="2400" spc="25" dirty="0">
                <a:latin typeface="Times New Roman"/>
                <a:cs typeface="Times New Roman"/>
              </a:rPr>
              <a:t>easily  </a:t>
            </a:r>
            <a:r>
              <a:rPr sz="2400" spc="114" dirty="0">
                <a:latin typeface="Times New Roman"/>
                <a:cs typeface="Times New Roman"/>
              </a:rPr>
              <a:t>understandable </a:t>
            </a:r>
            <a:r>
              <a:rPr sz="2400" spc="120" dirty="0">
                <a:latin typeface="Times New Roman"/>
                <a:cs typeface="Times New Roman"/>
              </a:rPr>
              <a:t>to </a:t>
            </a:r>
            <a:r>
              <a:rPr sz="2400" spc="145" dirty="0">
                <a:latin typeface="Times New Roman"/>
                <a:cs typeface="Times New Roman"/>
              </a:rPr>
              <a:t>the </a:t>
            </a:r>
            <a:r>
              <a:rPr sz="2400" spc="35" dirty="0">
                <a:latin typeface="Times New Roman"/>
                <a:cs typeface="Times New Roman"/>
              </a:rPr>
              <a:t>user. Analysts </a:t>
            </a:r>
            <a:r>
              <a:rPr sz="2400" spc="55" dirty="0">
                <a:latin typeface="Times New Roman"/>
                <a:cs typeface="Times New Roman"/>
              </a:rPr>
              <a:t>work </a:t>
            </a:r>
            <a:r>
              <a:rPr sz="2400" spc="70" dirty="0">
                <a:latin typeface="Times New Roman"/>
                <a:cs typeface="Times New Roman"/>
              </a:rPr>
              <a:t>primarily  </a:t>
            </a:r>
            <a:r>
              <a:rPr sz="2400" spc="100" dirty="0">
                <a:latin typeface="Times New Roman"/>
                <a:cs typeface="Times New Roman"/>
              </a:rPr>
              <a:t>with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114" dirty="0">
                <a:latin typeface="Times New Roman"/>
                <a:cs typeface="Times New Roman"/>
              </a:rPr>
              <a:t>their</a:t>
            </a:r>
            <a:r>
              <a:rPr sz="2400" spc="-155" dirty="0">
                <a:latin typeface="Times New Roman"/>
                <a:cs typeface="Times New Roman"/>
              </a:rPr>
              <a:t> </a:t>
            </a:r>
            <a:r>
              <a:rPr sz="2400" spc="45" dirty="0">
                <a:latin typeface="Times New Roman"/>
                <a:cs typeface="Times New Roman"/>
              </a:rPr>
              <a:t>wits,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75" dirty="0">
                <a:latin typeface="Times New Roman"/>
                <a:cs typeface="Times New Roman"/>
              </a:rPr>
              <a:t>pencil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145" dirty="0">
                <a:latin typeface="Times New Roman"/>
                <a:cs typeface="Times New Roman"/>
              </a:rPr>
              <a:t>and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paper.”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1400" spc="25" dirty="0">
                <a:latin typeface="Times New Roman"/>
                <a:cs typeface="Times New Roman"/>
              </a:rPr>
              <a:t>[Kendall</a:t>
            </a:r>
            <a:r>
              <a:rPr sz="1400" dirty="0">
                <a:latin typeface="Times New Roman"/>
                <a:cs typeface="Times New Roman"/>
              </a:rPr>
              <a:t> </a:t>
            </a:r>
            <a:r>
              <a:rPr sz="1400" spc="-20" dirty="0">
                <a:latin typeface="Times New Roman"/>
                <a:cs typeface="Times New Roman"/>
              </a:rPr>
              <a:t>1996]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247"/>
            <a:ext cx="9143999" cy="10261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1357" y="0"/>
            <a:ext cx="4742641" cy="5999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90762" cy="10199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881" y="52959"/>
            <a:ext cx="9145643" cy="9008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44500" y="0"/>
            <a:ext cx="76993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Systems Development</a:t>
            </a:r>
            <a:r>
              <a:rPr sz="3600" spc="-110" dirty="0"/>
              <a:t> </a:t>
            </a:r>
            <a:r>
              <a:rPr sz="3600" dirty="0"/>
              <a:t>Methodologies</a:t>
            </a:r>
            <a:endParaRPr sz="3600"/>
          </a:p>
        </p:txBody>
      </p:sp>
      <p:sp>
        <p:nvSpPr>
          <p:cNvPr id="8" name="object 8"/>
          <p:cNvSpPr txBox="1"/>
          <p:nvPr/>
        </p:nvSpPr>
        <p:spPr>
          <a:xfrm>
            <a:off x="535940" y="650240"/>
            <a:ext cx="8042909" cy="59429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115" indent="-272415">
              <a:lnSpc>
                <a:spcPts val="3080"/>
              </a:lnSpc>
              <a:spcBef>
                <a:spcPts val="95"/>
              </a:spcBef>
              <a:buClr>
                <a:srgbClr val="0AD0D9"/>
              </a:buClr>
              <a:buSzPct val="94642"/>
              <a:buChar char=""/>
              <a:tabLst>
                <a:tab pos="285750" algn="l"/>
              </a:tabLst>
            </a:pPr>
            <a:r>
              <a:rPr sz="2800" dirty="0">
                <a:latin typeface="Arial"/>
                <a:cs typeface="Arial"/>
              </a:rPr>
              <a:t>Structured analysis </a:t>
            </a:r>
            <a:r>
              <a:rPr sz="2800" spc="-5" dirty="0">
                <a:latin typeface="Arial"/>
                <a:cs typeface="Arial"/>
              </a:rPr>
              <a:t>and</a:t>
            </a:r>
            <a:r>
              <a:rPr sz="2800" dirty="0">
                <a:latin typeface="Arial"/>
                <a:cs typeface="Arial"/>
              </a:rPr>
              <a:t> design</a:t>
            </a:r>
            <a:endParaRPr sz="2800">
              <a:latin typeface="Arial"/>
              <a:cs typeface="Arial"/>
            </a:endParaRPr>
          </a:p>
          <a:p>
            <a:pPr marL="652780" marR="187960" lvl="1" indent="-247015">
              <a:lnSpc>
                <a:spcPct val="80000"/>
              </a:lnSpc>
              <a:spcBef>
                <a:spcPts val="295"/>
              </a:spcBef>
              <a:buClr>
                <a:srgbClr val="0E6EC5"/>
              </a:buClr>
              <a:buSzPct val="85416"/>
              <a:buFont typeface="Arial"/>
              <a:buChar char=""/>
              <a:tabLst>
                <a:tab pos="653415" algn="l"/>
                <a:tab pos="4349750" algn="l"/>
              </a:tabLst>
            </a:pPr>
            <a:r>
              <a:rPr sz="2400" spc="70" dirty="0">
                <a:latin typeface="Times New Roman"/>
                <a:cs typeface="Times New Roman"/>
              </a:rPr>
              <a:t>Developed </a:t>
            </a:r>
            <a:r>
              <a:rPr sz="2400" spc="100" dirty="0">
                <a:latin typeface="Times New Roman"/>
                <a:cs typeface="Times New Roman"/>
              </a:rPr>
              <a:t>in </a:t>
            </a:r>
            <a:r>
              <a:rPr sz="2400" spc="145" dirty="0">
                <a:latin typeface="Times New Roman"/>
                <a:cs typeface="Times New Roman"/>
              </a:rPr>
              <a:t>the</a:t>
            </a:r>
            <a:r>
              <a:rPr sz="2400" spc="-254" dirty="0">
                <a:latin typeface="Times New Roman"/>
                <a:cs typeface="Times New Roman"/>
              </a:rPr>
              <a:t> </a:t>
            </a:r>
            <a:r>
              <a:rPr sz="2400" spc="75" dirty="0">
                <a:latin typeface="Times New Roman"/>
                <a:cs typeface="Times New Roman"/>
              </a:rPr>
              <a:t>late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60" dirty="0">
                <a:latin typeface="Times New Roman"/>
                <a:cs typeface="Times New Roman"/>
              </a:rPr>
              <a:t>1970s	</a:t>
            </a:r>
            <a:r>
              <a:rPr sz="2400" spc="25" dirty="0">
                <a:latin typeface="Times New Roman"/>
                <a:cs typeface="Times New Roman"/>
              </a:rPr>
              <a:t>by </a:t>
            </a:r>
            <a:r>
              <a:rPr sz="2400" spc="45" dirty="0">
                <a:latin typeface="Times New Roman"/>
                <a:cs typeface="Times New Roman"/>
              </a:rPr>
              <a:t>DeMarco, </a:t>
            </a:r>
            <a:r>
              <a:rPr sz="2400" spc="35" dirty="0">
                <a:latin typeface="Times New Roman"/>
                <a:cs typeface="Times New Roman"/>
              </a:rPr>
              <a:t>Yourdon,</a:t>
            </a:r>
            <a:r>
              <a:rPr sz="2400" spc="-260" dirty="0">
                <a:latin typeface="Times New Roman"/>
                <a:cs typeface="Times New Roman"/>
              </a:rPr>
              <a:t> </a:t>
            </a:r>
            <a:r>
              <a:rPr sz="2400" spc="145" dirty="0">
                <a:latin typeface="Times New Roman"/>
                <a:cs typeface="Times New Roman"/>
              </a:rPr>
              <a:t>and  </a:t>
            </a:r>
            <a:r>
              <a:rPr sz="2400" spc="105" dirty="0">
                <a:latin typeface="Times New Roman"/>
                <a:cs typeface="Times New Roman"/>
              </a:rPr>
              <a:t>Constantine </a:t>
            </a:r>
            <a:r>
              <a:rPr sz="2400" spc="75" dirty="0">
                <a:latin typeface="Times New Roman"/>
                <a:cs typeface="Times New Roman"/>
              </a:rPr>
              <a:t>after </a:t>
            </a:r>
            <a:r>
              <a:rPr sz="2400" spc="145" dirty="0">
                <a:latin typeface="Times New Roman"/>
                <a:cs typeface="Times New Roman"/>
              </a:rPr>
              <a:t>the </a:t>
            </a:r>
            <a:r>
              <a:rPr sz="2400" spc="85" dirty="0">
                <a:latin typeface="Times New Roman"/>
                <a:cs typeface="Times New Roman"/>
              </a:rPr>
              <a:t>emergence </a:t>
            </a:r>
            <a:r>
              <a:rPr sz="2400" spc="20" dirty="0">
                <a:latin typeface="Times New Roman"/>
                <a:cs typeface="Times New Roman"/>
              </a:rPr>
              <a:t>of </a:t>
            </a:r>
            <a:r>
              <a:rPr sz="2400" spc="120" dirty="0">
                <a:latin typeface="Times New Roman"/>
                <a:cs typeface="Times New Roman"/>
              </a:rPr>
              <a:t>structured  </a:t>
            </a:r>
            <a:r>
              <a:rPr sz="2400" spc="90" dirty="0">
                <a:latin typeface="Times New Roman"/>
                <a:cs typeface="Times New Roman"/>
              </a:rPr>
              <a:t>programming.</a:t>
            </a:r>
            <a:endParaRPr sz="2400">
              <a:latin typeface="Times New Roman"/>
              <a:cs typeface="Times New Roman"/>
            </a:endParaRPr>
          </a:p>
          <a:p>
            <a:pPr marL="652780" lvl="1" indent="-247015">
              <a:lnSpc>
                <a:spcPts val="2014"/>
              </a:lnSpc>
              <a:buClr>
                <a:srgbClr val="0E6EC5"/>
              </a:buClr>
              <a:buSzPct val="85416"/>
              <a:buFont typeface="Arial"/>
              <a:buChar char=""/>
              <a:tabLst>
                <a:tab pos="653415" algn="l"/>
              </a:tabLst>
            </a:pPr>
            <a:r>
              <a:rPr sz="2400" spc="105" dirty="0">
                <a:latin typeface="Times New Roman"/>
                <a:cs typeface="Times New Roman"/>
              </a:rPr>
              <a:t>In </a:t>
            </a:r>
            <a:r>
              <a:rPr sz="2400" spc="-35" dirty="0">
                <a:latin typeface="Times New Roman"/>
                <a:cs typeface="Times New Roman"/>
              </a:rPr>
              <a:t>1989, </a:t>
            </a:r>
            <a:r>
              <a:rPr sz="2400" spc="40" dirty="0">
                <a:latin typeface="Times New Roman"/>
                <a:cs typeface="Times New Roman"/>
              </a:rPr>
              <a:t>Yourdon </a:t>
            </a:r>
            <a:r>
              <a:rPr sz="2400" spc="100" dirty="0">
                <a:latin typeface="Times New Roman"/>
                <a:cs typeface="Times New Roman"/>
              </a:rPr>
              <a:t>published </a:t>
            </a:r>
            <a:r>
              <a:rPr sz="2400" spc="60" dirty="0">
                <a:latin typeface="Times New Roman"/>
                <a:cs typeface="Times New Roman"/>
              </a:rPr>
              <a:t>“Modern</a:t>
            </a:r>
            <a:r>
              <a:rPr sz="2400" spc="-400" dirty="0">
                <a:latin typeface="Times New Roman"/>
                <a:cs typeface="Times New Roman"/>
              </a:rPr>
              <a:t> </a:t>
            </a:r>
            <a:r>
              <a:rPr sz="2400" spc="105" dirty="0">
                <a:latin typeface="Times New Roman"/>
                <a:cs typeface="Times New Roman"/>
              </a:rPr>
              <a:t>Structured</a:t>
            </a:r>
            <a:endParaRPr sz="2400">
              <a:latin typeface="Times New Roman"/>
              <a:cs typeface="Times New Roman"/>
            </a:endParaRPr>
          </a:p>
          <a:p>
            <a:pPr marL="652780">
              <a:lnSpc>
                <a:spcPts val="2305"/>
              </a:lnSpc>
            </a:pPr>
            <a:r>
              <a:rPr sz="2400" spc="-35" dirty="0">
                <a:latin typeface="Times New Roman"/>
                <a:cs typeface="Times New Roman"/>
              </a:rPr>
              <a:t>Analysis”.</a:t>
            </a:r>
            <a:endParaRPr sz="2400">
              <a:latin typeface="Times New Roman"/>
              <a:cs typeface="Times New Roman"/>
            </a:endParaRPr>
          </a:p>
          <a:p>
            <a:pPr marL="652780" marR="808355" lvl="1" indent="-247015" algn="just">
              <a:lnSpc>
                <a:spcPct val="80000"/>
              </a:lnSpc>
              <a:spcBef>
                <a:spcPts val="290"/>
              </a:spcBef>
              <a:buClr>
                <a:srgbClr val="0E6EC5"/>
              </a:buClr>
              <a:buSzPct val="85416"/>
              <a:buFont typeface="Arial"/>
              <a:buChar char=""/>
              <a:tabLst>
                <a:tab pos="653415" algn="l"/>
              </a:tabLst>
            </a:pPr>
            <a:r>
              <a:rPr sz="2400" spc="90" dirty="0">
                <a:latin typeface="Times New Roman"/>
                <a:cs typeface="Times New Roman"/>
              </a:rPr>
              <a:t>The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spc="35" dirty="0">
                <a:latin typeface="Times New Roman"/>
                <a:cs typeface="Times New Roman"/>
              </a:rPr>
              <a:t>availability</a:t>
            </a:r>
            <a:r>
              <a:rPr sz="2400" spc="-145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Times New Roman"/>
                <a:cs typeface="Times New Roman"/>
              </a:rPr>
              <a:t>of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spc="-90" dirty="0">
                <a:latin typeface="Times New Roman"/>
                <a:cs typeface="Times New Roman"/>
              </a:rPr>
              <a:t>CASE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70" dirty="0">
                <a:latin typeface="Times New Roman"/>
                <a:cs typeface="Times New Roman"/>
              </a:rPr>
              <a:t>tools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100" dirty="0">
                <a:latin typeface="Times New Roman"/>
                <a:cs typeface="Times New Roman"/>
              </a:rPr>
              <a:t>in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145" dirty="0">
                <a:latin typeface="Times New Roman"/>
                <a:cs typeface="Times New Roman"/>
              </a:rPr>
              <a:t>the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1990s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spc="70" dirty="0">
                <a:latin typeface="Times New Roman"/>
                <a:cs typeface="Times New Roman"/>
              </a:rPr>
              <a:t>enabled  </a:t>
            </a:r>
            <a:r>
              <a:rPr sz="2400" spc="65" dirty="0">
                <a:latin typeface="Times New Roman"/>
                <a:cs typeface="Times New Roman"/>
              </a:rPr>
              <a:t>analysts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120" dirty="0">
                <a:latin typeface="Times New Roman"/>
                <a:cs typeface="Times New Roman"/>
              </a:rPr>
              <a:t>to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spc="65" dirty="0">
                <a:latin typeface="Times New Roman"/>
                <a:cs typeface="Times New Roman"/>
              </a:rPr>
              <a:t>develop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spc="145" dirty="0">
                <a:latin typeface="Times New Roman"/>
                <a:cs typeface="Times New Roman"/>
              </a:rPr>
              <a:t>and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70" dirty="0">
                <a:latin typeface="Times New Roman"/>
                <a:cs typeface="Times New Roman"/>
              </a:rPr>
              <a:t>modify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spc="145" dirty="0">
                <a:latin typeface="Times New Roman"/>
                <a:cs typeface="Times New Roman"/>
              </a:rPr>
              <a:t>the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spc="75" dirty="0">
                <a:latin typeface="Times New Roman"/>
                <a:cs typeface="Times New Roman"/>
              </a:rPr>
              <a:t>graphical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Times New Roman"/>
                <a:cs typeface="Times New Roman"/>
              </a:rPr>
              <a:t>SAD  </a:t>
            </a:r>
            <a:r>
              <a:rPr sz="2400" spc="75" dirty="0">
                <a:latin typeface="Times New Roman"/>
                <a:cs typeface="Times New Roman"/>
              </a:rPr>
              <a:t>models.</a:t>
            </a:r>
            <a:endParaRPr sz="2400">
              <a:latin typeface="Times New Roman"/>
              <a:cs typeface="Times New Roman"/>
            </a:endParaRPr>
          </a:p>
          <a:p>
            <a:pPr marL="652780" lvl="1" indent="-247015">
              <a:lnSpc>
                <a:spcPts val="2060"/>
              </a:lnSpc>
              <a:buClr>
                <a:srgbClr val="0E6EC5"/>
              </a:buClr>
              <a:buSzPct val="85416"/>
              <a:buFont typeface="Arial"/>
              <a:buChar char=""/>
              <a:tabLst>
                <a:tab pos="653415" algn="l"/>
              </a:tabLst>
            </a:pPr>
            <a:r>
              <a:rPr sz="2400" spc="70" dirty="0">
                <a:latin typeface="Times New Roman"/>
                <a:cs typeface="Times New Roman"/>
              </a:rPr>
              <a:t>Philosophy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Times New Roman"/>
                <a:cs typeface="Times New Roman"/>
              </a:rPr>
              <a:t>of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120" dirty="0">
                <a:latin typeface="Times New Roman"/>
                <a:cs typeface="Times New Roman"/>
              </a:rPr>
              <a:t>structured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40" dirty="0">
                <a:latin typeface="Times New Roman"/>
                <a:cs typeface="Times New Roman"/>
              </a:rPr>
              <a:t>analysis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145" dirty="0">
                <a:latin typeface="Times New Roman"/>
                <a:cs typeface="Times New Roman"/>
              </a:rPr>
              <a:t>and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80" dirty="0">
                <a:latin typeface="Times New Roman"/>
                <a:cs typeface="Times New Roman"/>
              </a:rPr>
              <a:t>design</a:t>
            </a:r>
            <a:endParaRPr sz="2400">
              <a:latin typeface="Times New Roman"/>
              <a:cs typeface="Times New Roman"/>
            </a:endParaRPr>
          </a:p>
          <a:p>
            <a:pPr marL="927100" lvl="2" indent="-247015">
              <a:lnSpc>
                <a:spcPts val="2025"/>
              </a:lnSpc>
              <a:buClr>
                <a:srgbClr val="009DD9"/>
              </a:buClr>
              <a:buSzPct val="69047"/>
              <a:buFont typeface="Arial"/>
              <a:buChar char=""/>
              <a:tabLst>
                <a:tab pos="927100" algn="l"/>
                <a:tab pos="927735" algn="l"/>
              </a:tabLst>
            </a:pPr>
            <a:r>
              <a:rPr sz="2100" spc="30" dirty="0">
                <a:latin typeface="Times New Roman"/>
                <a:cs typeface="Times New Roman"/>
              </a:rPr>
              <a:t>Analysts</a:t>
            </a:r>
            <a:r>
              <a:rPr sz="2100" spc="-90" dirty="0">
                <a:latin typeface="Times New Roman"/>
                <a:cs typeface="Times New Roman"/>
              </a:rPr>
              <a:t> </a:t>
            </a:r>
            <a:r>
              <a:rPr sz="2100" spc="120" dirty="0">
                <a:latin typeface="Times New Roman"/>
                <a:cs typeface="Times New Roman"/>
              </a:rPr>
              <a:t>attempt</a:t>
            </a:r>
            <a:r>
              <a:rPr sz="2100" spc="-75" dirty="0">
                <a:latin typeface="Times New Roman"/>
                <a:cs typeface="Times New Roman"/>
              </a:rPr>
              <a:t> </a:t>
            </a:r>
            <a:r>
              <a:rPr sz="2100" spc="100" dirty="0">
                <a:latin typeface="Times New Roman"/>
                <a:cs typeface="Times New Roman"/>
              </a:rPr>
              <a:t>to</a:t>
            </a:r>
            <a:r>
              <a:rPr sz="2100" spc="-100" dirty="0">
                <a:latin typeface="Times New Roman"/>
                <a:cs typeface="Times New Roman"/>
              </a:rPr>
              <a:t> </a:t>
            </a:r>
            <a:r>
              <a:rPr sz="2100" spc="50" dirty="0">
                <a:latin typeface="Times New Roman"/>
                <a:cs typeface="Times New Roman"/>
              </a:rPr>
              <a:t>divide</a:t>
            </a:r>
            <a:r>
              <a:rPr sz="2100" spc="-70" dirty="0">
                <a:latin typeface="Times New Roman"/>
                <a:cs typeface="Times New Roman"/>
              </a:rPr>
              <a:t> </a:t>
            </a:r>
            <a:r>
              <a:rPr sz="2100" spc="30" dirty="0">
                <a:latin typeface="Times New Roman"/>
                <a:cs typeface="Times New Roman"/>
              </a:rPr>
              <a:t>large,</a:t>
            </a:r>
            <a:r>
              <a:rPr sz="2100" spc="-70" dirty="0">
                <a:latin typeface="Times New Roman"/>
                <a:cs typeface="Times New Roman"/>
              </a:rPr>
              <a:t> </a:t>
            </a:r>
            <a:r>
              <a:rPr sz="2100" spc="60" dirty="0">
                <a:latin typeface="Times New Roman"/>
                <a:cs typeface="Times New Roman"/>
              </a:rPr>
              <a:t>complex</a:t>
            </a:r>
            <a:r>
              <a:rPr sz="2100" spc="-75" dirty="0">
                <a:latin typeface="Times New Roman"/>
                <a:cs typeface="Times New Roman"/>
              </a:rPr>
              <a:t> </a:t>
            </a:r>
            <a:r>
              <a:rPr sz="2100" spc="85" dirty="0">
                <a:latin typeface="Times New Roman"/>
                <a:cs typeface="Times New Roman"/>
              </a:rPr>
              <a:t>problems</a:t>
            </a:r>
            <a:r>
              <a:rPr sz="2100" spc="-40" dirty="0">
                <a:latin typeface="Times New Roman"/>
                <a:cs typeface="Times New Roman"/>
              </a:rPr>
              <a:t> </a:t>
            </a:r>
            <a:r>
              <a:rPr sz="2100" spc="95" dirty="0">
                <a:latin typeface="Times New Roman"/>
                <a:cs typeface="Times New Roman"/>
              </a:rPr>
              <a:t>into</a:t>
            </a:r>
            <a:endParaRPr sz="2100">
              <a:latin typeface="Times New Roman"/>
              <a:cs typeface="Times New Roman"/>
            </a:endParaRPr>
          </a:p>
          <a:p>
            <a:pPr marL="927100">
              <a:lnSpc>
                <a:spcPts val="2014"/>
              </a:lnSpc>
            </a:pPr>
            <a:r>
              <a:rPr sz="2100" spc="40" dirty="0">
                <a:latin typeface="Times New Roman"/>
                <a:cs typeface="Times New Roman"/>
              </a:rPr>
              <a:t>smaller,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spc="100" dirty="0">
                <a:latin typeface="Times New Roman"/>
                <a:cs typeface="Times New Roman"/>
              </a:rPr>
              <a:t>more</a:t>
            </a:r>
            <a:r>
              <a:rPr sz="2100" spc="-100" dirty="0">
                <a:latin typeface="Times New Roman"/>
                <a:cs typeface="Times New Roman"/>
              </a:rPr>
              <a:t> </a:t>
            </a:r>
            <a:r>
              <a:rPr sz="2100" spc="20" dirty="0">
                <a:latin typeface="Times New Roman"/>
                <a:cs typeface="Times New Roman"/>
              </a:rPr>
              <a:t>easily</a:t>
            </a:r>
            <a:r>
              <a:rPr sz="2100" spc="-55" dirty="0">
                <a:latin typeface="Times New Roman"/>
                <a:cs typeface="Times New Roman"/>
              </a:rPr>
              <a:t> </a:t>
            </a:r>
            <a:r>
              <a:rPr sz="2100" spc="105" dirty="0">
                <a:latin typeface="Times New Roman"/>
                <a:cs typeface="Times New Roman"/>
              </a:rPr>
              <a:t>handled</a:t>
            </a:r>
            <a:r>
              <a:rPr sz="2100" spc="-60" dirty="0">
                <a:latin typeface="Times New Roman"/>
                <a:cs typeface="Times New Roman"/>
              </a:rPr>
              <a:t> </a:t>
            </a:r>
            <a:r>
              <a:rPr sz="2100" spc="65" dirty="0">
                <a:latin typeface="Times New Roman"/>
                <a:cs typeface="Times New Roman"/>
              </a:rPr>
              <a:t>ones.</a:t>
            </a:r>
            <a:r>
              <a:rPr sz="2100" spc="-5" dirty="0">
                <a:latin typeface="Times New Roman"/>
                <a:cs typeface="Times New Roman"/>
              </a:rPr>
              <a:t> </a:t>
            </a:r>
            <a:r>
              <a:rPr sz="2100" spc="-95" dirty="0">
                <a:latin typeface="Times New Roman"/>
                <a:cs typeface="Times New Roman"/>
              </a:rPr>
              <a:t>“</a:t>
            </a:r>
            <a:r>
              <a:rPr sz="2100" b="1" spc="-95" dirty="0">
                <a:latin typeface="Georgia"/>
                <a:cs typeface="Georgia"/>
              </a:rPr>
              <a:t>Divide</a:t>
            </a:r>
            <a:r>
              <a:rPr sz="2100" b="1" spc="-135" dirty="0">
                <a:latin typeface="Georgia"/>
                <a:cs typeface="Georgia"/>
              </a:rPr>
              <a:t> </a:t>
            </a:r>
            <a:r>
              <a:rPr sz="2100" b="1" spc="-110" dirty="0">
                <a:latin typeface="Georgia"/>
                <a:cs typeface="Georgia"/>
              </a:rPr>
              <a:t>and</a:t>
            </a:r>
            <a:r>
              <a:rPr sz="2100" b="1" spc="-30" dirty="0">
                <a:latin typeface="Georgia"/>
                <a:cs typeface="Georgia"/>
              </a:rPr>
              <a:t> </a:t>
            </a:r>
            <a:r>
              <a:rPr sz="2100" b="1" spc="-130" dirty="0">
                <a:latin typeface="Georgia"/>
                <a:cs typeface="Georgia"/>
              </a:rPr>
              <a:t>Conquer”</a:t>
            </a:r>
            <a:endParaRPr sz="2100">
              <a:latin typeface="Georgia"/>
              <a:cs typeface="Georgia"/>
            </a:endParaRPr>
          </a:p>
          <a:p>
            <a:pPr marL="927100" lvl="2" indent="-247015">
              <a:lnSpc>
                <a:spcPts val="2014"/>
              </a:lnSpc>
              <a:buClr>
                <a:srgbClr val="009DD9"/>
              </a:buClr>
              <a:buSzPct val="69047"/>
              <a:buFont typeface="Arial"/>
              <a:buChar char=""/>
              <a:tabLst>
                <a:tab pos="927100" algn="l"/>
                <a:tab pos="927735" algn="l"/>
              </a:tabLst>
            </a:pPr>
            <a:r>
              <a:rPr sz="2100" b="1" spc="-140" dirty="0">
                <a:latin typeface="Georgia"/>
                <a:cs typeface="Georgia"/>
              </a:rPr>
              <a:t>Top-Down</a:t>
            </a:r>
            <a:r>
              <a:rPr sz="2100" b="1" spc="-75" dirty="0">
                <a:latin typeface="Georgia"/>
                <a:cs typeface="Georgia"/>
              </a:rPr>
              <a:t> </a:t>
            </a:r>
            <a:r>
              <a:rPr sz="2100" spc="95" dirty="0">
                <a:latin typeface="Times New Roman"/>
                <a:cs typeface="Times New Roman"/>
              </a:rPr>
              <a:t>approach</a:t>
            </a:r>
            <a:endParaRPr sz="2100">
              <a:latin typeface="Times New Roman"/>
              <a:cs typeface="Times New Roman"/>
            </a:endParaRPr>
          </a:p>
          <a:p>
            <a:pPr marL="927100" lvl="2" indent="-247015">
              <a:lnSpc>
                <a:spcPts val="2014"/>
              </a:lnSpc>
              <a:buClr>
                <a:srgbClr val="009DD9"/>
              </a:buClr>
              <a:buSzPct val="69047"/>
              <a:buFont typeface="Arial"/>
              <a:buChar char=""/>
              <a:tabLst>
                <a:tab pos="927100" algn="l"/>
                <a:tab pos="927735" algn="l"/>
              </a:tabLst>
            </a:pPr>
            <a:r>
              <a:rPr sz="2100" b="1" spc="-100" dirty="0">
                <a:latin typeface="Georgia"/>
                <a:cs typeface="Georgia"/>
              </a:rPr>
              <a:t>Functional </a:t>
            </a:r>
            <a:r>
              <a:rPr sz="2100" spc="15" dirty="0">
                <a:latin typeface="Times New Roman"/>
                <a:cs typeface="Times New Roman"/>
              </a:rPr>
              <a:t>view of </a:t>
            </a:r>
            <a:r>
              <a:rPr sz="2100" spc="125" dirty="0">
                <a:latin typeface="Times New Roman"/>
                <a:cs typeface="Times New Roman"/>
              </a:rPr>
              <a:t>the</a:t>
            </a:r>
            <a:r>
              <a:rPr sz="2100" spc="-204" dirty="0">
                <a:latin typeface="Times New Roman"/>
                <a:cs typeface="Times New Roman"/>
              </a:rPr>
              <a:t> </a:t>
            </a:r>
            <a:r>
              <a:rPr sz="2100" spc="85" dirty="0">
                <a:latin typeface="Times New Roman"/>
                <a:cs typeface="Times New Roman"/>
              </a:rPr>
              <a:t>problem.</a:t>
            </a:r>
            <a:endParaRPr sz="2100">
              <a:latin typeface="Times New Roman"/>
              <a:cs typeface="Times New Roman"/>
            </a:endParaRPr>
          </a:p>
          <a:p>
            <a:pPr marL="927100" lvl="2" indent="-247015">
              <a:lnSpc>
                <a:spcPts val="2014"/>
              </a:lnSpc>
              <a:buClr>
                <a:srgbClr val="009DD9"/>
              </a:buClr>
              <a:buSzPct val="69047"/>
              <a:buFont typeface="Arial"/>
              <a:buChar char=""/>
              <a:tabLst>
                <a:tab pos="927100" algn="l"/>
                <a:tab pos="927735" algn="l"/>
              </a:tabLst>
            </a:pPr>
            <a:r>
              <a:rPr sz="2100" spc="30" dirty="0">
                <a:latin typeface="Times New Roman"/>
                <a:cs typeface="Times New Roman"/>
              </a:rPr>
              <a:t>Analysts </a:t>
            </a:r>
            <a:r>
              <a:rPr sz="2100" spc="80" dirty="0">
                <a:latin typeface="Times New Roman"/>
                <a:cs typeface="Times New Roman"/>
              </a:rPr>
              <a:t>use</a:t>
            </a:r>
            <a:r>
              <a:rPr sz="2100" spc="-285" dirty="0">
                <a:latin typeface="Times New Roman"/>
                <a:cs typeface="Times New Roman"/>
              </a:rPr>
              <a:t> </a:t>
            </a:r>
            <a:r>
              <a:rPr sz="2100" b="1" spc="-110" dirty="0">
                <a:latin typeface="Georgia"/>
                <a:cs typeface="Georgia"/>
              </a:rPr>
              <a:t>graphics </a:t>
            </a:r>
            <a:r>
              <a:rPr sz="2100" b="1" spc="-65" dirty="0">
                <a:latin typeface="Georgia"/>
                <a:cs typeface="Georgia"/>
              </a:rPr>
              <a:t>to </a:t>
            </a:r>
            <a:r>
              <a:rPr sz="2100" b="1" spc="-80" dirty="0">
                <a:latin typeface="Georgia"/>
                <a:cs typeface="Georgia"/>
              </a:rPr>
              <a:t>illustrate their </a:t>
            </a:r>
            <a:r>
              <a:rPr sz="2100" b="1" spc="-90" dirty="0">
                <a:latin typeface="Georgia"/>
                <a:cs typeface="Georgia"/>
              </a:rPr>
              <a:t>ideas </a:t>
            </a:r>
            <a:r>
              <a:rPr sz="2100" spc="70" dirty="0">
                <a:latin typeface="Times New Roman"/>
                <a:cs typeface="Times New Roman"/>
              </a:rPr>
              <a:t>whenever</a:t>
            </a:r>
            <a:endParaRPr sz="2100">
              <a:latin typeface="Times New Roman"/>
              <a:cs typeface="Times New Roman"/>
            </a:endParaRPr>
          </a:p>
          <a:p>
            <a:pPr marL="927100">
              <a:lnSpc>
                <a:spcPts val="1975"/>
              </a:lnSpc>
            </a:pPr>
            <a:r>
              <a:rPr sz="2100" spc="60" dirty="0">
                <a:latin typeface="Times New Roman"/>
                <a:cs typeface="Times New Roman"/>
              </a:rPr>
              <a:t>possible</a:t>
            </a:r>
            <a:endParaRPr sz="2100">
              <a:latin typeface="Times New Roman"/>
              <a:cs typeface="Times New Roman"/>
            </a:endParaRPr>
          </a:p>
          <a:p>
            <a:pPr marL="652780" lvl="1" indent="-247015">
              <a:lnSpc>
                <a:spcPts val="2340"/>
              </a:lnSpc>
              <a:buClr>
                <a:srgbClr val="0E6EC5"/>
              </a:buClr>
              <a:buSzPct val="85416"/>
              <a:buFont typeface="Arial"/>
              <a:buChar char=""/>
              <a:tabLst>
                <a:tab pos="653415" algn="l"/>
              </a:tabLst>
            </a:pPr>
            <a:r>
              <a:rPr sz="2400" spc="30" dirty="0">
                <a:latin typeface="Times New Roman"/>
                <a:cs typeface="Times New Roman"/>
              </a:rPr>
              <a:t>Goals </a:t>
            </a:r>
            <a:r>
              <a:rPr sz="2400" spc="20" dirty="0">
                <a:latin typeface="Times New Roman"/>
                <a:cs typeface="Times New Roman"/>
              </a:rPr>
              <a:t>of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Times New Roman"/>
                <a:cs typeface="Times New Roman"/>
              </a:rPr>
              <a:t>SAD</a:t>
            </a:r>
            <a:endParaRPr sz="2400">
              <a:latin typeface="Times New Roman"/>
              <a:cs typeface="Times New Roman"/>
            </a:endParaRPr>
          </a:p>
          <a:p>
            <a:pPr marL="927100" lvl="2" indent="-247015">
              <a:lnSpc>
                <a:spcPts val="2020"/>
              </a:lnSpc>
              <a:buClr>
                <a:srgbClr val="009DD9"/>
              </a:buClr>
              <a:buSzPct val="69047"/>
              <a:buFont typeface="Arial"/>
              <a:buChar char=""/>
              <a:tabLst>
                <a:tab pos="927100" algn="l"/>
                <a:tab pos="927735" algn="l"/>
              </a:tabLst>
            </a:pPr>
            <a:r>
              <a:rPr sz="2100" spc="60" dirty="0">
                <a:latin typeface="Times New Roman"/>
                <a:cs typeface="Times New Roman"/>
              </a:rPr>
              <a:t>Improve</a:t>
            </a:r>
            <a:r>
              <a:rPr sz="2100" spc="-55" dirty="0">
                <a:latin typeface="Times New Roman"/>
                <a:cs typeface="Times New Roman"/>
              </a:rPr>
              <a:t> </a:t>
            </a:r>
            <a:r>
              <a:rPr sz="2100" spc="75" dirty="0">
                <a:latin typeface="Times New Roman"/>
                <a:cs typeface="Times New Roman"/>
              </a:rPr>
              <a:t>Quality</a:t>
            </a:r>
            <a:r>
              <a:rPr sz="2100" spc="-110" dirty="0">
                <a:latin typeface="Times New Roman"/>
                <a:cs typeface="Times New Roman"/>
              </a:rPr>
              <a:t> </a:t>
            </a:r>
            <a:r>
              <a:rPr sz="2100" spc="125" dirty="0">
                <a:latin typeface="Times New Roman"/>
                <a:cs typeface="Times New Roman"/>
              </a:rPr>
              <a:t>and</a:t>
            </a:r>
            <a:r>
              <a:rPr sz="2100" spc="-35" dirty="0">
                <a:latin typeface="Times New Roman"/>
                <a:cs typeface="Times New Roman"/>
              </a:rPr>
              <a:t> </a:t>
            </a:r>
            <a:r>
              <a:rPr sz="2100" spc="80" dirty="0">
                <a:latin typeface="Times New Roman"/>
                <a:cs typeface="Times New Roman"/>
              </a:rPr>
              <a:t>reduce</a:t>
            </a:r>
            <a:r>
              <a:rPr sz="2100" spc="-90" dirty="0">
                <a:latin typeface="Times New Roman"/>
                <a:cs typeface="Times New Roman"/>
              </a:rPr>
              <a:t> </a:t>
            </a:r>
            <a:r>
              <a:rPr sz="2100" spc="125" dirty="0">
                <a:latin typeface="Times New Roman"/>
                <a:cs typeface="Times New Roman"/>
              </a:rPr>
              <a:t>the</a:t>
            </a:r>
            <a:r>
              <a:rPr sz="2100" spc="-95" dirty="0">
                <a:latin typeface="Times New Roman"/>
                <a:cs typeface="Times New Roman"/>
              </a:rPr>
              <a:t> </a:t>
            </a:r>
            <a:r>
              <a:rPr sz="2100" spc="50" dirty="0">
                <a:latin typeface="Times New Roman"/>
                <a:cs typeface="Times New Roman"/>
              </a:rPr>
              <a:t>risk</a:t>
            </a:r>
            <a:r>
              <a:rPr sz="2100" spc="-75" dirty="0">
                <a:latin typeface="Times New Roman"/>
                <a:cs typeface="Times New Roman"/>
              </a:rPr>
              <a:t> </a:t>
            </a:r>
            <a:r>
              <a:rPr sz="2100" spc="15" dirty="0">
                <a:latin typeface="Times New Roman"/>
                <a:cs typeface="Times New Roman"/>
              </a:rPr>
              <a:t>of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60" dirty="0">
                <a:latin typeface="Times New Roman"/>
                <a:cs typeface="Times New Roman"/>
              </a:rPr>
              <a:t>system</a:t>
            </a:r>
            <a:r>
              <a:rPr sz="2100" spc="-35" dirty="0">
                <a:latin typeface="Times New Roman"/>
                <a:cs typeface="Times New Roman"/>
              </a:rPr>
              <a:t> </a:t>
            </a:r>
            <a:r>
              <a:rPr sz="2100" spc="45" dirty="0">
                <a:latin typeface="Times New Roman"/>
                <a:cs typeface="Times New Roman"/>
              </a:rPr>
              <a:t>failure</a:t>
            </a:r>
            <a:endParaRPr sz="2100">
              <a:latin typeface="Times New Roman"/>
              <a:cs typeface="Times New Roman"/>
            </a:endParaRPr>
          </a:p>
          <a:p>
            <a:pPr marL="927100" marR="104139" lvl="2" indent="-247015">
              <a:lnSpc>
                <a:spcPct val="80000"/>
              </a:lnSpc>
              <a:spcBef>
                <a:spcPts val="250"/>
              </a:spcBef>
              <a:buClr>
                <a:srgbClr val="009DD9"/>
              </a:buClr>
              <a:buSzPct val="69047"/>
              <a:buFont typeface="Arial"/>
              <a:buChar char=""/>
              <a:tabLst>
                <a:tab pos="927100" algn="l"/>
                <a:tab pos="927735" algn="l"/>
              </a:tabLst>
            </a:pPr>
            <a:r>
              <a:rPr sz="2100" spc="60" dirty="0">
                <a:latin typeface="Times New Roman"/>
                <a:cs typeface="Times New Roman"/>
              </a:rPr>
              <a:t>Establish </a:t>
            </a:r>
            <a:r>
              <a:rPr sz="2100" spc="75" dirty="0">
                <a:latin typeface="Times New Roman"/>
                <a:cs typeface="Times New Roman"/>
              </a:rPr>
              <a:t>concrete </a:t>
            </a:r>
            <a:r>
              <a:rPr sz="2100" spc="95" dirty="0">
                <a:latin typeface="Times New Roman"/>
                <a:cs typeface="Times New Roman"/>
              </a:rPr>
              <a:t>requirements </a:t>
            </a:r>
            <a:r>
              <a:rPr sz="2100" spc="60" dirty="0">
                <a:latin typeface="Times New Roman"/>
                <a:cs typeface="Times New Roman"/>
              </a:rPr>
              <a:t>specifications </a:t>
            </a:r>
            <a:r>
              <a:rPr sz="2100" spc="125" dirty="0">
                <a:latin typeface="Times New Roman"/>
                <a:cs typeface="Times New Roman"/>
              </a:rPr>
              <a:t>and</a:t>
            </a:r>
            <a:r>
              <a:rPr sz="2100" spc="-155" dirty="0">
                <a:latin typeface="Times New Roman"/>
                <a:cs typeface="Times New Roman"/>
              </a:rPr>
              <a:t> </a:t>
            </a:r>
            <a:r>
              <a:rPr sz="2100" spc="80" dirty="0">
                <a:latin typeface="Times New Roman"/>
                <a:cs typeface="Times New Roman"/>
              </a:rPr>
              <a:t>complete  </a:t>
            </a:r>
            <a:r>
              <a:rPr sz="2100" spc="95" dirty="0">
                <a:latin typeface="Times New Roman"/>
                <a:cs typeface="Times New Roman"/>
              </a:rPr>
              <a:t>requirements</a:t>
            </a:r>
            <a:r>
              <a:rPr sz="2100" spc="-120" dirty="0">
                <a:latin typeface="Times New Roman"/>
                <a:cs typeface="Times New Roman"/>
              </a:rPr>
              <a:t> </a:t>
            </a:r>
            <a:r>
              <a:rPr sz="2100" spc="110" dirty="0">
                <a:latin typeface="Times New Roman"/>
                <a:cs typeface="Times New Roman"/>
              </a:rPr>
              <a:t>documentation</a:t>
            </a:r>
            <a:endParaRPr sz="2100">
              <a:latin typeface="Times New Roman"/>
              <a:cs typeface="Times New Roman"/>
            </a:endParaRPr>
          </a:p>
          <a:p>
            <a:pPr marL="927100" lvl="2" indent="-247015">
              <a:lnSpc>
                <a:spcPts val="2014"/>
              </a:lnSpc>
              <a:buClr>
                <a:srgbClr val="009DD9"/>
              </a:buClr>
              <a:buSzPct val="69047"/>
              <a:buFont typeface="Arial"/>
              <a:buChar char=""/>
              <a:tabLst>
                <a:tab pos="927100" algn="l"/>
                <a:tab pos="927735" algn="l"/>
                <a:tab pos="3355975" algn="l"/>
              </a:tabLst>
            </a:pPr>
            <a:r>
              <a:rPr sz="2100" spc="35" dirty="0">
                <a:latin typeface="Times New Roman"/>
                <a:cs typeface="Times New Roman"/>
              </a:rPr>
              <a:t>Focus</a:t>
            </a:r>
            <a:r>
              <a:rPr sz="2100" spc="-35" dirty="0">
                <a:latin typeface="Times New Roman"/>
                <a:cs typeface="Times New Roman"/>
              </a:rPr>
              <a:t> </a:t>
            </a:r>
            <a:r>
              <a:rPr sz="2100" spc="125" dirty="0">
                <a:latin typeface="Times New Roman"/>
                <a:cs typeface="Times New Roman"/>
              </a:rPr>
              <a:t>on</a:t>
            </a:r>
            <a:r>
              <a:rPr sz="2100" spc="15" dirty="0">
                <a:latin typeface="Times New Roman"/>
                <a:cs typeface="Times New Roman"/>
              </a:rPr>
              <a:t> </a:t>
            </a:r>
            <a:r>
              <a:rPr sz="2100" spc="10" dirty="0">
                <a:latin typeface="Times New Roman"/>
                <a:cs typeface="Times New Roman"/>
              </a:rPr>
              <a:t>Reliability,	</a:t>
            </a:r>
            <a:r>
              <a:rPr sz="2100" spc="5" dirty="0">
                <a:latin typeface="Times New Roman"/>
                <a:cs typeface="Times New Roman"/>
              </a:rPr>
              <a:t>Flexibility, </a:t>
            </a:r>
            <a:r>
              <a:rPr sz="2100" spc="125" dirty="0">
                <a:latin typeface="Times New Roman"/>
                <a:cs typeface="Times New Roman"/>
              </a:rPr>
              <a:t>and </a:t>
            </a:r>
            <a:r>
              <a:rPr sz="2100" spc="65" dirty="0">
                <a:latin typeface="Times New Roman"/>
                <a:cs typeface="Times New Roman"/>
              </a:rPr>
              <a:t>Maintainability </a:t>
            </a:r>
            <a:r>
              <a:rPr sz="2100" spc="15" dirty="0">
                <a:latin typeface="Times New Roman"/>
                <a:cs typeface="Times New Roman"/>
              </a:rPr>
              <a:t>of</a:t>
            </a:r>
            <a:r>
              <a:rPr sz="2100" spc="-330" dirty="0">
                <a:latin typeface="Times New Roman"/>
                <a:cs typeface="Times New Roman"/>
              </a:rPr>
              <a:t> </a:t>
            </a:r>
            <a:r>
              <a:rPr sz="2100" spc="60" dirty="0">
                <a:latin typeface="Times New Roman"/>
                <a:cs typeface="Times New Roman"/>
              </a:rPr>
              <a:t>system</a:t>
            </a:r>
            <a:endParaRPr sz="2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247"/>
            <a:ext cx="9143999" cy="10261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1357" y="0"/>
            <a:ext cx="4742641" cy="5999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90762" cy="10199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881" y="52959"/>
            <a:ext cx="9145643" cy="9008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44500" y="341121"/>
            <a:ext cx="76987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Systems Development</a:t>
            </a:r>
            <a:r>
              <a:rPr sz="3600" spc="-114" dirty="0"/>
              <a:t> </a:t>
            </a:r>
            <a:r>
              <a:rPr sz="3600" dirty="0"/>
              <a:t>Methodologies</a:t>
            </a:r>
            <a:endParaRPr sz="3600"/>
          </a:p>
        </p:txBody>
      </p:sp>
      <p:sp>
        <p:nvSpPr>
          <p:cNvPr id="8" name="object 8"/>
          <p:cNvSpPr txBox="1"/>
          <p:nvPr/>
        </p:nvSpPr>
        <p:spPr>
          <a:xfrm>
            <a:off x="535940" y="1020230"/>
            <a:ext cx="7981950" cy="5223510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650"/>
              </a:spcBef>
              <a:buClr>
                <a:srgbClr val="0AD0D9"/>
              </a:buClr>
              <a:buSzPct val="94642"/>
              <a:buChar char=""/>
              <a:tabLst>
                <a:tab pos="285750" algn="l"/>
              </a:tabLst>
            </a:pPr>
            <a:r>
              <a:rPr sz="2800" dirty="0">
                <a:latin typeface="Arial"/>
                <a:cs typeface="Arial"/>
              </a:rPr>
              <a:t>Structured analysis </a:t>
            </a:r>
            <a:r>
              <a:rPr sz="2800" spc="-5" dirty="0">
                <a:latin typeface="Arial"/>
                <a:cs typeface="Arial"/>
              </a:rPr>
              <a:t>and</a:t>
            </a:r>
            <a:r>
              <a:rPr sz="2800" dirty="0">
                <a:latin typeface="Arial"/>
                <a:cs typeface="Arial"/>
              </a:rPr>
              <a:t> design</a:t>
            </a:r>
            <a:endParaRPr sz="2800">
              <a:latin typeface="Arial"/>
              <a:cs typeface="Arial"/>
            </a:endParaRPr>
          </a:p>
          <a:p>
            <a:pPr marL="285115" indent="-272415">
              <a:lnSpc>
                <a:spcPct val="100000"/>
              </a:lnSpc>
              <a:spcBef>
                <a:spcPts val="645"/>
              </a:spcBef>
              <a:buClr>
                <a:srgbClr val="0AD0D9"/>
              </a:buClr>
              <a:buSzPct val="93750"/>
              <a:buFont typeface="Arial"/>
              <a:buChar char=""/>
              <a:tabLst>
                <a:tab pos="285750" algn="l"/>
              </a:tabLst>
            </a:pPr>
            <a:r>
              <a:rPr sz="3200" spc="120" dirty="0">
                <a:latin typeface="Times New Roman"/>
                <a:cs typeface="Times New Roman"/>
              </a:rPr>
              <a:t>Elements </a:t>
            </a:r>
            <a:r>
              <a:rPr sz="3200" spc="30" dirty="0">
                <a:latin typeface="Times New Roman"/>
                <a:cs typeface="Times New Roman"/>
              </a:rPr>
              <a:t>of </a:t>
            </a:r>
            <a:r>
              <a:rPr sz="3200" spc="140" dirty="0">
                <a:latin typeface="Times New Roman"/>
                <a:cs typeface="Times New Roman"/>
              </a:rPr>
              <a:t>Structured </a:t>
            </a:r>
            <a:r>
              <a:rPr sz="3200" spc="25" dirty="0">
                <a:latin typeface="Times New Roman"/>
                <a:cs typeface="Times New Roman"/>
              </a:rPr>
              <a:t>Analysis </a:t>
            </a:r>
            <a:r>
              <a:rPr sz="3200" spc="200" dirty="0">
                <a:latin typeface="Times New Roman"/>
                <a:cs typeface="Times New Roman"/>
              </a:rPr>
              <a:t>and</a:t>
            </a:r>
            <a:r>
              <a:rPr sz="3200" spc="-550" dirty="0">
                <a:latin typeface="Times New Roman"/>
                <a:cs typeface="Times New Roman"/>
              </a:rPr>
              <a:t> </a:t>
            </a:r>
            <a:r>
              <a:rPr sz="3200" spc="55" dirty="0">
                <a:latin typeface="Times New Roman"/>
                <a:cs typeface="Times New Roman"/>
              </a:rPr>
              <a:t>Design</a:t>
            </a:r>
            <a:endParaRPr sz="3200">
              <a:latin typeface="Times New Roman"/>
              <a:cs typeface="Times New Roman"/>
            </a:endParaRPr>
          </a:p>
          <a:p>
            <a:pPr marL="652780" lvl="1" indent="-247015">
              <a:lnSpc>
                <a:spcPct val="100000"/>
              </a:lnSpc>
              <a:spcBef>
                <a:spcPts val="625"/>
              </a:spcBef>
              <a:buClr>
                <a:srgbClr val="0E6EC5"/>
              </a:buClr>
              <a:buSzPct val="85416"/>
              <a:buFont typeface="Arial"/>
              <a:buChar char=""/>
              <a:tabLst>
                <a:tab pos="653415" algn="l"/>
              </a:tabLst>
            </a:pPr>
            <a:r>
              <a:rPr sz="2400" b="1" spc="-114" dirty="0">
                <a:latin typeface="Georgia"/>
                <a:cs typeface="Georgia"/>
              </a:rPr>
              <a:t>Essential </a:t>
            </a:r>
            <a:r>
              <a:rPr sz="2400" b="1" spc="-130" dirty="0">
                <a:latin typeface="Georgia"/>
                <a:cs typeface="Georgia"/>
              </a:rPr>
              <a:t>Model: </a:t>
            </a:r>
            <a:r>
              <a:rPr sz="2400" spc="65" dirty="0">
                <a:latin typeface="Times New Roman"/>
                <a:cs typeface="Times New Roman"/>
              </a:rPr>
              <a:t>Model </a:t>
            </a:r>
            <a:r>
              <a:rPr sz="2400" spc="20" dirty="0">
                <a:latin typeface="Times New Roman"/>
                <a:cs typeface="Times New Roman"/>
              </a:rPr>
              <a:t>of </a:t>
            </a:r>
            <a:r>
              <a:rPr sz="2400" spc="110" dirty="0">
                <a:latin typeface="Times New Roman"/>
                <a:cs typeface="Times New Roman"/>
              </a:rPr>
              <a:t>what </a:t>
            </a:r>
            <a:r>
              <a:rPr sz="2400" spc="70" dirty="0">
                <a:latin typeface="Times New Roman"/>
                <a:cs typeface="Times New Roman"/>
              </a:rPr>
              <a:t>system </a:t>
            </a:r>
            <a:r>
              <a:rPr sz="2400" spc="145" dirty="0">
                <a:latin typeface="Times New Roman"/>
                <a:cs typeface="Times New Roman"/>
              </a:rPr>
              <a:t>must</a:t>
            </a:r>
            <a:r>
              <a:rPr sz="2400" spc="-370" dirty="0">
                <a:latin typeface="Times New Roman"/>
                <a:cs typeface="Times New Roman"/>
              </a:rPr>
              <a:t> </a:t>
            </a:r>
            <a:r>
              <a:rPr sz="2400" spc="55" dirty="0">
                <a:latin typeface="Times New Roman"/>
                <a:cs typeface="Times New Roman"/>
              </a:rPr>
              <a:t>do.</a:t>
            </a:r>
            <a:endParaRPr sz="2400">
              <a:latin typeface="Times New Roman"/>
              <a:cs typeface="Times New Roman"/>
            </a:endParaRPr>
          </a:p>
          <a:p>
            <a:pPr marL="927100" marR="312420" lvl="2" indent="-247015">
              <a:lnSpc>
                <a:spcPct val="100000"/>
              </a:lnSpc>
              <a:spcBef>
                <a:spcPts val="575"/>
              </a:spcBef>
              <a:buClr>
                <a:srgbClr val="009DD9"/>
              </a:buClr>
              <a:buSzPct val="68750"/>
              <a:buFont typeface="Arial"/>
              <a:buChar char=""/>
              <a:tabLst>
                <a:tab pos="1003300" algn="l"/>
                <a:tab pos="1003935" algn="l"/>
              </a:tabLst>
            </a:pPr>
            <a:r>
              <a:rPr sz="2400" spc="70" dirty="0">
                <a:latin typeface="Times New Roman"/>
                <a:cs typeface="Times New Roman"/>
              </a:rPr>
              <a:t>Does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150" dirty="0">
                <a:latin typeface="Times New Roman"/>
                <a:cs typeface="Times New Roman"/>
              </a:rPr>
              <a:t>not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85" dirty="0">
                <a:latin typeface="Times New Roman"/>
                <a:cs typeface="Times New Roman"/>
              </a:rPr>
              <a:t>define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85" dirty="0">
                <a:latin typeface="Times New Roman"/>
                <a:cs typeface="Times New Roman"/>
              </a:rPr>
              <a:t>how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145" dirty="0">
                <a:latin typeface="Times New Roman"/>
                <a:cs typeface="Times New Roman"/>
              </a:rPr>
              <a:t>the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spc="70" dirty="0">
                <a:latin typeface="Times New Roman"/>
                <a:cs typeface="Times New Roman"/>
              </a:rPr>
              <a:t>system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will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70" dirty="0">
                <a:latin typeface="Times New Roman"/>
                <a:cs typeface="Times New Roman"/>
              </a:rPr>
              <a:t>accomplish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75" dirty="0">
                <a:latin typeface="Times New Roman"/>
                <a:cs typeface="Times New Roman"/>
              </a:rPr>
              <a:t>its  </a:t>
            </a:r>
            <a:r>
              <a:rPr sz="2400" spc="100" dirty="0">
                <a:latin typeface="Times New Roman"/>
                <a:cs typeface="Times New Roman"/>
              </a:rPr>
              <a:t>purpose.</a:t>
            </a:r>
            <a:endParaRPr sz="2400">
              <a:latin typeface="Times New Roman"/>
              <a:cs typeface="Times New Roman"/>
            </a:endParaRPr>
          </a:p>
          <a:p>
            <a:pPr marL="927100" lvl="2" indent="-247015">
              <a:lnSpc>
                <a:spcPct val="100000"/>
              </a:lnSpc>
              <a:spcBef>
                <a:spcPts val="575"/>
              </a:spcBef>
              <a:buClr>
                <a:srgbClr val="009DD9"/>
              </a:buClr>
              <a:buSzPct val="68750"/>
              <a:buFont typeface="Arial"/>
              <a:buChar char=""/>
              <a:tabLst>
                <a:tab pos="1003300" algn="l"/>
                <a:tab pos="1003935" algn="l"/>
              </a:tabLst>
            </a:pPr>
            <a:r>
              <a:rPr sz="2400" spc="15" dirty="0">
                <a:latin typeface="Times New Roman"/>
                <a:cs typeface="Times New Roman"/>
              </a:rPr>
              <a:t>Is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spc="85" dirty="0">
                <a:latin typeface="Times New Roman"/>
                <a:cs typeface="Times New Roman"/>
              </a:rPr>
              <a:t>a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spc="105" dirty="0">
                <a:latin typeface="Times New Roman"/>
                <a:cs typeface="Times New Roman"/>
              </a:rPr>
              <a:t>combination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Times New Roman"/>
                <a:cs typeface="Times New Roman"/>
              </a:rPr>
              <a:t>of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spc="145" dirty="0">
                <a:latin typeface="Times New Roman"/>
                <a:cs typeface="Times New Roman"/>
              </a:rPr>
              <a:t>the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b="1" spc="-114" dirty="0">
                <a:latin typeface="Georgia"/>
                <a:cs typeface="Georgia"/>
              </a:rPr>
              <a:t>environmental</a:t>
            </a:r>
            <a:r>
              <a:rPr sz="2400" b="1" spc="-110" dirty="0">
                <a:latin typeface="Georgia"/>
                <a:cs typeface="Georgia"/>
              </a:rPr>
              <a:t> </a:t>
            </a:r>
            <a:r>
              <a:rPr sz="2400" b="1" spc="-125" dirty="0">
                <a:latin typeface="Georgia"/>
                <a:cs typeface="Georgia"/>
              </a:rPr>
              <a:t>and</a:t>
            </a:r>
            <a:endParaRPr sz="2400">
              <a:latin typeface="Georgia"/>
              <a:cs typeface="Georgia"/>
            </a:endParaRPr>
          </a:p>
          <a:p>
            <a:pPr marL="927100">
              <a:lnSpc>
                <a:spcPct val="100000"/>
              </a:lnSpc>
            </a:pPr>
            <a:r>
              <a:rPr sz="2400" b="1" spc="-120" dirty="0">
                <a:latin typeface="Georgia"/>
                <a:cs typeface="Georgia"/>
              </a:rPr>
              <a:t>behavioral</a:t>
            </a:r>
            <a:r>
              <a:rPr sz="2400" b="1" spc="-55" dirty="0">
                <a:latin typeface="Georgia"/>
                <a:cs typeface="Georgia"/>
              </a:rPr>
              <a:t> </a:t>
            </a:r>
            <a:r>
              <a:rPr sz="2400" spc="105" dirty="0">
                <a:latin typeface="Times New Roman"/>
                <a:cs typeface="Times New Roman"/>
              </a:rPr>
              <a:t>model</a:t>
            </a:r>
            <a:endParaRPr sz="2400">
              <a:latin typeface="Times New Roman"/>
              <a:cs typeface="Times New Roman"/>
            </a:endParaRPr>
          </a:p>
          <a:p>
            <a:pPr marL="1200150" lvl="3" indent="-208915">
              <a:lnSpc>
                <a:spcPct val="100000"/>
              </a:lnSpc>
              <a:spcBef>
                <a:spcPts val="509"/>
              </a:spcBef>
              <a:buClr>
                <a:srgbClr val="0AD0D9"/>
              </a:buClr>
              <a:buSzPct val="65000"/>
              <a:buFont typeface="Arial"/>
              <a:buChar char=""/>
              <a:tabLst>
                <a:tab pos="1200150" algn="l"/>
              </a:tabLst>
            </a:pPr>
            <a:r>
              <a:rPr sz="2000" b="1" spc="-110" dirty="0">
                <a:latin typeface="Georgia"/>
                <a:cs typeface="Georgia"/>
              </a:rPr>
              <a:t>Environmental</a:t>
            </a:r>
            <a:r>
              <a:rPr sz="2000" b="1" spc="-70" dirty="0">
                <a:latin typeface="Georgia"/>
                <a:cs typeface="Georgia"/>
              </a:rPr>
              <a:t> </a:t>
            </a:r>
            <a:r>
              <a:rPr sz="2000" b="1" spc="-95" dirty="0">
                <a:latin typeface="Georgia"/>
                <a:cs typeface="Georgia"/>
              </a:rPr>
              <a:t>Model</a:t>
            </a:r>
            <a:endParaRPr sz="2000">
              <a:latin typeface="Georgia"/>
              <a:cs typeface="Georgia"/>
            </a:endParaRPr>
          </a:p>
          <a:p>
            <a:pPr marL="1475740" lvl="4" indent="-210185">
              <a:lnSpc>
                <a:spcPct val="100000"/>
              </a:lnSpc>
              <a:spcBef>
                <a:spcPts val="480"/>
              </a:spcBef>
              <a:buClr>
                <a:srgbClr val="0FCF9B"/>
              </a:buClr>
              <a:buSzPct val="65000"/>
              <a:buFont typeface="Arial"/>
              <a:buChar char=""/>
              <a:tabLst>
                <a:tab pos="1476375" algn="l"/>
              </a:tabLst>
            </a:pPr>
            <a:r>
              <a:rPr sz="2000" spc="55" dirty="0">
                <a:latin typeface="Times New Roman"/>
                <a:cs typeface="Times New Roman"/>
              </a:rPr>
              <a:t>Defines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125" dirty="0">
                <a:latin typeface="Times New Roman"/>
                <a:cs typeface="Times New Roman"/>
              </a:rPr>
              <a:t>the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b="1" spc="-95" dirty="0">
                <a:latin typeface="Georgia"/>
                <a:cs typeface="Georgia"/>
              </a:rPr>
              <a:t>scope</a:t>
            </a:r>
            <a:r>
              <a:rPr sz="2000" b="1" spc="-65" dirty="0">
                <a:latin typeface="Georgia"/>
                <a:cs typeface="Georgia"/>
              </a:rPr>
              <a:t> </a:t>
            </a:r>
            <a:r>
              <a:rPr sz="2000" spc="15" dirty="0">
                <a:latin typeface="Times New Roman"/>
                <a:cs typeface="Times New Roman"/>
              </a:rPr>
              <a:t>of</a:t>
            </a:r>
            <a:r>
              <a:rPr sz="2000" spc="25" dirty="0">
                <a:latin typeface="Times New Roman"/>
                <a:cs typeface="Times New Roman"/>
              </a:rPr>
              <a:t> </a:t>
            </a:r>
            <a:r>
              <a:rPr sz="2000" spc="125" dirty="0">
                <a:latin typeface="Times New Roman"/>
                <a:cs typeface="Times New Roman"/>
              </a:rPr>
              <a:t>the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spc="85" dirty="0">
                <a:latin typeface="Times New Roman"/>
                <a:cs typeface="Times New Roman"/>
              </a:rPr>
              <a:t>proposed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55" dirty="0">
                <a:latin typeface="Times New Roman"/>
                <a:cs typeface="Times New Roman"/>
              </a:rPr>
              <a:t>system.</a:t>
            </a:r>
            <a:endParaRPr sz="2000">
              <a:latin typeface="Times New Roman"/>
              <a:cs typeface="Times New Roman"/>
            </a:endParaRPr>
          </a:p>
          <a:p>
            <a:pPr marL="1539875" lvl="4" indent="-274320">
              <a:lnSpc>
                <a:spcPct val="100000"/>
              </a:lnSpc>
              <a:spcBef>
                <a:spcPts val="480"/>
              </a:spcBef>
              <a:buClr>
                <a:srgbClr val="0FCF9B"/>
              </a:buClr>
              <a:buSzPct val="65000"/>
              <a:buFont typeface="Arial"/>
              <a:buChar char=""/>
              <a:tabLst>
                <a:tab pos="1539875" algn="l"/>
                <a:tab pos="1540510" algn="l"/>
              </a:tabLst>
            </a:pPr>
            <a:r>
              <a:rPr sz="2000" spc="55" dirty="0">
                <a:latin typeface="Times New Roman"/>
                <a:cs typeface="Times New Roman"/>
              </a:rPr>
              <a:t>Defines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spc="125" dirty="0">
                <a:latin typeface="Times New Roman"/>
                <a:cs typeface="Times New Roman"/>
              </a:rPr>
              <a:t>the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b="1" spc="-100" dirty="0">
                <a:latin typeface="Georgia"/>
                <a:cs typeface="Georgia"/>
              </a:rPr>
              <a:t>boundary </a:t>
            </a:r>
            <a:r>
              <a:rPr sz="2000" spc="120" dirty="0">
                <a:latin typeface="Times New Roman"/>
                <a:cs typeface="Times New Roman"/>
              </a:rPr>
              <a:t>and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85" dirty="0">
                <a:latin typeface="Times New Roman"/>
                <a:cs typeface="Times New Roman"/>
              </a:rPr>
              <a:t>interaction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spc="85" dirty="0">
                <a:latin typeface="Times New Roman"/>
                <a:cs typeface="Times New Roman"/>
              </a:rPr>
              <a:t>between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125" dirty="0">
                <a:latin typeface="Times New Roman"/>
                <a:cs typeface="Times New Roman"/>
              </a:rPr>
              <a:t>the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spc="65" dirty="0">
                <a:latin typeface="Times New Roman"/>
                <a:cs typeface="Times New Roman"/>
              </a:rPr>
              <a:t>system</a:t>
            </a:r>
            <a:endParaRPr sz="2000">
              <a:latin typeface="Times New Roman"/>
              <a:cs typeface="Times New Roman"/>
            </a:endParaRPr>
          </a:p>
          <a:p>
            <a:pPr marL="1475740">
              <a:lnSpc>
                <a:spcPct val="100000"/>
              </a:lnSpc>
              <a:spcBef>
                <a:spcPts val="5"/>
              </a:spcBef>
            </a:pPr>
            <a:r>
              <a:rPr sz="2000" spc="125" dirty="0">
                <a:latin typeface="Times New Roman"/>
                <a:cs typeface="Times New Roman"/>
              </a:rPr>
              <a:t>and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125" dirty="0">
                <a:latin typeface="Times New Roman"/>
                <a:cs typeface="Times New Roman"/>
              </a:rPr>
              <a:t>the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spc="90" dirty="0">
                <a:latin typeface="Times New Roman"/>
                <a:cs typeface="Times New Roman"/>
              </a:rPr>
              <a:t>outside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spc="45" dirty="0">
                <a:latin typeface="Times New Roman"/>
                <a:cs typeface="Times New Roman"/>
              </a:rPr>
              <a:t>world.</a:t>
            </a:r>
            <a:endParaRPr sz="2000">
              <a:latin typeface="Times New Roman"/>
              <a:cs typeface="Times New Roman"/>
            </a:endParaRPr>
          </a:p>
          <a:p>
            <a:pPr marL="1475740" marR="371475" lvl="4" indent="-210185">
              <a:lnSpc>
                <a:spcPct val="100000"/>
              </a:lnSpc>
              <a:spcBef>
                <a:spcPts val="480"/>
              </a:spcBef>
              <a:buClr>
                <a:srgbClr val="0FCF9B"/>
              </a:buClr>
              <a:buSzPct val="65000"/>
              <a:buFont typeface="Arial"/>
              <a:buChar char=""/>
              <a:tabLst>
                <a:tab pos="1539875" algn="l"/>
                <a:tab pos="1540510" algn="l"/>
                <a:tab pos="4641215" algn="l"/>
              </a:tabLst>
            </a:pPr>
            <a:r>
              <a:rPr sz="2000" spc="80" dirty="0">
                <a:latin typeface="Times New Roman"/>
                <a:cs typeface="Times New Roman"/>
              </a:rPr>
              <a:t>Composed </a:t>
            </a:r>
            <a:r>
              <a:rPr sz="2000" dirty="0">
                <a:latin typeface="Times New Roman"/>
                <a:cs typeface="Times New Roman"/>
              </a:rPr>
              <a:t>of:</a:t>
            </a:r>
            <a:r>
              <a:rPr sz="2000" spc="-140" dirty="0">
                <a:latin typeface="Times New Roman"/>
                <a:cs typeface="Times New Roman"/>
              </a:rPr>
              <a:t> </a:t>
            </a:r>
            <a:r>
              <a:rPr sz="2000" spc="100" dirty="0">
                <a:latin typeface="Times New Roman"/>
                <a:cs typeface="Times New Roman"/>
              </a:rPr>
              <a:t>Statement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spc="15" dirty="0">
                <a:latin typeface="Times New Roman"/>
                <a:cs typeface="Times New Roman"/>
              </a:rPr>
              <a:t>of	</a:t>
            </a:r>
            <a:r>
              <a:rPr sz="2000" spc="75" dirty="0">
                <a:latin typeface="Times New Roman"/>
                <a:cs typeface="Times New Roman"/>
              </a:rPr>
              <a:t>Purpose, </a:t>
            </a:r>
            <a:r>
              <a:rPr sz="2000" spc="70" dirty="0">
                <a:latin typeface="Times New Roman"/>
                <a:cs typeface="Times New Roman"/>
              </a:rPr>
              <a:t>Context</a:t>
            </a:r>
            <a:r>
              <a:rPr sz="2000" spc="-240" dirty="0">
                <a:latin typeface="Times New Roman"/>
                <a:cs typeface="Times New Roman"/>
              </a:rPr>
              <a:t> </a:t>
            </a:r>
            <a:r>
              <a:rPr sz="2000" spc="60" dirty="0">
                <a:latin typeface="Times New Roman"/>
                <a:cs typeface="Times New Roman"/>
              </a:rPr>
              <a:t>Diagram,  </a:t>
            </a:r>
            <a:r>
              <a:rPr sz="2000" spc="125" dirty="0">
                <a:latin typeface="Times New Roman"/>
                <a:cs typeface="Times New Roman"/>
              </a:rPr>
              <a:t>and </a:t>
            </a:r>
            <a:r>
              <a:rPr sz="2000" spc="40" dirty="0">
                <a:latin typeface="Times New Roman"/>
                <a:cs typeface="Times New Roman"/>
              </a:rPr>
              <a:t>Event</a:t>
            </a:r>
            <a:r>
              <a:rPr sz="2000" spc="-200" dirty="0">
                <a:latin typeface="Times New Roman"/>
                <a:cs typeface="Times New Roman"/>
              </a:rPr>
              <a:t> </a:t>
            </a:r>
            <a:r>
              <a:rPr sz="2000" spc="20" dirty="0">
                <a:latin typeface="Times New Roman"/>
                <a:cs typeface="Times New Roman"/>
              </a:rPr>
              <a:t>List.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247"/>
            <a:ext cx="9143999" cy="10261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1357" y="0"/>
            <a:ext cx="4742641" cy="5999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90762" cy="10199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881" y="52959"/>
            <a:ext cx="9145643" cy="9008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44500" y="341121"/>
            <a:ext cx="76987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Systems Development</a:t>
            </a:r>
            <a:r>
              <a:rPr sz="3600" spc="-114" dirty="0"/>
              <a:t> </a:t>
            </a:r>
            <a:r>
              <a:rPr sz="3600" dirty="0"/>
              <a:t>Methodologies</a:t>
            </a:r>
            <a:endParaRPr sz="3600"/>
          </a:p>
        </p:txBody>
      </p:sp>
      <p:sp>
        <p:nvSpPr>
          <p:cNvPr id="8" name="object 8"/>
          <p:cNvSpPr txBox="1"/>
          <p:nvPr/>
        </p:nvSpPr>
        <p:spPr>
          <a:xfrm>
            <a:off x="535940" y="1147169"/>
            <a:ext cx="8045450" cy="277304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770"/>
              </a:spcBef>
              <a:buClr>
                <a:srgbClr val="0AD0D9"/>
              </a:buClr>
              <a:buSzPct val="94642"/>
              <a:buChar char=""/>
              <a:tabLst>
                <a:tab pos="285750" algn="l"/>
              </a:tabLst>
            </a:pPr>
            <a:r>
              <a:rPr sz="2800" dirty="0">
                <a:latin typeface="Arial"/>
                <a:cs typeface="Arial"/>
              </a:rPr>
              <a:t>Structured analysis </a:t>
            </a:r>
            <a:r>
              <a:rPr sz="2800" spc="-5" dirty="0">
                <a:latin typeface="Arial"/>
                <a:cs typeface="Arial"/>
              </a:rPr>
              <a:t>and</a:t>
            </a:r>
            <a:r>
              <a:rPr sz="2800" dirty="0">
                <a:latin typeface="Arial"/>
                <a:cs typeface="Arial"/>
              </a:rPr>
              <a:t> design</a:t>
            </a:r>
            <a:endParaRPr sz="2800">
              <a:latin typeface="Arial"/>
              <a:cs typeface="Arial"/>
            </a:endParaRPr>
          </a:p>
          <a:p>
            <a:pPr marL="652780" lvl="1" indent="-247015">
              <a:lnSpc>
                <a:spcPct val="100000"/>
              </a:lnSpc>
              <a:spcBef>
                <a:spcPts val="580"/>
              </a:spcBef>
              <a:buClr>
                <a:srgbClr val="0E6EC5"/>
              </a:buClr>
              <a:buSzPct val="85416"/>
              <a:buFont typeface="Arial"/>
              <a:buChar char=""/>
              <a:tabLst>
                <a:tab pos="653415" algn="l"/>
              </a:tabLst>
            </a:pPr>
            <a:r>
              <a:rPr sz="2400" b="1" spc="-135" dirty="0">
                <a:latin typeface="Georgia"/>
                <a:cs typeface="Georgia"/>
              </a:rPr>
              <a:t>Behavioral</a:t>
            </a:r>
            <a:r>
              <a:rPr sz="2400" b="1" spc="-55" dirty="0">
                <a:latin typeface="Georgia"/>
                <a:cs typeface="Georgia"/>
              </a:rPr>
              <a:t> </a:t>
            </a:r>
            <a:r>
              <a:rPr sz="2400" b="1" spc="-114" dirty="0">
                <a:latin typeface="Georgia"/>
                <a:cs typeface="Georgia"/>
              </a:rPr>
              <a:t>Model</a:t>
            </a:r>
            <a:endParaRPr sz="2400">
              <a:latin typeface="Georgia"/>
              <a:cs typeface="Georgia"/>
            </a:endParaRPr>
          </a:p>
          <a:p>
            <a:pPr marL="927100" lvl="2" indent="-247015">
              <a:lnSpc>
                <a:spcPct val="100000"/>
              </a:lnSpc>
              <a:spcBef>
                <a:spcPts val="530"/>
              </a:spcBef>
              <a:buClr>
                <a:srgbClr val="009DD9"/>
              </a:buClr>
              <a:buSzPct val="69047"/>
              <a:buFont typeface="Arial"/>
              <a:buChar char=""/>
              <a:tabLst>
                <a:tab pos="927100" algn="l"/>
                <a:tab pos="927735" algn="l"/>
              </a:tabLst>
            </a:pPr>
            <a:r>
              <a:rPr sz="2100" spc="55" dirty="0">
                <a:latin typeface="Times New Roman"/>
                <a:cs typeface="Times New Roman"/>
              </a:rPr>
              <a:t>Model</a:t>
            </a:r>
            <a:r>
              <a:rPr sz="2100" spc="-70" dirty="0">
                <a:latin typeface="Times New Roman"/>
                <a:cs typeface="Times New Roman"/>
              </a:rPr>
              <a:t> </a:t>
            </a:r>
            <a:r>
              <a:rPr sz="2100" spc="15" dirty="0">
                <a:latin typeface="Times New Roman"/>
                <a:cs typeface="Times New Roman"/>
              </a:rPr>
              <a:t>of</a:t>
            </a:r>
            <a:r>
              <a:rPr sz="2100" spc="45" dirty="0">
                <a:latin typeface="Times New Roman"/>
                <a:cs typeface="Times New Roman"/>
              </a:rPr>
              <a:t> </a:t>
            </a:r>
            <a:r>
              <a:rPr sz="2100" spc="125" dirty="0">
                <a:latin typeface="Times New Roman"/>
                <a:cs typeface="Times New Roman"/>
              </a:rPr>
              <a:t>the</a:t>
            </a:r>
            <a:r>
              <a:rPr sz="2100" spc="-75" dirty="0">
                <a:latin typeface="Times New Roman"/>
                <a:cs typeface="Times New Roman"/>
              </a:rPr>
              <a:t> </a:t>
            </a:r>
            <a:r>
              <a:rPr sz="2100" u="heavy" spc="9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internal</a:t>
            </a:r>
            <a:r>
              <a:rPr sz="2100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100" u="heavy" spc="7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behavior</a:t>
            </a:r>
            <a:r>
              <a:rPr sz="2100" spc="-160" dirty="0">
                <a:latin typeface="Times New Roman"/>
                <a:cs typeface="Times New Roman"/>
              </a:rPr>
              <a:t> </a:t>
            </a:r>
            <a:r>
              <a:rPr sz="2100" spc="125" dirty="0">
                <a:latin typeface="Times New Roman"/>
                <a:cs typeface="Times New Roman"/>
              </a:rPr>
              <a:t>and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u="heavy" spc="10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data</a:t>
            </a:r>
            <a:r>
              <a:rPr sz="2100" u="heavy" spc="-10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100" u="heavy" spc="8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entities</a:t>
            </a:r>
            <a:r>
              <a:rPr sz="2100" spc="-105" dirty="0">
                <a:latin typeface="Times New Roman"/>
                <a:cs typeface="Times New Roman"/>
              </a:rPr>
              <a:t> </a:t>
            </a:r>
            <a:r>
              <a:rPr sz="2100" spc="15" dirty="0">
                <a:latin typeface="Times New Roman"/>
                <a:cs typeface="Times New Roman"/>
              </a:rPr>
              <a:t>of</a:t>
            </a:r>
            <a:r>
              <a:rPr sz="2100" spc="30" dirty="0">
                <a:latin typeface="Times New Roman"/>
                <a:cs typeface="Times New Roman"/>
              </a:rPr>
              <a:t> </a:t>
            </a:r>
            <a:r>
              <a:rPr sz="2100" spc="125" dirty="0">
                <a:latin typeface="Times New Roman"/>
                <a:cs typeface="Times New Roman"/>
              </a:rPr>
              <a:t>the</a:t>
            </a:r>
            <a:r>
              <a:rPr sz="2100" spc="-105" dirty="0">
                <a:latin typeface="Times New Roman"/>
                <a:cs typeface="Times New Roman"/>
              </a:rPr>
              <a:t> </a:t>
            </a:r>
            <a:r>
              <a:rPr sz="2100" spc="55" dirty="0">
                <a:latin typeface="Times New Roman"/>
                <a:cs typeface="Times New Roman"/>
              </a:rPr>
              <a:t>system.</a:t>
            </a:r>
            <a:endParaRPr sz="2100">
              <a:latin typeface="Times New Roman"/>
              <a:cs typeface="Times New Roman"/>
            </a:endParaRPr>
          </a:p>
          <a:p>
            <a:pPr marL="994410" lvl="2" indent="-314325">
              <a:lnSpc>
                <a:spcPct val="100000"/>
              </a:lnSpc>
              <a:spcBef>
                <a:spcPts val="505"/>
              </a:spcBef>
              <a:buClr>
                <a:srgbClr val="009DD9"/>
              </a:buClr>
              <a:buSzPct val="69047"/>
              <a:buFont typeface="Arial"/>
              <a:buChar char=""/>
              <a:tabLst>
                <a:tab pos="993775" algn="l"/>
                <a:tab pos="994410" algn="l"/>
              </a:tabLst>
            </a:pPr>
            <a:r>
              <a:rPr sz="2100" spc="50" dirty="0">
                <a:latin typeface="Times New Roman"/>
                <a:cs typeface="Times New Roman"/>
              </a:rPr>
              <a:t>Models </a:t>
            </a:r>
            <a:r>
              <a:rPr sz="2100" spc="125" dirty="0">
                <a:latin typeface="Times New Roman"/>
                <a:cs typeface="Times New Roman"/>
              </a:rPr>
              <a:t>the </a:t>
            </a:r>
            <a:r>
              <a:rPr sz="2100" spc="80" dirty="0">
                <a:latin typeface="Times New Roman"/>
                <a:cs typeface="Times New Roman"/>
              </a:rPr>
              <a:t>functional</a:t>
            </a:r>
            <a:r>
              <a:rPr sz="2100" spc="-355" dirty="0">
                <a:latin typeface="Times New Roman"/>
                <a:cs typeface="Times New Roman"/>
              </a:rPr>
              <a:t> </a:t>
            </a:r>
            <a:r>
              <a:rPr sz="2100" spc="85" dirty="0">
                <a:latin typeface="Times New Roman"/>
                <a:cs typeface="Times New Roman"/>
              </a:rPr>
              <a:t>requirements.</a:t>
            </a:r>
            <a:endParaRPr sz="2100">
              <a:latin typeface="Times New Roman"/>
              <a:cs typeface="Times New Roman"/>
            </a:endParaRPr>
          </a:p>
          <a:p>
            <a:pPr marL="927100" marR="448945" lvl="2" indent="-247015">
              <a:lnSpc>
                <a:spcPct val="100000"/>
              </a:lnSpc>
              <a:spcBef>
                <a:spcPts val="500"/>
              </a:spcBef>
              <a:buClr>
                <a:srgbClr val="009DD9"/>
              </a:buClr>
              <a:buSzPct val="69047"/>
              <a:buFont typeface="Arial"/>
              <a:buChar char=""/>
              <a:tabLst>
                <a:tab pos="993775" algn="l"/>
                <a:tab pos="994410" algn="l"/>
              </a:tabLst>
            </a:pPr>
            <a:r>
              <a:rPr sz="2100" spc="85" dirty="0">
                <a:latin typeface="Times New Roman"/>
                <a:cs typeface="Times New Roman"/>
              </a:rPr>
              <a:t>Composed</a:t>
            </a:r>
            <a:r>
              <a:rPr sz="2100" spc="-95" dirty="0">
                <a:latin typeface="Times New Roman"/>
                <a:cs typeface="Times New Roman"/>
              </a:rPr>
              <a:t> </a:t>
            </a:r>
            <a:r>
              <a:rPr sz="2100" spc="15" dirty="0">
                <a:latin typeface="Times New Roman"/>
                <a:cs typeface="Times New Roman"/>
              </a:rPr>
              <a:t>of</a:t>
            </a:r>
            <a:r>
              <a:rPr sz="2100" spc="45" dirty="0">
                <a:latin typeface="Times New Roman"/>
                <a:cs typeface="Times New Roman"/>
              </a:rPr>
              <a:t> </a:t>
            </a:r>
            <a:r>
              <a:rPr sz="2100" spc="85" dirty="0">
                <a:latin typeface="Times New Roman"/>
                <a:cs typeface="Times New Roman"/>
              </a:rPr>
              <a:t>Data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spc="45" dirty="0">
                <a:latin typeface="Times New Roman"/>
                <a:cs typeface="Times New Roman"/>
              </a:rPr>
              <a:t>Dictionary,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spc="85" dirty="0">
                <a:latin typeface="Times New Roman"/>
                <a:cs typeface="Times New Roman"/>
              </a:rPr>
              <a:t>Data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spc="5" dirty="0">
                <a:latin typeface="Times New Roman"/>
                <a:cs typeface="Times New Roman"/>
              </a:rPr>
              <a:t>Flow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spc="60" dirty="0">
                <a:latin typeface="Times New Roman"/>
                <a:cs typeface="Times New Roman"/>
              </a:rPr>
              <a:t>Diagram,</a:t>
            </a:r>
            <a:r>
              <a:rPr sz="2100" spc="-5" dirty="0">
                <a:latin typeface="Times New Roman"/>
                <a:cs typeface="Times New Roman"/>
              </a:rPr>
              <a:t> </a:t>
            </a:r>
            <a:r>
              <a:rPr sz="2100" spc="65" dirty="0">
                <a:latin typeface="Times New Roman"/>
                <a:cs typeface="Times New Roman"/>
              </a:rPr>
              <a:t>Entity  Relationship </a:t>
            </a:r>
            <a:r>
              <a:rPr sz="2100" spc="60" dirty="0">
                <a:latin typeface="Times New Roman"/>
                <a:cs typeface="Times New Roman"/>
              </a:rPr>
              <a:t>Diagram, </a:t>
            </a:r>
            <a:r>
              <a:rPr sz="2100" spc="50" dirty="0">
                <a:latin typeface="Times New Roman"/>
                <a:cs typeface="Times New Roman"/>
              </a:rPr>
              <a:t>Process Specification, </a:t>
            </a:r>
            <a:r>
              <a:rPr sz="2100" spc="125" dirty="0">
                <a:latin typeface="Times New Roman"/>
                <a:cs typeface="Times New Roman"/>
              </a:rPr>
              <a:t>and </a:t>
            </a:r>
            <a:r>
              <a:rPr sz="2100" spc="65" dirty="0">
                <a:latin typeface="Times New Roman"/>
                <a:cs typeface="Times New Roman"/>
              </a:rPr>
              <a:t>State  Transition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spc="60" dirty="0">
                <a:latin typeface="Times New Roman"/>
                <a:cs typeface="Times New Roman"/>
              </a:rPr>
              <a:t>Diagram.</a:t>
            </a:r>
            <a:endParaRPr sz="2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247"/>
            <a:ext cx="9143999" cy="10261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1357" y="0"/>
            <a:ext cx="4742641" cy="5999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90762" cy="10199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881" y="52959"/>
            <a:ext cx="9145643" cy="9008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44500" y="188163"/>
            <a:ext cx="76993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Systems Development</a:t>
            </a:r>
            <a:r>
              <a:rPr sz="3600" spc="-110" dirty="0"/>
              <a:t> </a:t>
            </a:r>
            <a:r>
              <a:rPr sz="3600" dirty="0"/>
              <a:t>Methodologies</a:t>
            </a:r>
            <a:endParaRPr sz="3600"/>
          </a:p>
        </p:txBody>
      </p:sp>
      <p:sp>
        <p:nvSpPr>
          <p:cNvPr id="8" name="object 8"/>
          <p:cNvSpPr txBox="1"/>
          <p:nvPr/>
        </p:nvSpPr>
        <p:spPr>
          <a:xfrm>
            <a:off x="535940" y="994329"/>
            <a:ext cx="7630795" cy="354139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770"/>
              </a:spcBef>
              <a:buClr>
                <a:srgbClr val="0AD0D9"/>
              </a:buClr>
              <a:buSzPct val="94642"/>
              <a:buChar char=""/>
              <a:tabLst>
                <a:tab pos="285750" algn="l"/>
              </a:tabLst>
            </a:pPr>
            <a:r>
              <a:rPr sz="2800" dirty="0">
                <a:latin typeface="Arial"/>
                <a:cs typeface="Arial"/>
              </a:rPr>
              <a:t>Structured analysis </a:t>
            </a:r>
            <a:r>
              <a:rPr sz="2800" spc="-5" dirty="0">
                <a:latin typeface="Arial"/>
                <a:cs typeface="Arial"/>
              </a:rPr>
              <a:t>and</a:t>
            </a:r>
            <a:r>
              <a:rPr sz="2800" dirty="0">
                <a:latin typeface="Arial"/>
                <a:cs typeface="Arial"/>
              </a:rPr>
              <a:t> design</a:t>
            </a:r>
            <a:endParaRPr sz="2800">
              <a:latin typeface="Arial"/>
              <a:cs typeface="Arial"/>
            </a:endParaRPr>
          </a:p>
          <a:p>
            <a:pPr marL="652780" lvl="1" indent="-247015">
              <a:lnSpc>
                <a:spcPct val="100000"/>
              </a:lnSpc>
              <a:spcBef>
                <a:spcPts val="580"/>
              </a:spcBef>
              <a:buClr>
                <a:srgbClr val="0E6EC5"/>
              </a:buClr>
              <a:buSzPct val="85416"/>
              <a:buFont typeface="Arial"/>
              <a:buChar char=""/>
              <a:tabLst>
                <a:tab pos="653415" algn="l"/>
              </a:tabLst>
            </a:pPr>
            <a:r>
              <a:rPr sz="2400" b="1" spc="-100" dirty="0">
                <a:latin typeface="Georgia"/>
                <a:cs typeface="Georgia"/>
              </a:rPr>
              <a:t>Implementation</a:t>
            </a:r>
            <a:r>
              <a:rPr sz="2400" b="1" spc="-80" dirty="0">
                <a:latin typeface="Georgia"/>
                <a:cs typeface="Georgia"/>
              </a:rPr>
              <a:t> </a:t>
            </a:r>
            <a:r>
              <a:rPr sz="2400" b="1" spc="-114" dirty="0">
                <a:latin typeface="Georgia"/>
                <a:cs typeface="Georgia"/>
              </a:rPr>
              <a:t>Model</a:t>
            </a:r>
            <a:endParaRPr sz="2400">
              <a:latin typeface="Georgia"/>
              <a:cs typeface="Georgia"/>
            </a:endParaRPr>
          </a:p>
          <a:p>
            <a:pPr marL="927100" marR="436245" lvl="2" indent="-247015">
              <a:lnSpc>
                <a:spcPct val="100000"/>
              </a:lnSpc>
              <a:spcBef>
                <a:spcPts val="530"/>
              </a:spcBef>
              <a:buClr>
                <a:srgbClr val="009DD9"/>
              </a:buClr>
              <a:buSzPct val="69047"/>
              <a:buFont typeface="Arial"/>
              <a:buChar char=""/>
              <a:tabLst>
                <a:tab pos="927100" algn="l"/>
                <a:tab pos="927735" algn="l"/>
              </a:tabLst>
            </a:pPr>
            <a:r>
              <a:rPr sz="2100" spc="60" dirty="0">
                <a:latin typeface="Times New Roman"/>
                <a:cs typeface="Times New Roman"/>
              </a:rPr>
              <a:t>Maps</a:t>
            </a:r>
            <a:r>
              <a:rPr sz="2100" spc="-50" dirty="0">
                <a:latin typeface="Times New Roman"/>
                <a:cs typeface="Times New Roman"/>
              </a:rPr>
              <a:t> </a:t>
            </a:r>
            <a:r>
              <a:rPr sz="2100" spc="125" dirty="0">
                <a:latin typeface="Times New Roman"/>
                <a:cs typeface="Times New Roman"/>
              </a:rPr>
              <a:t>the</a:t>
            </a:r>
            <a:r>
              <a:rPr sz="2100" spc="-80" dirty="0">
                <a:latin typeface="Times New Roman"/>
                <a:cs typeface="Times New Roman"/>
              </a:rPr>
              <a:t> </a:t>
            </a:r>
            <a:r>
              <a:rPr sz="2100" u="heavy" spc="8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functional</a:t>
            </a:r>
            <a:r>
              <a:rPr sz="2100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100" u="heavy" spc="9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requirements</a:t>
            </a:r>
            <a:r>
              <a:rPr sz="2100" spc="-90" dirty="0">
                <a:latin typeface="Times New Roman"/>
                <a:cs typeface="Times New Roman"/>
              </a:rPr>
              <a:t> </a:t>
            </a:r>
            <a:r>
              <a:rPr sz="2100" spc="100" dirty="0">
                <a:latin typeface="Times New Roman"/>
                <a:cs typeface="Times New Roman"/>
              </a:rPr>
              <a:t>to</a:t>
            </a:r>
            <a:r>
              <a:rPr sz="2100" spc="-75" dirty="0">
                <a:latin typeface="Times New Roman"/>
                <a:cs typeface="Times New Roman"/>
              </a:rPr>
              <a:t> </a:t>
            </a:r>
            <a:r>
              <a:rPr sz="2100" spc="125" dirty="0">
                <a:latin typeface="Times New Roman"/>
                <a:cs typeface="Times New Roman"/>
              </a:rPr>
              <a:t>the</a:t>
            </a:r>
            <a:r>
              <a:rPr sz="2100" spc="-65" dirty="0">
                <a:latin typeface="Times New Roman"/>
                <a:cs typeface="Times New Roman"/>
              </a:rPr>
              <a:t> </a:t>
            </a:r>
            <a:r>
              <a:rPr sz="2100" u="heavy" spc="7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hardware</a:t>
            </a:r>
            <a:r>
              <a:rPr sz="2100" u="heavy" spc="-7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100" u="heavy" spc="1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and  </a:t>
            </a:r>
            <a:r>
              <a:rPr sz="2100" u="heavy" spc="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software.</a:t>
            </a:r>
            <a:endParaRPr sz="2100">
              <a:latin typeface="Times New Roman"/>
              <a:cs typeface="Times New Roman"/>
            </a:endParaRPr>
          </a:p>
          <a:p>
            <a:pPr marL="927100" marR="5080" lvl="2" indent="-247015">
              <a:lnSpc>
                <a:spcPct val="100000"/>
              </a:lnSpc>
              <a:spcBef>
                <a:spcPts val="505"/>
              </a:spcBef>
              <a:buClr>
                <a:srgbClr val="009DD9"/>
              </a:buClr>
              <a:buSzPct val="69047"/>
              <a:buFont typeface="Arial"/>
              <a:buChar char=""/>
              <a:tabLst>
                <a:tab pos="993775" algn="l"/>
                <a:tab pos="994410" algn="l"/>
              </a:tabLst>
            </a:pPr>
            <a:r>
              <a:rPr sz="2100" spc="90" dirty="0">
                <a:latin typeface="Times New Roman"/>
                <a:cs typeface="Times New Roman"/>
              </a:rPr>
              <a:t>Determines</a:t>
            </a:r>
            <a:r>
              <a:rPr sz="2100" spc="-120" dirty="0">
                <a:latin typeface="Times New Roman"/>
                <a:cs typeface="Times New Roman"/>
              </a:rPr>
              <a:t> </a:t>
            </a:r>
            <a:r>
              <a:rPr sz="2100" spc="70" dirty="0">
                <a:latin typeface="Times New Roman"/>
                <a:cs typeface="Times New Roman"/>
              </a:rPr>
              <a:t>which</a:t>
            </a:r>
            <a:r>
              <a:rPr sz="2100" spc="-35" dirty="0">
                <a:latin typeface="Times New Roman"/>
                <a:cs typeface="Times New Roman"/>
              </a:rPr>
              <a:t> </a:t>
            </a:r>
            <a:r>
              <a:rPr sz="2100" u="heavy" spc="8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functions</a:t>
            </a:r>
            <a:r>
              <a:rPr sz="2100" spc="-90" dirty="0">
                <a:latin typeface="Times New Roman"/>
                <a:cs typeface="Times New Roman"/>
              </a:rPr>
              <a:t> </a:t>
            </a:r>
            <a:r>
              <a:rPr sz="2100" spc="95" dirty="0">
                <a:latin typeface="Times New Roman"/>
                <a:cs typeface="Times New Roman"/>
              </a:rPr>
              <a:t>should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95" dirty="0">
                <a:latin typeface="Times New Roman"/>
                <a:cs typeface="Times New Roman"/>
              </a:rPr>
              <a:t>be</a:t>
            </a:r>
            <a:r>
              <a:rPr sz="2100" spc="-70" dirty="0">
                <a:latin typeface="Times New Roman"/>
                <a:cs typeface="Times New Roman"/>
              </a:rPr>
              <a:t> </a:t>
            </a:r>
            <a:r>
              <a:rPr sz="2100" u="heavy" spc="10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manual</a:t>
            </a:r>
            <a:r>
              <a:rPr sz="2100" spc="-25" dirty="0">
                <a:latin typeface="Times New Roman"/>
                <a:cs typeface="Times New Roman"/>
              </a:rPr>
              <a:t> </a:t>
            </a:r>
            <a:r>
              <a:rPr sz="2100" spc="125" dirty="0">
                <a:latin typeface="Times New Roman"/>
                <a:cs typeface="Times New Roman"/>
              </a:rPr>
              <a:t>and</a:t>
            </a:r>
            <a:r>
              <a:rPr sz="2100" spc="-60" dirty="0">
                <a:latin typeface="Times New Roman"/>
                <a:cs typeface="Times New Roman"/>
              </a:rPr>
              <a:t> </a:t>
            </a:r>
            <a:r>
              <a:rPr sz="2100" spc="70" dirty="0">
                <a:latin typeface="Times New Roman"/>
                <a:cs typeface="Times New Roman"/>
              </a:rPr>
              <a:t>which  </a:t>
            </a:r>
            <a:r>
              <a:rPr sz="2100" spc="95" dirty="0">
                <a:latin typeface="Times New Roman"/>
                <a:cs typeface="Times New Roman"/>
              </a:rPr>
              <a:t>should </a:t>
            </a:r>
            <a:r>
              <a:rPr sz="2100" spc="90" dirty="0">
                <a:latin typeface="Times New Roman"/>
                <a:cs typeface="Times New Roman"/>
              </a:rPr>
              <a:t>be</a:t>
            </a:r>
            <a:r>
              <a:rPr sz="2100" spc="-215" dirty="0">
                <a:latin typeface="Times New Roman"/>
                <a:cs typeface="Times New Roman"/>
              </a:rPr>
              <a:t> </a:t>
            </a:r>
            <a:r>
              <a:rPr sz="2100" u="heavy" spc="10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automated</a:t>
            </a:r>
            <a:r>
              <a:rPr sz="2100" spc="105" dirty="0">
                <a:latin typeface="Times New Roman"/>
                <a:cs typeface="Times New Roman"/>
              </a:rPr>
              <a:t>.</a:t>
            </a:r>
            <a:endParaRPr sz="2100">
              <a:latin typeface="Times New Roman"/>
              <a:cs typeface="Times New Roman"/>
            </a:endParaRPr>
          </a:p>
          <a:p>
            <a:pPr marL="994410" lvl="2" indent="-314325">
              <a:lnSpc>
                <a:spcPct val="100000"/>
              </a:lnSpc>
              <a:spcBef>
                <a:spcPts val="505"/>
              </a:spcBef>
              <a:buClr>
                <a:srgbClr val="009DD9"/>
              </a:buClr>
              <a:buSzPct val="69047"/>
              <a:buFont typeface="Arial"/>
              <a:buChar char=""/>
              <a:tabLst>
                <a:tab pos="993775" algn="l"/>
                <a:tab pos="994410" algn="l"/>
              </a:tabLst>
            </a:pPr>
            <a:r>
              <a:rPr sz="2100" spc="55" dirty="0">
                <a:latin typeface="Times New Roman"/>
                <a:cs typeface="Times New Roman"/>
              </a:rPr>
              <a:t>Defines</a:t>
            </a:r>
            <a:r>
              <a:rPr sz="2100" spc="-70" dirty="0">
                <a:latin typeface="Times New Roman"/>
                <a:cs typeface="Times New Roman"/>
              </a:rPr>
              <a:t> </a:t>
            </a:r>
            <a:r>
              <a:rPr sz="2100" spc="130" dirty="0">
                <a:latin typeface="Times New Roman"/>
                <a:cs typeface="Times New Roman"/>
              </a:rPr>
              <a:t>the</a:t>
            </a:r>
            <a:r>
              <a:rPr sz="2100" spc="-70" dirty="0">
                <a:latin typeface="Times New Roman"/>
                <a:cs typeface="Times New Roman"/>
              </a:rPr>
              <a:t> </a:t>
            </a:r>
            <a:r>
              <a:rPr sz="2100" u="heavy" spc="10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Human-Computer</a:t>
            </a:r>
            <a:r>
              <a:rPr sz="2100" u="heavy" spc="-9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100" u="heavy" spc="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Interface</a:t>
            </a:r>
            <a:r>
              <a:rPr sz="2100" spc="55" dirty="0">
                <a:latin typeface="Times New Roman"/>
                <a:cs typeface="Times New Roman"/>
              </a:rPr>
              <a:t>.</a:t>
            </a:r>
            <a:endParaRPr sz="2100">
              <a:latin typeface="Times New Roman"/>
              <a:cs typeface="Times New Roman"/>
            </a:endParaRPr>
          </a:p>
          <a:p>
            <a:pPr marL="994410" lvl="2" indent="-314325">
              <a:lnSpc>
                <a:spcPct val="100000"/>
              </a:lnSpc>
              <a:spcBef>
                <a:spcPts val="505"/>
              </a:spcBef>
              <a:buClr>
                <a:srgbClr val="009DD9"/>
              </a:buClr>
              <a:buSzPct val="69047"/>
              <a:buFont typeface="Arial"/>
              <a:buChar char=""/>
              <a:tabLst>
                <a:tab pos="993775" algn="l"/>
                <a:tab pos="994410" algn="l"/>
              </a:tabLst>
            </a:pPr>
            <a:r>
              <a:rPr sz="2100" spc="55" dirty="0">
                <a:latin typeface="Times New Roman"/>
                <a:cs typeface="Times New Roman"/>
              </a:rPr>
              <a:t>Defines </a:t>
            </a:r>
            <a:r>
              <a:rPr sz="2100" spc="90" dirty="0">
                <a:latin typeface="Times New Roman"/>
                <a:cs typeface="Times New Roman"/>
              </a:rPr>
              <a:t>non-functional</a:t>
            </a:r>
            <a:r>
              <a:rPr sz="2100" spc="-140" dirty="0">
                <a:latin typeface="Times New Roman"/>
                <a:cs typeface="Times New Roman"/>
              </a:rPr>
              <a:t> </a:t>
            </a:r>
            <a:r>
              <a:rPr sz="2100" spc="85" dirty="0">
                <a:latin typeface="Times New Roman"/>
                <a:cs typeface="Times New Roman"/>
              </a:rPr>
              <a:t>requirements.</a:t>
            </a:r>
            <a:endParaRPr sz="2100">
              <a:latin typeface="Times New Roman"/>
              <a:cs typeface="Times New Roman"/>
            </a:endParaRPr>
          </a:p>
          <a:p>
            <a:pPr marL="927100" lvl="2" indent="-247015">
              <a:lnSpc>
                <a:spcPct val="100000"/>
              </a:lnSpc>
              <a:spcBef>
                <a:spcPts val="505"/>
              </a:spcBef>
              <a:buClr>
                <a:srgbClr val="009DD9"/>
              </a:buClr>
              <a:buSzPct val="69047"/>
              <a:buFont typeface="Arial"/>
              <a:buChar char=""/>
              <a:tabLst>
                <a:tab pos="927100" algn="l"/>
                <a:tab pos="927735" algn="l"/>
              </a:tabLst>
            </a:pPr>
            <a:r>
              <a:rPr sz="2100" spc="-10" dirty="0">
                <a:latin typeface="Times New Roman"/>
                <a:cs typeface="Times New Roman"/>
              </a:rPr>
              <a:t>Tool: </a:t>
            </a:r>
            <a:r>
              <a:rPr sz="2100" spc="85" dirty="0">
                <a:latin typeface="Times New Roman"/>
                <a:cs typeface="Times New Roman"/>
              </a:rPr>
              <a:t>Structure</a:t>
            </a:r>
            <a:r>
              <a:rPr sz="2100" spc="-75" dirty="0">
                <a:latin typeface="Times New Roman"/>
                <a:cs typeface="Times New Roman"/>
              </a:rPr>
              <a:t> </a:t>
            </a:r>
            <a:r>
              <a:rPr sz="2100" spc="75" dirty="0">
                <a:latin typeface="Times New Roman"/>
                <a:cs typeface="Times New Roman"/>
              </a:rPr>
              <a:t>Charts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343400" y="3809999"/>
            <a:ext cx="4800599" cy="30479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247"/>
            <a:ext cx="9143999" cy="10261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1357" y="0"/>
            <a:ext cx="4742641" cy="5999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90762" cy="10199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881" y="52959"/>
            <a:ext cx="9145643" cy="9008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44500" y="264921"/>
            <a:ext cx="76987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Systems Development</a:t>
            </a:r>
            <a:r>
              <a:rPr sz="3600" spc="-114" dirty="0"/>
              <a:t> </a:t>
            </a:r>
            <a:r>
              <a:rPr sz="3600" dirty="0"/>
              <a:t>Methodologies</a:t>
            </a:r>
            <a:endParaRPr sz="3600"/>
          </a:p>
        </p:txBody>
      </p:sp>
      <p:sp>
        <p:nvSpPr>
          <p:cNvPr id="8" name="object 8"/>
          <p:cNvSpPr txBox="1"/>
          <p:nvPr/>
        </p:nvSpPr>
        <p:spPr>
          <a:xfrm>
            <a:off x="535940" y="918129"/>
            <a:ext cx="7682230" cy="328549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770"/>
              </a:spcBef>
              <a:buClr>
                <a:srgbClr val="0AD0D9"/>
              </a:buClr>
              <a:buSzPct val="94642"/>
              <a:buChar char=""/>
              <a:tabLst>
                <a:tab pos="285750" algn="l"/>
              </a:tabLst>
            </a:pPr>
            <a:r>
              <a:rPr sz="2800" dirty="0">
                <a:latin typeface="Arial"/>
                <a:cs typeface="Arial"/>
              </a:rPr>
              <a:t>Structured analysis </a:t>
            </a:r>
            <a:r>
              <a:rPr sz="2800" spc="-5" dirty="0">
                <a:latin typeface="Arial"/>
                <a:cs typeface="Arial"/>
              </a:rPr>
              <a:t>and</a:t>
            </a:r>
            <a:r>
              <a:rPr sz="2800" dirty="0">
                <a:latin typeface="Arial"/>
                <a:cs typeface="Arial"/>
              </a:rPr>
              <a:t> design</a:t>
            </a:r>
            <a:endParaRPr sz="2800">
              <a:latin typeface="Arial"/>
              <a:cs typeface="Arial"/>
            </a:endParaRPr>
          </a:p>
          <a:p>
            <a:pPr marL="652780" lvl="1" indent="-247015">
              <a:lnSpc>
                <a:spcPct val="100000"/>
              </a:lnSpc>
              <a:spcBef>
                <a:spcPts val="580"/>
              </a:spcBef>
              <a:buClr>
                <a:srgbClr val="0E6EC5"/>
              </a:buClr>
              <a:buSzPct val="85416"/>
              <a:buFont typeface="Arial"/>
              <a:buChar char=""/>
              <a:tabLst>
                <a:tab pos="653415" algn="l"/>
              </a:tabLst>
            </a:pPr>
            <a:r>
              <a:rPr sz="2400" spc="55" dirty="0">
                <a:latin typeface="Times New Roman"/>
                <a:cs typeface="Times New Roman"/>
              </a:rPr>
              <a:t>Advantages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Times New Roman"/>
                <a:cs typeface="Times New Roman"/>
              </a:rPr>
              <a:t>of</a:t>
            </a:r>
            <a:r>
              <a:rPr sz="2400" spc="55" dirty="0">
                <a:latin typeface="Times New Roman"/>
                <a:cs typeface="Times New Roman"/>
              </a:rPr>
              <a:t> </a:t>
            </a:r>
            <a:r>
              <a:rPr sz="2400" spc="105" dirty="0">
                <a:latin typeface="Times New Roman"/>
                <a:cs typeface="Times New Roman"/>
              </a:rPr>
              <a:t>Structured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40" dirty="0">
                <a:latin typeface="Times New Roman"/>
                <a:cs typeface="Times New Roman"/>
              </a:rPr>
              <a:t>analysis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145" dirty="0">
                <a:latin typeface="Times New Roman"/>
                <a:cs typeface="Times New Roman"/>
              </a:rPr>
              <a:t>and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80" dirty="0">
                <a:latin typeface="Times New Roman"/>
                <a:cs typeface="Times New Roman"/>
              </a:rPr>
              <a:t>design</a:t>
            </a:r>
            <a:endParaRPr sz="2400">
              <a:latin typeface="Times New Roman"/>
              <a:cs typeface="Times New Roman"/>
            </a:endParaRPr>
          </a:p>
          <a:p>
            <a:pPr marL="986790" lvl="2" indent="-306705">
              <a:lnSpc>
                <a:spcPct val="100000"/>
              </a:lnSpc>
              <a:spcBef>
                <a:spcPts val="530"/>
              </a:spcBef>
              <a:buClr>
                <a:srgbClr val="009DD9"/>
              </a:buClr>
              <a:buSzPct val="69047"/>
              <a:buFont typeface="Arial"/>
              <a:buChar char=""/>
              <a:tabLst>
                <a:tab pos="986155" algn="l"/>
                <a:tab pos="986790" algn="l"/>
              </a:tabLst>
            </a:pPr>
            <a:r>
              <a:rPr sz="2100" spc="35" dirty="0">
                <a:latin typeface="Times New Roman"/>
                <a:cs typeface="Times New Roman"/>
              </a:rPr>
              <a:t>visual,</a:t>
            </a:r>
            <a:r>
              <a:rPr sz="2100" spc="-55" dirty="0">
                <a:latin typeface="Times New Roman"/>
                <a:cs typeface="Times New Roman"/>
              </a:rPr>
              <a:t> </a:t>
            </a:r>
            <a:r>
              <a:rPr sz="2100" spc="60" dirty="0">
                <a:latin typeface="Times New Roman"/>
                <a:cs typeface="Times New Roman"/>
              </a:rPr>
              <a:t>so</a:t>
            </a:r>
            <a:r>
              <a:rPr sz="2100" spc="-50" dirty="0">
                <a:latin typeface="Times New Roman"/>
                <a:cs typeface="Times New Roman"/>
              </a:rPr>
              <a:t> </a:t>
            </a:r>
            <a:r>
              <a:rPr sz="2100" spc="80" dirty="0">
                <a:latin typeface="Times New Roman"/>
                <a:cs typeface="Times New Roman"/>
              </a:rPr>
              <a:t>it</a:t>
            </a:r>
            <a:r>
              <a:rPr sz="2100" spc="-50" dirty="0">
                <a:latin typeface="Times New Roman"/>
                <a:cs typeface="Times New Roman"/>
              </a:rPr>
              <a:t> </a:t>
            </a:r>
            <a:r>
              <a:rPr sz="2100" spc="20" dirty="0">
                <a:latin typeface="Times New Roman"/>
                <a:cs typeface="Times New Roman"/>
              </a:rPr>
              <a:t>is</a:t>
            </a:r>
            <a:r>
              <a:rPr sz="2100" spc="445" dirty="0">
                <a:latin typeface="Times New Roman"/>
                <a:cs typeface="Times New Roman"/>
              </a:rPr>
              <a:t> </a:t>
            </a:r>
            <a:r>
              <a:rPr sz="2100" spc="60" dirty="0">
                <a:latin typeface="Times New Roman"/>
                <a:cs typeface="Times New Roman"/>
              </a:rPr>
              <a:t>easier</a:t>
            </a:r>
            <a:r>
              <a:rPr sz="2100" spc="-105" dirty="0">
                <a:latin typeface="Times New Roman"/>
                <a:cs typeface="Times New Roman"/>
              </a:rPr>
              <a:t> </a:t>
            </a:r>
            <a:r>
              <a:rPr sz="2100" spc="40" dirty="0">
                <a:latin typeface="Times New Roman"/>
                <a:cs typeface="Times New Roman"/>
              </a:rPr>
              <a:t>for</a:t>
            </a:r>
            <a:r>
              <a:rPr sz="2100" spc="-100" dirty="0">
                <a:latin typeface="Times New Roman"/>
                <a:cs typeface="Times New Roman"/>
              </a:rPr>
              <a:t> </a:t>
            </a:r>
            <a:r>
              <a:rPr sz="2100" spc="95" dirty="0">
                <a:latin typeface="Times New Roman"/>
                <a:cs typeface="Times New Roman"/>
              </a:rPr>
              <a:t>users/programmers</a:t>
            </a:r>
            <a:r>
              <a:rPr sz="2100" spc="-105" dirty="0">
                <a:latin typeface="Times New Roman"/>
                <a:cs typeface="Times New Roman"/>
              </a:rPr>
              <a:t> </a:t>
            </a:r>
            <a:r>
              <a:rPr sz="2100" spc="105" dirty="0">
                <a:latin typeface="Times New Roman"/>
                <a:cs typeface="Times New Roman"/>
              </a:rPr>
              <a:t>to</a:t>
            </a:r>
            <a:r>
              <a:rPr sz="2100" spc="-75" dirty="0">
                <a:latin typeface="Times New Roman"/>
                <a:cs typeface="Times New Roman"/>
              </a:rPr>
              <a:t> </a:t>
            </a:r>
            <a:r>
              <a:rPr sz="2100" spc="114" dirty="0">
                <a:latin typeface="Times New Roman"/>
                <a:cs typeface="Times New Roman"/>
              </a:rPr>
              <a:t>understand</a:t>
            </a:r>
            <a:endParaRPr sz="2100">
              <a:latin typeface="Times New Roman"/>
              <a:cs typeface="Times New Roman"/>
            </a:endParaRPr>
          </a:p>
          <a:p>
            <a:pPr marL="927100" lvl="2" indent="-247015">
              <a:lnSpc>
                <a:spcPct val="100000"/>
              </a:lnSpc>
              <a:spcBef>
                <a:spcPts val="505"/>
              </a:spcBef>
              <a:buClr>
                <a:srgbClr val="009DD9"/>
              </a:buClr>
              <a:buSzPct val="69047"/>
              <a:buFont typeface="Arial"/>
              <a:buChar char=""/>
              <a:tabLst>
                <a:tab pos="927100" algn="l"/>
                <a:tab pos="927735" algn="l"/>
              </a:tabLst>
            </a:pPr>
            <a:r>
              <a:rPr sz="2100" spc="40" dirty="0">
                <a:latin typeface="Times New Roman"/>
                <a:cs typeface="Times New Roman"/>
              </a:rPr>
              <a:t>Makes</a:t>
            </a:r>
            <a:r>
              <a:rPr sz="2100" spc="-95" dirty="0">
                <a:latin typeface="Times New Roman"/>
                <a:cs typeface="Times New Roman"/>
              </a:rPr>
              <a:t> </a:t>
            </a:r>
            <a:r>
              <a:rPr sz="2100" spc="70" dirty="0">
                <a:latin typeface="Times New Roman"/>
                <a:cs typeface="Times New Roman"/>
              </a:rPr>
              <a:t>good</a:t>
            </a:r>
            <a:r>
              <a:rPr sz="2100" spc="-65" dirty="0">
                <a:latin typeface="Times New Roman"/>
                <a:cs typeface="Times New Roman"/>
              </a:rPr>
              <a:t> </a:t>
            </a:r>
            <a:r>
              <a:rPr sz="2100" spc="80" dirty="0">
                <a:latin typeface="Times New Roman"/>
                <a:cs typeface="Times New Roman"/>
              </a:rPr>
              <a:t>use</a:t>
            </a:r>
            <a:r>
              <a:rPr sz="2100" spc="-105" dirty="0">
                <a:latin typeface="Times New Roman"/>
                <a:cs typeface="Times New Roman"/>
              </a:rPr>
              <a:t> </a:t>
            </a:r>
            <a:r>
              <a:rPr sz="2100" spc="15" dirty="0">
                <a:latin typeface="Times New Roman"/>
                <a:cs typeface="Times New Roman"/>
              </a:rPr>
              <a:t>of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60" dirty="0">
                <a:latin typeface="Times New Roman"/>
                <a:cs typeface="Times New Roman"/>
              </a:rPr>
              <a:t>graphical</a:t>
            </a:r>
            <a:r>
              <a:rPr sz="2100" spc="-20" dirty="0">
                <a:latin typeface="Times New Roman"/>
                <a:cs typeface="Times New Roman"/>
              </a:rPr>
              <a:t> </a:t>
            </a:r>
            <a:r>
              <a:rPr sz="2100" spc="65" dirty="0">
                <a:latin typeface="Times New Roman"/>
                <a:cs typeface="Times New Roman"/>
              </a:rPr>
              <a:t>tools</a:t>
            </a:r>
            <a:endParaRPr sz="2100">
              <a:latin typeface="Times New Roman"/>
              <a:cs typeface="Times New Roman"/>
            </a:endParaRPr>
          </a:p>
          <a:p>
            <a:pPr marL="927100" lvl="2" indent="-247015">
              <a:lnSpc>
                <a:spcPct val="100000"/>
              </a:lnSpc>
              <a:spcBef>
                <a:spcPts val="505"/>
              </a:spcBef>
              <a:buClr>
                <a:srgbClr val="009DD9"/>
              </a:buClr>
              <a:buSzPct val="69047"/>
              <a:buFont typeface="Arial"/>
              <a:buChar char=""/>
              <a:tabLst>
                <a:tab pos="927100" algn="l"/>
                <a:tab pos="927735" algn="l"/>
              </a:tabLst>
            </a:pPr>
            <a:r>
              <a:rPr sz="2100" spc="-105" dirty="0">
                <a:latin typeface="Times New Roman"/>
                <a:cs typeface="Times New Roman"/>
              </a:rPr>
              <a:t>A </a:t>
            </a:r>
            <a:r>
              <a:rPr sz="2100" spc="114" dirty="0">
                <a:latin typeface="Times New Roman"/>
                <a:cs typeface="Times New Roman"/>
              </a:rPr>
              <a:t>mature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spc="100" dirty="0">
                <a:latin typeface="Times New Roman"/>
                <a:cs typeface="Times New Roman"/>
              </a:rPr>
              <a:t>technique</a:t>
            </a:r>
            <a:endParaRPr sz="2100">
              <a:latin typeface="Times New Roman"/>
              <a:cs typeface="Times New Roman"/>
            </a:endParaRPr>
          </a:p>
          <a:p>
            <a:pPr marL="927100" lvl="2" indent="-247015">
              <a:lnSpc>
                <a:spcPct val="100000"/>
              </a:lnSpc>
              <a:spcBef>
                <a:spcPts val="505"/>
              </a:spcBef>
              <a:buClr>
                <a:srgbClr val="009DD9"/>
              </a:buClr>
              <a:buSzPct val="69047"/>
              <a:buFont typeface="Arial"/>
              <a:buChar char=""/>
              <a:tabLst>
                <a:tab pos="927100" algn="l"/>
                <a:tab pos="927735" algn="l"/>
              </a:tabLst>
            </a:pPr>
            <a:r>
              <a:rPr sz="2100" spc="70" dirty="0">
                <a:latin typeface="Times New Roman"/>
                <a:cs typeface="Times New Roman"/>
              </a:rPr>
              <a:t>Process-oriented</a:t>
            </a:r>
            <a:r>
              <a:rPr sz="2100" spc="-90" dirty="0">
                <a:latin typeface="Times New Roman"/>
                <a:cs typeface="Times New Roman"/>
              </a:rPr>
              <a:t> </a:t>
            </a:r>
            <a:r>
              <a:rPr sz="2100" spc="95" dirty="0">
                <a:latin typeface="Times New Roman"/>
                <a:cs typeface="Times New Roman"/>
              </a:rPr>
              <a:t>approach</a:t>
            </a:r>
            <a:r>
              <a:rPr sz="2100" spc="-30" dirty="0">
                <a:latin typeface="Times New Roman"/>
                <a:cs typeface="Times New Roman"/>
              </a:rPr>
              <a:t> </a:t>
            </a:r>
            <a:r>
              <a:rPr sz="2100" spc="15" dirty="0">
                <a:latin typeface="Times New Roman"/>
                <a:cs typeface="Times New Roman"/>
              </a:rPr>
              <a:t>is</a:t>
            </a:r>
            <a:r>
              <a:rPr sz="2100" spc="-90" dirty="0">
                <a:latin typeface="Times New Roman"/>
                <a:cs typeface="Times New Roman"/>
              </a:rPr>
              <a:t> </a:t>
            </a:r>
            <a:r>
              <a:rPr sz="2100" spc="75" dirty="0">
                <a:latin typeface="Times New Roman"/>
                <a:cs typeface="Times New Roman"/>
              </a:rPr>
              <a:t>a</a:t>
            </a:r>
            <a:r>
              <a:rPr sz="2100" spc="-55" dirty="0">
                <a:latin typeface="Times New Roman"/>
                <a:cs typeface="Times New Roman"/>
              </a:rPr>
              <a:t> </a:t>
            </a:r>
            <a:r>
              <a:rPr sz="2100" spc="95" dirty="0">
                <a:latin typeface="Times New Roman"/>
                <a:cs typeface="Times New Roman"/>
              </a:rPr>
              <a:t>natural</a:t>
            </a:r>
            <a:r>
              <a:rPr sz="2100" spc="-50" dirty="0">
                <a:latin typeface="Times New Roman"/>
                <a:cs typeface="Times New Roman"/>
              </a:rPr>
              <a:t> </a:t>
            </a:r>
            <a:r>
              <a:rPr sz="2100" spc="-5" dirty="0">
                <a:latin typeface="Times New Roman"/>
                <a:cs typeface="Times New Roman"/>
              </a:rPr>
              <a:t>way</a:t>
            </a:r>
            <a:r>
              <a:rPr sz="2100" spc="-100" dirty="0">
                <a:latin typeface="Times New Roman"/>
                <a:cs typeface="Times New Roman"/>
              </a:rPr>
              <a:t> </a:t>
            </a:r>
            <a:r>
              <a:rPr sz="2100" spc="15" dirty="0">
                <a:latin typeface="Times New Roman"/>
                <a:cs typeface="Times New Roman"/>
              </a:rPr>
              <a:t>of</a:t>
            </a:r>
            <a:r>
              <a:rPr sz="2100" spc="25" dirty="0">
                <a:latin typeface="Times New Roman"/>
                <a:cs typeface="Times New Roman"/>
              </a:rPr>
              <a:t> </a:t>
            </a:r>
            <a:r>
              <a:rPr sz="2100" spc="95" dirty="0">
                <a:latin typeface="Times New Roman"/>
                <a:cs typeface="Times New Roman"/>
              </a:rPr>
              <a:t>thinking</a:t>
            </a:r>
            <a:endParaRPr sz="2100">
              <a:latin typeface="Times New Roman"/>
              <a:cs typeface="Times New Roman"/>
            </a:endParaRPr>
          </a:p>
          <a:p>
            <a:pPr marL="927100" lvl="2" indent="-247015">
              <a:lnSpc>
                <a:spcPct val="100000"/>
              </a:lnSpc>
              <a:spcBef>
                <a:spcPts val="505"/>
              </a:spcBef>
              <a:buClr>
                <a:srgbClr val="009DD9"/>
              </a:buClr>
              <a:buSzPct val="69047"/>
              <a:buFont typeface="Arial"/>
              <a:buChar char=""/>
              <a:tabLst>
                <a:tab pos="927100" algn="l"/>
                <a:tab pos="927735" algn="l"/>
              </a:tabLst>
            </a:pPr>
            <a:r>
              <a:rPr sz="2100" spc="25" dirty="0">
                <a:latin typeface="Times New Roman"/>
                <a:cs typeface="Times New Roman"/>
              </a:rPr>
              <a:t>Flexible</a:t>
            </a:r>
            <a:endParaRPr sz="2100">
              <a:latin typeface="Times New Roman"/>
              <a:cs typeface="Times New Roman"/>
            </a:endParaRPr>
          </a:p>
          <a:p>
            <a:pPr marL="988060" lvl="2" indent="-307975">
              <a:lnSpc>
                <a:spcPct val="100000"/>
              </a:lnSpc>
              <a:spcBef>
                <a:spcPts val="505"/>
              </a:spcBef>
              <a:buClr>
                <a:srgbClr val="009DD9"/>
              </a:buClr>
              <a:buSzPct val="69047"/>
              <a:buFont typeface="Arial"/>
              <a:buChar char=""/>
              <a:tabLst>
                <a:tab pos="988060" algn="l"/>
                <a:tab pos="988694" algn="l"/>
              </a:tabLst>
            </a:pPr>
            <a:r>
              <a:rPr sz="2100" spc="70" dirty="0">
                <a:latin typeface="Times New Roman"/>
                <a:cs typeface="Times New Roman"/>
              </a:rPr>
              <a:t>simple</a:t>
            </a:r>
            <a:r>
              <a:rPr sz="2100" spc="-105" dirty="0">
                <a:latin typeface="Times New Roman"/>
                <a:cs typeface="Times New Roman"/>
              </a:rPr>
              <a:t> </a:t>
            </a:r>
            <a:r>
              <a:rPr sz="2100" spc="125" dirty="0">
                <a:latin typeface="Times New Roman"/>
                <a:cs typeface="Times New Roman"/>
              </a:rPr>
              <a:t>and</a:t>
            </a:r>
            <a:r>
              <a:rPr sz="2100" spc="-60" dirty="0">
                <a:latin typeface="Times New Roman"/>
                <a:cs typeface="Times New Roman"/>
              </a:rPr>
              <a:t> </a:t>
            </a:r>
            <a:r>
              <a:rPr sz="2100" spc="35" dirty="0">
                <a:latin typeface="Times New Roman"/>
                <a:cs typeface="Times New Roman"/>
              </a:rPr>
              <a:t>easy</a:t>
            </a:r>
            <a:r>
              <a:rPr sz="2100" spc="-70" dirty="0">
                <a:latin typeface="Times New Roman"/>
                <a:cs typeface="Times New Roman"/>
              </a:rPr>
              <a:t> </a:t>
            </a:r>
            <a:r>
              <a:rPr sz="2100" spc="100" dirty="0">
                <a:latin typeface="Times New Roman"/>
                <a:cs typeface="Times New Roman"/>
              </a:rPr>
              <a:t>to</a:t>
            </a:r>
            <a:r>
              <a:rPr sz="2100" spc="-80" dirty="0">
                <a:latin typeface="Times New Roman"/>
                <a:cs typeface="Times New Roman"/>
              </a:rPr>
              <a:t> </a:t>
            </a:r>
            <a:r>
              <a:rPr sz="2100" spc="114" dirty="0">
                <a:latin typeface="Times New Roman"/>
                <a:cs typeface="Times New Roman"/>
              </a:rPr>
              <a:t>understand</a:t>
            </a:r>
            <a:r>
              <a:rPr sz="2100" spc="-70" dirty="0">
                <a:latin typeface="Times New Roman"/>
                <a:cs typeface="Times New Roman"/>
              </a:rPr>
              <a:t> </a:t>
            </a:r>
            <a:r>
              <a:rPr sz="2100" spc="125" dirty="0">
                <a:latin typeface="Times New Roman"/>
                <a:cs typeface="Times New Roman"/>
              </a:rPr>
              <a:t>and</a:t>
            </a:r>
            <a:r>
              <a:rPr sz="2100" dirty="0">
                <a:latin typeface="Times New Roman"/>
                <a:cs typeface="Times New Roman"/>
              </a:rPr>
              <a:t> </a:t>
            </a:r>
            <a:r>
              <a:rPr sz="2100" spc="105" dirty="0">
                <a:latin typeface="Times New Roman"/>
                <a:cs typeface="Times New Roman"/>
              </a:rPr>
              <a:t>impalement</a:t>
            </a:r>
            <a:endParaRPr sz="2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247"/>
            <a:ext cx="9143999" cy="10261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1357" y="0"/>
            <a:ext cx="4742641" cy="5999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90762" cy="10199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881" y="52959"/>
            <a:ext cx="9145643" cy="9008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35940" y="1946859"/>
            <a:ext cx="7753350" cy="35934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 marR="5080" indent="-273050">
              <a:lnSpc>
                <a:spcPct val="100000"/>
              </a:lnSpc>
              <a:spcBef>
                <a:spcPts val="105"/>
              </a:spcBef>
            </a:pPr>
            <a:r>
              <a:rPr sz="2450" spc="-625" dirty="0">
                <a:solidFill>
                  <a:srgbClr val="0AD0D9"/>
                </a:solidFill>
                <a:latin typeface="Arial"/>
                <a:cs typeface="Arial"/>
              </a:rPr>
              <a:t> </a:t>
            </a:r>
            <a:r>
              <a:rPr sz="2600" b="1" spc="-80" dirty="0">
                <a:latin typeface="Georgia"/>
                <a:cs typeface="Georgia"/>
              </a:rPr>
              <a:t>Object-Oriented </a:t>
            </a:r>
            <a:r>
              <a:rPr sz="2600" b="1" spc="-145" dirty="0">
                <a:latin typeface="Georgia"/>
                <a:cs typeface="Georgia"/>
              </a:rPr>
              <a:t>Analysis: </a:t>
            </a:r>
            <a:r>
              <a:rPr sz="2600" b="1" spc="-100" dirty="0">
                <a:latin typeface="Georgia"/>
                <a:cs typeface="Georgia"/>
              </a:rPr>
              <a:t>Developing </a:t>
            </a:r>
            <a:r>
              <a:rPr sz="2600" b="1" spc="-70" dirty="0">
                <a:latin typeface="Georgia"/>
                <a:cs typeface="Georgia"/>
              </a:rPr>
              <a:t>the </a:t>
            </a:r>
            <a:r>
              <a:rPr sz="2600" b="1" spc="-530" dirty="0">
                <a:latin typeface="Georgia"/>
                <a:cs typeface="Georgia"/>
              </a:rPr>
              <a:t>Static  </a:t>
            </a:r>
            <a:r>
              <a:rPr sz="2600" b="1" spc="-100" dirty="0">
                <a:latin typeface="Georgia"/>
                <a:cs typeface="Georgia"/>
              </a:rPr>
              <a:t>Model</a:t>
            </a:r>
            <a:r>
              <a:rPr sz="2600" spc="-100" dirty="0">
                <a:latin typeface="Times New Roman"/>
                <a:cs typeface="Times New Roman"/>
              </a:rPr>
              <a:t>, </a:t>
            </a:r>
            <a:r>
              <a:rPr sz="2600" b="1" spc="-130" dirty="0">
                <a:latin typeface="Georgia"/>
                <a:cs typeface="Georgia"/>
              </a:rPr>
              <a:t>Class </a:t>
            </a:r>
            <a:r>
              <a:rPr sz="2600" b="1" spc="-150" dirty="0">
                <a:latin typeface="Georgia"/>
                <a:cs typeface="Georgia"/>
              </a:rPr>
              <a:t>Diagrams, </a:t>
            </a:r>
            <a:r>
              <a:rPr sz="2600" b="1" spc="-229" dirty="0">
                <a:latin typeface="Georgia"/>
                <a:cs typeface="Georgia"/>
              </a:rPr>
              <a:t>UML </a:t>
            </a:r>
            <a:r>
              <a:rPr sz="2600" b="1" spc="-120" dirty="0">
                <a:latin typeface="Georgia"/>
                <a:cs typeface="Georgia"/>
              </a:rPr>
              <a:t>Relationships:  Association, Aggregation, </a:t>
            </a:r>
            <a:r>
              <a:rPr sz="2600" b="1" spc="-110" dirty="0">
                <a:latin typeface="Georgia"/>
                <a:cs typeface="Georgia"/>
              </a:rPr>
              <a:t>Composition,  </a:t>
            </a:r>
            <a:r>
              <a:rPr sz="2600" b="1" spc="-120" dirty="0">
                <a:latin typeface="Georgia"/>
                <a:cs typeface="Georgia"/>
              </a:rPr>
              <a:t>Inheritance. </a:t>
            </a:r>
            <a:r>
              <a:rPr sz="2600" b="1" spc="-229" dirty="0">
                <a:latin typeface="Georgia"/>
                <a:cs typeface="Georgia"/>
              </a:rPr>
              <a:t>UML </a:t>
            </a:r>
            <a:r>
              <a:rPr sz="2600" b="1" spc="-135" dirty="0">
                <a:latin typeface="Georgia"/>
                <a:cs typeface="Georgia"/>
              </a:rPr>
              <a:t>Packages, </a:t>
            </a:r>
            <a:r>
              <a:rPr sz="2600" b="1" spc="-65" dirty="0">
                <a:latin typeface="Georgia"/>
                <a:cs typeface="Georgia"/>
              </a:rPr>
              <a:t>Object</a:t>
            </a:r>
            <a:r>
              <a:rPr sz="2600" b="1" spc="-260" dirty="0">
                <a:latin typeface="Georgia"/>
                <a:cs typeface="Georgia"/>
              </a:rPr>
              <a:t> </a:t>
            </a:r>
            <a:r>
              <a:rPr sz="2600" b="1" spc="-150" dirty="0">
                <a:latin typeface="Georgia"/>
                <a:cs typeface="Georgia"/>
              </a:rPr>
              <a:t>Diagrams.</a:t>
            </a:r>
            <a:endParaRPr sz="2600">
              <a:latin typeface="Georgia"/>
              <a:cs typeface="Georgia"/>
            </a:endParaRPr>
          </a:p>
          <a:p>
            <a:pPr marL="285115" marR="230504">
              <a:lnSpc>
                <a:spcPct val="100000"/>
              </a:lnSpc>
            </a:pPr>
            <a:r>
              <a:rPr sz="2600" b="1" spc="-80" dirty="0">
                <a:latin typeface="Georgia"/>
                <a:cs typeface="Georgia"/>
              </a:rPr>
              <a:t>Object-Oriented </a:t>
            </a:r>
            <a:r>
              <a:rPr sz="2600" b="1" spc="-145" dirty="0">
                <a:latin typeface="Georgia"/>
                <a:cs typeface="Georgia"/>
              </a:rPr>
              <a:t>Analysis: </a:t>
            </a:r>
            <a:r>
              <a:rPr sz="2600" b="1" spc="-100" dirty="0">
                <a:latin typeface="Georgia"/>
                <a:cs typeface="Georgia"/>
              </a:rPr>
              <a:t>Developing </a:t>
            </a:r>
            <a:r>
              <a:rPr sz="2600" b="1" spc="-70" dirty="0">
                <a:latin typeface="Georgia"/>
                <a:cs typeface="Georgia"/>
              </a:rPr>
              <a:t>the  </a:t>
            </a:r>
            <a:r>
              <a:rPr sz="2600" b="1" spc="-130" dirty="0">
                <a:latin typeface="Georgia"/>
                <a:cs typeface="Georgia"/>
              </a:rPr>
              <a:t>Dynamic </a:t>
            </a:r>
            <a:r>
              <a:rPr sz="2600" b="1" spc="-120" dirty="0">
                <a:latin typeface="Georgia"/>
                <a:cs typeface="Georgia"/>
              </a:rPr>
              <a:t>Model </a:t>
            </a:r>
            <a:r>
              <a:rPr sz="2600" b="1" spc="-145" dirty="0">
                <a:latin typeface="Georgia"/>
                <a:cs typeface="Georgia"/>
              </a:rPr>
              <a:t>,Use </a:t>
            </a:r>
            <a:r>
              <a:rPr sz="2600" b="1" spc="-135" dirty="0">
                <a:latin typeface="Georgia"/>
                <a:cs typeface="Georgia"/>
              </a:rPr>
              <a:t>Case </a:t>
            </a:r>
            <a:r>
              <a:rPr sz="2600" b="1" spc="-150" dirty="0">
                <a:latin typeface="Georgia"/>
                <a:cs typeface="Georgia"/>
              </a:rPr>
              <a:t>Diagrams, </a:t>
            </a:r>
            <a:r>
              <a:rPr sz="2600" b="1" spc="-145" dirty="0">
                <a:latin typeface="Georgia"/>
                <a:cs typeface="Georgia"/>
              </a:rPr>
              <a:t>Sequence  </a:t>
            </a:r>
            <a:r>
              <a:rPr sz="2600" b="1" spc="-150" dirty="0">
                <a:latin typeface="Georgia"/>
                <a:cs typeface="Georgia"/>
              </a:rPr>
              <a:t>Diagrams, </a:t>
            </a:r>
            <a:r>
              <a:rPr sz="2600" b="1" spc="-110" dirty="0">
                <a:latin typeface="Georgia"/>
                <a:cs typeface="Georgia"/>
              </a:rPr>
              <a:t>Collaboration </a:t>
            </a:r>
            <a:r>
              <a:rPr sz="2600" b="1" spc="-150" dirty="0">
                <a:latin typeface="Georgia"/>
                <a:cs typeface="Georgia"/>
              </a:rPr>
              <a:t>Diagrams, </a:t>
            </a:r>
            <a:r>
              <a:rPr sz="2600" b="1" spc="-130" dirty="0">
                <a:latin typeface="Georgia"/>
                <a:cs typeface="Georgia"/>
              </a:rPr>
              <a:t>Statechart  </a:t>
            </a:r>
            <a:r>
              <a:rPr sz="2600" b="1" spc="-150" dirty="0">
                <a:latin typeface="Georgia"/>
                <a:cs typeface="Georgia"/>
              </a:rPr>
              <a:t>Diagrams, Advanced </a:t>
            </a:r>
            <a:r>
              <a:rPr sz="2600" b="1" spc="-145" dirty="0">
                <a:latin typeface="Georgia"/>
                <a:cs typeface="Georgia"/>
              </a:rPr>
              <a:t>States: </a:t>
            </a:r>
            <a:r>
              <a:rPr sz="2600" b="1" spc="-130" dirty="0">
                <a:latin typeface="Georgia"/>
                <a:cs typeface="Georgia"/>
              </a:rPr>
              <a:t>Substates,  </a:t>
            </a:r>
            <a:r>
              <a:rPr sz="2600" b="1" spc="-125" dirty="0">
                <a:latin typeface="Georgia"/>
                <a:cs typeface="Georgia"/>
              </a:rPr>
              <a:t>Superstates,Activity</a:t>
            </a:r>
            <a:r>
              <a:rPr sz="2600" b="1" spc="-130" dirty="0">
                <a:latin typeface="Georgia"/>
                <a:cs typeface="Georgia"/>
              </a:rPr>
              <a:t> </a:t>
            </a:r>
            <a:r>
              <a:rPr sz="2600" b="1" spc="-150" dirty="0">
                <a:latin typeface="Georgia"/>
                <a:cs typeface="Georgia"/>
              </a:rPr>
              <a:t>Diagrams.</a:t>
            </a:r>
            <a:endParaRPr sz="2600">
              <a:latin typeface="Georgia"/>
              <a:cs typeface="Georgi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1032509"/>
            <a:ext cx="6042660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-355" dirty="0"/>
              <a:t>Course </a:t>
            </a:r>
            <a:r>
              <a:rPr sz="5000" spc="-280" dirty="0"/>
              <a:t>Catalogue </a:t>
            </a:r>
            <a:r>
              <a:rPr sz="5000" spc="-135" dirty="0"/>
              <a:t>-</a:t>
            </a:r>
            <a:r>
              <a:rPr sz="5000" spc="-245" dirty="0"/>
              <a:t> </a:t>
            </a:r>
            <a:r>
              <a:rPr sz="5000" spc="-800" dirty="0"/>
              <a:t>HEC</a:t>
            </a:r>
            <a:endParaRPr sz="50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247"/>
            <a:ext cx="9143999" cy="10261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1357" y="0"/>
            <a:ext cx="4742641" cy="5999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90762" cy="10199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881" y="52959"/>
            <a:ext cx="9145643" cy="9008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44297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Systems</a:t>
            </a:r>
            <a:r>
              <a:rPr spc="-45" dirty="0"/>
              <a:t> </a:t>
            </a:r>
            <a:r>
              <a:rPr spc="-5" dirty="0"/>
              <a:t>Development  Methodologies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35940" y="1862151"/>
            <a:ext cx="7351395" cy="2069464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775"/>
              </a:spcBef>
              <a:buClr>
                <a:srgbClr val="0AD0D9"/>
              </a:buClr>
              <a:buSzPct val="94642"/>
              <a:buChar char=""/>
              <a:tabLst>
                <a:tab pos="285750" algn="l"/>
              </a:tabLst>
            </a:pPr>
            <a:r>
              <a:rPr sz="2800" dirty="0">
                <a:latin typeface="Arial"/>
                <a:cs typeface="Arial"/>
              </a:rPr>
              <a:t>Structured analysis and design</a:t>
            </a:r>
            <a:endParaRPr sz="2800">
              <a:latin typeface="Arial"/>
              <a:cs typeface="Arial"/>
            </a:endParaRPr>
          </a:p>
          <a:p>
            <a:pPr marL="652780" lvl="1" indent="-247015">
              <a:lnSpc>
                <a:spcPct val="100000"/>
              </a:lnSpc>
              <a:spcBef>
                <a:spcPts val="585"/>
              </a:spcBef>
              <a:buClr>
                <a:srgbClr val="0E6EC5"/>
              </a:buClr>
              <a:buSzPct val="85416"/>
              <a:buFont typeface="Arial"/>
              <a:buChar char=""/>
              <a:tabLst>
                <a:tab pos="653415" algn="l"/>
              </a:tabLst>
            </a:pPr>
            <a:r>
              <a:rPr sz="2400" spc="65" dirty="0">
                <a:latin typeface="Times New Roman"/>
                <a:cs typeface="Times New Roman"/>
              </a:rPr>
              <a:t>Disadvantages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Times New Roman"/>
                <a:cs typeface="Times New Roman"/>
              </a:rPr>
              <a:t>of</a:t>
            </a:r>
            <a:r>
              <a:rPr sz="2400" spc="45" dirty="0">
                <a:latin typeface="Times New Roman"/>
                <a:cs typeface="Times New Roman"/>
              </a:rPr>
              <a:t> </a:t>
            </a:r>
            <a:r>
              <a:rPr sz="2400" spc="105" dirty="0">
                <a:latin typeface="Times New Roman"/>
                <a:cs typeface="Times New Roman"/>
              </a:rPr>
              <a:t>Structured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40" dirty="0">
                <a:latin typeface="Times New Roman"/>
                <a:cs typeface="Times New Roman"/>
              </a:rPr>
              <a:t>analysis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145" dirty="0">
                <a:latin typeface="Times New Roman"/>
                <a:cs typeface="Times New Roman"/>
              </a:rPr>
              <a:t>and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80" dirty="0">
                <a:latin typeface="Times New Roman"/>
                <a:cs typeface="Times New Roman"/>
              </a:rPr>
              <a:t>design</a:t>
            </a:r>
            <a:endParaRPr sz="2400">
              <a:latin typeface="Times New Roman"/>
              <a:cs typeface="Times New Roman"/>
            </a:endParaRPr>
          </a:p>
          <a:p>
            <a:pPr marL="927100" lvl="2" indent="-247015">
              <a:lnSpc>
                <a:spcPct val="100000"/>
              </a:lnSpc>
              <a:spcBef>
                <a:spcPts val="525"/>
              </a:spcBef>
              <a:buClr>
                <a:srgbClr val="009DD9"/>
              </a:buClr>
              <a:buSzPct val="69047"/>
              <a:buFont typeface="Arial"/>
              <a:buChar char=""/>
              <a:tabLst>
                <a:tab pos="927100" algn="l"/>
                <a:tab pos="927735" algn="l"/>
              </a:tabLst>
            </a:pPr>
            <a:r>
              <a:rPr sz="2100" spc="85" dirty="0">
                <a:latin typeface="Times New Roman"/>
                <a:cs typeface="Times New Roman"/>
              </a:rPr>
              <a:t>Not</a:t>
            </a:r>
            <a:r>
              <a:rPr sz="2100" spc="-105" dirty="0">
                <a:latin typeface="Times New Roman"/>
                <a:cs typeface="Times New Roman"/>
              </a:rPr>
              <a:t> </a:t>
            </a:r>
            <a:r>
              <a:rPr sz="2100" spc="105" dirty="0">
                <a:latin typeface="Times New Roman"/>
                <a:cs typeface="Times New Roman"/>
              </a:rPr>
              <a:t>enough</a:t>
            </a:r>
            <a:r>
              <a:rPr sz="2100" spc="-75" dirty="0">
                <a:latin typeface="Times New Roman"/>
                <a:cs typeface="Times New Roman"/>
              </a:rPr>
              <a:t> </a:t>
            </a:r>
            <a:r>
              <a:rPr sz="2100" spc="70" dirty="0">
                <a:latin typeface="Times New Roman"/>
                <a:cs typeface="Times New Roman"/>
              </a:rPr>
              <a:t>user-analyst</a:t>
            </a:r>
            <a:r>
              <a:rPr sz="2100" spc="-60" dirty="0">
                <a:latin typeface="Times New Roman"/>
                <a:cs typeface="Times New Roman"/>
              </a:rPr>
              <a:t> </a:t>
            </a:r>
            <a:r>
              <a:rPr sz="2100" spc="90" dirty="0">
                <a:latin typeface="Times New Roman"/>
                <a:cs typeface="Times New Roman"/>
              </a:rPr>
              <a:t>interaction</a:t>
            </a:r>
            <a:endParaRPr sz="2100">
              <a:latin typeface="Times New Roman"/>
              <a:cs typeface="Times New Roman"/>
            </a:endParaRPr>
          </a:p>
          <a:p>
            <a:pPr marL="927100" lvl="2" indent="-247015">
              <a:lnSpc>
                <a:spcPct val="100000"/>
              </a:lnSpc>
              <a:spcBef>
                <a:spcPts val="505"/>
              </a:spcBef>
              <a:buClr>
                <a:srgbClr val="009DD9"/>
              </a:buClr>
              <a:buSzPct val="69047"/>
              <a:buFont typeface="Arial"/>
              <a:buChar char=""/>
              <a:tabLst>
                <a:tab pos="927100" algn="l"/>
                <a:tab pos="927735" algn="l"/>
              </a:tabLst>
            </a:pPr>
            <a:r>
              <a:rPr sz="2100" spc="55" dirty="0">
                <a:latin typeface="Times New Roman"/>
                <a:cs typeface="Times New Roman"/>
              </a:rPr>
              <a:t>It</a:t>
            </a:r>
            <a:r>
              <a:rPr sz="2100" spc="-105" dirty="0">
                <a:latin typeface="Times New Roman"/>
                <a:cs typeface="Times New Roman"/>
              </a:rPr>
              <a:t> </a:t>
            </a:r>
            <a:r>
              <a:rPr sz="2100" spc="100" dirty="0">
                <a:latin typeface="Times New Roman"/>
                <a:cs typeface="Times New Roman"/>
              </a:rPr>
              <a:t>depends</a:t>
            </a:r>
            <a:r>
              <a:rPr sz="2100" spc="-114" dirty="0">
                <a:latin typeface="Times New Roman"/>
                <a:cs typeface="Times New Roman"/>
              </a:rPr>
              <a:t> </a:t>
            </a:r>
            <a:r>
              <a:rPr sz="2100" spc="125" dirty="0">
                <a:latin typeface="Times New Roman"/>
                <a:cs typeface="Times New Roman"/>
              </a:rPr>
              <a:t>on</a:t>
            </a:r>
            <a:r>
              <a:rPr sz="2100" spc="-70" dirty="0">
                <a:latin typeface="Times New Roman"/>
                <a:cs typeface="Times New Roman"/>
              </a:rPr>
              <a:t> </a:t>
            </a:r>
            <a:r>
              <a:rPr sz="2100" spc="50" dirty="0">
                <a:latin typeface="Times New Roman"/>
                <a:cs typeface="Times New Roman"/>
              </a:rPr>
              <a:t>dividing</a:t>
            </a:r>
            <a:r>
              <a:rPr sz="2100" spc="-55" dirty="0">
                <a:latin typeface="Times New Roman"/>
                <a:cs typeface="Times New Roman"/>
              </a:rPr>
              <a:t> </a:t>
            </a:r>
            <a:r>
              <a:rPr sz="2100" spc="60" dirty="0">
                <a:latin typeface="Times New Roman"/>
                <a:cs typeface="Times New Roman"/>
              </a:rPr>
              <a:t>system</a:t>
            </a:r>
            <a:r>
              <a:rPr sz="2100" spc="-35" dirty="0">
                <a:latin typeface="Times New Roman"/>
                <a:cs typeface="Times New Roman"/>
              </a:rPr>
              <a:t> </a:t>
            </a:r>
            <a:r>
              <a:rPr sz="2100" spc="100" dirty="0">
                <a:latin typeface="Times New Roman"/>
                <a:cs typeface="Times New Roman"/>
              </a:rPr>
              <a:t>to</a:t>
            </a:r>
            <a:r>
              <a:rPr sz="2100" spc="-95" dirty="0">
                <a:latin typeface="Times New Roman"/>
                <a:cs typeface="Times New Roman"/>
              </a:rPr>
              <a:t> </a:t>
            </a:r>
            <a:r>
              <a:rPr sz="2100" spc="95" dirty="0">
                <a:latin typeface="Times New Roman"/>
                <a:cs typeface="Times New Roman"/>
              </a:rPr>
              <a:t>sub</a:t>
            </a:r>
            <a:r>
              <a:rPr sz="2100" spc="-85" dirty="0">
                <a:latin typeface="Times New Roman"/>
                <a:cs typeface="Times New Roman"/>
              </a:rPr>
              <a:t> </a:t>
            </a:r>
            <a:r>
              <a:rPr sz="2100" spc="60" dirty="0">
                <a:latin typeface="Times New Roman"/>
                <a:cs typeface="Times New Roman"/>
              </a:rPr>
              <a:t>systems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spc="140" dirty="0">
                <a:latin typeface="Times New Roman"/>
                <a:cs typeface="Times New Roman"/>
              </a:rPr>
              <a:t>but</a:t>
            </a:r>
            <a:r>
              <a:rPr sz="2100" spc="-50" dirty="0">
                <a:latin typeface="Times New Roman"/>
                <a:cs typeface="Times New Roman"/>
              </a:rPr>
              <a:t> </a:t>
            </a:r>
            <a:r>
              <a:rPr sz="2100" spc="80" dirty="0">
                <a:latin typeface="Times New Roman"/>
                <a:cs typeface="Times New Roman"/>
              </a:rPr>
              <a:t>it</a:t>
            </a:r>
            <a:r>
              <a:rPr sz="2100" spc="-45" dirty="0">
                <a:latin typeface="Times New Roman"/>
                <a:cs typeface="Times New Roman"/>
              </a:rPr>
              <a:t> </a:t>
            </a:r>
            <a:r>
              <a:rPr sz="2100" spc="15" dirty="0">
                <a:latin typeface="Times New Roman"/>
                <a:cs typeface="Times New Roman"/>
              </a:rPr>
              <a:t>is</a:t>
            </a:r>
            <a:r>
              <a:rPr sz="2100" spc="475" dirty="0">
                <a:latin typeface="Times New Roman"/>
                <a:cs typeface="Times New Roman"/>
              </a:rPr>
              <a:t> </a:t>
            </a:r>
            <a:r>
              <a:rPr sz="2100" spc="100" dirty="0">
                <a:latin typeface="Times New Roman"/>
                <a:cs typeface="Times New Roman"/>
              </a:rPr>
              <a:t>to</a:t>
            </a:r>
            <a:endParaRPr sz="2100">
              <a:latin typeface="Times New Roman"/>
              <a:cs typeface="Times New Roman"/>
            </a:endParaRPr>
          </a:p>
          <a:p>
            <a:pPr marR="1611630" algn="ctr">
              <a:lnSpc>
                <a:spcPct val="100000"/>
              </a:lnSpc>
            </a:pPr>
            <a:r>
              <a:rPr sz="2100" spc="75" dirty="0">
                <a:latin typeface="Times New Roman"/>
                <a:cs typeface="Times New Roman"/>
              </a:rPr>
              <a:t>decide</a:t>
            </a:r>
            <a:r>
              <a:rPr sz="2100" spc="-125" dirty="0">
                <a:latin typeface="Times New Roman"/>
                <a:cs typeface="Times New Roman"/>
              </a:rPr>
              <a:t> </a:t>
            </a:r>
            <a:r>
              <a:rPr sz="2100" spc="95" dirty="0">
                <a:latin typeface="Times New Roman"/>
                <a:cs typeface="Times New Roman"/>
              </a:rPr>
              <a:t>when</a:t>
            </a:r>
            <a:r>
              <a:rPr sz="2100" spc="-60" dirty="0">
                <a:latin typeface="Times New Roman"/>
                <a:cs typeface="Times New Roman"/>
              </a:rPr>
              <a:t> </a:t>
            </a:r>
            <a:r>
              <a:rPr sz="2100" spc="105" dirty="0">
                <a:latin typeface="Times New Roman"/>
                <a:cs typeface="Times New Roman"/>
              </a:rPr>
              <a:t>to</a:t>
            </a:r>
            <a:r>
              <a:rPr sz="2100" spc="-95" dirty="0">
                <a:latin typeface="Times New Roman"/>
                <a:cs typeface="Times New Roman"/>
              </a:rPr>
              <a:t> </a:t>
            </a:r>
            <a:r>
              <a:rPr sz="2100" spc="90" dirty="0">
                <a:latin typeface="Times New Roman"/>
                <a:cs typeface="Times New Roman"/>
              </a:rPr>
              <a:t>stop</a:t>
            </a:r>
            <a:r>
              <a:rPr sz="2100" spc="-110" dirty="0">
                <a:latin typeface="Times New Roman"/>
                <a:cs typeface="Times New Roman"/>
              </a:rPr>
              <a:t> </a:t>
            </a:r>
            <a:r>
              <a:rPr sz="2100" spc="85" dirty="0">
                <a:latin typeface="Times New Roman"/>
                <a:cs typeface="Times New Roman"/>
              </a:rPr>
              <a:t>decomposing</a:t>
            </a:r>
            <a:endParaRPr sz="2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247"/>
            <a:ext cx="9143999" cy="10261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1357" y="0"/>
            <a:ext cx="4742641" cy="5999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90762" cy="10199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881" y="52959"/>
            <a:ext cx="9145643" cy="9008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44297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Systems</a:t>
            </a:r>
            <a:r>
              <a:rPr spc="-45" dirty="0"/>
              <a:t> </a:t>
            </a:r>
            <a:r>
              <a:rPr spc="-5" dirty="0"/>
              <a:t>Development  Methodologies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35940" y="1855550"/>
            <a:ext cx="7929880" cy="4057650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805"/>
              </a:spcBef>
              <a:buClr>
                <a:srgbClr val="0AD0D9"/>
              </a:buClr>
              <a:buSzPct val="94642"/>
              <a:buFont typeface="Arial"/>
              <a:buChar char=""/>
              <a:tabLst>
                <a:tab pos="285750" algn="l"/>
              </a:tabLst>
            </a:pPr>
            <a:r>
              <a:rPr sz="2800" spc="125" dirty="0">
                <a:latin typeface="Times New Roman"/>
                <a:cs typeface="Times New Roman"/>
              </a:rPr>
              <a:t>Object-Oriented </a:t>
            </a:r>
            <a:r>
              <a:rPr sz="2800" spc="50" dirty="0">
                <a:latin typeface="Times New Roman"/>
                <a:cs typeface="Times New Roman"/>
              </a:rPr>
              <a:t>analysis </a:t>
            </a:r>
            <a:r>
              <a:rPr sz="2800" spc="170" dirty="0">
                <a:latin typeface="Times New Roman"/>
                <a:cs typeface="Times New Roman"/>
              </a:rPr>
              <a:t>and</a:t>
            </a:r>
            <a:r>
              <a:rPr sz="2800" spc="-434" dirty="0">
                <a:latin typeface="Times New Roman"/>
                <a:cs typeface="Times New Roman"/>
              </a:rPr>
              <a:t> </a:t>
            </a:r>
            <a:r>
              <a:rPr sz="2800" spc="90" dirty="0">
                <a:latin typeface="Times New Roman"/>
                <a:cs typeface="Times New Roman"/>
              </a:rPr>
              <a:t>design</a:t>
            </a:r>
            <a:endParaRPr sz="2800">
              <a:latin typeface="Times New Roman"/>
              <a:cs typeface="Times New Roman"/>
            </a:endParaRPr>
          </a:p>
          <a:p>
            <a:pPr marL="652780" marR="13335" lvl="1" indent="-247015">
              <a:lnSpc>
                <a:spcPct val="100000"/>
              </a:lnSpc>
              <a:spcBef>
                <a:spcPts val="605"/>
              </a:spcBef>
              <a:buClr>
                <a:srgbClr val="0E6EC5"/>
              </a:buClr>
              <a:buSzPct val="85416"/>
              <a:buFont typeface="Arial"/>
              <a:buChar char=""/>
              <a:tabLst>
                <a:tab pos="653415" algn="l"/>
              </a:tabLst>
            </a:pPr>
            <a:r>
              <a:rPr sz="2400" spc="105" dirty="0">
                <a:latin typeface="Times New Roman"/>
                <a:cs typeface="Times New Roman"/>
              </a:rPr>
              <a:t>Object-Oriented </a:t>
            </a:r>
            <a:r>
              <a:rPr sz="2400" spc="40" dirty="0">
                <a:latin typeface="Times New Roman"/>
                <a:cs typeface="Times New Roman"/>
              </a:rPr>
              <a:t>analysis </a:t>
            </a:r>
            <a:r>
              <a:rPr sz="2400" spc="145" dirty="0">
                <a:latin typeface="Times New Roman"/>
                <a:cs typeface="Times New Roman"/>
              </a:rPr>
              <a:t>and </a:t>
            </a:r>
            <a:r>
              <a:rPr sz="2400" spc="80" dirty="0">
                <a:latin typeface="Times New Roman"/>
                <a:cs typeface="Times New Roman"/>
              </a:rPr>
              <a:t>design </a:t>
            </a:r>
            <a:r>
              <a:rPr sz="2400" spc="90" dirty="0">
                <a:latin typeface="Times New Roman"/>
                <a:cs typeface="Times New Roman"/>
              </a:rPr>
              <a:t>becoming </a:t>
            </a:r>
            <a:r>
              <a:rPr sz="2400" spc="-180" dirty="0">
                <a:latin typeface="Times New Roman"/>
                <a:cs typeface="Times New Roman"/>
              </a:rPr>
              <a:t>popular  </a:t>
            </a:r>
            <a:r>
              <a:rPr sz="2400" spc="85" dirty="0">
                <a:latin typeface="Times New Roman"/>
                <a:cs typeface="Times New Roman"/>
              </a:rPr>
              <a:t>because </a:t>
            </a:r>
            <a:r>
              <a:rPr sz="2400" spc="20" dirty="0">
                <a:latin typeface="Times New Roman"/>
                <a:cs typeface="Times New Roman"/>
              </a:rPr>
              <a:t>of </a:t>
            </a:r>
            <a:r>
              <a:rPr sz="2400" spc="75" dirty="0">
                <a:latin typeface="Times New Roman"/>
                <a:cs typeface="Times New Roman"/>
              </a:rPr>
              <a:t>its </a:t>
            </a:r>
            <a:r>
              <a:rPr sz="2400" spc="55" dirty="0">
                <a:latin typeface="Times New Roman"/>
                <a:cs typeface="Times New Roman"/>
              </a:rPr>
              <a:t>ability </a:t>
            </a:r>
            <a:r>
              <a:rPr sz="2400" spc="120" dirty="0">
                <a:latin typeface="Times New Roman"/>
                <a:cs typeface="Times New Roman"/>
              </a:rPr>
              <a:t>to </a:t>
            </a:r>
            <a:r>
              <a:rPr sz="2400" spc="90" dirty="0">
                <a:latin typeface="Times New Roman"/>
                <a:cs typeface="Times New Roman"/>
              </a:rPr>
              <a:t>thoroughly </a:t>
            </a:r>
            <a:r>
              <a:rPr sz="2400" spc="105" dirty="0">
                <a:latin typeface="Times New Roman"/>
                <a:cs typeface="Times New Roman"/>
              </a:rPr>
              <a:t>represent </a:t>
            </a:r>
            <a:r>
              <a:rPr sz="2400" spc="65" dirty="0">
                <a:latin typeface="Times New Roman"/>
                <a:cs typeface="Times New Roman"/>
              </a:rPr>
              <a:t>complex  </a:t>
            </a:r>
            <a:r>
              <a:rPr sz="2400" spc="80" dirty="0">
                <a:latin typeface="Times New Roman"/>
                <a:cs typeface="Times New Roman"/>
              </a:rPr>
              <a:t>relationships, </a:t>
            </a:r>
            <a:r>
              <a:rPr sz="2400" spc="60" dirty="0">
                <a:latin typeface="Times New Roman"/>
                <a:cs typeface="Times New Roman"/>
              </a:rPr>
              <a:t>as </a:t>
            </a:r>
            <a:r>
              <a:rPr sz="2400" spc="10" dirty="0">
                <a:latin typeface="Times New Roman"/>
                <a:cs typeface="Times New Roman"/>
              </a:rPr>
              <a:t>well </a:t>
            </a:r>
            <a:r>
              <a:rPr sz="2400" spc="60" dirty="0">
                <a:latin typeface="Times New Roman"/>
                <a:cs typeface="Times New Roman"/>
              </a:rPr>
              <a:t>as </a:t>
            </a:r>
            <a:r>
              <a:rPr sz="2400" spc="105" dirty="0">
                <a:latin typeface="Times New Roman"/>
                <a:cs typeface="Times New Roman"/>
              </a:rPr>
              <a:t>represent </a:t>
            </a:r>
            <a:r>
              <a:rPr sz="2400" spc="125" dirty="0">
                <a:latin typeface="Times New Roman"/>
                <a:cs typeface="Times New Roman"/>
              </a:rPr>
              <a:t>data </a:t>
            </a:r>
            <a:r>
              <a:rPr sz="2400" spc="145" dirty="0">
                <a:latin typeface="Times New Roman"/>
                <a:cs typeface="Times New Roman"/>
              </a:rPr>
              <a:t>and </a:t>
            </a:r>
            <a:r>
              <a:rPr sz="2400" spc="120" dirty="0">
                <a:latin typeface="Times New Roman"/>
                <a:cs typeface="Times New Roman"/>
              </a:rPr>
              <a:t>data  </a:t>
            </a:r>
            <a:r>
              <a:rPr sz="2400" spc="70" dirty="0">
                <a:latin typeface="Times New Roman"/>
                <a:cs typeface="Times New Roman"/>
              </a:rPr>
              <a:t>processing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100" dirty="0">
                <a:latin typeface="Times New Roman"/>
                <a:cs typeface="Times New Roman"/>
              </a:rPr>
              <a:t>with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spc="85" dirty="0">
                <a:latin typeface="Times New Roman"/>
                <a:cs typeface="Times New Roman"/>
              </a:rPr>
              <a:t>a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spc="95" dirty="0">
                <a:latin typeface="Times New Roman"/>
                <a:cs typeface="Times New Roman"/>
              </a:rPr>
              <a:t>consistent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125" dirty="0">
                <a:latin typeface="Times New Roman"/>
                <a:cs typeface="Times New Roman"/>
              </a:rPr>
              <a:t>notation</a:t>
            </a:r>
            <a:endParaRPr sz="2400">
              <a:latin typeface="Times New Roman"/>
              <a:cs typeface="Times New Roman"/>
            </a:endParaRPr>
          </a:p>
          <a:p>
            <a:pPr marL="652780" marR="5080" lvl="1" indent="-247015">
              <a:lnSpc>
                <a:spcPct val="100000"/>
              </a:lnSpc>
              <a:spcBef>
                <a:spcPts val="580"/>
              </a:spcBef>
              <a:buClr>
                <a:srgbClr val="0E6EC5"/>
              </a:buClr>
              <a:buSzPct val="85416"/>
              <a:buFont typeface="Arial"/>
              <a:buChar char=""/>
              <a:tabLst>
                <a:tab pos="653415" algn="l"/>
              </a:tabLst>
            </a:pPr>
            <a:r>
              <a:rPr sz="2400" spc="105" dirty="0">
                <a:latin typeface="Times New Roman"/>
                <a:cs typeface="Times New Roman"/>
              </a:rPr>
              <a:t>Object-Oriented </a:t>
            </a:r>
            <a:r>
              <a:rPr sz="2400" spc="40" dirty="0">
                <a:latin typeface="Times New Roman"/>
                <a:cs typeface="Times New Roman"/>
              </a:rPr>
              <a:t>analysis </a:t>
            </a:r>
            <a:r>
              <a:rPr sz="2400" spc="145" dirty="0">
                <a:latin typeface="Times New Roman"/>
                <a:cs typeface="Times New Roman"/>
              </a:rPr>
              <a:t>and </a:t>
            </a:r>
            <a:r>
              <a:rPr sz="2400" spc="80" dirty="0">
                <a:latin typeface="Times New Roman"/>
                <a:cs typeface="Times New Roman"/>
              </a:rPr>
              <a:t>design </a:t>
            </a:r>
            <a:r>
              <a:rPr sz="2400" spc="110" dirty="0">
                <a:latin typeface="Times New Roman"/>
                <a:cs typeface="Times New Roman"/>
              </a:rPr>
              <a:t>blend </a:t>
            </a:r>
            <a:r>
              <a:rPr sz="2400" spc="40" dirty="0">
                <a:latin typeface="Times New Roman"/>
                <a:cs typeface="Times New Roman"/>
              </a:rPr>
              <a:t>analysis </a:t>
            </a:r>
            <a:r>
              <a:rPr sz="2400" spc="-155" dirty="0">
                <a:latin typeface="Times New Roman"/>
                <a:cs typeface="Times New Roman"/>
              </a:rPr>
              <a:t>and  </a:t>
            </a:r>
            <a:r>
              <a:rPr sz="2400" spc="80" dirty="0">
                <a:latin typeface="Times New Roman"/>
                <a:cs typeface="Times New Roman"/>
              </a:rPr>
              <a:t>design </a:t>
            </a:r>
            <a:r>
              <a:rPr sz="2400" spc="100" dirty="0">
                <a:latin typeface="Times New Roman"/>
                <a:cs typeface="Times New Roman"/>
              </a:rPr>
              <a:t>in </a:t>
            </a:r>
            <a:r>
              <a:rPr sz="2400" spc="75" dirty="0">
                <a:latin typeface="Times New Roman"/>
                <a:cs typeface="Times New Roman"/>
              </a:rPr>
              <a:t>evolutionary</a:t>
            </a:r>
            <a:r>
              <a:rPr sz="2400" spc="-409" dirty="0">
                <a:latin typeface="Times New Roman"/>
                <a:cs typeface="Times New Roman"/>
              </a:rPr>
              <a:t> </a:t>
            </a:r>
            <a:r>
              <a:rPr sz="2400" spc="65" dirty="0">
                <a:latin typeface="Times New Roman"/>
                <a:cs typeface="Times New Roman"/>
              </a:rPr>
              <a:t>process</a:t>
            </a:r>
            <a:endParaRPr sz="2400">
              <a:latin typeface="Times New Roman"/>
              <a:cs typeface="Times New Roman"/>
            </a:endParaRPr>
          </a:p>
          <a:p>
            <a:pPr marL="652780" marR="274320" lvl="1" indent="-247015">
              <a:lnSpc>
                <a:spcPct val="100000"/>
              </a:lnSpc>
              <a:spcBef>
                <a:spcPts val="575"/>
              </a:spcBef>
              <a:buClr>
                <a:srgbClr val="0E6EC5"/>
              </a:buClr>
              <a:buSzPct val="85416"/>
              <a:buFont typeface="Arial"/>
              <a:buChar char=""/>
              <a:tabLst>
                <a:tab pos="653415" algn="l"/>
              </a:tabLst>
            </a:pPr>
            <a:r>
              <a:rPr sz="2400" spc="65" dirty="0">
                <a:latin typeface="Times New Roman"/>
                <a:cs typeface="Times New Roman"/>
              </a:rPr>
              <a:t>It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spc="30" dirty="0">
                <a:latin typeface="Times New Roman"/>
                <a:cs typeface="Times New Roman"/>
              </a:rPr>
              <a:t>allows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spc="50" dirty="0">
                <a:latin typeface="Times New Roman"/>
                <a:cs typeface="Times New Roman"/>
              </a:rPr>
              <a:t>you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120" dirty="0">
                <a:latin typeface="Times New Roman"/>
                <a:cs typeface="Times New Roman"/>
              </a:rPr>
              <a:t>to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spc="80" dirty="0">
                <a:latin typeface="Times New Roman"/>
                <a:cs typeface="Times New Roman"/>
              </a:rPr>
              <a:t>deal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100" dirty="0">
                <a:latin typeface="Times New Roman"/>
                <a:cs typeface="Times New Roman"/>
              </a:rPr>
              <a:t>with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145" dirty="0">
                <a:latin typeface="Times New Roman"/>
                <a:cs typeface="Times New Roman"/>
              </a:rPr>
              <a:t>the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spc="60" dirty="0">
                <a:latin typeface="Times New Roman"/>
                <a:cs typeface="Times New Roman"/>
              </a:rPr>
              <a:t>complexity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125" dirty="0">
                <a:latin typeface="Times New Roman"/>
                <a:cs typeface="Times New Roman"/>
              </a:rPr>
              <a:t>inherent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100" dirty="0">
                <a:latin typeface="Times New Roman"/>
                <a:cs typeface="Times New Roman"/>
              </a:rPr>
              <a:t>in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spc="-220" dirty="0">
                <a:latin typeface="Times New Roman"/>
                <a:cs typeface="Times New Roman"/>
              </a:rPr>
              <a:t>a  </a:t>
            </a:r>
            <a:r>
              <a:rPr sz="2400" spc="60" dirty="0">
                <a:latin typeface="Times New Roman"/>
                <a:cs typeface="Times New Roman"/>
              </a:rPr>
              <a:t>real-world </a:t>
            </a:r>
            <a:r>
              <a:rPr sz="2400" spc="105" dirty="0">
                <a:latin typeface="Times New Roman"/>
                <a:cs typeface="Times New Roman"/>
              </a:rPr>
              <a:t>problem </a:t>
            </a:r>
            <a:r>
              <a:rPr sz="2400" spc="30" dirty="0">
                <a:latin typeface="Times New Roman"/>
                <a:cs typeface="Times New Roman"/>
              </a:rPr>
              <a:t>by </a:t>
            </a:r>
            <a:r>
              <a:rPr sz="2400" spc="60" dirty="0">
                <a:latin typeface="Times New Roman"/>
                <a:cs typeface="Times New Roman"/>
              </a:rPr>
              <a:t>focusing </a:t>
            </a:r>
            <a:r>
              <a:rPr sz="2400" spc="145" dirty="0">
                <a:latin typeface="Times New Roman"/>
                <a:cs typeface="Times New Roman"/>
              </a:rPr>
              <a:t>on the </a:t>
            </a:r>
            <a:r>
              <a:rPr sz="2400" spc="80" dirty="0">
                <a:latin typeface="Times New Roman"/>
                <a:cs typeface="Times New Roman"/>
              </a:rPr>
              <a:t>essential </a:t>
            </a:r>
            <a:r>
              <a:rPr sz="2400" spc="145" dirty="0">
                <a:latin typeface="Times New Roman"/>
                <a:cs typeface="Times New Roman"/>
              </a:rPr>
              <a:t>and  </a:t>
            </a:r>
            <a:r>
              <a:rPr sz="2400" spc="90" dirty="0">
                <a:latin typeface="Times New Roman"/>
                <a:cs typeface="Times New Roman"/>
              </a:rPr>
              <a:t>interesting </a:t>
            </a:r>
            <a:r>
              <a:rPr sz="2400" spc="80" dirty="0">
                <a:latin typeface="Times New Roman"/>
                <a:cs typeface="Times New Roman"/>
              </a:rPr>
              <a:t>features </a:t>
            </a:r>
            <a:r>
              <a:rPr sz="2400" spc="20" dirty="0">
                <a:latin typeface="Times New Roman"/>
                <a:cs typeface="Times New Roman"/>
              </a:rPr>
              <a:t>of </a:t>
            </a:r>
            <a:r>
              <a:rPr sz="2400" spc="140" dirty="0">
                <a:latin typeface="Times New Roman"/>
                <a:cs typeface="Times New Roman"/>
              </a:rPr>
              <a:t>an</a:t>
            </a:r>
            <a:r>
              <a:rPr sz="2400" spc="-430" dirty="0">
                <a:latin typeface="Times New Roman"/>
                <a:cs typeface="Times New Roman"/>
              </a:rPr>
              <a:t> </a:t>
            </a:r>
            <a:r>
              <a:rPr sz="2400" spc="90" dirty="0">
                <a:latin typeface="Times New Roman"/>
                <a:cs typeface="Times New Roman"/>
              </a:rPr>
              <a:t>application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247"/>
            <a:ext cx="9143999" cy="10261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1357" y="0"/>
            <a:ext cx="4742641" cy="5999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90762" cy="10199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881" y="52959"/>
            <a:ext cx="9145643" cy="9008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44297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Systems</a:t>
            </a:r>
            <a:r>
              <a:rPr spc="-45" dirty="0"/>
              <a:t> </a:t>
            </a:r>
            <a:r>
              <a:rPr spc="-5" dirty="0"/>
              <a:t>Development  Methodologies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35940" y="1866212"/>
            <a:ext cx="7809230" cy="2919095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740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5750" algn="l"/>
              </a:tabLst>
            </a:pPr>
            <a:r>
              <a:rPr sz="2600" spc="120" dirty="0">
                <a:latin typeface="Times New Roman"/>
                <a:cs typeface="Times New Roman"/>
              </a:rPr>
              <a:t>Object-Oriented</a:t>
            </a:r>
            <a:r>
              <a:rPr sz="2600" spc="-110" dirty="0">
                <a:latin typeface="Times New Roman"/>
                <a:cs typeface="Times New Roman"/>
              </a:rPr>
              <a:t> </a:t>
            </a:r>
            <a:r>
              <a:rPr sz="2600" spc="50" dirty="0">
                <a:latin typeface="Times New Roman"/>
                <a:cs typeface="Times New Roman"/>
              </a:rPr>
              <a:t>analysis</a:t>
            </a:r>
            <a:r>
              <a:rPr sz="2600" spc="-130" dirty="0">
                <a:latin typeface="Times New Roman"/>
                <a:cs typeface="Times New Roman"/>
              </a:rPr>
              <a:t> </a:t>
            </a:r>
            <a:r>
              <a:rPr sz="2600" spc="160" dirty="0">
                <a:latin typeface="Times New Roman"/>
                <a:cs typeface="Times New Roman"/>
              </a:rPr>
              <a:t>and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85" dirty="0">
                <a:latin typeface="Times New Roman"/>
                <a:cs typeface="Times New Roman"/>
              </a:rPr>
              <a:t>design</a:t>
            </a:r>
            <a:endParaRPr sz="2600">
              <a:latin typeface="Times New Roman"/>
              <a:cs typeface="Times New Roman"/>
            </a:endParaRPr>
          </a:p>
          <a:p>
            <a:pPr marL="652780" marR="5080" lvl="1" indent="-247015">
              <a:lnSpc>
                <a:spcPct val="100000"/>
              </a:lnSpc>
              <a:spcBef>
                <a:spcPts val="585"/>
              </a:spcBef>
              <a:buClr>
                <a:srgbClr val="0E6EC5"/>
              </a:buClr>
              <a:buSzPct val="85416"/>
              <a:buFont typeface="Arial"/>
              <a:buChar char=""/>
              <a:tabLst>
                <a:tab pos="653415" algn="l"/>
              </a:tabLst>
            </a:pPr>
            <a:r>
              <a:rPr sz="2400" spc="55" dirty="0">
                <a:latin typeface="Times New Roman"/>
                <a:cs typeface="Times New Roman"/>
              </a:rPr>
              <a:t>Process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Times New Roman"/>
                <a:cs typeface="Times New Roman"/>
              </a:rPr>
              <a:t>of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spc="35" dirty="0">
                <a:latin typeface="Times New Roman"/>
                <a:cs typeface="Times New Roman"/>
              </a:rPr>
              <a:t>progressively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spc="65" dirty="0">
                <a:latin typeface="Times New Roman"/>
                <a:cs typeface="Times New Roman"/>
              </a:rPr>
              <a:t>developing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110" dirty="0">
                <a:latin typeface="Times New Roman"/>
                <a:cs typeface="Times New Roman"/>
              </a:rPr>
              <a:t>representation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Times New Roman"/>
                <a:cs typeface="Times New Roman"/>
              </a:rPr>
              <a:t>of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270" dirty="0">
                <a:latin typeface="Times New Roman"/>
                <a:cs typeface="Times New Roman"/>
              </a:rPr>
              <a:t>a  </a:t>
            </a:r>
            <a:r>
              <a:rPr sz="2400" spc="70" dirty="0">
                <a:latin typeface="Times New Roman"/>
                <a:cs typeface="Times New Roman"/>
              </a:rPr>
              <a:t>system </a:t>
            </a:r>
            <a:r>
              <a:rPr sz="2400" spc="125" dirty="0">
                <a:latin typeface="Times New Roman"/>
                <a:cs typeface="Times New Roman"/>
              </a:rPr>
              <a:t>component </a:t>
            </a:r>
            <a:r>
              <a:rPr sz="2400" spc="100" dirty="0">
                <a:latin typeface="Times New Roman"/>
                <a:cs typeface="Times New Roman"/>
              </a:rPr>
              <a:t>(or </a:t>
            </a:r>
            <a:r>
              <a:rPr sz="2400" spc="80" dirty="0">
                <a:latin typeface="Times New Roman"/>
                <a:cs typeface="Times New Roman"/>
              </a:rPr>
              <a:t>object) </a:t>
            </a:r>
            <a:r>
              <a:rPr sz="2400" spc="125" dirty="0">
                <a:latin typeface="Times New Roman"/>
                <a:cs typeface="Times New Roman"/>
              </a:rPr>
              <a:t>through </a:t>
            </a:r>
            <a:r>
              <a:rPr sz="2400" spc="145" dirty="0">
                <a:latin typeface="Times New Roman"/>
                <a:cs typeface="Times New Roman"/>
              </a:rPr>
              <a:t>the </a:t>
            </a:r>
            <a:r>
              <a:rPr sz="2400" spc="95" dirty="0">
                <a:latin typeface="Times New Roman"/>
                <a:cs typeface="Times New Roman"/>
              </a:rPr>
              <a:t>phases </a:t>
            </a:r>
            <a:r>
              <a:rPr sz="2400" spc="20" dirty="0">
                <a:latin typeface="Times New Roman"/>
                <a:cs typeface="Times New Roman"/>
              </a:rPr>
              <a:t>of  </a:t>
            </a:r>
            <a:r>
              <a:rPr sz="2400" spc="35" dirty="0">
                <a:latin typeface="Times New Roman"/>
                <a:cs typeface="Times New Roman"/>
              </a:rPr>
              <a:t>analysis, </a:t>
            </a:r>
            <a:r>
              <a:rPr sz="2400" spc="80" dirty="0">
                <a:latin typeface="Times New Roman"/>
                <a:cs typeface="Times New Roman"/>
              </a:rPr>
              <a:t>design </a:t>
            </a:r>
            <a:r>
              <a:rPr sz="2400" spc="145" dirty="0">
                <a:latin typeface="Times New Roman"/>
                <a:cs typeface="Times New Roman"/>
              </a:rPr>
              <a:t>and</a:t>
            </a:r>
            <a:r>
              <a:rPr sz="2400" spc="-265" dirty="0">
                <a:latin typeface="Times New Roman"/>
                <a:cs typeface="Times New Roman"/>
              </a:rPr>
              <a:t> </a:t>
            </a:r>
            <a:r>
              <a:rPr sz="2400" spc="114" dirty="0">
                <a:latin typeface="Times New Roman"/>
                <a:cs typeface="Times New Roman"/>
              </a:rPr>
              <a:t>implementation</a:t>
            </a:r>
            <a:endParaRPr sz="2400">
              <a:latin typeface="Times New Roman"/>
              <a:cs typeface="Times New Roman"/>
            </a:endParaRPr>
          </a:p>
          <a:p>
            <a:pPr marL="652780" lvl="1" indent="-247015">
              <a:lnSpc>
                <a:spcPct val="100000"/>
              </a:lnSpc>
              <a:spcBef>
                <a:spcPts val="580"/>
              </a:spcBef>
              <a:buClr>
                <a:srgbClr val="0E6EC5"/>
              </a:buClr>
              <a:buSzPct val="85416"/>
              <a:buFont typeface="Arial"/>
              <a:buChar char=""/>
              <a:tabLst>
                <a:tab pos="653415" algn="l"/>
              </a:tabLst>
            </a:pPr>
            <a:r>
              <a:rPr sz="2400" spc="90" dirty="0">
                <a:latin typeface="Times New Roman"/>
                <a:cs typeface="Times New Roman"/>
              </a:rPr>
              <a:t>The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105" dirty="0">
                <a:latin typeface="Times New Roman"/>
                <a:cs typeface="Times New Roman"/>
              </a:rPr>
              <a:t>model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Times New Roman"/>
                <a:cs typeface="Times New Roman"/>
              </a:rPr>
              <a:t>is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spc="100" dirty="0">
                <a:latin typeface="Times New Roman"/>
                <a:cs typeface="Times New Roman"/>
              </a:rPr>
              <a:t>abstract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100" dirty="0">
                <a:latin typeface="Times New Roman"/>
                <a:cs typeface="Times New Roman"/>
              </a:rPr>
              <a:t>in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145" dirty="0">
                <a:latin typeface="Times New Roman"/>
                <a:cs typeface="Times New Roman"/>
              </a:rPr>
              <a:t>the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spc="40" dirty="0">
                <a:latin typeface="Times New Roman"/>
                <a:cs typeface="Times New Roman"/>
              </a:rPr>
              <a:t>early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spc="65" dirty="0">
                <a:latin typeface="Times New Roman"/>
                <a:cs typeface="Times New Roman"/>
              </a:rPr>
              <a:t>stages</a:t>
            </a:r>
            <a:endParaRPr sz="2400">
              <a:latin typeface="Times New Roman"/>
              <a:cs typeface="Times New Roman"/>
            </a:endParaRPr>
          </a:p>
          <a:p>
            <a:pPr marL="652780" marR="765810" lvl="1" indent="-247015">
              <a:lnSpc>
                <a:spcPct val="100000"/>
              </a:lnSpc>
              <a:spcBef>
                <a:spcPts val="575"/>
              </a:spcBef>
              <a:buClr>
                <a:srgbClr val="0E6EC5"/>
              </a:buClr>
              <a:buSzPct val="85416"/>
              <a:buFont typeface="Arial"/>
              <a:buChar char=""/>
              <a:tabLst>
                <a:tab pos="653415" algn="l"/>
              </a:tabLst>
            </a:pPr>
            <a:r>
              <a:rPr sz="2400" spc="-45" dirty="0">
                <a:latin typeface="Times New Roman"/>
                <a:cs typeface="Times New Roman"/>
              </a:rPr>
              <a:t>As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145" dirty="0">
                <a:latin typeface="Times New Roman"/>
                <a:cs typeface="Times New Roman"/>
              </a:rPr>
              <a:t>the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105" dirty="0">
                <a:latin typeface="Times New Roman"/>
                <a:cs typeface="Times New Roman"/>
              </a:rPr>
              <a:t>model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evolves, </a:t>
            </a:r>
            <a:r>
              <a:rPr sz="2400" spc="90" dirty="0">
                <a:latin typeface="Times New Roman"/>
                <a:cs typeface="Times New Roman"/>
              </a:rPr>
              <a:t>it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90" dirty="0">
                <a:latin typeface="Times New Roman"/>
                <a:cs typeface="Times New Roman"/>
              </a:rPr>
              <a:t>becomes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114" dirty="0">
                <a:latin typeface="Times New Roman"/>
                <a:cs typeface="Times New Roman"/>
              </a:rPr>
              <a:t>more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spc="145" dirty="0">
                <a:latin typeface="Times New Roman"/>
                <a:cs typeface="Times New Roman"/>
              </a:rPr>
              <a:t>and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35" dirty="0">
                <a:latin typeface="Times New Roman"/>
                <a:cs typeface="Times New Roman"/>
              </a:rPr>
              <a:t>more  </a:t>
            </a:r>
            <a:r>
              <a:rPr sz="2400" spc="90" dirty="0">
                <a:latin typeface="Times New Roman"/>
                <a:cs typeface="Times New Roman"/>
              </a:rPr>
              <a:t>detailed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247"/>
            <a:ext cx="9143999" cy="10261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1357" y="0"/>
            <a:ext cx="4742641" cy="5999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90762" cy="10199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881" y="52959"/>
            <a:ext cx="9145643" cy="9008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44500" y="0"/>
            <a:ext cx="5103495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Systems</a:t>
            </a:r>
            <a:r>
              <a:rPr spc="-45" dirty="0"/>
              <a:t> </a:t>
            </a:r>
            <a:r>
              <a:rPr spc="-5" dirty="0"/>
              <a:t>Development  Methodologies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35940" y="1292974"/>
            <a:ext cx="8000365" cy="451231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795"/>
              </a:spcBef>
              <a:buClr>
                <a:srgbClr val="0AD0D9"/>
              </a:buClr>
              <a:buSzPct val="94642"/>
              <a:buFont typeface="Arial"/>
              <a:buChar char=""/>
              <a:tabLst>
                <a:tab pos="285750" algn="l"/>
              </a:tabLst>
            </a:pPr>
            <a:r>
              <a:rPr sz="2800" spc="125" dirty="0">
                <a:latin typeface="Times New Roman"/>
                <a:cs typeface="Times New Roman"/>
              </a:rPr>
              <a:t>Object-Oriented </a:t>
            </a:r>
            <a:r>
              <a:rPr sz="2800" spc="50" dirty="0">
                <a:latin typeface="Times New Roman"/>
                <a:cs typeface="Times New Roman"/>
              </a:rPr>
              <a:t>analysis </a:t>
            </a:r>
            <a:r>
              <a:rPr sz="2800" spc="170" dirty="0">
                <a:latin typeface="Times New Roman"/>
                <a:cs typeface="Times New Roman"/>
              </a:rPr>
              <a:t>and</a:t>
            </a:r>
            <a:r>
              <a:rPr sz="2800" spc="-425" dirty="0">
                <a:latin typeface="Times New Roman"/>
                <a:cs typeface="Times New Roman"/>
              </a:rPr>
              <a:t> </a:t>
            </a:r>
            <a:r>
              <a:rPr sz="2800" spc="90" dirty="0">
                <a:latin typeface="Times New Roman"/>
                <a:cs typeface="Times New Roman"/>
              </a:rPr>
              <a:t>design</a:t>
            </a:r>
            <a:endParaRPr sz="2800">
              <a:latin typeface="Times New Roman"/>
              <a:cs typeface="Times New Roman"/>
            </a:endParaRPr>
          </a:p>
          <a:p>
            <a:pPr marL="652780" lvl="1" indent="-247015">
              <a:lnSpc>
                <a:spcPct val="100000"/>
              </a:lnSpc>
              <a:spcBef>
                <a:spcPts val="605"/>
              </a:spcBef>
              <a:buClr>
                <a:srgbClr val="0E6EC5"/>
              </a:buClr>
              <a:buSzPct val="85416"/>
              <a:buFont typeface="Arial"/>
              <a:buChar char=""/>
              <a:tabLst>
                <a:tab pos="653415" algn="l"/>
              </a:tabLst>
            </a:pPr>
            <a:r>
              <a:rPr sz="2400" spc="110" dirty="0">
                <a:latin typeface="Times New Roman"/>
                <a:cs typeface="Times New Roman"/>
              </a:rPr>
              <a:t>Object-Oriented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65" dirty="0">
                <a:latin typeface="Times New Roman"/>
                <a:cs typeface="Times New Roman"/>
              </a:rPr>
              <a:t>systems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spc="100" dirty="0">
                <a:latin typeface="Times New Roman"/>
                <a:cs typeface="Times New Roman"/>
              </a:rPr>
              <a:t>development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life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cycle</a:t>
            </a:r>
            <a:endParaRPr sz="2400">
              <a:latin typeface="Times New Roman"/>
              <a:cs typeface="Times New Roman"/>
            </a:endParaRPr>
          </a:p>
          <a:p>
            <a:pPr marL="927100" marR="104775" lvl="2" indent="-247015">
              <a:lnSpc>
                <a:spcPct val="100000"/>
              </a:lnSpc>
              <a:spcBef>
                <a:spcPts val="509"/>
              </a:spcBef>
              <a:buClr>
                <a:srgbClr val="009DD9"/>
              </a:buClr>
              <a:buSzPct val="70000"/>
              <a:buFont typeface="Arial"/>
              <a:buChar char=""/>
              <a:tabLst>
                <a:tab pos="927100" algn="l"/>
                <a:tab pos="927735" algn="l"/>
              </a:tabLst>
            </a:pPr>
            <a:r>
              <a:rPr sz="2000" spc="75" dirty="0">
                <a:latin typeface="Times New Roman"/>
                <a:cs typeface="Times New Roman"/>
              </a:rPr>
              <a:t>The </a:t>
            </a:r>
            <a:r>
              <a:rPr sz="2000" spc="90" dirty="0">
                <a:latin typeface="Times New Roman"/>
                <a:cs typeface="Times New Roman"/>
              </a:rPr>
              <a:t>Object-Oriented </a:t>
            </a:r>
            <a:r>
              <a:rPr sz="2000" spc="85" dirty="0">
                <a:latin typeface="Times New Roman"/>
                <a:cs typeface="Times New Roman"/>
              </a:rPr>
              <a:t>development </a:t>
            </a:r>
            <a:r>
              <a:rPr sz="2000" spc="5" dirty="0">
                <a:latin typeface="Times New Roman"/>
                <a:cs typeface="Times New Roman"/>
              </a:rPr>
              <a:t>life </a:t>
            </a:r>
            <a:r>
              <a:rPr sz="2000" spc="10" dirty="0">
                <a:latin typeface="Times New Roman"/>
                <a:cs typeface="Times New Roman"/>
              </a:rPr>
              <a:t>cycle </a:t>
            </a:r>
            <a:r>
              <a:rPr sz="2000" spc="60" dirty="0">
                <a:latin typeface="Times New Roman"/>
                <a:cs typeface="Times New Roman"/>
              </a:rPr>
              <a:t>consists </a:t>
            </a:r>
            <a:r>
              <a:rPr sz="2000" spc="15" dirty="0">
                <a:latin typeface="Times New Roman"/>
                <a:cs typeface="Times New Roman"/>
              </a:rPr>
              <a:t>of  </a:t>
            </a:r>
            <a:r>
              <a:rPr sz="2000" spc="30" dirty="0">
                <a:latin typeface="Times New Roman"/>
                <a:cs typeface="Times New Roman"/>
              </a:rPr>
              <a:t>progressively</a:t>
            </a:r>
            <a:r>
              <a:rPr sz="2000" spc="-130" dirty="0">
                <a:latin typeface="Times New Roman"/>
                <a:cs typeface="Times New Roman"/>
              </a:rPr>
              <a:t> </a:t>
            </a:r>
            <a:r>
              <a:rPr sz="2000" spc="55" dirty="0">
                <a:latin typeface="Times New Roman"/>
                <a:cs typeface="Times New Roman"/>
              </a:rPr>
              <a:t>developing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120" dirty="0">
                <a:latin typeface="Times New Roman"/>
                <a:cs typeface="Times New Roman"/>
              </a:rPr>
              <a:t>an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70" dirty="0">
                <a:latin typeface="Times New Roman"/>
                <a:cs typeface="Times New Roman"/>
              </a:rPr>
              <a:t>object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spc="90" dirty="0">
                <a:latin typeface="Times New Roman"/>
                <a:cs typeface="Times New Roman"/>
              </a:rPr>
              <a:t>representation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spc="105" dirty="0">
                <a:latin typeface="Times New Roman"/>
                <a:cs typeface="Times New Roman"/>
              </a:rPr>
              <a:t>through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105" dirty="0">
                <a:latin typeface="Times New Roman"/>
                <a:cs typeface="Times New Roman"/>
              </a:rPr>
              <a:t>three  </a:t>
            </a:r>
            <a:r>
              <a:rPr sz="2000" spc="80" dirty="0">
                <a:latin typeface="Times New Roman"/>
                <a:cs typeface="Times New Roman"/>
              </a:rPr>
              <a:t>phases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spc="30" dirty="0">
                <a:latin typeface="Times New Roman"/>
                <a:cs typeface="Times New Roman"/>
              </a:rPr>
              <a:t>analysis,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60" dirty="0">
                <a:latin typeface="Times New Roman"/>
                <a:cs typeface="Times New Roman"/>
              </a:rPr>
              <a:t>design,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125" dirty="0">
                <a:latin typeface="Times New Roman"/>
                <a:cs typeface="Times New Roman"/>
              </a:rPr>
              <a:t>and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95" dirty="0">
                <a:latin typeface="Times New Roman"/>
                <a:cs typeface="Times New Roman"/>
              </a:rPr>
              <a:t>implementation</a:t>
            </a:r>
            <a:endParaRPr sz="2000">
              <a:latin typeface="Times New Roman"/>
              <a:cs typeface="Times New Roman"/>
            </a:endParaRPr>
          </a:p>
          <a:p>
            <a:pPr marL="927100" lvl="2" indent="-247015">
              <a:lnSpc>
                <a:spcPct val="100000"/>
              </a:lnSpc>
              <a:spcBef>
                <a:spcPts val="480"/>
              </a:spcBef>
              <a:buClr>
                <a:srgbClr val="009DD9"/>
              </a:buClr>
              <a:buSzPct val="70000"/>
              <a:buFont typeface="Arial"/>
              <a:buChar char=""/>
              <a:tabLst>
                <a:tab pos="927100" algn="l"/>
                <a:tab pos="927735" algn="l"/>
              </a:tabLst>
            </a:pPr>
            <a:r>
              <a:rPr sz="2000" spc="15" dirty="0">
                <a:latin typeface="Times New Roman"/>
                <a:cs typeface="Times New Roman"/>
              </a:rPr>
              <a:t>Analysis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75" dirty="0">
                <a:latin typeface="Times New Roman"/>
                <a:cs typeface="Times New Roman"/>
              </a:rPr>
              <a:t>Phase</a:t>
            </a:r>
            <a:endParaRPr sz="2000">
              <a:latin typeface="Times New Roman"/>
              <a:cs typeface="Times New Roman"/>
            </a:endParaRPr>
          </a:p>
          <a:p>
            <a:pPr marL="927100" marR="5080" lvl="2" indent="-247015">
              <a:lnSpc>
                <a:spcPct val="100000"/>
              </a:lnSpc>
              <a:spcBef>
                <a:spcPts val="484"/>
              </a:spcBef>
              <a:buClr>
                <a:srgbClr val="009DD9"/>
              </a:buClr>
              <a:buSzPct val="70000"/>
              <a:buFont typeface="Arial"/>
              <a:buChar char=""/>
              <a:tabLst>
                <a:tab pos="927100" algn="l"/>
                <a:tab pos="927735" algn="l"/>
              </a:tabLst>
            </a:pPr>
            <a:r>
              <a:rPr sz="2000" spc="85" dirty="0">
                <a:latin typeface="Times New Roman"/>
                <a:cs typeface="Times New Roman"/>
              </a:rPr>
              <a:t>Object-oriented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spc="35" dirty="0">
                <a:latin typeface="Times New Roman"/>
                <a:cs typeface="Times New Roman"/>
              </a:rPr>
              <a:t>analysis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15" dirty="0">
                <a:latin typeface="Times New Roman"/>
                <a:cs typeface="Times New Roman"/>
              </a:rPr>
              <a:t>is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spc="70" dirty="0">
                <a:latin typeface="Times New Roman"/>
                <a:cs typeface="Times New Roman"/>
              </a:rPr>
              <a:t>a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85" dirty="0">
                <a:latin typeface="Times New Roman"/>
                <a:cs typeface="Times New Roman"/>
              </a:rPr>
              <a:t>popular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spc="85" dirty="0">
                <a:latin typeface="Times New Roman"/>
                <a:cs typeface="Times New Roman"/>
              </a:rPr>
              <a:t>approach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130" dirty="0">
                <a:latin typeface="Times New Roman"/>
                <a:cs typeface="Times New Roman"/>
              </a:rPr>
              <a:t>that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spc="50" dirty="0">
                <a:latin typeface="Times New Roman"/>
                <a:cs typeface="Times New Roman"/>
              </a:rPr>
              <a:t>sees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spc="70" dirty="0">
                <a:latin typeface="Times New Roman"/>
                <a:cs typeface="Times New Roman"/>
              </a:rPr>
              <a:t>a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spc="65" dirty="0">
                <a:latin typeface="Times New Roman"/>
                <a:cs typeface="Times New Roman"/>
              </a:rPr>
              <a:t>system  </a:t>
            </a:r>
            <a:r>
              <a:rPr sz="2000" spc="75" dirty="0">
                <a:latin typeface="Times New Roman"/>
                <a:cs typeface="Times New Roman"/>
              </a:rPr>
              <a:t>from </a:t>
            </a:r>
            <a:r>
              <a:rPr sz="2000" spc="125" dirty="0">
                <a:latin typeface="Times New Roman"/>
                <a:cs typeface="Times New Roman"/>
              </a:rPr>
              <a:t>the </a:t>
            </a:r>
            <a:r>
              <a:rPr sz="2000" spc="60" dirty="0">
                <a:latin typeface="Times New Roman"/>
                <a:cs typeface="Times New Roman"/>
              </a:rPr>
              <a:t>viewpoint </a:t>
            </a:r>
            <a:r>
              <a:rPr sz="2000" spc="15" dirty="0">
                <a:latin typeface="Times New Roman"/>
                <a:cs typeface="Times New Roman"/>
              </a:rPr>
              <a:t>of </a:t>
            </a:r>
            <a:r>
              <a:rPr sz="2000" spc="125" dirty="0">
                <a:latin typeface="Times New Roman"/>
                <a:cs typeface="Times New Roman"/>
              </a:rPr>
              <a:t>the </a:t>
            </a:r>
            <a:r>
              <a:rPr sz="2000" spc="65" dirty="0">
                <a:latin typeface="Times New Roman"/>
                <a:cs typeface="Times New Roman"/>
              </a:rPr>
              <a:t>objects themselves </a:t>
            </a:r>
            <a:r>
              <a:rPr sz="2000" spc="50" dirty="0">
                <a:latin typeface="Times New Roman"/>
                <a:cs typeface="Times New Roman"/>
              </a:rPr>
              <a:t>as </a:t>
            </a:r>
            <a:r>
              <a:rPr sz="2000" spc="80" dirty="0">
                <a:latin typeface="Times New Roman"/>
                <a:cs typeface="Times New Roman"/>
              </a:rPr>
              <a:t>they </a:t>
            </a:r>
            <a:r>
              <a:rPr sz="2000" spc="85" dirty="0">
                <a:latin typeface="Times New Roman"/>
                <a:cs typeface="Times New Roman"/>
              </a:rPr>
              <a:t>function  </a:t>
            </a:r>
            <a:r>
              <a:rPr sz="2000" spc="125" dirty="0">
                <a:latin typeface="Times New Roman"/>
                <a:cs typeface="Times New Roman"/>
              </a:rPr>
              <a:t>and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85" dirty="0">
                <a:latin typeface="Times New Roman"/>
                <a:cs typeface="Times New Roman"/>
              </a:rPr>
              <a:t>interact</a:t>
            </a:r>
            <a:endParaRPr sz="2000">
              <a:latin typeface="Times New Roman"/>
              <a:cs typeface="Times New Roman"/>
            </a:endParaRPr>
          </a:p>
          <a:p>
            <a:pPr marL="1200150" marR="868044" lvl="3" indent="-208915">
              <a:lnSpc>
                <a:spcPct val="100000"/>
              </a:lnSpc>
              <a:spcBef>
                <a:spcPts val="439"/>
              </a:spcBef>
              <a:buClr>
                <a:srgbClr val="0AD0D9"/>
              </a:buClr>
              <a:buSzPct val="63888"/>
              <a:buFont typeface="Arial"/>
              <a:buChar char=""/>
              <a:tabLst>
                <a:tab pos="1200150" algn="l"/>
              </a:tabLst>
            </a:pPr>
            <a:r>
              <a:rPr sz="1800" spc="50" dirty="0">
                <a:latin typeface="Times New Roman"/>
                <a:cs typeface="Times New Roman"/>
              </a:rPr>
              <a:t>Model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15" dirty="0">
                <a:latin typeface="Times New Roman"/>
                <a:cs typeface="Times New Roman"/>
              </a:rPr>
              <a:t>of </a:t>
            </a:r>
            <a:r>
              <a:rPr sz="1800" spc="110" dirty="0">
                <a:latin typeface="Times New Roman"/>
                <a:cs typeface="Times New Roman"/>
              </a:rPr>
              <a:t>the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50" dirty="0">
                <a:latin typeface="Times New Roman"/>
                <a:cs typeface="Times New Roman"/>
              </a:rPr>
              <a:t>real-world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65" dirty="0">
                <a:latin typeface="Times New Roman"/>
                <a:cs typeface="Times New Roman"/>
              </a:rPr>
              <a:t>application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15" dirty="0">
                <a:latin typeface="Times New Roman"/>
                <a:cs typeface="Times New Roman"/>
              </a:rPr>
              <a:t>is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developed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showing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spc="-110" dirty="0">
                <a:latin typeface="Times New Roman"/>
                <a:cs typeface="Times New Roman"/>
              </a:rPr>
              <a:t>its  </a:t>
            </a:r>
            <a:r>
              <a:rPr sz="1800" spc="95" dirty="0">
                <a:latin typeface="Times New Roman"/>
                <a:cs typeface="Times New Roman"/>
              </a:rPr>
              <a:t>important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75" dirty="0">
                <a:latin typeface="Times New Roman"/>
                <a:cs typeface="Times New Roman"/>
              </a:rPr>
              <a:t>properties</a:t>
            </a:r>
            <a:endParaRPr sz="1800">
              <a:latin typeface="Times New Roman"/>
              <a:cs typeface="Times New Roman"/>
            </a:endParaRPr>
          </a:p>
          <a:p>
            <a:pPr marL="1200150" marR="6985" lvl="3" indent="-208915">
              <a:lnSpc>
                <a:spcPct val="100000"/>
              </a:lnSpc>
              <a:spcBef>
                <a:spcPts val="434"/>
              </a:spcBef>
              <a:buClr>
                <a:srgbClr val="0AD0D9"/>
              </a:buClr>
              <a:buSzPct val="63888"/>
              <a:buFont typeface="Arial"/>
              <a:buChar char=""/>
              <a:tabLst>
                <a:tab pos="1200150" algn="l"/>
              </a:tabLst>
            </a:pPr>
            <a:r>
              <a:rPr sz="1800" spc="50" dirty="0">
                <a:latin typeface="Times New Roman"/>
                <a:cs typeface="Times New Roman"/>
              </a:rPr>
              <a:t>Model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35" dirty="0">
                <a:latin typeface="Times New Roman"/>
                <a:cs typeface="Times New Roman"/>
              </a:rPr>
              <a:t>specifies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110" dirty="0">
                <a:latin typeface="Times New Roman"/>
                <a:cs typeface="Times New Roman"/>
              </a:rPr>
              <a:t>the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65" dirty="0">
                <a:latin typeface="Times New Roman"/>
                <a:cs typeface="Times New Roman"/>
              </a:rPr>
              <a:t>functional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behavior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spc="15" dirty="0">
                <a:latin typeface="Times New Roman"/>
                <a:cs typeface="Times New Roman"/>
              </a:rPr>
              <a:t>of</a:t>
            </a:r>
            <a:r>
              <a:rPr sz="1800" spc="20" dirty="0">
                <a:latin typeface="Times New Roman"/>
                <a:cs typeface="Times New Roman"/>
              </a:rPr>
              <a:t> </a:t>
            </a:r>
            <a:r>
              <a:rPr sz="1800" spc="110" dirty="0">
                <a:latin typeface="Times New Roman"/>
                <a:cs typeface="Times New Roman"/>
              </a:rPr>
              <a:t>the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system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95" dirty="0">
                <a:latin typeface="Times New Roman"/>
                <a:cs typeface="Times New Roman"/>
              </a:rPr>
              <a:t>independent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100" dirty="0">
                <a:latin typeface="Times New Roman"/>
                <a:cs typeface="Times New Roman"/>
              </a:rPr>
              <a:t>of  </a:t>
            </a:r>
            <a:r>
              <a:rPr sz="1800" spc="85" dirty="0">
                <a:latin typeface="Times New Roman"/>
                <a:cs typeface="Times New Roman"/>
              </a:rPr>
              <a:t>implementation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details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247"/>
            <a:ext cx="9143999" cy="10261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1357" y="0"/>
            <a:ext cx="4742641" cy="5999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90762" cy="10199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881" y="52959"/>
            <a:ext cx="9145643" cy="9008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44500" y="0"/>
            <a:ext cx="51034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Systems</a:t>
            </a:r>
            <a:r>
              <a:rPr spc="-45" dirty="0"/>
              <a:t> </a:t>
            </a:r>
            <a:r>
              <a:rPr spc="-5" dirty="0"/>
              <a:t>Development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44500" y="354837"/>
            <a:ext cx="7660005" cy="49060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04607A"/>
                </a:solidFill>
                <a:latin typeface="Arial"/>
                <a:cs typeface="Arial"/>
              </a:rPr>
              <a:t>Methodologies</a:t>
            </a:r>
            <a:endParaRPr sz="4000">
              <a:latin typeface="Arial"/>
              <a:cs typeface="Arial"/>
            </a:endParaRPr>
          </a:p>
          <a:p>
            <a:pPr marL="376555" indent="-272415">
              <a:lnSpc>
                <a:spcPct val="100000"/>
              </a:lnSpc>
              <a:spcBef>
                <a:spcPts val="299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377190" algn="l"/>
              </a:tabLst>
            </a:pPr>
            <a:r>
              <a:rPr sz="2600" spc="120" dirty="0">
                <a:latin typeface="Times New Roman"/>
                <a:cs typeface="Times New Roman"/>
              </a:rPr>
              <a:t>Object-Oriented </a:t>
            </a:r>
            <a:r>
              <a:rPr sz="2600" spc="50" dirty="0">
                <a:latin typeface="Times New Roman"/>
                <a:cs typeface="Times New Roman"/>
              </a:rPr>
              <a:t>analysis </a:t>
            </a:r>
            <a:r>
              <a:rPr sz="2600" spc="160" dirty="0">
                <a:latin typeface="Times New Roman"/>
                <a:cs typeface="Times New Roman"/>
              </a:rPr>
              <a:t>and</a:t>
            </a:r>
            <a:r>
              <a:rPr sz="2600" spc="-470" dirty="0">
                <a:latin typeface="Times New Roman"/>
                <a:cs typeface="Times New Roman"/>
              </a:rPr>
              <a:t> </a:t>
            </a:r>
            <a:r>
              <a:rPr sz="2600" spc="85" dirty="0">
                <a:latin typeface="Times New Roman"/>
                <a:cs typeface="Times New Roman"/>
              </a:rPr>
              <a:t>design</a:t>
            </a:r>
            <a:endParaRPr sz="2600">
              <a:latin typeface="Times New Roman"/>
              <a:cs typeface="Times New Roman"/>
            </a:endParaRPr>
          </a:p>
          <a:p>
            <a:pPr marL="744220" lvl="1" indent="-247015">
              <a:lnSpc>
                <a:spcPct val="100000"/>
              </a:lnSpc>
              <a:spcBef>
                <a:spcPts val="295"/>
              </a:spcBef>
              <a:buClr>
                <a:srgbClr val="0E6EC5"/>
              </a:buClr>
              <a:buSzPct val="85416"/>
              <a:buFont typeface="Arial"/>
              <a:buChar char=""/>
              <a:tabLst>
                <a:tab pos="744855" algn="l"/>
              </a:tabLst>
            </a:pPr>
            <a:r>
              <a:rPr sz="2400" spc="70" dirty="0">
                <a:latin typeface="Times New Roman"/>
                <a:cs typeface="Times New Roman"/>
              </a:rPr>
              <a:t>Design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90" dirty="0">
                <a:latin typeface="Times New Roman"/>
                <a:cs typeface="Times New Roman"/>
              </a:rPr>
              <a:t>Phase</a:t>
            </a:r>
            <a:endParaRPr sz="2400">
              <a:latin typeface="Times New Roman"/>
              <a:cs typeface="Times New Roman"/>
            </a:endParaRPr>
          </a:p>
          <a:p>
            <a:pPr marL="1018540" lvl="2" indent="-247015">
              <a:lnSpc>
                <a:spcPct val="100000"/>
              </a:lnSpc>
              <a:spcBef>
                <a:spcPts val="280"/>
              </a:spcBef>
              <a:buClr>
                <a:srgbClr val="009DD9"/>
              </a:buClr>
              <a:buSzPct val="69047"/>
              <a:buFont typeface="Arial"/>
              <a:buChar char=""/>
              <a:tabLst>
                <a:tab pos="1018540" algn="l"/>
                <a:tab pos="1019175" algn="l"/>
              </a:tabLst>
            </a:pPr>
            <a:r>
              <a:rPr sz="2100" spc="15" dirty="0">
                <a:latin typeface="Times New Roman"/>
                <a:cs typeface="Times New Roman"/>
              </a:rPr>
              <a:t>Analysis</a:t>
            </a:r>
            <a:r>
              <a:rPr sz="2100" spc="-40" dirty="0">
                <a:latin typeface="Times New Roman"/>
                <a:cs typeface="Times New Roman"/>
              </a:rPr>
              <a:t> </a:t>
            </a:r>
            <a:r>
              <a:rPr sz="2100" spc="95" dirty="0">
                <a:latin typeface="Times New Roman"/>
                <a:cs typeface="Times New Roman"/>
              </a:rPr>
              <a:t>model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spc="15" dirty="0">
                <a:latin typeface="Times New Roman"/>
                <a:cs typeface="Times New Roman"/>
              </a:rPr>
              <a:t>is</a:t>
            </a:r>
            <a:r>
              <a:rPr sz="2100" spc="-70" dirty="0">
                <a:latin typeface="Times New Roman"/>
                <a:cs typeface="Times New Roman"/>
              </a:rPr>
              <a:t> </a:t>
            </a:r>
            <a:r>
              <a:rPr sz="2100" spc="75" dirty="0">
                <a:latin typeface="Times New Roman"/>
                <a:cs typeface="Times New Roman"/>
              </a:rPr>
              <a:t>refined</a:t>
            </a:r>
            <a:r>
              <a:rPr sz="2100" spc="-70" dirty="0">
                <a:latin typeface="Times New Roman"/>
                <a:cs typeface="Times New Roman"/>
              </a:rPr>
              <a:t> </a:t>
            </a:r>
            <a:r>
              <a:rPr sz="2100" spc="125" dirty="0">
                <a:latin typeface="Times New Roman"/>
                <a:cs typeface="Times New Roman"/>
              </a:rPr>
              <a:t>and</a:t>
            </a:r>
            <a:r>
              <a:rPr sz="2100" spc="-50" dirty="0">
                <a:latin typeface="Times New Roman"/>
                <a:cs typeface="Times New Roman"/>
              </a:rPr>
              <a:t> </a:t>
            </a:r>
            <a:r>
              <a:rPr sz="2100" spc="105" dirty="0">
                <a:latin typeface="Times New Roman"/>
                <a:cs typeface="Times New Roman"/>
              </a:rPr>
              <a:t>adapted</a:t>
            </a:r>
            <a:r>
              <a:rPr sz="2100" spc="-30" dirty="0">
                <a:latin typeface="Times New Roman"/>
                <a:cs typeface="Times New Roman"/>
              </a:rPr>
              <a:t> </a:t>
            </a:r>
            <a:r>
              <a:rPr sz="2100" spc="100" dirty="0">
                <a:latin typeface="Times New Roman"/>
                <a:cs typeface="Times New Roman"/>
              </a:rPr>
              <a:t>to</a:t>
            </a:r>
            <a:r>
              <a:rPr sz="2100" spc="-80" dirty="0">
                <a:latin typeface="Times New Roman"/>
                <a:cs typeface="Times New Roman"/>
              </a:rPr>
              <a:t> </a:t>
            </a:r>
            <a:r>
              <a:rPr sz="2100" spc="125" dirty="0">
                <a:latin typeface="Times New Roman"/>
                <a:cs typeface="Times New Roman"/>
              </a:rPr>
              <a:t>the</a:t>
            </a:r>
            <a:r>
              <a:rPr sz="2100" spc="-120" dirty="0">
                <a:latin typeface="Times New Roman"/>
                <a:cs typeface="Times New Roman"/>
              </a:rPr>
              <a:t> </a:t>
            </a:r>
            <a:r>
              <a:rPr sz="2100" spc="100" dirty="0">
                <a:latin typeface="Times New Roman"/>
                <a:cs typeface="Times New Roman"/>
              </a:rPr>
              <a:t>environment</a:t>
            </a:r>
            <a:endParaRPr sz="2100">
              <a:latin typeface="Times New Roman"/>
              <a:cs typeface="Times New Roman"/>
            </a:endParaRPr>
          </a:p>
          <a:p>
            <a:pPr marL="1018540" lvl="2" indent="-247015">
              <a:lnSpc>
                <a:spcPct val="100000"/>
              </a:lnSpc>
              <a:spcBef>
                <a:spcPts val="250"/>
              </a:spcBef>
              <a:buClr>
                <a:srgbClr val="009DD9"/>
              </a:buClr>
              <a:buSzPct val="69047"/>
              <a:buFont typeface="Arial"/>
              <a:buChar char=""/>
              <a:tabLst>
                <a:tab pos="1018540" algn="l"/>
                <a:tab pos="1019175" algn="l"/>
              </a:tabLst>
            </a:pPr>
            <a:r>
              <a:rPr sz="2100" spc="65" dirty="0">
                <a:latin typeface="Times New Roman"/>
                <a:cs typeface="Times New Roman"/>
              </a:rPr>
              <a:t>Can</a:t>
            </a:r>
            <a:r>
              <a:rPr sz="2100" spc="-40" dirty="0">
                <a:latin typeface="Times New Roman"/>
                <a:cs typeface="Times New Roman"/>
              </a:rPr>
              <a:t> </a:t>
            </a:r>
            <a:r>
              <a:rPr sz="2100" spc="95" dirty="0">
                <a:latin typeface="Times New Roman"/>
                <a:cs typeface="Times New Roman"/>
              </a:rPr>
              <a:t>be</a:t>
            </a:r>
            <a:r>
              <a:rPr sz="2100" spc="-105" dirty="0">
                <a:latin typeface="Times New Roman"/>
                <a:cs typeface="Times New Roman"/>
              </a:rPr>
              <a:t> </a:t>
            </a:r>
            <a:r>
              <a:rPr sz="2100" spc="85" dirty="0">
                <a:latin typeface="Times New Roman"/>
                <a:cs typeface="Times New Roman"/>
              </a:rPr>
              <a:t>separated</a:t>
            </a:r>
            <a:r>
              <a:rPr sz="2100" spc="-15" dirty="0">
                <a:latin typeface="Times New Roman"/>
                <a:cs typeface="Times New Roman"/>
              </a:rPr>
              <a:t> </a:t>
            </a:r>
            <a:r>
              <a:rPr sz="2100" spc="95" dirty="0">
                <a:latin typeface="Times New Roman"/>
                <a:cs typeface="Times New Roman"/>
              </a:rPr>
              <a:t>into</a:t>
            </a:r>
            <a:r>
              <a:rPr sz="2100" spc="-80" dirty="0">
                <a:latin typeface="Times New Roman"/>
                <a:cs typeface="Times New Roman"/>
              </a:rPr>
              <a:t> </a:t>
            </a:r>
            <a:r>
              <a:rPr sz="2100" spc="65" dirty="0">
                <a:latin typeface="Times New Roman"/>
                <a:cs typeface="Times New Roman"/>
              </a:rPr>
              <a:t>two</a:t>
            </a:r>
            <a:r>
              <a:rPr sz="2100" spc="-90" dirty="0">
                <a:latin typeface="Times New Roman"/>
                <a:cs typeface="Times New Roman"/>
              </a:rPr>
              <a:t> </a:t>
            </a:r>
            <a:r>
              <a:rPr sz="2100" spc="55" dirty="0">
                <a:latin typeface="Times New Roman"/>
                <a:cs typeface="Times New Roman"/>
              </a:rPr>
              <a:t>stages</a:t>
            </a:r>
            <a:endParaRPr sz="2100">
              <a:latin typeface="Times New Roman"/>
              <a:cs typeface="Times New Roman"/>
            </a:endParaRPr>
          </a:p>
          <a:p>
            <a:pPr marL="1291590" lvl="3" indent="-208915">
              <a:lnSpc>
                <a:spcPct val="100000"/>
              </a:lnSpc>
              <a:spcBef>
                <a:spcPts val="245"/>
              </a:spcBef>
              <a:buClr>
                <a:srgbClr val="0AD0D9"/>
              </a:buClr>
              <a:buSzPct val="65000"/>
              <a:buFont typeface="Arial"/>
              <a:buChar char=""/>
              <a:tabLst>
                <a:tab pos="1291590" algn="l"/>
              </a:tabLst>
            </a:pPr>
            <a:r>
              <a:rPr sz="2000" spc="35" dirty="0">
                <a:latin typeface="Times New Roman"/>
                <a:cs typeface="Times New Roman"/>
              </a:rPr>
              <a:t>System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spc="65" dirty="0">
                <a:latin typeface="Times New Roman"/>
                <a:cs typeface="Times New Roman"/>
              </a:rPr>
              <a:t>design</a:t>
            </a:r>
            <a:endParaRPr sz="2000">
              <a:latin typeface="Times New Roman"/>
              <a:cs typeface="Times New Roman"/>
            </a:endParaRPr>
          </a:p>
          <a:p>
            <a:pPr marL="1567180" lvl="4" indent="-210185">
              <a:lnSpc>
                <a:spcPct val="100000"/>
              </a:lnSpc>
              <a:spcBef>
                <a:spcPts val="240"/>
              </a:spcBef>
              <a:buClr>
                <a:srgbClr val="0FCF9B"/>
              </a:buClr>
              <a:buSzPct val="65000"/>
              <a:buFont typeface="Arial"/>
              <a:buChar char=""/>
              <a:tabLst>
                <a:tab pos="1567815" algn="l"/>
              </a:tabLst>
            </a:pPr>
            <a:r>
              <a:rPr sz="2000" spc="80" dirty="0">
                <a:latin typeface="Times New Roman"/>
                <a:cs typeface="Times New Roman"/>
              </a:rPr>
              <a:t>Concerned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spc="80" dirty="0">
                <a:latin typeface="Times New Roman"/>
                <a:cs typeface="Times New Roman"/>
              </a:rPr>
              <a:t>with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spc="25" dirty="0">
                <a:latin typeface="Times New Roman"/>
                <a:cs typeface="Times New Roman"/>
              </a:rPr>
              <a:t>overall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spc="65" dirty="0">
                <a:latin typeface="Times New Roman"/>
                <a:cs typeface="Times New Roman"/>
              </a:rPr>
              <a:t>system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spc="85" dirty="0">
                <a:latin typeface="Times New Roman"/>
                <a:cs typeface="Times New Roman"/>
              </a:rPr>
              <a:t>architecture</a:t>
            </a:r>
            <a:endParaRPr sz="2000">
              <a:latin typeface="Times New Roman"/>
              <a:cs typeface="Times New Roman"/>
            </a:endParaRPr>
          </a:p>
          <a:p>
            <a:pPr marL="1291590" lvl="3" indent="-208915">
              <a:lnSpc>
                <a:spcPct val="100000"/>
              </a:lnSpc>
              <a:spcBef>
                <a:spcPts val="240"/>
              </a:spcBef>
              <a:buClr>
                <a:srgbClr val="0AD0D9"/>
              </a:buClr>
              <a:buSzPct val="65000"/>
              <a:buFont typeface="Arial"/>
              <a:buChar char=""/>
              <a:tabLst>
                <a:tab pos="1291590" algn="l"/>
              </a:tabLst>
            </a:pPr>
            <a:r>
              <a:rPr sz="2000" spc="80" dirty="0">
                <a:latin typeface="Times New Roman"/>
                <a:cs typeface="Times New Roman"/>
              </a:rPr>
              <a:t>Object</a:t>
            </a:r>
            <a:r>
              <a:rPr sz="2000" spc="-120" dirty="0">
                <a:latin typeface="Times New Roman"/>
                <a:cs typeface="Times New Roman"/>
              </a:rPr>
              <a:t> </a:t>
            </a:r>
            <a:r>
              <a:rPr sz="2000" spc="65" dirty="0">
                <a:latin typeface="Times New Roman"/>
                <a:cs typeface="Times New Roman"/>
              </a:rPr>
              <a:t>design</a:t>
            </a:r>
            <a:endParaRPr sz="2000">
              <a:latin typeface="Times New Roman"/>
              <a:cs typeface="Times New Roman"/>
            </a:endParaRPr>
          </a:p>
          <a:p>
            <a:pPr marL="1567180" lvl="4" indent="-210185">
              <a:lnSpc>
                <a:spcPct val="100000"/>
              </a:lnSpc>
              <a:spcBef>
                <a:spcPts val="245"/>
              </a:spcBef>
              <a:buClr>
                <a:srgbClr val="0FCF9B"/>
              </a:buClr>
              <a:buSzPct val="65000"/>
              <a:buFont typeface="Arial"/>
              <a:buChar char=""/>
              <a:tabLst>
                <a:tab pos="1567815" algn="l"/>
              </a:tabLst>
            </a:pPr>
            <a:r>
              <a:rPr sz="2000" spc="100" dirty="0">
                <a:latin typeface="Times New Roman"/>
                <a:cs typeface="Times New Roman"/>
              </a:rPr>
              <a:t>Implementation</a:t>
            </a:r>
            <a:r>
              <a:rPr sz="2000" spc="-120" dirty="0">
                <a:latin typeface="Times New Roman"/>
                <a:cs typeface="Times New Roman"/>
              </a:rPr>
              <a:t> </a:t>
            </a:r>
            <a:r>
              <a:rPr sz="2000" spc="65" dirty="0">
                <a:latin typeface="Times New Roman"/>
                <a:cs typeface="Times New Roman"/>
              </a:rPr>
              <a:t>details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spc="70" dirty="0">
                <a:latin typeface="Times New Roman"/>
                <a:cs typeface="Times New Roman"/>
              </a:rPr>
              <a:t>are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spc="110" dirty="0">
                <a:latin typeface="Times New Roman"/>
                <a:cs typeface="Times New Roman"/>
              </a:rPr>
              <a:t>added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105" dirty="0">
                <a:latin typeface="Times New Roman"/>
                <a:cs typeface="Times New Roman"/>
              </a:rPr>
              <a:t>to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spc="65" dirty="0">
                <a:latin typeface="Times New Roman"/>
                <a:cs typeface="Times New Roman"/>
              </a:rPr>
              <a:t>system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spc="65" dirty="0">
                <a:latin typeface="Times New Roman"/>
                <a:cs typeface="Times New Roman"/>
              </a:rPr>
              <a:t>design</a:t>
            </a:r>
            <a:endParaRPr sz="2000">
              <a:latin typeface="Times New Roman"/>
              <a:cs typeface="Times New Roman"/>
            </a:endParaRPr>
          </a:p>
          <a:p>
            <a:pPr marL="744220" lvl="1" indent="-247015">
              <a:lnSpc>
                <a:spcPct val="100000"/>
              </a:lnSpc>
              <a:spcBef>
                <a:spcPts val="259"/>
              </a:spcBef>
              <a:buClr>
                <a:srgbClr val="0E6EC5"/>
              </a:buClr>
              <a:buSzPct val="85416"/>
              <a:buFont typeface="Arial"/>
              <a:buChar char=""/>
              <a:tabLst>
                <a:tab pos="744855" algn="l"/>
              </a:tabLst>
            </a:pPr>
            <a:r>
              <a:rPr sz="2400" spc="120" dirty="0">
                <a:latin typeface="Times New Roman"/>
                <a:cs typeface="Times New Roman"/>
              </a:rPr>
              <a:t>Implementation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90" dirty="0">
                <a:latin typeface="Times New Roman"/>
                <a:cs typeface="Times New Roman"/>
              </a:rPr>
              <a:t>Phase</a:t>
            </a:r>
            <a:endParaRPr sz="2400">
              <a:latin typeface="Times New Roman"/>
              <a:cs typeface="Times New Roman"/>
            </a:endParaRPr>
          </a:p>
          <a:p>
            <a:pPr marL="1018540" lvl="2" indent="-247015">
              <a:lnSpc>
                <a:spcPts val="2395"/>
              </a:lnSpc>
              <a:spcBef>
                <a:spcPts val="275"/>
              </a:spcBef>
              <a:buClr>
                <a:srgbClr val="009DD9"/>
              </a:buClr>
              <a:buSzPct val="69047"/>
              <a:buFont typeface="Arial"/>
              <a:buChar char=""/>
              <a:tabLst>
                <a:tab pos="1018540" algn="l"/>
                <a:tab pos="1019175" algn="l"/>
              </a:tabLst>
            </a:pPr>
            <a:r>
              <a:rPr sz="2100" spc="60" dirty="0">
                <a:latin typeface="Times New Roman"/>
                <a:cs typeface="Times New Roman"/>
              </a:rPr>
              <a:t>Design</a:t>
            </a:r>
            <a:r>
              <a:rPr sz="2100" spc="-40" dirty="0">
                <a:latin typeface="Times New Roman"/>
                <a:cs typeface="Times New Roman"/>
              </a:rPr>
              <a:t> </a:t>
            </a:r>
            <a:r>
              <a:rPr sz="2100" spc="15" dirty="0">
                <a:latin typeface="Times New Roman"/>
                <a:cs typeface="Times New Roman"/>
              </a:rPr>
              <a:t>is</a:t>
            </a:r>
            <a:r>
              <a:rPr sz="2100" spc="-40" dirty="0">
                <a:latin typeface="Times New Roman"/>
                <a:cs typeface="Times New Roman"/>
              </a:rPr>
              <a:t> </a:t>
            </a:r>
            <a:r>
              <a:rPr sz="2100" spc="105" dirty="0">
                <a:latin typeface="Times New Roman"/>
                <a:cs typeface="Times New Roman"/>
              </a:rPr>
              <a:t>implemented</a:t>
            </a:r>
            <a:r>
              <a:rPr sz="2100" spc="-50" dirty="0">
                <a:latin typeface="Times New Roman"/>
                <a:cs typeface="Times New Roman"/>
              </a:rPr>
              <a:t> </a:t>
            </a:r>
            <a:r>
              <a:rPr sz="2100" spc="70" dirty="0">
                <a:latin typeface="Times New Roman"/>
                <a:cs typeface="Times New Roman"/>
              </a:rPr>
              <a:t>using</a:t>
            </a:r>
            <a:r>
              <a:rPr sz="2100" spc="-65" dirty="0">
                <a:latin typeface="Times New Roman"/>
                <a:cs typeface="Times New Roman"/>
              </a:rPr>
              <a:t> </a:t>
            </a:r>
            <a:r>
              <a:rPr sz="2100" spc="75" dirty="0">
                <a:latin typeface="Times New Roman"/>
                <a:cs typeface="Times New Roman"/>
              </a:rPr>
              <a:t>a</a:t>
            </a:r>
            <a:r>
              <a:rPr sz="2100" spc="-70" dirty="0">
                <a:latin typeface="Times New Roman"/>
                <a:cs typeface="Times New Roman"/>
              </a:rPr>
              <a:t> </a:t>
            </a:r>
            <a:r>
              <a:rPr sz="2100" spc="90" dirty="0">
                <a:latin typeface="Times New Roman"/>
                <a:cs typeface="Times New Roman"/>
              </a:rPr>
              <a:t>programming</a:t>
            </a:r>
            <a:r>
              <a:rPr sz="2100" spc="-10" dirty="0">
                <a:latin typeface="Times New Roman"/>
                <a:cs typeface="Times New Roman"/>
              </a:rPr>
              <a:t> </a:t>
            </a:r>
            <a:r>
              <a:rPr sz="2100" spc="65" dirty="0">
                <a:latin typeface="Times New Roman"/>
                <a:cs typeface="Times New Roman"/>
              </a:rPr>
              <a:t>language</a:t>
            </a:r>
            <a:r>
              <a:rPr sz="2100" spc="-120" dirty="0">
                <a:latin typeface="Times New Roman"/>
                <a:cs typeface="Times New Roman"/>
              </a:rPr>
              <a:t> </a:t>
            </a:r>
            <a:r>
              <a:rPr sz="2100" spc="95" dirty="0">
                <a:latin typeface="Times New Roman"/>
                <a:cs typeface="Times New Roman"/>
              </a:rPr>
              <a:t>or</a:t>
            </a:r>
            <a:endParaRPr sz="2100">
              <a:latin typeface="Times New Roman"/>
              <a:cs typeface="Times New Roman"/>
            </a:endParaRPr>
          </a:p>
          <a:p>
            <a:pPr marR="2186940" algn="ctr">
              <a:lnSpc>
                <a:spcPts val="2395"/>
              </a:lnSpc>
            </a:pPr>
            <a:r>
              <a:rPr sz="2100" spc="90" dirty="0">
                <a:latin typeface="Times New Roman"/>
                <a:cs typeface="Times New Roman"/>
              </a:rPr>
              <a:t>database </a:t>
            </a:r>
            <a:r>
              <a:rPr sz="2100" spc="110" dirty="0">
                <a:latin typeface="Times New Roman"/>
                <a:cs typeface="Times New Roman"/>
              </a:rPr>
              <a:t>management</a:t>
            </a:r>
            <a:r>
              <a:rPr sz="2100" spc="-254" dirty="0">
                <a:latin typeface="Times New Roman"/>
                <a:cs typeface="Times New Roman"/>
              </a:rPr>
              <a:t> </a:t>
            </a:r>
            <a:r>
              <a:rPr sz="2100" spc="60" dirty="0">
                <a:latin typeface="Times New Roman"/>
                <a:cs typeface="Times New Roman"/>
              </a:rPr>
              <a:t>system</a:t>
            </a:r>
            <a:endParaRPr sz="21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247"/>
            <a:ext cx="9143999" cy="10261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1357" y="0"/>
            <a:ext cx="4742641" cy="5999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90762" cy="10199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881" y="52959"/>
            <a:ext cx="9145643" cy="9008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44297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Systems</a:t>
            </a:r>
            <a:r>
              <a:rPr spc="-45" dirty="0"/>
              <a:t> </a:t>
            </a:r>
            <a:r>
              <a:rPr spc="-5" dirty="0"/>
              <a:t>Development  Methodologies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35940" y="1869135"/>
            <a:ext cx="7830820" cy="4100829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285115" marR="5080" indent="-272415">
              <a:lnSpc>
                <a:spcPts val="2690"/>
              </a:lnSpc>
              <a:spcBef>
                <a:spcPts val="745"/>
              </a:spcBef>
              <a:buClr>
                <a:srgbClr val="0AD0D9"/>
              </a:buClr>
              <a:buSzPct val="94642"/>
              <a:buFont typeface="Arial"/>
              <a:buChar char=""/>
              <a:tabLst>
                <a:tab pos="285750" algn="l"/>
              </a:tabLst>
            </a:pPr>
            <a:r>
              <a:rPr sz="2800" spc="125" dirty="0">
                <a:latin typeface="Times New Roman"/>
                <a:cs typeface="Times New Roman"/>
              </a:rPr>
              <a:t>Structured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spc="50" dirty="0">
                <a:latin typeface="Times New Roman"/>
                <a:cs typeface="Times New Roman"/>
              </a:rPr>
              <a:t>analysis</a:t>
            </a:r>
            <a:r>
              <a:rPr sz="2800" spc="-95" dirty="0">
                <a:latin typeface="Times New Roman"/>
                <a:cs typeface="Times New Roman"/>
              </a:rPr>
              <a:t> </a:t>
            </a:r>
            <a:r>
              <a:rPr sz="2800" spc="170" dirty="0">
                <a:latin typeface="Times New Roman"/>
                <a:cs typeface="Times New Roman"/>
              </a:rPr>
              <a:t>and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90" dirty="0">
                <a:latin typeface="Times New Roman"/>
                <a:cs typeface="Times New Roman"/>
              </a:rPr>
              <a:t>design</a:t>
            </a:r>
            <a:r>
              <a:rPr sz="2800" spc="-12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vs.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spc="100" dirty="0">
                <a:latin typeface="Times New Roman"/>
                <a:cs typeface="Times New Roman"/>
              </a:rPr>
              <a:t>object</a:t>
            </a:r>
            <a:r>
              <a:rPr sz="2800" spc="-160" dirty="0">
                <a:latin typeface="Times New Roman"/>
                <a:cs typeface="Times New Roman"/>
              </a:rPr>
              <a:t> </a:t>
            </a:r>
            <a:r>
              <a:rPr sz="2800" spc="75" dirty="0">
                <a:latin typeface="Times New Roman"/>
                <a:cs typeface="Times New Roman"/>
              </a:rPr>
              <a:t>oriented  </a:t>
            </a:r>
            <a:r>
              <a:rPr sz="2800" spc="50" dirty="0">
                <a:latin typeface="Times New Roman"/>
                <a:cs typeface="Times New Roman"/>
              </a:rPr>
              <a:t>analysis </a:t>
            </a:r>
            <a:r>
              <a:rPr sz="2800" spc="170" dirty="0">
                <a:latin typeface="Times New Roman"/>
                <a:cs typeface="Times New Roman"/>
              </a:rPr>
              <a:t>and</a:t>
            </a:r>
            <a:r>
              <a:rPr sz="2800" spc="-229" dirty="0">
                <a:latin typeface="Times New Roman"/>
                <a:cs typeface="Times New Roman"/>
              </a:rPr>
              <a:t> </a:t>
            </a:r>
            <a:r>
              <a:rPr sz="2800" spc="90" dirty="0">
                <a:latin typeface="Times New Roman"/>
                <a:cs typeface="Times New Roman"/>
              </a:rPr>
              <a:t>design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ts val="5240"/>
              </a:lnSpc>
            </a:pPr>
            <a:r>
              <a:rPr sz="4400" spc="100" dirty="0">
                <a:latin typeface="Times New Roman"/>
                <a:cs typeface="Times New Roman"/>
              </a:rPr>
              <a:t>Similarities</a:t>
            </a:r>
            <a:endParaRPr sz="4400">
              <a:latin typeface="Times New Roman"/>
              <a:cs typeface="Times New Roman"/>
            </a:endParaRPr>
          </a:p>
          <a:p>
            <a:pPr marL="652780" lvl="1" indent="-247015">
              <a:lnSpc>
                <a:spcPts val="2595"/>
              </a:lnSpc>
              <a:spcBef>
                <a:spcPts val="80"/>
              </a:spcBef>
              <a:buClr>
                <a:srgbClr val="0E6EC5"/>
              </a:buClr>
              <a:buSzPct val="85416"/>
              <a:buFont typeface="Arial"/>
              <a:buChar char=""/>
              <a:tabLst>
                <a:tab pos="653415" algn="l"/>
              </a:tabLst>
            </a:pPr>
            <a:r>
              <a:rPr sz="2400" spc="70" dirty="0">
                <a:latin typeface="Times New Roman"/>
                <a:cs typeface="Times New Roman"/>
              </a:rPr>
              <a:t>Both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Times New Roman"/>
                <a:cs typeface="Times New Roman"/>
              </a:rPr>
              <a:t>SAD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spc="145" dirty="0">
                <a:latin typeface="Times New Roman"/>
                <a:cs typeface="Times New Roman"/>
              </a:rPr>
              <a:t>and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65" dirty="0">
                <a:latin typeface="Times New Roman"/>
                <a:cs typeface="Times New Roman"/>
              </a:rPr>
              <a:t>OOAD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145" dirty="0">
                <a:latin typeface="Times New Roman"/>
                <a:cs typeface="Times New Roman"/>
              </a:rPr>
              <a:t>had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114" dirty="0">
                <a:latin typeface="Times New Roman"/>
                <a:cs typeface="Times New Roman"/>
              </a:rPr>
              <a:t>started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off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85" dirty="0">
                <a:latin typeface="Times New Roman"/>
                <a:cs typeface="Times New Roman"/>
              </a:rPr>
              <a:t>from</a:t>
            </a:r>
            <a:endParaRPr sz="2400">
              <a:latin typeface="Times New Roman"/>
              <a:cs typeface="Times New Roman"/>
            </a:endParaRPr>
          </a:p>
          <a:p>
            <a:pPr marL="652780">
              <a:lnSpc>
                <a:spcPts val="2595"/>
              </a:lnSpc>
            </a:pPr>
            <a:r>
              <a:rPr sz="2400" spc="105" dirty="0">
                <a:latin typeface="Times New Roman"/>
                <a:cs typeface="Times New Roman"/>
              </a:rPr>
              <a:t>programming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105" dirty="0">
                <a:latin typeface="Times New Roman"/>
                <a:cs typeface="Times New Roman"/>
              </a:rPr>
              <a:t>techniques</a:t>
            </a:r>
            <a:endParaRPr sz="2400">
              <a:latin typeface="Times New Roman"/>
              <a:cs typeface="Times New Roman"/>
            </a:endParaRPr>
          </a:p>
          <a:p>
            <a:pPr marL="652780" marR="457200" lvl="1" indent="-247015">
              <a:lnSpc>
                <a:spcPct val="80000"/>
              </a:lnSpc>
              <a:spcBef>
                <a:spcPts val="575"/>
              </a:spcBef>
              <a:buClr>
                <a:srgbClr val="0E6EC5"/>
              </a:buClr>
              <a:buSzPct val="85416"/>
              <a:buFont typeface="Arial"/>
              <a:buChar char=""/>
              <a:tabLst>
                <a:tab pos="653415" algn="l"/>
              </a:tabLst>
            </a:pPr>
            <a:r>
              <a:rPr sz="2400" spc="70" dirty="0">
                <a:latin typeface="Times New Roman"/>
                <a:cs typeface="Times New Roman"/>
              </a:rPr>
              <a:t>Both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105" dirty="0">
                <a:latin typeface="Times New Roman"/>
                <a:cs typeface="Times New Roman"/>
              </a:rPr>
              <a:t>techniques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90" dirty="0">
                <a:latin typeface="Times New Roman"/>
                <a:cs typeface="Times New Roman"/>
              </a:rPr>
              <a:t>use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spc="75" dirty="0">
                <a:latin typeface="Times New Roman"/>
                <a:cs typeface="Times New Roman"/>
              </a:rPr>
              <a:t>graphical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80" dirty="0">
                <a:latin typeface="Times New Roman"/>
                <a:cs typeface="Times New Roman"/>
              </a:rPr>
              <a:t>design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145" dirty="0">
                <a:latin typeface="Times New Roman"/>
                <a:cs typeface="Times New Roman"/>
              </a:rPr>
              <a:t>and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60" dirty="0">
                <a:latin typeface="Times New Roman"/>
                <a:cs typeface="Times New Roman"/>
              </a:rPr>
              <a:t>graphical  </a:t>
            </a:r>
            <a:r>
              <a:rPr sz="2400" spc="70" dirty="0">
                <a:latin typeface="Times New Roman"/>
                <a:cs typeface="Times New Roman"/>
              </a:rPr>
              <a:t>tools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120" dirty="0">
                <a:latin typeface="Times New Roman"/>
                <a:cs typeface="Times New Roman"/>
              </a:rPr>
              <a:t>to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spc="60" dirty="0">
                <a:latin typeface="Times New Roman"/>
                <a:cs typeface="Times New Roman"/>
              </a:rPr>
              <a:t>analyze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spc="145" dirty="0">
                <a:latin typeface="Times New Roman"/>
                <a:cs typeface="Times New Roman"/>
              </a:rPr>
              <a:t>and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105" dirty="0">
                <a:latin typeface="Times New Roman"/>
                <a:cs typeface="Times New Roman"/>
              </a:rPr>
              <a:t>model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145" dirty="0">
                <a:latin typeface="Times New Roman"/>
                <a:cs typeface="Times New Roman"/>
              </a:rPr>
              <a:t>the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spc="100" dirty="0">
                <a:latin typeface="Times New Roman"/>
                <a:cs typeface="Times New Roman"/>
              </a:rPr>
              <a:t>requirements.</a:t>
            </a:r>
            <a:endParaRPr sz="2400">
              <a:latin typeface="Times New Roman"/>
              <a:cs typeface="Times New Roman"/>
            </a:endParaRPr>
          </a:p>
          <a:p>
            <a:pPr marL="652780" marR="626745" lvl="1" indent="-247015">
              <a:lnSpc>
                <a:spcPts val="2300"/>
              </a:lnSpc>
              <a:spcBef>
                <a:spcPts val="560"/>
              </a:spcBef>
              <a:buClr>
                <a:srgbClr val="0E6EC5"/>
              </a:buClr>
              <a:buSzPct val="85416"/>
              <a:buFont typeface="Arial"/>
              <a:buChar char=""/>
              <a:tabLst>
                <a:tab pos="653415" algn="l"/>
              </a:tabLst>
            </a:pPr>
            <a:r>
              <a:rPr sz="2400" spc="70" dirty="0">
                <a:latin typeface="Times New Roman"/>
                <a:cs typeface="Times New Roman"/>
              </a:rPr>
              <a:t>Both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105" dirty="0">
                <a:latin typeface="Times New Roman"/>
                <a:cs typeface="Times New Roman"/>
              </a:rPr>
              <a:t>techniques</a:t>
            </a:r>
            <a:r>
              <a:rPr sz="2400" spc="-90" dirty="0">
                <a:latin typeface="Times New Roman"/>
                <a:cs typeface="Times New Roman"/>
              </a:rPr>
              <a:t> </a:t>
            </a:r>
            <a:r>
              <a:rPr sz="2400" spc="70" dirty="0">
                <a:latin typeface="Times New Roman"/>
                <a:cs typeface="Times New Roman"/>
              </a:rPr>
              <a:t>provide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spc="85" dirty="0">
                <a:latin typeface="Times New Roman"/>
                <a:cs typeface="Times New Roman"/>
              </a:rPr>
              <a:t>a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spc="75" dirty="0">
                <a:latin typeface="Times New Roman"/>
                <a:cs typeface="Times New Roman"/>
              </a:rPr>
              <a:t>systematic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spc="55" dirty="0">
                <a:latin typeface="Times New Roman"/>
                <a:cs typeface="Times New Roman"/>
              </a:rPr>
              <a:t>step-by-step  </a:t>
            </a:r>
            <a:r>
              <a:rPr sz="2400" spc="65" dirty="0">
                <a:latin typeface="Times New Roman"/>
                <a:cs typeface="Times New Roman"/>
              </a:rPr>
              <a:t>process </a:t>
            </a:r>
            <a:r>
              <a:rPr sz="2400" spc="45" dirty="0">
                <a:latin typeface="Times New Roman"/>
                <a:cs typeface="Times New Roman"/>
              </a:rPr>
              <a:t>for</a:t>
            </a:r>
            <a:r>
              <a:rPr sz="2400" spc="-265" dirty="0">
                <a:latin typeface="Times New Roman"/>
                <a:cs typeface="Times New Roman"/>
              </a:rPr>
              <a:t> </a:t>
            </a:r>
            <a:r>
              <a:rPr sz="2400" spc="70" dirty="0">
                <a:latin typeface="Times New Roman"/>
                <a:cs typeface="Times New Roman"/>
              </a:rPr>
              <a:t>developers</a:t>
            </a:r>
            <a:endParaRPr sz="2400">
              <a:latin typeface="Times New Roman"/>
              <a:cs typeface="Times New Roman"/>
            </a:endParaRPr>
          </a:p>
          <a:p>
            <a:pPr marL="652780" marR="930910" lvl="1" indent="-247015">
              <a:lnSpc>
                <a:spcPts val="2300"/>
              </a:lnSpc>
              <a:spcBef>
                <a:spcPts val="585"/>
              </a:spcBef>
              <a:buClr>
                <a:srgbClr val="0E6EC5"/>
              </a:buClr>
              <a:buSzPct val="85416"/>
              <a:buFont typeface="Arial"/>
              <a:buChar char=""/>
              <a:tabLst>
                <a:tab pos="653415" algn="l"/>
              </a:tabLst>
            </a:pPr>
            <a:r>
              <a:rPr sz="2400" spc="70" dirty="0">
                <a:latin typeface="Times New Roman"/>
                <a:cs typeface="Times New Roman"/>
              </a:rPr>
              <a:t>Both </a:t>
            </a:r>
            <a:r>
              <a:rPr sz="2400" spc="105" dirty="0">
                <a:latin typeface="Times New Roman"/>
                <a:cs typeface="Times New Roman"/>
              </a:rPr>
              <a:t>techniques </a:t>
            </a:r>
            <a:r>
              <a:rPr sz="2400" spc="50" dirty="0">
                <a:latin typeface="Times New Roman"/>
                <a:cs typeface="Times New Roman"/>
              </a:rPr>
              <a:t>focus </a:t>
            </a:r>
            <a:r>
              <a:rPr sz="2400" spc="145" dirty="0">
                <a:latin typeface="Times New Roman"/>
                <a:cs typeface="Times New Roman"/>
              </a:rPr>
              <a:t>on </a:t>
            </a:r>
            <a:r>
              <a:rPr sz="2400" spc="125" dirty="0">
                <a:latin typeface="Times New Roman"/>
                <a:cs typeface="Times New Roman"/>
              </a:rPr>
              <a:t>documentation </a:t>
            </a:r>
            <a:r>
              <a:rPr sz="2400" spc="20" dirty="0">
                <a:latin typeface="Times New Roman"/>
                <a:cs typeface="Times New Roman"/>
              </a:rPr>
              <a:t>of </a:t>
            </a:r>
            <a:r>
              <a:rPr sz="2400" spc="-170" dirty="0">
                <a:latin typeface="Times New Roman"/>
                <a:cs typeface="Times New Roman"/>
              </a:rPr>
              <a:t>the  </a:t>
            </a:r>
            <a:r>
              <a:rPr sz="2400" spc="110" dirty="0">
                <a:latin typeface="Times New Roman"/>
                <a:cs typeface="Times New Roman"/>
              </a:rPr>
              <a:t>requirements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247"/>
            <a:ext cx="9143999" cy="10261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1357" y="0"/>
            <a:ext cx="4742641" cy="5999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90762" cy="10199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881" y="52959"/>
            <a:ext cx="9145643" cy="9008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44297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Systems</a:t>
            </a:r>
            <a:r>
              <a:rPr spc="-45" dirty="0"/>
              <a:t> </a:t>
            </a:r>
            <a:r>
              <a:rPr spc="-5" dirty="0"/>
              <a:t>Development  Methodologies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35940" y="1907235"/>
            <a:ext cx="7672070" cy="345122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285115" marR="387350" indent="-272415">
              <a:lnSpc>
                <a:spcPts val="2810"/>
              </a:lnSpc>
              <a:spcBef>
                <a:spcPts val="45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5750" algn="l"/>
              </a:tabLst>
            </a:pPr>
            <a:r>
              <a:rPr sz="2600" spc="114" dirty="0">
                <a:latin typeface="Times New Roman"/>
                <a:cs typeface="Times New Roman"/>
              </a:rPr>
              <a:t>Structured</a:t>
            </a:r>
            <a:r>
              <a:rPr sz="2600" spc="-105" dirty="0">
                <a:latin typeface="Times New Roman"/>
                <a:cs typeface="Times New Roman"/>
              </a:rPr>
              <a:t> </a:t>
            </a:r>
            <a:r>
              <a:rPr sz="2600" spc="50" dirty="0">
                <a:latin typeface="Times New Roman"/>
                <a:cs typeface="Times New Roman"/>
              </a:rPr>
              <a:t>analysis</a:t>
            </a:r>
            <a:r>
              <a:rPr sz="2600" spc="-130" dirty="0">
                <a:latin typeface="Times New Roman"/>
                <a:cs typeface="Times New Roman"/>
              </a:rPr>
              <a:t> </a:t>
            </a:r>
            <a:r>
              <a:rPr sz="2600" spc="160" dirty="0">
                <a:latin typeface="Times New Roman"/>
                <a:cs typeface="Times New Roman"/>
              </a:rPr>
              <a:t>and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85" dirty="0">
                <a:latin typeface="Times New Roman"/>
                <a:cs typeface="Times New Roman"/>
              </a:rPr>
              <a:t>design</a:t>
            </a:r>
            <a:r>
              <a:rPr sz="2600" spc="-12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vs.</a:t>
            </a:r>
            <a:r>
              <a:rPr sz="2600" spc="-95" dirty="0">
                <a:latin typeface="Times New Roman"/>
                <a:cs typeface="Times New Roman"/>
              </a:rPr>
              <a:t> </a:t>
            </a:r>
            <a:r>
              <a:rPr sz="2600" spc="95" dirty="0">
                <a:latin typeface="Times New Roman"/>
                <a:cs typeface="Times New Roman"/>
              </a:rPr>
              <a:t>object</a:t>
            </a:r>
            <a:r>
              <a:rPr sz="2600" spc="-140" dirty="0">
                <a:latin typeface="Times New Roman"/>
                <a:cs typeface="Times New Roman"/>
              </a:rPr>
              <a:t> </a:t>
            </a:r>
            <a:r>
              <a:rPr sz="2600" spc="75" dirty="0">
                <a:latin typeface="Times New Roman"/>
                <a:cs typeface="Times New Roman"/>
              </a:rPr>
              <a:t>oriented  </a:t>
            </a:r>
            <a:r>
              <a:rPr sz="2600" spc="50" dirty="0">
                <a:latin typeface="Times New Roman"/>
                <a:cs typeface="Times New Roman"/>
              </a:rPr>
              <a:t>analysis </a:t>
            </a:r>
            <a:r>
              <a:rPr sz="2600" spc="160" dirty="0">
                <a:latin typeface="Times New Roman"/>
                <a:cs typeface="Times New Roman"/>
              </a:rPr>
              <a:t>and</a:t>
            </a:r>
            <a:r>
              <a:rPr sz="2600" spc="-250" dirty="0">
                <a:latin typeface="Times New Roman"/>
                <a:cs typeface="Times New Roman"/>
              </a:rPr>
              <a:t> </a:t>
            </a:r>
            <a:r>
              <a:rPr sz="2600" spc="85" dirty="0">
                <a:latin typeface="Times New Roman"/>
                <a:cs typeface="Times New Roman"/>
              </a:rPr>
              <a:t>design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4800" spc="90" dirty="0">
                <a:latin typeface="Times New Roman"/>
                <a:cs typeface="Times New Roman"/>
              </a:rPr>
              <a:t>Differences</a:t>
            </a:r>
            <a:endParaRPr sz="4800">
              <a:latin typeface="Times New Roman"/>
              <a:cs typeface="Times New Roman"/>
            </a:endParaRPr>
          </a:p>
          <a:p>
            <a:pPr marL="652780" lvl="1" indent="-247015">
              <a:lnSpc>
                <a:spcPct val="100000"/>
              </a:lnSpc>
              <a:spcBef>
                <a:spcPts val="440"/>
              </a:spcBef>
              <a:buClr>
                <a:srgbClr val="0E6EC5"/>
              </a:buClr>
              <a:buSzPct val="85416"/>
              <a:buFont typeface="Arial"/>
              <a:buChar char=""/>
              <a:tabLst>
                <a:tab pos="653415" algn="l"/>
              </a:tabLst>
            </a:pPr>
            <a:r>
              <a:rPr sz="2400" spc="-55" dirty="0">
                <a:latin typeface="Times New Roman"/>
                <a:cs typeface="Times New Roman"/>
              </a:rPr>
              <a:t>SAD </a:t>
            </a:r>
            <a:r>
              <a:rPr sz="2400" spc="20" dirty="0">
                <a:latin typeface="Times New Roman"/>
                <a:cs typeface="Times New Roman"/>
              </a:rPr>
              <a:t>is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90" dirty="0">
                <a:latin typeface="Times New Roman"/>
                <a:cs typeface="Times New Roman"/>
              </a:rPr>
              <a:t>Process-Oriented</a:t>
            </a:r>
            <a:endParaRPr sz="2400">
              <a:latin typeface="Times New Roman"/>
              <a:cs typeface="Times New Roman"/>
            </a:endParaRPr>
          </a:p>
          <a:p>
            <a:pPr marL="652780" lvl="1" indent="-247015">
              <a:lnSpc>
                <a:spcPct val="100000"/>
              </a:lnSpc>
              <a:spcBef>
                <a:spcPts val="295"/>
              </a:spcBef>
              <a:buClr>
                <a:srgbClr val="0E6EC5"/>
              </a:buClr>
              <a:buSzPct val="85416"/>
              <a:buFont typeface="Arial"/>
              <a:buChar char=""/>
              <a:tabLst>
                <a:tab pos="653415" algn="l"/>
              </a:tabLst>
            </a:pPr>
            <a:r>
              <a:rPr sz="2400" spc="65" dirty="0">
                <a:latin typeface="Times New Roman"/>
                <a:cs typeface="Times New Roman"/>
              </a:rPr>
              <a:t>OOAD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90" dirty="0">
                <a:latin typeface="Times New Roman"/>
                <a:cs typeface="Times New Roman"/>
              </a:rPr>
              <a:t>combines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125" dirty="0">
                <a:latin typeface="Times New Roman"/>
                <a:cs typeface="Times New Roman"/>
              </a:rPr>
              <a:t>data</a:t>
            </a:r>
            <a:r>
              <a:rPr sz="2400" spc="-125" dirty="0">
                <a:latin typeface="Times New Roman"/>
                <a:cs typeface="Times New Roman"/>
              </a:rPr>
              <a:t> </a:t>
            </a:r>
            <a:r>
              <a:rPr sz="2400" spc="145" dirty="0">
                <a:latin typeface="Times New Roman"/>
                <a:cs typeface="Times New Roman"/>
              </a:rPr>
              <a:t>and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145" dirty="0">
                <a:latin typeface="Times New Roman"/>
                <a:cs typeface="Times New Roman"/>
              </a:rPr>
              <a:t>the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spc="65" dirty="0">
                <a:latin typeface="Times New Roman"/>
                <a:cs typeface="Times New Roman"/>
              </a:rPr>
              <a:t>processes</a:t>
            </a:r>
            <a:endParaRPr sz="2400">
              <a:latin typeface="Times New Roman"/>
              <a:cs typeface="Times New Roman"/>
            </a:endParaRPr>
          </a:p>
          <a:p>
            <a:pPr marL="652780" marR="5080" lvl="1" indent="-247015">
              <a:lnSpc>
                <a:spcPts val="2590"/>
              </a:lnSpc>
              <a:spcBef>
                <a:spcPts val="615"/>
              </a:spcBef>
              <a:buClr>
                <a:srgbClr val="0E6EC5"/>
              </a:buClr>
              <a:buSzPct val="85416"/>
              <a:buFont typeface="Arial"/>
              <a:buChar char=""/>
              <a:tabLst>
                <a:tab pos="653415" algn="l"/>
              </a:tabLst>
            </a:pPr>
            <a:r>
              <a:rPr sz="2400" spc="65" dirty="0">
                <a:latin typeface="Times New Roman"/>
                <a:cs typeface="Times New Roman"/>
              </a:rPr>
              <a:t>OOAD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90" dirty="0">
                <a:latin typeface="Times New Roman"/>
                <a:cs typeface="Times New Roman"/>
              </a:rPr>
              <a:t>encapsulates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60" dirty="0">
                <a:latin typeface="Times New Roman"/>
                <a:cs typeface="Times New Roman"/>
              </a:rPr>
              <a:t>as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145" dirty="0">
                <a:latin typeface="Times New Roman"/>
                <a:cs typeface="Times New Roman"/>
              </a:rPr>
              <a:t>much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Times New Roman"/>
                <a:cs typeface="Times New Roman"/>
              </a:rPr>
              <a:t>of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145" dirty="0">
                <a:latin typeface="Times New Roman"/>
                <a:cs typeface="Times New Roman"/>
              </a:rPr>
              <a:t>the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spc="65" dirty="0">
                <a:latin typeface="Times New Roman"/>
                <a:cs typeface="Times New Roman"/>
              </a:rPr>
              <a:t>systems'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125" dirty="0">
                <a:latin typeface="Times New Roman"/>
                <a:cs typeface="Times New Roman"/>
              </a:rPr>
              <a:t>data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spc="-180" dirty="0">
                <a:latin typeface="Times New Roman"/>
                <a:cs typeface="Times New Roman"/>
              </a:rPr>
              <a:t>and  </a:t>
            </a:r>
            <a:r>
              <a:rPr sz="2400" spc="65" dirty="0">
                <a:latin typeface="Times New Roman"/>
                <a:cs typeface="Times New Roman"/>
              </a:rPr>
              <a:t>processes </a:t>
            </a:r>
            <a:r>
              <a:rPr sz="2400" spc="110" dirty="0">
                <a:latin typeface="Times New Roman"/>
                <a:cs typeface="Times New Roman"/>
              </a:rPr>
              <a:t>into </a:t>
            </a:r>
            <a:r>
              <a:rPr sz="2400" spc="60" dirty="0">
                <a:latin typeface="Times New Roman"/>
                <a:cs typeface="Times New Roman"/>
              </a:rPr>
              <a:t>objects, </a:t>
            </a:r>
            <a:r>
              <a:rPr sz="2400" spc="55" dirty="0">
                <a:latin typeface="Times New Roman"/>
                <a:cs typeface="Times New Roman"/>
              </a:rPr>
              <a:t>while </a:t>
            </a:r>
            <a:r>
              <a:rPr sz="2400" spc="-55" dirty="0">
                <a:latin typeface="Times New Roman"/>
                <a:cs typeface="Times New Roman"/>
              </a:rPr>
              <a:t>SAD </a:t>
            </a:r>
            <a:r>
              <a:rPr sz="2400" spc="85" dirty="0">
                <a:latin typeface="Times New Roman"/>
                <a:cs typeface="Times New Roman"/>
              </a:rPr>
              <a:t>separates </a:t>
            </a:r>
            <a:r>
              <a:rPr sz="2400" spc="100" dirty="0">
                <a:latin typeface="Times New Roman"/>
                <a:cs typeface="Times New Roman"/>
              </a:rPr>
              <a:t>between  </a:t>
            </a:r>
            <a:r>
              <a:rPr sz="2400" spc="160" dirty="0">
                <a:latin typeface="Times New Roman"/>
                <a:cs typeface="Times New Roman"/>
              </a:rPr>
              <a:t>them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247"/>
            <a:ext cx="9143999" cy="10261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1357" y="0"/>
            <a:ext cx="4742641" cy="5999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90762" cy="10199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881" y="52959"/>
            <a:ext cx="9145643" cy="9008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44500" y="412749"/>
            <a:ext cx="19875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45" dirty="0"/>
              <a:t>Summary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35940" y="1171702"/>
            <a:ext cx="8059420" cy="427101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285115" marR="1173480" indent="-272415">
              <a:lnSpc>
                <a:spcPct val="80000"/>
              </a:lnSpc>
              <a:spcBef>
                <a:spcPts val="675"/>
              </a:spcBef>
              <a:buClr>
                <a:srgbClr val="0AD0D9"/>
              </a:buClr>
              <a:buSzPct val="93750"/>
              <a:buChar char=""/>
              <a:tabLst>
                <a:tab pos="285750" algn="l"/>
              </a:tabLst>
            </a:pPr>
            <a:r>
              <a:rPr sz="2400" spc="-5" dirty="0">
                <a:latin typeface="Arial"/>
                <a:cs typeface="Arial"/>
              </a:rPr>
              <a:t>Structured analysis </a:t>
            </a:r>
            <a:r>
              <a:rPr sz="2400" dirty="0">
                <a:latin typeface="Arial"/>
                <a:cs typeface="Arial"/>
              </a:rPr>
              <a:t>treats </a:t>
            </a:r>
            <a:r>
              <a:rPr sz="2400" spc="-5" dirty="0">
                <a:latin typeface="Arial"/>
                <a:cs typeface="Arial"/>
              </a:rPr>
              <a:t>data and processes </a:t>
            </a:r>
            <a:r>
              <a:rPr sz="2400" spc="-440" dirty="0">
                <a:latin typeface="Arial"/>
                <a:cs typeface="Arial"/>
              </a:rPr>
              <a:t>as  </a:t>
            </a:r>
            <a:r>
              <a:rPr sz="2400" spc="-5" dirty="0">
                <a:latin typeface="Arial"/>
                <a:cs typeface="Arial"/>
              </a:rPr>
              <a:t>separate components</a:t>
            </a:r>
            <a:endParaRPr sz="2400">
              <a:latin typeface="Arial"/>
              <a:cs typeface="Arial"/>
            </a:endParaRPr>
          </a:p>
          <a:p>
            <a:pPr marL="652780" lvl="1" indent="-247015">
              <a:lnSpc>
                <a:spcPts val="2845"/>
              </a:lnSpc>
              <a:buClr>
                <a:srgbClr val="0E6EC5"/>
              </a:buClr>
              <a:buSzPct val="85416"/>
              <a:buFont typeface="Arial"/>
              <a:buChar char=""/>
              <a:tabLst>
                <a:tab pos="653415" algn="l"/>
              </a:tabLst>
            </a:pPr>
            <a:r>
              <a:rPr sz="2400" spc="90" dirty="0">
                <a:latin typeface="Times New Roman"/>
                <a:cs typeface="Times New Roman"/>
              </a:rPr>
              <a:t>The </a:t>
            </a:r>
            <a:r>
              <a:rPr sz="2400" spc="85" dirty="0">
                <a:latin typeface="Times New Roman"/>
                <a:cs typeface="Times New Roman"/>
              </a:rPr>
              <a:t>Environmental</a:t>
            </a:r>
            <a:r>
              <a:rPr sz="2400" spc="-145" dirty="0">
                <a:latin typeface="Times New Roman"/>
                <a:cs typeface="Times New Roman"/>
              </a:rPr>
              <a:t> </a:t>
            </a:r>
            <a:r>
              <a:rPr sz="2400" spc="45" dirty="0">
                <a:latin typeface="Times New Roman"/>
                <a:cs typeface="Times New Roman"/>
              </a:rPr>
              <a:t>Model:</a:t>
            </a:r>
            <a:endParaRPr sz="2400">
              <a:latin typeface="Times New Roman"/>
              <a:cs typeface="Times New Roman"/>
            </a:endParaRPr>
          </a:p>
          <a:p>
            <a:pPr marL="1082675" lvl="2" indent="-155575">
              <a:lnSpc>
                <a:spcPts val="2390"/>
              </a:lnSpc>
              <a:spcBef>
                <a:spcPts val="20"/>
              </a:spcBef>
              <a:buChar char="-"/>
              <a:tabLst>
                <a:tab pos="1083310" algn="l"/>
              </a:tabLst>
            </a:pPr>
            <a:r>
              <a:rPr sz="2000" spc="100" dirty="0">
                <a:latin typeface="Times New Roman"/>
                <a:cs typeface="Times New Roman"/>
              </a:rPr>
              <a:t>Statement</a:t>
            </a:r>
            <a:r>
              <a:rPr sz="2000" spc="-120" dirty="0">
                <a:latin typeface="Times New Roman"/>
                <a:cs typeface="Times New Roman"/>
              </a:rPr>
              <a:t> </a:t>
            </a:r>
            <a:r>
              <a:rPr sz="2000" spc="15" dirty="0">
                <a:latin typeface="Times New Roman"/>
                <a:cs typeface="Times New Roman"/>
              </a:rPr>
              <a:t>of</a:t>
            </a:r>
            <a:r>
              <a:rPr sz="2000" spc="35" dirty="0">
                <a:latin typeface="Times New Roman"/>
                <a:cs typeface="Times New Roman"/>
              </a:rPr>
              <a:t> </a:t>
            </a:r>
            <a:r>
              <a:rPr sz="2000" spc="75" dirty="0">
                <a:latin typeface="Times New Roman"/>
                <a:cs typeface="Times New Roman"/>
              </a:rPr>
              <a:t>Purpose,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70" dirty="0">
                <a:latin typeface="Times New Roman"/>
                <a:cs typeface="Times New Roman"/>
              </a:rPr>
              <a:t>Context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spc="60" dirty="0">
                <a:latin typeface="Times New Roman"/>
                <a:cs typeface="Times New Roman"/>
              </a:rPr>
              <a:t>Diagram,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125" dirty="0">
                <a:latin typeface="Times New Roman"/>
                <a:cs typeface="Times New Roman"/>
              </a:rPr>
              <a:t>and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40" dirty="0">
                <a:latin typeface="Times New Roman"/>
                <a:cs typeface="Times New Roman"/>
              </a:rPr>
              <a:t>Event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spc="20" dirty="0">
                <a:latin typeface="Times New Roman"/>
                <a:cs typeface="Times New Roman"/>
              </a:rPr>
              <a:t>List</a:t>
            </a:r>
            <a:endParaRPr sz="2000">
              <a:latin typeface="Times New Roman"/>
              <a:cs typeface="Times New Roman"/>
            </a:endParaRPr>
          </a:p>
          <a:p>
            <a:pPr marL="652780" lvl="1" indent="-247015">
              <a:lnSpc>
                <a:spcPts val="2870"/>
              </a:lnSpc>
              <a:buClr>
                <a:srgbClr val="0E6EC5"/>
              </a:buClr>
              <a:buSzPct val="85416"/>
              <a:buFont typeface="Arial"/>
              <a:buChar char=""/>
              <a:tabLst>
                <a:tab pos="653415" algn="l"/>
              </a:tabLst>
            </a:pPr>
            <a:r>
              <a:rPr sz="2400" spc="5" dirty="0">
                <a:latin typeface="Times New Roman"/>
                <a:cs typeface="Times New Roman"/>
              </a:rPr>
              <a:t>T </a:t>
            </a:r>
            <a:r>
              <a:rPr sz="2400" spc="135" dirty="0">
                <a:latin typeface="Times New Roman"/>
                <a:cs typeface="Times New Roman"/>
              </a:rPr>
              <a:t>he </a:t>
            </a:r>
            <a:r>
              <a:rPr sz="2400" spc="45" dirty="0">
                <a:latin typeface="Times New Roman"/>
                <a:cs typeface="Times New Roman"/>
              </a:rPr>
              <a:t>Behavioural</a:t>
            </a:r>
            <a:r>
              <a:rPr sz="2400" spc="-265" dirty="0">
                <a:latin typeface="Times New Roman"/>
                <a:cs typeface="Times New Roman"/>
              </a:rPr>
              <a:t> </a:t>
            </a:r>
            <a:r>
              <a:rPr sz="2400" spc="45" dirty="0">
                <a:latin typeface="Times New Roman"/>
                <a:cs typeface="Times New Roman"/>
              </a:rPr>
              <a:t>Model:</a:t>
            </a:r>
            <a:endParaRPr sz="2400">
              <a:latin typeface="Times New Roman"/>
              <a:cs typeface="Times New Roman"/>
            </a:endParaRPr>
          </a:p>
          <a:p>
            <a:pPr marL="774700" marR="1712595" lvl="2" indent="152400">
              <a:lnSpc>
                <a:spcPct val="100000"/>
              </a:lnSpc>
              <a:spcBef>
                <a:spcPts val="15"/>
              </a:spcBef>
              <a:buChar char="-"/>
              <a:tabLst>
                <a:tab pos="1083310" algn="l"/>
                <a:tab pos="3385820" algn="l"/>
              </a:tabLst>
            </a:pPr>
            <a:r>
              <a:rPr sz="2000" spc="80" dirty="0">
                <a:latin typeface="Times New Roman"/>
                <a:cs typeface="Times New Roman"/>
              </a:rPr>
              <a:t>Data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Flow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60" dirty="0">
                <a:latin typeface="Times New Roman"/>
                <a:cs typeface="Times New Roman"/>
              </a:rPr>
              <a:t>Diagram,	</a:t>
            </a:r>
            <a:r>
              <a:rPr sz="2000" spc="45" dirty="0">
                <a:latin typeface="Times New Roman"/>
                <a:cs typeface="Times New Roman"/>
              </a:rPr>
              <a:t>Process Specification,</a:t>
            </a:r>
            <a:r>
              <a:rPr sz="2000" spc="-145" dirty="0">
                <a:latin typeface="Times New Roman"/>
                <a:cs typeface="Times New Roman"/>
              </a:rPr>
              <a:t> </a:t>
            </a:r>
            <a:r>
              <a:rPr sz="2000" spc="80" dirty="0">
                <a:latin typeface="Times New Roman"/>
                <a:cs typeface="Times New Roman"/>
              </a:rPr>
              <a:t>Data  </a:t>
            </a:r>
            <a:r>
              <a:rPr sz="2000" spc="40" dirty="0">
                <a:latin typeface="Times New Roman"/>
                <a:cs typeface="Times New Roman"/>
              </a:rPr>
              <a:t>Dictionary, </a:t>
            </a:r>
            <a:r>
              <a:rPr sz="2000" spc="125" dirty="0">
                <a:latin typeface="Times New Roman"/>
                <a:cs typeface="Times New Roman"/>
              </a:rPr>
              <a:t>and </a:t>
            </a:r>
            <a:r>
              <a:rPr sz="2000" spc="60" dirty="0">
                <a:latin typeface="Times New Roman"/>
                <a:cs typeface="Times New Roman"/>
              </a:rPr>
              <a:t>Entity-Relationship</a:t>
            </a:r>
            <a:r>
              <a:rPr sz="2000" spc="-310" dirty="0">
                <a:latin typeface="Times New Roman"/>
                <a:cs typeface="Times New Roman"/>
              </a:rPr>
              <a:t> </a:t>
            </a:r>
            <a:r>
              <a:rPr sz="2000" spc="65" dirty="0">
                <a:latin typeface="Times New Roman"/>
                <a:cs typeface="Times New Roman"/>
              </a:rPr>
              <a:t>Diagram</a:t>
            </a:r>
            <a:endParaRPr sz="2000">
              <a:latin typeface="Times New Roman"/>
              <a:cs typeface="Times New Roman"/>
            </a:endParaRPr>
          </a:p>
          <a:p>
            <a:pPr marL="652780" lvl="1" indent="-247015">
              <a:lnSpc>
                <a:spcPts val="2865"/>
              </a:lnSpc>
              <a:buClr>
                <a:srgbClr val="0E6EC5"/>
              </a:buClr>
              <a:buSzPct val="85416"/>
              <a:buFont typeface="Arial"/>
              <a:buChar char=""/>
              <a:tabLst>
                <a:tab pos="653415" algn="l"/>
              </a:tabLst>
            </a:pPr>
            <a:r>
              <a:rPr sz="2400" spc="90" dirty="0">
                <a:latin typeface="Times New Roman"/>
                <a:cs typeface="Times New Roman"/>
              </a:rPr>
              <a:t>The </a:t>
            </a:r>
            <a:r>
              <a:rPr sz="2400" spc="120" dirty="0">
                <a:latin typeface="Times New Roman"/>
                <a:cs typeface="Times New Roman"/>
              </a:rPr>
              <a:t>Implementation</a:t>
            </a:r>
            <a:r>
              <a:rPr sz="2400" spc="-210" dirty="0">
                <a:latin typeface="Times New Roman"/>
                <a:cs typeface="Times New Roman"/>
              </a:rPr>
              <a:t> </a:t>
            </a:r>
            <a:r>
              <a:rPr sz="2400" spc="45" dirty="0">
                <a:latin typeface="Times New Roman"/>
                <a:cs typeface="Times New Roman"/>
              </a:rPr>
              <a:t>Model:</a:t>
            </a:r>
            <a:endParaRPr sz="2400">
              <a:latin typeface="Times New Roman"/>
              <a:cs typeface="Times New Roman"/>
            </a:endParaRPr>
          </a:p>
          <a:p>
            <a:pPr marL="1082675" lvl="2" indent="-155575">
              <a:lnSpc>
                <a:spcPct val="100000"/>
              </a:lnSpc>
              <a:spcBef>
                <a:spcPts val="595"/>
              </a:spcBef>
              <a:buChar char="-"/>
              <a:tabLst>
                <a:tab pos="1083310" algn="l"/>
              </a:tabLst>
            </a:pPr>
            <a:r>
              <a:rPr sz="2000" spc="85" dirty="0">
                <a:latin typeface="Times New Roman"/>
                <a:cs typeface="Times New Roman"/>
              </a:rPr>
              <a:t>Structure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spc="65" dirty="0">
                <a:latin typeface="Times New Roman"/>
                <a:cs typeface="Times New Roman"/>
              </a:rPr>
              <a:t>Diagram</a:t>
            </a:r>
            <a:endParaRPr sz="2000">
              <a:latin typeface="Times New Roman"/>
              <a:cs typeface="Times New Roman"/>
            </a:endParaRPr>
          </a:p>
          <a:p>
            <a:pPr marL="285115" marR="5080" indent="-272415">
              <a:lnSpc>
                <a:spcPct val="79600"/>
              </a:lnSpc>
              <a:spcBef>
                <a:spcPts val="630"/>
              </a:spcBef>
              <a:buClr>
                <a:srgbClr val="0AD0D9"/>
              </a:buClr>
              <a:buSzPct val="120000"/>
              <a:buFont typeface="Wingdings"/>
              <a:buChar char=""/>
              <a:tabLst>
                <a:tab pos="285115" algn="l"/>
                <a:tab pos="285750" algn="l"/>
              </a:tabLst>
            </a:pPr>
            <a:r>
              <a:rPr sz="2000" spc="85" dirty="0">
                <a:latin typeface="Times New Roman"/>
                <a:cs typeface="Times New Roman"/>
              </a:rPr>
              <a:t>Object-oriented </a:t>
            </a:r>
            <a:r>
              <a:rPr sz="2000" spc="100" dirty="0">
                <a:latin typeface="Times New Roman"/>
                <a:cs typeface="Times New Roman"/>
              </a:rPr>
              <a:t>(O-O) </a:t>
            </a:r>
            <a:r>
              <a:rPr sz="2000" spc="30" dirty="0">
                <a:latin typeface="Times New Roman"/>
                <a:cs typeface="Times New Roman"/>
              </a:rPr>
              <a:t>analysis, </a:t>
            </a:r>
            <a:r>
              <a:rPr sz="2000" spc="80" dirty="0">
                <a:latin typeface="Times New Roman"/>
                <a:cs typeface="Times New Roman"/>
              </a:rPr>
              <a:t>combines </a:t>
            </a:r>
            <a:r>
              <a:rPr sz="2000" spc="105" dirty="0">
                <a:latin typeface="Times New Roman"/>
                <a:cs typeface="Times New Roman"/>
              </a:rPr>
              <a:t>data </a:t>
            </a:r>
            <a:r>
              <a:rPr sz="2000" spc="125" dirty="0">
                <a:latin typeface="Times New Roman"/>
                <a:cs typeface="Times New Roman"/>
              </a:rPr>
              <a:t>and </a:t>
            </a:r>
            <a:r>
              <a:rPr sz="2000" spc="55" dirty="0">
                <a:latin typeface="Times New Roman"/>
                <a:cs typeface="Times New Roman"/>
              </a:rPr>
              <a:t>processes </a:t>
            </a:r>
            <a:r>
              <a:rPr sz="2000" spc="90" dirty="0">
                <a:latin typeface="Times New Roman"/>
                <a:cs typeface="Times New Roman"/>
              </a:rPr>
              <a:t>into  </a:t>
            </a:r>
            <a:r>
              <a:rPr sz="2000" spc="55" dirty="0">
                <a:latin typeface="Times New Roman"/>
                <a:cs typeface="Times New Roman"/>
              </a:rPr>
              <a:t>objects.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400" spc="90" dirty="0">
                <a:latin typeface="Times New Roman"/>
                <a:cs typeface="Times New Roman"/>
              </a:rPr>
              <a:t>The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105" dirty="0">
                <a:latin typeface="Times New Roman"/>
                <a:cs typeface="Times New Roman"/>
              </a:rPr>
              <a:t>Object-Oriented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100" dirty="0">
                <a:latin typeface="Times New Roman"/>
                <a:cs typeface="Times New Roman"/>
              </a:rPr>
              <a:t>development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life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spc="10" dirty="0">
                <a:latin typeface="Times New Roman"/>
                <a:cs typeface="Times New Roman"/>
              </a:rPr>
              <a:t>cycle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70" dirty="0">
                <a:latin typeface="Times New Roman"/>
                <a:cs typeface="Times New Roman"/>
              </a:rPr>
              <a:t>consists  </a:t>
            </a:r>
            <a:r>
              <a:rPr sz="2400" spc="20" dirty="0">
                <a:latin typeface="Times New Roman"/>
                <a:cs typeface="Times New Roman"/>
              </a:rPr>
              <a:t>of </a:t>
            </a:r>
            <a:r>
              <a:rPr sz="2400" spc="35" dirty="0">
                <a:latin typeface="Times New Roman"/>
                <a:cs typeface="Times New Roman"/>
              </a:rPr>
              <a:t>progressively </a:t>
            </a:r>
            <a:r>
              <a:rPr sz="2400" spc="65" dirty="0">
                <a:latin typeface="Times New Roman"/>
                <a:cs typeface="Times New Roman"/>
              </a:rPr>
              <a:t>developing </a:t>
            </a:r>
            <a:r>
              <a:rPr sz="2400" spc="140" dirty="0">
                <a:latin typeface="Times New Roman"/>
                <a:cs typeface="Times New Roman"/>
              </a:rPr>
              <a:t>an </a:t>
            </a:r>
            <a:r>
              <a:rPr sz="2400" spc="80" dirty="0">
                <a:latin typeface="Times New Roman"/>
                <a:cs typeface="Times New Roman"/>
              </a:rPr>
              <a:t>object </a:t>
            </a:r>
            <a:r>
              <a:rPr sz="2400" spc="110" dirty="0">
                <a:latin typeface="Times New Roman"/>
                <a:cs typeface="Times New Roman"/>
              </a:rPr>
              <a:t>representation  </a:t>
            </a:r>
            <a:r>
              <a:rPr sz="2400" spc="125" dirty="0">
                <a:latin typeface="Times New Roman"/>
                <a:cs typeface="Times New Roman"/>
              </a:rPr>
              <a:t>through</a:t>
            </a:r>
            <a:r>
              <a:rPr sz="2400" spc="-75" dirty="0">
                <a:latin typeface="Times New Roman"/>
                <a:cs typeface="Times New Roman"/>
              </a:rPr>
              <a:t> </a:t>
            </a:r>
            <a:r>
              <a:rPr sz="2400" spc="125" dirty="0">
                <a:latin typeface="Times New Roman"/>
                <a:cs typeface="Times New Roman"/>
              </a:rPr>
              <a:t>three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95" dirty="0">
                <a:latin typeface="Times New Roman"/>
                <a:cs typeface="Times New Roman"/>
              </a:rPr>
              <a:t>phases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spc="35" dirty="0">
                <a:latin typeface="Times New Roman"/>
                <a:cs typeface="Times New Roman"/>
              </a:rPr>
              <a:t>analysis,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70" dirty="0">
                <a:latin typeface="Times New Roman"/>
                <a:cs typeface="Times New Roman"/>
              </a:rPr>
              <a:t>design,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145" dirty="0">
                <a:latin typeface="Times New Roman"/>
                <a:cs typeface="Times New Roman"/>
              </a:rPr>
              <a:t>and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120" dirty="0">
                <a:latin typeface="Times New Roman"/>
                <a:cs typeface="Times New Roman"/>
              </a:rPr>
              <a:t>implementation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247"/>
            <a:ext cx="9143999" cy="10261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1357" y="0"/>
            <a:ext cx="4742641" cy="5999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90762" cy="10199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881" y="52959"/>
            <a:ext cx="9145643" cy="9008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44500" y="107391"/>
            <a:ext cx="19875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45" dirty="0"/>
              <a:t>Summary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35940" y="862329"/>
            <a:ext cx="7962900" cy="5074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indent="-272415">
              <a:lnSpc>
                <a:spcPct val="100000"/>
              </a:lnSpc>
              <a:spcBef>
                <a:spcPts val="100"/>
              </a:spcBef>
              <a:buClr>
                <a:srgbClr val="0AD0D9"/>
              </a:buClr>
              <a:buSzPct val="93750"/>
              <a:buFont typeface="Arial"/>
              <a:buChar char=""/>
              <a:tabLst>
                <a:tab pos="285750" algn="l"/>
              </a:tabLst>
            </a:pPr>
            <a:r>
              <a:rPr sz="2400" spc="105" dirty="0">
                <a:latin typeface="Times New Roman"/>
                <a:cs typeface="Times New Roman"/>
              </a:rPr>
              <a:t>In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100" dirty="0">
                <a:latin typeface="Times New Roman"/>
                <a:cs typeface="Times New Roman"/>
              </a:rPr>
              <a:t>this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75" dirty="0">
                <a:latin typeface="Times New Roman"/>
                <a:cs typeface="Times New Roman"/>
              </a:rPr>
              <a:t>Sequence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Times New Roman"/>
                <a:cs typeface="Times New Roman"/>
              </a:rPr>
              <a:t>we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50" dirty="0">
                <a:latin typeface="Times New Roman"/>
                <a:cs typeface="Times New Roman"/>
              </a:rPr>
              <a:t>have</a:t>
            </a:r>
            <a:endParaRPr sz="2400">
              <a:latin typeface="Times New Roman"/>
              <a:cs typeface="Times New Roman"/>
            </a:endParaRPr>
          </a:p>
          <a:p>
            <a:pPr marL="652780" lvl="1" indent="-247015">
              <a:lnSpc>
                <a:spcPct val="100000"/>
              </a:lnSpc>
              <a:buClr>
                <a:srgbClr val="0E6EC5"/>
              </a:buClr>
              <a:buSzPct val="85416"/>
              <a:buFont typeface="Arial"/>
              <a:buChar char=""/>
              <a:tabLst>
                <a:tab pos="653415" algn="l"/>
              </a:tabLst>
            </a:pPr>
            <a:r>
              <a:rPr sz="2400" spc="80" dirty="0">
                <a:latin typeface="Times New Roman"/>
                <a:cs typeface="Times New Roman"/>
              </a:rPr>
              <a:t>Defined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120" dirty="0">
                <a:latin typeface="Times New Roman"/>
                <a:cs typeface="Times New Roman"/>
              </a:rPr>
              <a:t>structured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40" dirty="0">
                <a:latin typeface="Times New Roman"/>
                <a:cs typeface="Times New Roman"/>
              </a:rPr>
              <a:t>analysis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spc="145" dirty="0">
                <a:latin typeface="Times New Roman"/>
                <a:cs typeface="Times New Roman"/>
              </a:rPr>
              <a:t>and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80" dirty="0">
                <a:latin typeface="Times New Roman"/>
                <a:cs typeface="Times New Roman"/>
              </a:rPr>
              <a:t>design</a:t>
            </a:r>
            <a:endParaRPr sz="2400">
              <a:latin typeface="Times New Roman"/>
              <a:cs typeface="Times New Roman"/>
            </a:endParaRPr>
          </a:p>
          <a:p>
            <a:pPr marL="652780" marR="537845" lvl="1" indent="-247015">
              <a:lnSpc>
                <a:spcPts val="2300"/>
              </a:lnSpc>
              <a:spcBef>
                <a:spcPts val="560"/>
              </a:spcBef>
              <a:buClr>
                <a:srgbClr val="0E6EC5"/>
              </a:buClr>
              <a:buSzPct val="85416"/>
              <a:buFont typeface="Arial"/>
              <a:buChar char=""/>
              <a:tabLst>
                <a:tab pos="653415" algn="l"/>
              </a:tabLst>
            </a:pPr>
            <a:r>
              <a:rPr sz="2400" spc="60" dirty="0">
                <a:latin typeface="Times New Roman"/>
                <a:cs typeface="Times New Roman"/>
              </a:rPr>
              <a:t>Explained </a:t>
            </a:r>
            <a:r>
              <a:rPr sz="2400" spc="145" dirty="0">
                <a:latin typeface="Times New Roman"/>
                <a:cs typeface="Times New Roman"/>
              </a:rPr>
              <a:t>the </a:t>
            </a:r>
            <a:r>
              <a:rPr sz="2400" spc="80" dirty="0">
                <a:latin typeface="Times New Roman"/>
                <a:cs typeface="Times New Roman"/>
              </a:rPr>
              <a:t>philosophy </a:t>
            </a:r>
            <a:r>
              <a:rPr sz="2400" spc="20" dirty="0">
                <a:latin typeface="Times New Roman"/>
                <a:cs typeface="Times New Roman"/>
              </a:rPr>
              <a:t>of </a:t>
            </a:r>
            <a:r>
              <a:rPr sz="2400" spc="120" dirty="0">
                <a:latin typeface="Times New Roman"/>
                <a:cs typeface="Times New Roman"/>
              </a:rPr>
              <a:t>structured </a:t>
            </a:r>
            <a:r>
              <a:rPr sz="2400" spc="40" dirty="0">
                <a:latin typeface="Times New Roman"/>
                <a:cs typeface="Times New Roman"/>
              </a:rPr>
              <a:t>analysis </a:t>
            </a:r>
            <a:r>
              <a:rPr sz="2400" spc="-180" dirty="0">
                <a:latin typeface="Times New Roman"/>
                <a:cs typeface="Times New Roman"/>
              </a:rPr>
              <a:t>and  </a:t>
            </a:r>
            <a:r>
              <a:rPr sz="2400" spc="80" dirty="0">
                <a:latin typeface="Times New Roman"/>
                <a:cs typeface="Times New Roman"/>
              </a:rPr>
              <a:t>design</a:t>
            </a:r>
            <a:endParaRPr sz="2400">
              <a:latin typeface="Times New Roman"/>
              <a:cs typeface="Times New Roman"/>
            </a:endParaRPr>
          </a:p>
          <a:p>
            <a:pPr marL="652780" lvl="1" indent="-247015">
              <a:lnSpc>
                <a:spcPct val="100000"/>
              </a:lnSpc>
              <a:spcBef>
                <a:spcPts val="25"/>
              </a:spcBef>
              <a:buClr>
                <a:srgbClr val="0E6EC5"/>
              </a:buClr>
              <a:buSzPct val="85416"/>
              <a:buFont typeface="Arial"/>
              <a:buChar char=""/>
              <a:tabLst>
                <a:tab pos="653415" algn="l"/>
              </a:tabLst>
            </a:pPr>
            <a:r>
              <a:rPr sz="2400" spc="80" dirty="0">
                <a:latin typeface="Times New Roman"/>
                <a:cs typeface="Times New Roman"/>
              </a:rPr>
              <a:t>Described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145" dirty="0">
                <a:latin typeface="Times New Roman"/>
                <a:cs typeface="Times New Roman"/>
              </a:rPr>
              <a:t>the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spc="35" dirty="0">
                <a:latin typeface="Times New Roman"/>
                <a:cs typeface="Times New Roman"/>
              </a:rPr>
              <a:t>goals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Times New Roman"/>
                <a:cs typeface="Times New Roman"/>
              </a:rPr>
              <a:t>of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120" dirty="0">
                <a:latin typeface="Times New Roman"/>
                <a:cs typeface="Times New Roman"/>
              </a:rPr>
              <a:t>structured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40" dirty="0">
                <a:latin typeface="Times New Roman"/>
                <a:cs typeface="Times New Roman"/>
              </a:rPr>
              <a:t>analysis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spc="145" dirty="0">
                <a:latin typeface="Times New Roman"/>
                <a:cs typeface="Times New Roman"/>
              </a:rPr>
              <a:t>and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80" dirty="0">
                <a:latin typeface="Times New Roman"/>
                <a:cs typeface="Times New Roman"/>
              </a:rPr>
              <a:t>design</a:t>
            </a:r>
            <a:endParaRPr sz="2400">
              <a:latin typeface="Times New Roman"/>
              <a:cs typeface="Times New Roman"/>
            </a:endParaRPr>
          </a:p>
          <a:p>
            <a:pPr marL="652780" marR="786765" lvl="1" indent="-247015">
              <a:lnSpc>
                <a:spcPct val="80000"/>
              </a:lnSpc>
              <a:spcBef>
                <a:spcPts val="575"/>
              </a:spcBef>
              <a:buClr>
                <a:srgbClr val="0E6EC5"/>
              </a:buClr>
              <a:buSzPct val="85416"/>
              <a:buFont typeface="Arial"/>
              <a:buChar char=""/>
              <a:tabLst>
                <a:tab pos="653415" algn="l"/>
              </a:tabLst>
            </a:pPr>
            <a:r>
              <a:rPr sz="2400" spc="70" dirty="0">
                <a:latin typeface="Times New Roman"/>
                <a:cs typeface="Times New Roman"/>
              </a:rPr>
              <a:t>Discussed </a:t>
            </a:r>
            <a:r>
              <a:rPr sz="2400" spc="145" dirty="0">
                <a:latin typeface="Times New Roman"/>
                <a:cs typeface="Times New Roman"/>
              </a:rPr>
              <a:t>the </a:t>
            </a:r>
            <a:r>
              <a:rPr sz="2400" spc="110" dirty="0">
                <a:latin typeface="Times New Roman"/>
                <a:cs typeface="Times New Roman"/>
              </a:rPr>
              <a:t>elements </a:t>
            </a:r>
            <a:r>
              <a:rPr sz="2400" spc="20" dirty="0">
                <a:latin typeface="Times New Roman"/>
                <a:cs typeface="Times New Roman"/>
              </a:rPr>
              <a:t>of </a:t>
            </a:r>
            <a:r>
              <a:rPr sz="2400" spc="120" dirty="0">
                <a:latin typeface="Times New Roman"/>
                <a:cs typeface="Times New Roman"/>
              </a:rPr>
              <a:t>structured </a:t>
            </a:r>
            <a:r>
              <a:rPr sz="2400" spc="40" dirty="0">
                <a:latin typeface="Times New Roman"/>
                <a:cs typeface="Times New Roman"/>
              </a:rPr>
              <a:t>analysis </a:t>
            </a:r>
            <a:r>
              <a:rPr sz="2400" spc="-204" dirty="0">
                <a:latin typeface="Times New Roman"/>
                <a:cs typeface="Times New Roman"/>
              </a:rPr>
              <a:t>and  </a:t>
            </a:r>
            <a:r>
              <a:rPr sz="2400" spc="80" dirty="0">
                <a:latin typeface="Times New Roman"/>
                <a:cs typeface="Times New Roman"/>
              </a:rPr>
              <a:t>design</a:t>
            </a:r>
            <a:endParaRPr sz="2400">
              <a:latin typeface="Times New Roman"/>
              <a:cs typeface="Times New Roman"/>
            </a:endParaRPr>
          </a:p>
          <a:p>
            <a:pPr marL="652780" lvl="1" indent="-247015">
              <a:lnSpc>
                <a:spcPts val="2595"/>
              </a:lnSpc>
              <a:buClr>
                <a:srgbClr val="0E6EC5"/>
              </a:buClr>
              <a:buSzPct val="85416"/>
              <a:buFont typeface="Arial"/>
              <a:buChar char=""/>
              <a:tabLst>
                <a:tab pos="653415" algn="l"/>
              </a:tabLst>
            </a:pPr>
            <a:r>
              <a:rPr sz="2400" spc="75" dirty="0">
                <a:latin typeface="Times New Roman"/>
                <a:cs typeface="Times New Roman"/>
              </a:rPr>
              <a:t>explained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145" dirty="0">
                <a:latin typeface="Times New Roman"/>
                <a:cs typeface="Times New Roman"/>
              </a:rPr>
              <a:t>the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spc="75" dirty="0">
                <a:latin typeface="Times New Roman"/>
                <a:cs typeface="Times New Roman"/>
              </a:rPr>
              <a:t>advantages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spc="145" dirty="0">
                <a:latin typeface="Times New Roman"/>
                <a:cs typeface="Times New Roman"/>
              </a:rPr>
              <a:t>and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75" dirty="0">
                <a:latin typeface="Times New Roman"/>
                <a:cs typeface="Times New Roman"/>
              </a:rPr>
              <a:t>disadvantages</a:t>
            </a:r>
            <a:r>
              <a:rPr sz="2400" spc="-100" dirty="0">
                <a:latin typeface="Times New Roman"/>
                <a:cs typeface="Times New Roman"/>
              </a:rPr>
              <a:t> </a:t>
            </a:r>
            <a:r>
              <a:rPr sz="2400" spc="20" dirty="0">
                <a:latin typeface="Times New Roman"/>
                <a:cs typeface="Times New Roman"/>
              </a:rPr>
              <a:t>of</a:t>
            </a:r>
            <a:endParaRPr sz="2400">
              <a:latin typeface="Times New Roman"/>
              <a:cs typeface="Times New Roman"/>
            </a:endParaRPr>
          </a:p>
          <a:p>
            <a:pPr marL="652780">
              <a:lnSpc>
                <a:spcPts val="2595"/>
              </a:lnSpc>
            </a:pPr>
            <a:r>
              <a:rPr sz="2400" spc="120" dirty="0">
                <a:latin typeface="Times New Roman"/>
                <a:cs typeface="Times New Roman"/>
              </a:rPr>
              <a:t>structured </a:t>
            </a:r>
            <a:r>
              <a:rPr sz="2400" spc="40" dirty="0">
                <a:latin typeface="Times New Roman"/>
                <a:cs typeface="Times New Roman"/>
              </a:rPr>
              <a:t>analysis </a:t>
            </a:r>
            <a:r>
              <a:rPr sz="2400" spc="145" dirty="0">
                <a:latin typeface="Times New Roman"/>
                <a:cs typeface="Times New Roman"/>
              </a:rPr>
              <a:t>and</a:t>
            </a:r>
            <a:r>
              <a:rPr sz="2400" spc="-385" dirty="0">
                <a:latin typeface="Times New Roman"/>
                <a:cs typeface="Times New Roman"/>
              </a:rPr>
              <a:t> </a:t>
            </a:r>
            <a:r>
              <a:rPr sz="2400" spc="80" dirty="0">
                <a:latin typeface="Times New Roman"/>
                <a:cs typeface="Times New Roman"/>
              </a:rPr>
              <a:t>design</a:t>
            </a:r>
            <a:endParaRPr sz="2400">
              <a:latin typeface="Times New Roman"/>
              <a:cs typeface="Times New Roman"/>
            </a:endParaRPr>
          </a:p>
          <a:p>
            <a:pPr marL="652780" marR="16510" lvl="1" indent="-247015">
              <a:lnSpc>
                <a:spcPts val="2300"/>
              </a:lnSpc>
              <a:spcBef>
                <a:spcPts val="560"/>
              </a:spcBef>
              <a:buClr>
                <a:srgbClr val="0E6EC5"/>
              </a:buClr>
              <a:buSzPct val="85416"/>
              <a:buFont typeface="Arial"/>
              <a:buChar char=""/>
              <a:tabLst>
                <a:tab pos="653415" algn="l"/>
              </a:tabLst>
            </a:pPr>
            <a:r>
              <a:rPr sz="2400" spc="70" dirty="0">
                <a:latin typeface="Times New Roman"/>
                <a:cs typeface="Times New Roman"/>
              </a:rPr>
              <a:t>Describe </a:t>
            </a:r>
            <a:r>
              <a:rPr sz="2400" spc="145" dirty="0">
                <a:latin typeface="Times New Roman"/>
                <a:cs typeface="Times New Roman"/>
              </a:rPr>
              <a:t>and </a:t>
            </a:r>
            <a:r>
              <a:rPr sz="2400" spc="120" dirty="0">
                <a:latin typeface="Times New Roman"/>
                <a:cs typeface="Times New Roman"/>
              </a:rPr>
              <a:t>Understand </a:t>
            </a:r>
            <a:r>
              <a:rPr sz="2400" spc="105" dirty="0">
                <a:latin typeface="Times New Roman"/>
                <a:cs typeface="Times New Roman"/>
              </a:rPr>
              <a:t>Object-Oriented </a:t>
            </a:r>
            <a:r>
              <a:rPr sz="2400" spc="40" dirty="0">
                <a:latin typeface="Times New Roman"/>
                <a:cs typeface="Times New Roman"/>
              </a:rPr>
              <a:t>analysis </a:t>
            </a:r>
            <a:r>
              <a:rPr sz="2400" spc="-165" dirty="0">
                <a:latin typeface="Times New Roman"/>
                <a:cs typeface="Times New Roman"/>
              </a:rPr>
              <a:t>and  </a:t>
            </a:r>
            <a:r>
              <a:rPr sz="2400" spc="80" dirty="0">
                <a:latin typeface="Times New Roman"/>
                <a:cs typeface="Times New Roman"/>
              </a:rPr>
              <a:t>design</a:t>
            </a:r>
            <a:endParaRPr sz="2400">
              <a:latin typeface="Times New Roman"/>
              <a:cs typeface="Times New Roman"/>
            </a:endParaRPr>
          </a:p>
          <a:p>
            <a:pPr marL="652780" marR="366395" lvl="1" indent="-247015">
              <a:lnSpc>
                <a:spcPct val="80000"/>
              </a:lnSpc>
              <a:spcBef>
                <a:spcPts val="600"/>
              </a:spcBef>
              <a:buClr>
                <a:srgbClr val="0E6EC5"/>
              </a:buClr>
              <a:buSzPct val="85416"/>
              <a:buFont typeface="Arial"/>
              <a:buChar char=""/>
              <a:tabLst>
                <a:tab pos="653415" algn="l"/>
              </a:tabLst>
            </a:pPr>
            <a:r>
              <a:rPr sz="2400" spc="60" dirty="0">
                <a:latin typeface="Times New Roman"/>
                <a:cs typeface="Times New Roman"/>
              </a:rPr>
              <a:t>Explained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105" dirty="0">
                <a:latin typeface="Times New Roman"/>
                <a:cs typeface="Times New Roman"/>
              </a:rPr>
              <a:t>Object-Oriented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65" dirty="0">
                <a:latin typeface="Times New Roman"/>
                <a:cs typeface="Times New Roman"/>
              </a:rPr>
              <a:t>systems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spc="100" dirty="0">
                <a:latin typeface="Times New Roman"/>
                <a:cs typeface="Times New Roman"/>
              </a:rPr>
              <a:t>development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70" dirty="0">
                <a:latin typeface="Times New Roman"/>
                <a:cs typeface="Times New Roman"/>
              </a:rPr>
              <a:t>life  </a:t>
            </a:r>
            <a:r>
              <a:rPr sz="2400" spc="10" dirty="0">
                <a:latin typeface="Times New Roman"/>
                <a:cs typeface="Times New Roman"/>
              </a:rPr>
              <a:t>cycle</a:t>
            </a:r>
            <a:endParaRPr sz="2400">
              <a:latin typeface="Times New Roman"/>
              <a:cs typeface="Times New Roman"/>
            </a:endParaRPr>
          </a:p>
          <a:p>
            <a:pPr marL="652780" marR="5080" lvl="1" indent="-247015">
              <a:lnSpc>
                <a:spcPct val="80000"/>
              </a:lnSpc>
              <a:spcBef>
                <a:spcPts val="580"/>
              </a:spcBef>
              <a:buClr>
                <a:srgbClr val="0E6EC5"/>
              </a:buClr>
              <a:buSzPct val="85416"/>
              <a:buFont typeface="Arial"/>
              <a:buChar char=""/>
              <a:tabLst>
                <a:tab pos="653415" algn="l"/>
              </a:tabLst>
            </a:pPr>
            <a:r>
              <a:rPr sz="2400" spc="80" dirty="0">
                <a:latin typeface="Times New Roman"/>
                <a:cs typeface="Times New Roman"/>
              </a:rPr>
              <a:t>Distinguish </a:t>
            </a:r>
            <a:r>
              <a:rPr sz="2400" spc="100" dirty="0">
                <a:latin typeface="Times New Roman"/>
                <a:cs typeface="Times New Roman"/>
              </a:rPr>
              <a:t>between </a:t>
            </a:r>
            <a:r>
              <a:rPr sz="2400" spc="120" dirty="0">
                <a:latin typeface="Times New Roman"/>
                <a:cs typeface="Times New Roman"/>
              </a:rPr>
              <a:t>structured </a:t>
            </a:r>
            <a:r>
              <a:rPr sz="2400" spc="40" dirty="0">
                <a:latin typeface="Times New Roman"/>
                <a:cs typeface="Times New Roman"/>
              </a:rPr>
              <a:t>analysis </a:t>
            </a:r>
            <a:r>
              <a:rPr sz="2400" spc="145" dirty="0">
                <a:latin typeface="Times New Roman"/>
                <a:cs typeface="Times New Roman"/>
              </a:rPr>
              <a:t>and </a:t>
            </a:r>
            <a:r>
              <a:rPr sz="2400" spc="80" dirty="0">
                <a:latin typeface="Times New Roman"/>
                <a:cs typeface="Times New Roman"/>
              </a:rPr>
              <a:t>design </a:t>
            </a:r>
            <a:r>
              <a:rPr sz="2400" spc="-160" dirty="0">
                <a:latin typeface="Times New Roman"/>
                <a:cs typeface="Times New Roman"/>
              </a:rPr>
              <a:t>and  </a:t>
            </a:r>
            <a:r>
              <a:rPr sz="2400" spc="95" dirty="0">
                <a:latin typeface="Times New Roman"/>
                <a:cs typeface="Times New Roman"/>
              </a:rPr>
              <a:t>object-oriented </a:t>
            </a:r>
            <a:r>
              <a:rPr sz="2400" spc="40" dirty="0">
                <a:latin typeface="Times New Roman"/>
                <a:cs typeface="Times New Roman"/>
              </a:rPr>
              <a:t>analysis </a:t>
            </a:r>
            <a:r>
              <a:rPr sz="2400" spc="145" dirty="0">
                <a:latin typeface="Times New Roman"/>
                <a:cs typeface="Times New Roman"/>
              </a:rPr>
              <a:t>and</a:t>
            </a:r>
            <a:r>
              <a:rPr sz="2400" spc="-345" dirty="0">
                <a:latin typeface="Times New Roman"/>
                <a:cs typeface="Times New Roman"/>
              </a:rPr>
              <a:t> </a:t>
            </a:r>
            <a:r>
              <a:rPr sz="2400" spc="80" dirty="0">
                <a:latin typeface="Times New Roman"/>
                <a:cs typeface="Times New Roman"/>
              </a:rPr>
              <a:t>design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247"/>
            <a:ext cx="9143999" cy="10261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1357" y="0"/>
            <a:ext cx="4742641" cy="5999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90762" cy="10199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881" y="52959"/>
            <a:ext cx="9145643" cy="9008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 marR="5080" indent="-273050">
              <a:lnSpc>
                <a:spcPct val="100000"/>
              </a:lnSpc>
              <a:spcBef>
                <a:spcPts val="105"/>
              </a:spcBef>
            </a:pPr>
            <a:r>
              <a:rPr sz="2450" spc="-625" dirty="0">
                <a:solidFill>
                  <a:srgbClr val="0AD0D9"/>
                </a:solidFill>
                <a:latin typeface="Arial"/>
                <a:cs typeface="Arial"/>
              </a:rPr>
              <a:t></a:t>
            </a:r>
            <a:r>
              <a:rPr sz="2450" spc="-570" dirty="0">
                <a:solidFill>
                  <a:srgbClr val="0AD0D9"/>
                </a:solidFill>
                <a:latin typeface="Arial"/>
                <a:cs typeface="Arial"/>
              </a:rPr>
              <a:t> </a:t>
            </a:r>
            <a:r>
              <a:rPr sz="2600" spc="35" dirty="0"/>
              <a:t>After</a:t>
            </a:r>
            <a:r>
              <a:rPr sz="2600" spc="-160" dirty="0"/>
              <a:t> </a:t>
            </a:r>
            <a:r>
              <a:rPr sz="2600" spc="50" dirty="0"/>
              <a:t>successful</a:t>
            </a:r>
            <a:r>
              <a:rPr sz="2600" spc="-110" dirty="0"/>
              <a:t> </a:t>
            </a:r>
            <a:r>
              <a:rPr sz="2600" spc="110" dirty="0"/>
              <a:t>completion</a:t>
            </a:r>
            <a:r>
              <a:rPr sz="2600" spc="-125" dirty="0"/>
              <a:t> </a:t>
            </a:r>
            <a:r>
              <a:rPr sz="2600" spc="20" dirty="0"/>
              <a:t>of</a:t>
            </a:r>
            <a:r>
              <a:rPr sz="2600" spc="10" dirty="0"/>
              <a:t> </a:t>
            </a:r>
            <a:r>
              <a:rPr sz="2600" spc="110" dirty="0"/>
              <a:t>this</a:t>
            </a:r>
            <a:r>
              <a:rPr sz="2600" spc="-120" dirty="0"/>
              <a:t> </a:t>
            </a:r>
            <a:r>
              <a:rPr sz="2600" spc="90" dirty="0"/>
              <a:t>course</a:t>
            </a:r>
            <a:r>
              <a:rPr sz="2600" spc="-140" dirty="0"/>
              <a:t> </a:t>
            </a:r>
            <a:r>
              <a:rPr sz="2600" spc="140" dirty="0"/>
              <a:t>students  </a:t>
            </a:r>
            <a:r>
              <a:rPr sz="2600" spc="120" dirty="0"/>
              <a:t>should</a:t>
            </a:r>
            <a:r>
              <a:rPr sz="2600" spc="-30" dirty="0"/>
              <a:t> </a:t>
            </a:r>
            <a:r>
              <a:rPr sz="2600" spc="114" dirty="0"/>
              <a:t>be</a:t>
            </a:r>
            <a:r>
              <a:rPr sz="2600" spc="-135" dirty="0"/>
              <a:t> </a:t>
            </a:r>
            <a:r>
              <a:rPr sz="2600" spc="85" dirty="0"/>
              <a:t>able</a:t>
            </a:r>
            <a:r>
              <a:rPr sz="2600" spc="-85" dirty="0"/>
              <a:t> </a:t>
            </a:r>
            <a:r>
              <a:rPr sz="2600" spc="130" dirty="0"/>
              <a:t>to</a:t>
            </a:r>
            <a:r>
              <a:rPr sz="2600" spc="-150" dirty="0"/>
              <a:t> </a:t>
            </a:r>
            <a:r>
              <a:rPr sz="2600" spc="140" dirty="0"/>
              <a:t>do</a:t>
            </a:r>
            <a:r>
              <a:rPr sz="2600" spc="-145" dirty="0"/>
              <a:t> </a:t>
            </a:r>
            <a:r>
              <a:rPr sz="2600" spc="50" dirty="0"/>
              <a:t>analysis</a:t>
            </a:r>
            <a:r>
              <a:rPr sz="2600" spc="-125" dirty="0"/>
              <a:t> </a:t>
            </a:r>
            <a:r>
              <a:rPr sz="2600" spc="20" dirty="0"/>
              <a:t>of</a:t>
            </a:r>
            <a:r>
              <a:rPr sz="2600" spc="-20" dirty="0"/>
              <a:t> </a:t>
            </a:r>
            <a:r>
              <a:rPr sz="2600" spc="70" dirty="0"/>
              <a:t>software</a:t>
            </a:r>
            <a:r>
              <a:rPr sz="2600" spc="-145" dirty="0"/>
              <a:t> </a:t>
            </a:r>
            <a:r>
              <a:rPr sz="2600" spc="70" dirty="0"/>
              <a:t>system.</a:t>
            </a:r>
            <a:r>
              <a:rPr sz="2600" spc="-35" dirty="0"/>
              <a:t> </a:t>
            </a:r>
            <a:r>
              <a:rPr sz="2600" spc="90" dirty="0"/>
              <a:t>Do  </a:t>
            </a:r>
            <a:r>
              <a:rPr sz="2600" spc="100" dirty="0"/>
              <a:t>modeling </a:t>
            </a:r>
            <a:r>
              <a:rPr sz="2600" spc="90" dirty="0"/>
              <a:t>using </a:t>
            </a:r>
            <a:r>
              <a:rPr sz="2600" spc="-15" dirty="0"/>
              <a:t>UML </a:t>
            </a:r>
            <a:r>
              <a:rPr sz="2600" spc="160" dirty="0"/>
              <a:t>and </a:t>
            </a:r>
            <a:r>
              <a:rPr sz="2600" spc="95" dirty="0"/>
              <a:t>create diagram </a:t>
            </a:r>
            <a:r>
              <a:rPr sz="2600" spc="35" dirty="0"/>
              <a:t>like </a:t>
            </a:r>
            <a:r>
              <a:rPr sz="2600" spc="100" dirty="0"/>
              <a:t>use  </a:t>
            </a:r>
            <a:r>
              <a:rPr sz="2600" spc="45" dirty="0"/>
              <a:t>cases,</a:t>
            </a:r>
            <a:r>
              <a:rPr sz="2600" spc="-85" dirty="0"/>
              <a:t> </a:t>
            </a:r>
            <a:r>
              <a:rPr sz="2600" spc="25" dirty="0"/>
              <a:t>activity,</a:t>
            </a:r>
            <a:r>
              <a:rPr sz="2600" spc="-80" dirty="0"/>
              <a:t> </a:t>
            </a:r>
            <a:r>
              <a:rPr sz="2600" spc="30" dirty="0"/>
              <a:t>class,</a:t>
            </a:r>
            <a:r>
              <a:rPr sz="2600" spc="-80" dirty="0"/>
              <a:t> </a:t>
            </a:r>
            <a:r>
              <a:rPr sz="2600" spc="95" dirty="0"/>
              <a:t>sequence,</a:t>
            </a:r>
            <a:r>
              <a:rPr sz="2600" spc="-80" dirty="0"/>
              <a:t> </a:t>
            </a:r>
            <a:r>
              <a:rPr sz="2600" spc="90" dirty="0"/>
              <a:t>collaboration</a:t>
            </a:r>
            <a:r>
              <a:rPr sz="2600" spc="-135" dirty="0"/>
              <a:t> </a:t>
            </a:r>
            <a:r>
              <a:rPr sz="2600" spc="75" dirty="0"/>
              <a:t>etc.</a:t>
            </a:r>
            <a:endParaRPr sz="26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44500" y="1032509"/>
            <a:ext cx="3383279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-355" dirty="0"/>
              <a:t>Course</a:t>
            </a:r>
            <a:r>
              <a:rPr sz="5000" spc="-345" dirty="0"/>
              <a:t> </a:t>
            </a:r>
            <a:r>
              <a:rPr sz="5000" spc="-355" dirty="0"/>
              <a:t>Goals</a:t>
            </a:r>
            <a:endParaRPr sz="5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68552" y="1662683"/>
            <a:ext cx="7007225" cy="15269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247"/>
            <a:ext cx="9143999" cy="10261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1357" y="0"/>
            <a:ext cx="4742641" cy="5999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90762" cy="10199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881" y="52959"/>
            <a:ext cx="9145643" cy="9008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5000" spc="-145" dirty="0"/>
              <a:t>What </a:t>
            </a:r>
            <a:r>
              <a:rPr sz="5000" spc="-250" dirty="0"/>
              <a:t>is </a:t>
            </a:r>
            <a:r>
              <a:rPr sz="5000" spc="-395" dirty="0"/>
              <a:t>Systems </a:t>
            </a:r>
            <a:r>
              <a:rPr sz="5000" spc="-285" dirty="0"/>
              <a:t>Analysis</a:t>
            </a:r>
            <a:r>
              <a:rPr sz="5000" spc="-385" dirty="0"/>
              <a:t> </a:t>
            </a:r>
            <a:r>
              <a:rPr sz="5000" spc="-229" dirty="0"/>
              <a:t>and  </a:t>
            </a:r>
            <a:r>
              <a:rPr sz="5000" spc="-345" dirty="0"/>
              <a:t>Design?</a:t>
            </a:r>
            <a:endParaRPr sz="5000"/>
          </a:p>
        </p:txBody>
      </p:sp>
      <p:sp>
        <p:nvSpPr>
          <p:cNvPr id="8" name="object 8"/>
          <p:cNvSpPr txBox="1"/>
          <p:nvPr/>
        </p:nvSpPr>
        <p:spPr>
          <a:xfrm>
            <a:off x="764540" y="2755519"/>
            <a:ext cx="358838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50" spc="-625" dirty="0">
                <a:solidFill>
                  <a:srgbClr val="0AD0D9"/>
                </a:solidFill>
                <a:latin typeface="Arial"/>
                <a:cs typeface="Arial"/>
              </a:rPr>
              <a:t></a:t>
            </a:r>
            <a:r>
              <a:rPr sz="2450" spc="-590" dirty="0">
                <a:solidFill>
                  <a:srgbClr val="0AD0D9"/>
                </a:solidFill>
                <a:latin typeface="Arial"/>
                <a:cs typeface="Arial"/>
              </a:rPr>
              <a:t> </a:t>
            </a:r>
            <a:r>
              <a:rPr sz="2600" spc="45" dirty="0">
                <a:latin typeface="Times New Roman"/>
                <a:cs typeface="Times New Roman"/>
              </a:rPr>
              <a:t>Systems</a:t>
            </a:r>
            <a:r>
              <a:rPr sz="2600" spc="-150" dirty="0">
                <a:latin typeface="Times New Roman"/>
                <a:cs typeface="Times New Roman"/>
              </a:rPr>
              <a:t> </a:t>
            </a:r>
            <a:r>
              <a:rPr sz="2600" spc="90" dirty="0">
                <a:latin typeface="Times New Roman"/>
                <a:cs typeface="Times New Roman"/>
              </a:rPr>
              <a:t>are</a:t>
            </a:r>
            <a:r>
              <a:rPr sz="2600" spc="-135" dirty="0">
                <a:latin typeface="Times New Roman"/>
                <a:cs typeface="Times New Roman"/>
              </a:rPr>
              <a:t> </a:t>
            </a:r>
            <a:r>
              <a:rPr sz="2600" spc="105" dirty="0">
                <a:latin typeface="Times New Roman"/>
                <a:cs typeface="Times New Roman"/>
              </a:rPr>
              <a:t>created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spc="130" dirty="0">
                <a:latin typeface="Times New Roman"/>
                <a:cs typeface="Times New Roman"/>
              </a:rPr>
              <a:t>to</a:t>
            </a:r>
            <a:r>
              <a:rPr sz="2600" spc="-85" dirty="0">
                <a:latin typeface="Times New Roman"/>
                <a:cs typeface="Times New Roman"/>
              </a:rPr>
              <a:t> </a:t>
            </a:r>
            <a:r>
              <a:rPr sz="2600" spc="-430" dirty="0">
                <a:latin typeface="Times New Roman"/>
                <a:cs typeface="Times New Roman"/>
              </a:rPr>
              <a:t>: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503420" y="2781350"/>
            <a:ext cx="2118232" cy="56522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651375" y="2845435"/>
            <a:ext cx="18072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Arial"/>
                <a:cs typeface="Arial"/>
              </a:rPr>
              <a:t>solve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problems.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369820" y="3695750"/>
            <a:ext cx="688670" cy="56522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721864" y="3695750"/>
            <a:ext cx="5007610" cy="56522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584704" y="4762550"/>
            <a:ext cx="4356989" cy="56522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64540" y="3058800"/>
            <a:ext cx="6891655" cy="2099310"/>
          </a:xfrm>
          <a:prstGeom prst="rect">
            <a:avLst/>
          </a:prstGeom>
        </p:spPr>
        <p:txBody>
          <a:bodyPr vert="horz" wrap="square" lIns="0" tIns="185420" rIns="0" bIns="0" rtlCol="0">
            <a:spAutoFit/>
          </a:bodyPr>
          <a:lstStyle/>
          <a:p>
            <a:pPr marL="285750" indent="-273050">
              <a:lnSpc>
                <a:spcPct val="100000"/>
              </a:lnSpc>
              <a:spcBef>
                <a:spcPts val="1460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6385" algn="l"/>
              </a:tabLst>
            </a:pPr>
            <a:r>
              <a:rPr sz="2600" spc="100" dirty="0">
                <a:latin typeface="Times New Roman"/>
                <a:cs typeface="Times New Roman"/>
              </a:rPr>
              <a:t>Think</a:t>
            </a:r>
            <a:r>
              <a:rPr sz="2600" spc="-95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Times New Roman"/>
                <a:cs typeface="Times New Roman"/>
              </a:rPr>
              <a:t>of </a:t>
            </a:r>
            <a:r>
              <a:rPr sz="2600" spc="160" dirty="0">
                <a:latin typeface="Times New Roman"/>
                <a:cs typeface="Times New Roman"/>
              </a:rPr>
              <a:t>the</a:t>
            </a:r>
            <a:r>
              <a:rPr sz="2600" spc="-120" dirty="0">
                <a:latin typeface="Times New Roman"/>
                <a:cs typeface="Times New Roman"/>
              </a:rPr>
              <a:t> </a:t>
            </a:r>
            <a:r>
              <a:rPr sz="2600" spc="75" dirty="0">
                <a:latin typeface="Times New Roman"/>
                <a:cs typeface="Times New Roman"/>
              </a:rPr>
              <a:t>systems</a:t>
            </a:r>
            <a:r>
              <a:rPr sz="2600" spc="-150" dirty="0">
                <a:latin typeface="Times New Roman"/>
                <a:cs typeface="Times New Roman"/>
              </a:rPr>
              <a:t> </a:t>
            </a:r>
            <a:r>
              <a:rPr sz="2600" spc="114" dirty="0">
                <a:latin typeface="Times New Roman"/>
                <a:cs typeface="Times New Roman"/>
              </a:rPr>
              <a:t>approach</a:t>
            </a:r>
            <a:endParaRPr sz="2600">
              <a:latin typeface="Times New Roman"/>
              <a:cs typeface="Times New Roman"/>
            </a:endParaRPr>
          </a:p>
          <a:p>
            <a:pPr marL="1765300">
              <a:lnSpc>
                <a:spcPct val="100000"/>
              </a:lnSpc>
              <a:spcBef>
                <a:spcPts val="1045"/>
              </a:spcBef>
            </a:pPr>
            <a:r>
              <a:rPr sz="2000" dirty="0">
                <a:latin typeface="Arial"/>
                <a:cs typeface="Arial"/>
              </a:rPr>
              <a:t>an organized way of dealing with a</a:t>
            </a:r>
            <a:r>
              <a:rPr sz="2000" spc="-1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problem.</a:t>
            </a:r>
            <a:endParaRPr sz="2000">
              <a:latin typeface="Arial"/>
              <a:cs typeface="Arial"/>
            </a:endParaRPr>
          </a:p>
          <a:p>
            <a:pPr marL="285750" indent="-273050">
              <a:lnSpc>
                <a:spcPct val="100000"/>
              </a:lnSpc>
              <a:spcBef>
                <a:spcPts val="92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6385" algn="l"/>
              </a:tabLst>
            </a:pPr>
            <a:r>
              <a:rPr sz="2600" spc="45" dirty="0">
                <a:latin typeface="Times New Roman"/>
                <a:cs typeface="Times New Roman"/>
              </a:rPr>
              <a:t>System</a:t>
            </a:r>
            <a:r>
              <a:rPr sz="2600" spc="-100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Times New Roman"/>
                <a:cs typeface="Times New Roman"/>
              </a:rPr>
              <a:t>Analysis</a:t>
            </a:r>
            <a:r>
              <a:rPr sz="2600" spc="-135" dirty="0">
                <a:latin typeface="Times New Roman"/>
                <a:cs typeface="Times New Roman"/>
              </a:rPr>
              <a:t> </a:t>
            </a:r>
            <a:r>
              <a:rPr sz="2600" spc="160" dirty="0">
                <a:latin typeface="Times New Roman"/>
                <a:cs typeface="Times New Roman"/>
              </a:rPr>
              <a:t>and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65" dirty="0">
                <a:latin typeface="Times New Roman"/>
                <a:cs typeface="Times New Roman"/>
              </a:rPr>
              <a:t>Design,</a:t>
            </a:r>
            <a:r>
              <a:rPr sz="2600" dirty="0">
                <a:latin typeface="Times New Roman"/>
                <a:cs typeface="Times New Roman"/>
              </a:rPr>
              <a:t> </a:t>
            </a:r>
            <a:r>
              <a:rPr sz="2600" spc="75" dirty="0">
                <a:latin typeface="Times New Roman"/>
                <a:cs typeface="Times New Roman"/>
              </a:rPr>
              <a:t>mainly</a:t>
            </a:r>
            <a:r>
              <a:rPr sz="2600" spc="-145" dirty="0">
                <a:latin typeface="Times New Roman"/>
                <a:cs typeface="Times New Roman"/>
              </a:rPr>
              <a:t> </a:t>
            </a:r>
            <a:r>
              <a:rPr sz="2600" spc="75" dirty="0">
                <a:latin typeface="Times New Roman"/>
                <a:cs typeface="Times New Roman"/>
              </a:rPr>
              <a:t>deals</a:t>
            </a:r>
            <a:r>
              <a:rPr sz="2600" spc="-120" dirty="0">
                <a:latin typeface="Times New Roman"/>
                <a:cs typeface="Times New Roman"/>
              </a:rPr>
              <a:t> </a:t>
            </a:r>
            <a:r>
              <a:rPr sz="2600" spc="-215" dirty="0">
                <a:latin typeface="Times New Roman"/>
                <a:cs typeface="Times New Roman"/>
              </a:rPr>
              <a:t>with</a:t>
            </a:r>
            <a:endParaRPr sz="2600">
              <a:latin typeface="Times New Roman"/>
              <a:cs typeface="Times New Roman"/>
            </a:endParaRPr>
          </a:p>
          <a:p>
            <a:pPr marL="1979295">
              <a:lnSpc>
                <a:spcPct val="100000"/>
              </a:lnSpc>
              <a:spcBef>
                <a:spcPts val="1955"/>
              </a:spcBef>
            </a:pPr>
            <a:r>
              <a:rPr sz="2000" dirty="0">
                <a:latin typeface="Arial"/>
                <a:cs typeface="Arial"/>
              </a:rPr>
              <a:t>the software development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activities.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247"/>
            <a:ext cx="9143999" cy="10261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1357" y="0"/>
            <a:ext cx="4742641" cy="5999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90762" cy="10199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881" y="52959"/>
            <a:ext cx="9145643" cy="9008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44500" y="269824"/>
            <a:ext cx="4787900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b="1" spc="-245" dirty="0">
                <a:latin typeface="Trebuchet MS"/>
                <a:cs typeface="Trebuchet MS"/>
              </a:rPr>
              <a:t>Defining </a:t>
            </a:r>
            <a:r>
              <a:rPr sz="5000" b="1" spc="-135" dirty="0">
                <a:latin typeface="Trebuchet MS"/>
                <a:cs typeface="Trebuchet MS"/>
              </a:rPr>
              <a:t>A</a:t>
            </a:r>
            <a:r>
              <a:rPr sz="5000" b="1" spc="-585" dirty="0">
                <a:latin typeface="Trebuchet MS"/>
                <a:cs typeface="Trebuchet MS"/>
              </a:rPr>
              <a:t> </a:t>
            </a:r>
            <a:r>
              <a:rPr sz="5000" b="1" spc="-290" dirty="0">
                <a:latin typeface="Trebuchet MS"/>
                <a:cs typeface="Trebuchet MS"/>
              </a:rPr>
              <a:t>System</a:t>
            </a:r>
            <a:endParaRPr sz="50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69644" y="1993519"/>
            <a:ext cx="7254875" cy="20872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 marR="5080" indent="-272415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5750" algn="l"/>
              </a:tabLst>
            </a:pPr>
            <a:r>
              <a:rPr sz="2600" spc="-125" dirty="0">
                <a:latin typeface="Times New Roman"/>
                <a:cs typeface="Times New Roman"/>
              </a:rPr>
              <a:t>A</a:t>
            </a:r>
            <a:r>
              <a:rPr sz="2600" spc="-100" dirty="0">
                <a:latin typeface="Times New Roman"/>
                <a:cs typeface="Times New Roman"/>
              </a:rPr>
              <a:t> </a:t>
            </a:r>
            <a:r>
              <a:rPr sz="2600" spc="75" dirty="0">
                <a:latin typeface="Times New Roman"/>
                <a:cs typeface="Times New Roman"/>
              </a:rPr>
              <a:t>collection</a:t>
            </a:r>
            <a:r>
              <a:rPr sz="2600" spc="-135" dirty="0">
                <a:latin typeface="Times New Roman"/>
                <a:cs typeface="Times New Roman"/>
              </a:rPr>
              <a:t> </a:t>
            </a:r>
            <a:r>
              <a:rPr sz="2600" spc="20" dirty="0">
                <a:latin typeface="Times New Roman"/>
                <a:cs typeface="Times New Roman"/>
              </a:rPr>
              <a:t>of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spc="130" dirty="0">
                <a:latin typeface="Times New Roman"/>
                <a:cs typeface="Times New Roman"/>
              </a:rPr>
              <a:t>components</a:t>
            </a:r>
            <a:r>
              <a:rPr sz="2600" spc="-100" dirty="0">
                <a:latin typeface="Times New Roman"/>
                <a:cs typeface="Times New Roman"/>
              </a:rPr>
              <a:t> </a:t>
            </a:r>
            <a:r>
              <a:rPr sz="2600" spc="170" dirty="0">
                <a:latin typeface="Times New Roman"/>
                <a:cs typeface="Times New Roman"/>
              </a:rPr>
              <a:t>that</a:t>
            </a:r>
            <a:r>
              <a:rPr sz="2600" spc="-130" dirty="0">
                <a:latin typeface="Times New Roman"/>
                <a:cs typeface="Times New Roman"/>
              </a:rPr>
              <a:t> </a:t>
            </a:r>
            <a:r>
              <a:rPr sz="2600" spc="65" dirty="0">
                <a:latin typeface="Times New Roman"/>
                <a:cs typeface="Times New Roman"/>
              </a:rPr>
              <a:t>work</a:t>
            </a:r>
            <a:r>
              <a:rPr sz="2600" spc="-60" dirty="0">
                <a:latin typeface="Times New Roman"/>
                <a:cs typeface="Times New Roman"/>
              </a:rPr>
              <a:t> </a:t>
            </a:r>
            <a:r>
              <a:rPr sz="2600" spc="114" dirty="0">
                <a:latin typeface="Times New Roman"/>
                <a:cs typeface="Times New Roman"/>
              </a:rPr>
              <a:t>together</a:t>
            </a:r>
            <a:r>
              <a:rPr sz="2600" spc="-135" dirty="0">
                <a:latin typeface="Times New Roman"/>
                <a:cs typeface="Times New Roman"/>
              </a:rPr>
              <a:t> </a:t>
            </a:r>
            <a:r>
              <a:rPr sz="2600" spc="-80" dirty="0">
                <a:latin typeface="Times New Roman"/>
                <a:cs typeface="Times New Roman"/>
              </a:rPr>
              <a:t>to  </a:t>
            </a:r>
            <a:r>
              <a:rPr sz="2600" spc="65" dirty="0">
                <a:latin typeface="Times New Roman"/>
                <a:cs typeface="Times New Roman"/>
              </a:rPr>
              <a:t>realize</a:t>
            </a:r>
            <a:r>
              <a:rPr sz="2600" spc="-105" dirty="0">
                <a:latin typeface="Times New Roman"/>
                <a:cs typeface="Times New Roman"/>
              </a:rPr>
              <a:t> </a:t>
            </a:r>
            <a:r>
              <a:rPr sz="2600" spc="114" dirty="0">
                <a:latin typeface="Times New Roman"/>
                <a:cs typeface="Times New Roman"/>
              </a:rPr>
              <a:t>some</a:t>
            </a:r>
            <a:r>
              <a:rPr sz="2600" spc="-150" dirty="0">
                <a:latin typeface="Times New Roman"/>
                <a:cs typeface="Times New Roman"/>
              </a:rPr>
              <a:t> </a:t>
            </a:r>
            <a:r>
              <a:rPr sz="2600" spc="60" dirty="0">
                <a:latin typeface="Times New Roman"/>
                <a:cs typeface="Times New Roman"/>
              </a:rPr>
              <a:t>objective</a:t>
            </a:r>
            <a:r>
              <a:rPr sz="2600" spc="-114" dirty="0">
                <a:latin typeface="Times New Roman"/>
                <a:cs typeface="Times New Roman"/>
              </a:rPr>
              <a:t> </a:t>
            </a:r>
            <a:r>
              <a:rPr sz="2600" spc="85" dirty="0">
                <a:latin typeface="Times New Roman"/>
                <a:cs typeface="Times New Roman"/>
              </a:rPr>
              <a:t>forms</a:t>
            </a:r>
            <a:r>
              <a:rPr sz="2600" spc="-130" dirty="0">
                <a:latin typeface="Times New Roman"/>
                <a:cs typeface="Times New Roman"/>
              </a:rPr>
              <a:t> </a:t>
            </a:r>
            <a:r>
              <a:rPr sz="2600" spc="95" dirty="0">
                <a:latin typeface="Times New Roman"/>
                <a:cs typeface="Times New Roman"/>
              </a:rPr>
              <a:t>a</a:t>
            </a:r>
            <a:r>
              <a:rPr sz="2600" spc="-120" dirty="0">
                <a:latin typeface="Times New Roman"/>
                <a:cs typeface="Times New Roman"/>
              </a:rPr>
              <a:t> </a:t>
            </a:r>
            <a:r>
              <a:rPr sz="2600" spc="70" dirty="0">
                <a:latin typeface="Times New Roman"/>
                <a:cs typeface="Times New Roman"/>
              </a:rPr>
              <a:t>system.</a:t>
            </a:r>
            <a:endParaRPr sz="2600">
              <a:latin typeface="Times New Roman"/>
              <a:cs typeface="Times New Roman"/>
            </a:endParaRPr>
          </a:p>
          <a:p>
            <a:pPr marL="285115" marR="484505" indent="-272415">
              <a:lnSpc>
                <a:spcPct val="100000"/>
              </a:lnSpc>
              <a:spcBef>
                <a:spcPts val="620"/>
              </a:spcBef>
              <a:buClr>
                <a:srgbClr val="0AD0D9"/>
              </a:buClr>
              <a:buSzPct val="94230"/>
              <a:buFont typeface="Arial"/>
              <a:buChar char=""/>
              <a:tabLst>
                <a:tab pos="285750" algn="l"/>
              </a:tabLst>
            </a:pPr>
            <a:r>
              <a:rPr sz="2600" dirty="0">
                <a:latin typeface="Times New Roman"/>
                <a:cs typeface="Times New Roman"/>
              </a:rPr>
              <a:t>Basically</a:t>
            </a:r>
            <a:r>
              <a:rPr sz="2600" spc="-120" dirty="0">
                <a:latin typeface="Times New Roman"/>
                <a:cs typeface="Times New Roman"/>
              </a:rPr>
              <a:t> </a:t>
            </a:r>
            <a:r>
              <a:rPr sz="2600" spc="135" dirty="0">
                <a:latin typeface="Times New Roman"/>
                <a:cs typeface="Times New Roman"/>
              </a:rPr>
              <a:t>there</a:t>
            </a:r>
            <a:r>
              <a:rPr sz="2600" spc="-140" dirty="0">
                <a:latin typeface="Times New Roman"/>
                <a:cs typeface="Times New Roman"/>
              </a:rPr>
              <a:t> </a:t>
            </a:r>
            <a:r>
              <a:rPr sz="2600" spc="90" dirty="0">
                <a:latin typeface="Times New Roman"/>
                <a:cs typeface="Times New Roman"/>
              </a:rPr>
              <a:t>are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135" dirty="0">
                <a:latin typeface="Times New Roman"/>
                <a:cs typeface="Times New Roman"/>
              </a:rPr>
              <a:t>three</a:t>
            </a:r>
            <a:r>
              <a:rPr sz="2600" spc="-75" dirty="0">
                <a:latin typeface="Times New Roman"/>
                <a:cs typeface="Times New Roman"/>
              </a:rPr>
              <a:t> </a:t>
            </a:r>
            <a:r>
              <a:rPr sz="2600" spc="100" dirty="0">
                <a:latin typeface="Times New Roman"/>
                <a:cs typeface="Times New Roman"/>
              </a:rPr>
              <a:t>major</a:t>
            </a:r>
            <a:r>
              <a:rPr sz="2600" spc="-175" dirty="0">
                <a:latin typeface="Times New Roman"/>
                <a:cs typeface="Times New Roman"/>
              </a:rPr>
              <a:t> </a:t>
            </a:r>
            <a:r>
              <a:rPr sz="2600" spc="130" dirty="0">
                <a:latin typeface="Times New Roman"/>
                <a:cs typeface="Times New Roman"/>
              </a:rPr>
              <a:t>components</a:t>
            </a:r>
            <a:r>
              <a:rPr sz="2600" spc="-70" dirty="0">
                <a:latin typeface="Times New Roman"/>
                <a:cs typeface="Times New Roman"/>
              </a:rPr>
              <a:t> </a:t>
            </a:r>
            <a:r>
              <a:rPr sz="2600" spc="-260" dirty="0">
                <a:latin typeface="Times New Roman"/>
                <a:cs typeface="Times New Roman"/>
              </a:rPr>
              <a:t>in  </a:t>
            </a:r>
            <a:r>
              <a:rPr sz="2600" spc="40" dirty="0">
                <a:latin typeface="Times New Roman"/>
                <a:cs typeface="Times New Roman"/>
              </a:rPr>
              <a:t>every </a:t>
            </a:r>
            <a:r>
              <a:rPr sz="2600" spc="70" dirty="0">
                <a:latin typeface="Times New Roman"/>
                <a:cs typeface="Times New Roman"/>
              </a:rPr>
              <a:t>system, </a:t>
            </a:r>
            <a:r>
              <a:rPr sz="2600" spc="90" dirty="0">
                <a:latin typeface="Times New Roman"/>
                <a:cs typeface="Times New Roman"/>
              </a:rPr>
              <a:t>namely </a:t>
            </a:r>
            <a:r>
              <a:rPr sz="2600" spc="125" dirty="0">
                <a:latin typeface="Times New Roman"/>
                <a:cs typeface="Times New Roman"/>
              </a:rPr>
              <a:t>input, </a:t>
            </a:r>
            <a:r>
              <a:rPr sz="2600" spc="75" dirty="0">
                <a:latin typeface="Times New Roman"/>
                <a:cs typeface="Times New Roman"/>
              </a:rPr>
              <a:t>processing </a:t>
            </a:r>
            <a:r>
              <a:rPr sz="2600" spc="160" dirty="0">
                <a:latin typeface="Times New Roman"/>
                <a:cs typeface="Times New Roman"/>
              </a:rPr>
              <a:t>and  </a:t>
            </a:r>
            <a:r>
              <a:rPr sz="2600" spc="145" dirty="0">
                <a:latin typeface="Times New Roman"/>
                <a:cs typeface="Times New Roman"/>
              </a:rPr>
              <a:t>output.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981200" y="4495800"/>
            <a:ext cx="5419344" cy="1524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247"/>
            <a:ext cx="9143999" cy="10261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1357" y="0"/>
            <a:ext cx="4742641" cy="5999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90762" cy="10199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881" y="52959"/>
            <a:ext cx="9145643" cy="9008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44500" y="1032509"/>
            <a:ext cx="8199755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b="1" spc="-285" dirty="0">
                <a:latin typeface="Trebuchet MS"/>
                <a:cs typeface="Trebuchet MS"/>
              </a:rPr>
              <a:t>System </a:t>
            </a:r>
            <a:r>
              <a:rPr sz="5000" b="1" spc="-270" dirty="0">
                <a:latin typeface="Trebuchet MS"/>
                <a:cs typeface="Trebuchet MS"/>
              </a:rPr>
              <a:t>Development </a:t>
            </a:r>
            <a:r>
              <a:rPr sz="5000" b="1" spc="-409" dirty="0">
                <a:latin typeface="Trebuchet MS"/>
                <a:cs typeface="Trebuchet MS"/>
              </a:rPr>
              <a:t>Life</a:t>
            </a:r>
            <a:r>
              <a:rPr sz="5000" b="1" spc="-655" dirty="0">
                <a:latin typeface="Trebuchet MS"/>
                <a:cs typeface="Trebuchet MS"/>
              </a:rPr>
              <a:t> </a:t>
            </a:r>
            <a:r>
              <a:rPr sz="5000" b="1" spc="-370" dirty="0">
                <a:latin typeface="Trebuchet MS"/>
                <a:cs typeface="Trebuchet MS"/>
              </a:rPr>
              <a:t>Cycle</a:t>
            </a:r>
            <a:endParaRPr sz="500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249545" y="2185984"/>
            <a:ext cx="511175" cy="0"/>
          </a:xfrm>
          <a:custGeom>
            <a:avLst/>
            <a:gdLst/>
            <a:ahLst/>
            <a:cxnLst/>
            <a:rect l="l" t="t" r="r" b="b"/>
            <a:pathLst>
              <a:path w="511175">
                <a:moveTo>
                  <a:pt x="0" y="0"/>
                </a:moveTo>
                <a:lnTo>
                  <a:pt x="510644" y="0"/>
                </a:lnTo>
              </a:path>
            </a:pathLst>
          </a:custGeom>
          <a:ln w="111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61209" y="2185984"/>
            <a:ext cx="637540" cy="0"/>
          </a:xfrm>
          <a:custGeom>
            <a:avLst/>
            <a:gdLst/>
            <a:ahLst/>
            <a:cxnLst/>
            <a:rect l="l" t="t" r="r" b="b"/>
            <a:pathLst>
              <a:path w="637539">
                <a:moveTo>
                  <a:pt x="0" y="0"/>
                </a:moveTo>
                <a:lnTo>
                  <a:pt x="637032" y="0"/>
                </a:lnTo>
              </a:path>
            </a:pathLst>
          </a:custGeom>
          <a:ln w="111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396712" y="2185984"/>
            <a:ext cx="382270" cy="0"/>
          </a:xfrm>
          <a:custGeom>
            <a:avLst/>
            <a:gdLst/>
            <a:ahLst/>
            <a:cxnLst/>
            <a:rect l="l" t="t" r="r" b="b"/>
            <a:pathLst>
              <a:path w="382270">
                <a:moveTo>
                  <a:pt x="0" y="0"/>
                </a:moveTo>
                <a:lnTo>
                  <a:pt x="382219" y="0"/>
                </a:lnTo>
              </a:path>
            </a:pathLst>
          </a:custGeom>
          <a:ln w="111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77657" y="2185984"/>
            <a:ext cx="255270" cy="0"/>
          </a:xfrm>
          <a:custGeom>
            <a:avLst/>
            <a:gdLst/>
            <a:ahLst/>
            <a:cxnLst/>
            <a:rect l="l" t="t" r="r" b="b"/>
            <a:pathLst>
              <a:path w="255270">
                <a:moveTo>
                  <a:pt x="0" y="0"/>
                </a:moveTo>
                <a:lnTo>
                  <a:pt x="254812" y="0"/>
                </a:lnTo>
              </a:path>
            </a:pathLst>
          </a:custGeom>
          <a:ln w="1119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916939" y="1890725"/>
            <a:ext cx="726630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85115" algn="l"/>
                <a:tab pos="6169660" algn="l"/>
              </a:tabLst>
            </a:pPr>
            <a:r>
              <a:rPr sz="1900" spc="-500" dirty="0">
                <a:solidFill>
                  <a:srgbClr val="0AD0D9"/>
                </a:solidFill>
                <a:latin typeface="Arial"/>
                <a:cs typeface="Arial"/>
              </a:rPr>
              <a:t>	</a:t>
            </a:r>
            <a:r>
              <a:rPr sz="2000" spc="35" dirty="0">
                <a:latin typeface="Times New Roman"/>
                <a:cs typeface="Times New Roman"/>
              </a:rPr>
              <a:t>System </a:t>
            </a:r>
            <a:r>
              <a:rPr sz="2000" spc="75" dirty="0">
                <a:latin typeface="Times New Roman"/>
                <a:cs typeface="Times New Roman"/>
              </a:rPr>
              <a:t>Development </a:t>
            </a:r>
            <a:r>
              <a:rPr sz="2000" spc="-25" dirty="0">
                <a:latin typeface="Times New Roman"/>
                <a:cs typeface="Times New Roman"/>
              </a:rPr>
              <a:t>Life </a:t>
            </a:r>
            <a:r>
              <a:rPr sz="2000" spc="-10" dirty="0">
                <a:latin typeface="Times New Roman"/>
                <a:cs typeface="Times New Roman"/>
              </a:rPr>
              <a:t>Cycle</a:t>
            </a:r>
            <a:r>
              <a:rPr sz="2000" spc="-250" dirty="0">
                <a:latin typeface="Times New Roman"/>
                <a:cs typeface="Times New Roman"/>
              </a:rPr>
              <a:t> </a:t>
            </a:r>
            <a:r>
              <a:rPr sz="2000" spc="20" dirty="0">
                <a:latin typeface="Times New Roman"/>
                <a:cs typeface="Times New Roman"/>
              </a:rPr>
              <a:t>is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spc="120" dirty="0">
                <a:latin typeface="Times New Roman"/>
                <a:cs typeface="Times New Roman"/>
              </a:rPr>
              <a:t>an	</a:t>
            </a:r>
            <a:r>
              <a:rPr sz="2000" spc="55" dirty="0">
                <a:latin typeface="Times New Roman"/>
                <a:cs typeface="Times New Roman"/>
              </a:rPr>
              <a:t>process</a:t>
            </a:r>
            <a:r>
              <a:rPr sz="2000" spc="-145" dirty="0">
                <a:latin typeface="Times New Roman"/>
                <a:cs typeface="Times New Roman"/>
              </a:rPr>
              <a:t> </a:t>
            </a:r>
            <a:r>
              <a:rPr sz="2000" spc="15" dirty="0">
                <a:latin typeface="Times New Roman"/>
                <a:cs typeface="Times New Roman"/>
              </a:rPr>
              <a:t>of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138295" y="3405532"/>
            <a:ext cx="254635" cy="0"/>
          </a:xfrm>
          <a:custGeom>
            <a:avLst/>
            <a:gdLst/>
            <a:ahLst/>
            <a:cxnLst/>
            <a:rect l="l" t="t" r="r" b="b"/>
            <a:pathLst>
              <a:path w="254635">
                <a:moveTo>
                  <a:pt x="0" y="0"/>
                </a:moveTo>
                <a:lnTo>
                  <a:pt x="254508" y="0"/>
                </a:lnTo>
              </a:path>
            </a:pathLst>
          </a:custGeom>
          <a:ln w="111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394075" y="3405532"/>
            <a:ext cx="254635" cy="0"/>
          </a:xfrm>
          <a:custGeom>
            <a:avLst/>
            <a:gdLst/>
            <a:ahLst/>
            <a:cxnLst/>
            <a:rect l="l" t="t" r="r" b="b"/>
            <a:pathLst>
              <a:path w="254635">
                <a:moveTo>
                  <a:pt x="0" y="0"/>
                </a:moveTo>
                <a:lnTo>
                  <a:pt x="254508" y="0"/>
                </a:lnTo>
              </a:path>
            </a:pathLst>
          </a:custGeom>
          <a:ln w="111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649856" y="3405532"/>
            <a:ext cx="254635" cy="0"/>
          </a:xfrm>
          <a:custGeom>
            <a:avLst/>
            <a:gdLst/>
            <a:ahLst/>
            <a:cxnLst/>
            <a:rect l="l" t="t" r="r" b="b"/>
            <a:pathLst>
              <a:path w="254635">
                <a:moveTo>
                  <a:pt x="0" y="0"/>
                </a:moveTo>
                <a:lnTo>
                  <a:pt x="254507" y="0"/>
                </a:lnTo>
              </a:path>
            </a:pathLst>
          </a:custGeom>
          <a:ln w="1118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362955" y="1799894"/>
            <a:ext cx="1788922" cy="50883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494146" y="1855673"/>
            <a:ext cx="14439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"/>
                <a:cs typeface="Arial"/>
              </a:rPr>
              <a:t>organizational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081783" y="2714294"/>
            <a:ext cx="1177861" cy="50883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986784" y="3029762"/>
            <a:ext cx="1037628" cy="50883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916939" y="2135860"/>
            <a:ext cx="7411084" cy="372110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85750">
              <a:lnSpc>
                <a:spcPct val="100000"/>
              </a:lnSpc>
              <a:spcBef>
                <a:spcPts val="340"/>
              </a:spcBef>
            </a:pPr>
            <a:r>
              <a:rPr sz="2000" spc="55" dirty="0">
                <a:latin typeface="Times New Roman"/>
                <a:cs typeface="Times New Roman"/>
              </a:rPr>
              <a:t>developing </a:t>
            </a:r>
            <a:r>
              <a:rPr sz="2000" spc="125" dirty="0">
                <a:latin typeface="Times New Roman"/>
                <a:cs typeface="Times New Roman"/>
              </a:rPr>
              <a:t>and </a:t>
            </a:r>
            <a:r>
              <a:rPr sz="2000" spc="85" dirty="0">
                <a:latin typeface="Times New Roman"/>
                <a:cs typeface="Times New Roman"/>
              </a:rPr>
              <a:t>maintaining</a:t>
            </a:r>
            <a:r>
              <a:rPr sz="2000" spc="-325" dirty="0">
                <a:latin typeface="Times New Roman"/>
                <a:cs typeface="Times New Roman"/>
              </a:rPr>
              <a:t> </a:t>
            </a:r>
            <a:r>
              <a:rPr sz="2000" spc="50" dirty="0">
                <a:latin typeface="Times New Roman"/>
                <a:cs typeface="Times New Roman"/>
              </a:rPr>
              <a:t>systems.</a:t>
            </a:r>
            <a:endParaRPr sz="2000">
              <a:latin typeface="Times New Roman"/>
              <a:cs typeface="Times New Roman"/>
            </a:endParaRPr>
          </a:p>
          <a:p>
            <a:pPr marL="285750" marR="1362075" indent="-273050">
              <a:lnSpc>
                <a:spcPts val="1920"/>
              </a:lnSpc>
              <a:spcBef>
                <a:spcPts val="700"/>
              </a:spcBef>
              <a:buClr>
                <a:srgbClr val="0AD0D9"/>
              </a:buClr>
              <a:buSzPct val="95000"/>
              <a:buFont typeface="Arial"/>
              <a:buChar char=""/>
              <a:tabLst>
                <a:tab pos="285115" algn="l"/>
                <a:tab pos="286385" algn="l"/>
                <a:tab pos="1308100" algn="l"/>
              </a:tabLst>
            </a:pPr>
            <a:r>
              <a:rPr sz="2000" spc="35" dirty="0">
                <a:latin typeface="Times New Roman"/>
                <a:cs typeface="Times New Roman"/>
              </a:rPr>
              <a:t>System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spc="85" dirty="0">
                <a:latin typeface="Times New Roman"/>
                <a:cs typeface="Times New Roman"/>
              </a:rPr>
              <a:t>development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life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spc="10" dirty="0">
                <a:latin typeface="Times New Roman"/>
                <a:cs typeface="Times New Roman"/>
              </a:rPr>
              <a:t>cycle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100" dirty="0">
                <a:latin typeface="Times New Roman"/>
                <a:cs typeface="Times New Roman"/>
              </a:rPr>
              <a:t>means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spc="90" dirty="0">
                <a:latin typeface="Times New Roman"/>
                <a:cs typeface="Times New Roman"/>
              </a:rPr>
              <a:t>combination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spc="15" dirty="0">
                <a:latin typeface="Times New Roman"/>
                <a:cs typeface="Times New Roman"/>
              </a:rPr>
              <a:t>of </a:t>
            </a:r>
            <a:r>
              <a:rPr sz="3000" spc="22" baseline="-6944" dirty="0">
                <a:latin typeface="Times New Roman"/>
                <a:cs typeface="Times New Roman"/>
              </a:rPr>
              <a:t> </a:t>
            </a:r>
            <a:r>
              <a:rPr sz="3000" spc="75" baseline="-6944" dirty="0">
                <a:latin typeface="Times New Roman"/>
                <a:cs typeface="Times New Roman"/>
              </a:rPr>
              <a:t>various</a:t>
            </a:r>
            <a:r>
              <a:rPr sz="2000" u="sng" spc="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800" u="sng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activities</a:t>
            </a:r>
            <a:r>
              <a:rPr sz="1800" spc="-165" dirty="0">
                <a:latin typeface="Arial"/>
                <a:cs typeface="Arial"/>
              </a:rPr>
              <a:t> </a:t>
            </a:r>
            <a:r>
              <a:rPr sz="3000" spc="15" baseline="-6944" dirty="0">
                <a:latin typeface="Times New Roman"/>
                <a:cs typeface="Times New Roman"/>
              </a:rPr>
              <a:t>.</a:t>
            </a:r>
            <a:endParaRPr sz="3000" baseline="-6944">
              <a:latin typeface="Times New Roman"/>
              <a:cs typeface="Times New Roman"/>
            </a:endParaRPr>
          </a:p>
          <a:p>
            <a:pPr marL="285750" indent="-273050">
              <a:lnSpc>
                <a:spcPct val="100000"/>
              </a:lnSpc>
              <a:spcBef>
                <a:spcPts val="500"/>
              </a:spcBef>
              <a:buClr>
                <a:srgbClr val="0AD0D9"/>
              </a:buClr>
              <a:buSzPct val="95000"/>
              <a:buFont typeface="Arial"/>
              <a:buChar char=""/>
              <a:tabLst>
                <a:tab pos="285115" algn="l"/>
                <a:tab pos="286385" algn="l"/>
              </a:tabLst>
            </a:pPr>
            <a:r>
              <a:rPr sz="2000" spc="25" dirty="0">
                <a:latin typeface="Times New Roman"/>
                <a:cs typeface="Times New Roman"/>
              </a:rPr>
              <a:t>Following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spc="70" dirty="0">
                <a:latin typeface="Times New Roman"/>
                <a:cs typeface="Times New Roman"/>
              </a:rPr>
              <a:t>are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125" dirty="0">
                <a:latin typeface="Times New Roman"/>
                <a:cs typeface="Times New Roman"/>
              </a:rPr>
              <a:t>the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spc="60" dirty="0">
                <a:latin typeface="Times New Roman"/>
                <a:cs typeface="Times New Roman"/>
              </a:rPr>
              <a:t>different</a:t>
            </a:r>
            <a:r>
              <a:rPr sz="2000" spc="-135" dirty="0">
                <a:latin typeface="Times New Roman"/>
                <a:cs typeface="Times New Roman"/>
              </a:rPr>
              <a:t> </a:t>
            </a:r>
            <a:r>
              <a:rPr sz="2700" spc="-15" baseline="12345" dirty="0">
                <a:latin typeface="Arial"/>
                <a:cs typeface="Arial"/>
              </a:rPr>
              <a:t>phases</a:t>
            </a:r>
            <a:r>
              <a:rPr sz="2700" spc="352" baseline="12345" dirty="0">
                <a:latin typeface="Arial"/>
                <a:cs typeface="Arial"/>
              </a:rPr>
              <a:t> </a:t>
            </a:r>
            <a:r>
              <a:rPr sz="2000" spc="15" dirty="0">
                <a:latin typeface="Times New Roman"/>
                <a:cs typeface="Times New Roman"/>
              </a:rPr>
              <a:t>of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50" dirty="0">
                <a:latin typeface="Times New Roman"/>
                <a:cs typeface="Times New Roman"/>
              </a:rPr>
              <a:t>software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spc="85" dirty="0">
                <a:latin typeface="Times New Roman"/>
                <a:cs typeface="Times New Roman"/>
              </a:rPr>
              <a:t>development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cycle:</a:t>
            </a:r>
            <a:endParaRPr sz="2000">
              <a:latin typeface="Times New Roman"/>
              <a:cs typeface="Times New Roman"/>
            </a:endParaRPr>
          </a:p>
          <a:p>
            <a:pPr marL="927100" lvl="1" indent="-247015">
              <a:lnSpc>
                <a:spcPct val="100000"/>
              </a:lnSpc>
              <a:spcBef>
                <a:spcPts val="220"/>
              </a:spcBef>
              <a:buClr>
                <a:srgbClr val="009DD9"/>
              </a:buClr>
              <a:buSzPct val="69444"/>
              <a:buFont typeface="Arial"/>
              <a:buChar char=""/>
              <a:tabLst>
                <a:tab pos="927100" algn="l"/>
                <a:tab pos="927735" algn="l"/>
              </a:tabLst>
            </a:pPr>
            <a:r>
              <a:rPr sz="1800" spc="30" dirty="0">
                <a:latin typeface="Times New Roman"/>
                <a:cs typeface="Times New Roman"/>
              </a:rPr>
              <a:t>System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spc="70" dirty="0">
                <a:latin typeface="Times New Roman"/>
                <a:cs typeface="Times New Roman"/>
              </a:rPr>
              <a:t>study</a:t>
            </a:r>
            <a:endParaRPr sz="1800">
              <a:latin typeface="Times New Roman"/>
              <a:cs typeface="Times New Roman"/>
            </a:endParaRPr>
          </a:p>
          <a:p>
            <a:pPr marL="927100" lvl="1" indent="-247015">
              <a:lnSpc>
                <a:spcPct val="100000"/>
              </a:lnSpc>
              <a:spcBef>
                <a:spcPts val="220"/>
              </a:spcBef>
              <a:buClr>
                <a:srgbClr val="009DD9"/>
              </a:buClr>
              <a:buSzPct val="69444"/>
              <a:buFont typeface="Arial"/>
              <a:buChar char=""/>
              <a:tabLst>
                <a:tab pos="927100" algn="l"/>
                <a:tab pos="927735" algn="l"/>
              </a:tabLst>
            </a:pPr>
            <a:r>
              <a:rPr sz="1800" spc="25" dirty="0">
                <a:latin typeface="Times New Roman"/>
                <a:cs typeface="Times New Roman"/>
              </a:rPr>
              <a:t>Feasibility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spc="70" dirty="0">
                <a:latin typeface="Times New Roman"/>
                <a:cs typeface="Times New Roman"/>
              </a:rPr>
              <a:t>study</a:t>
            </a:r>
            <a:endParaRPr sz="1800">
              <a:latin typeface="Times New Roman"/>
              <a:cs typeface="Times New Roman"/>
            </a:endParaRPr>
          </a:p>
          <a:p>
            <a:pPr marL="927100" lvl="1" indent="-247015">
              <a:lnSpc>
                <a:spcPct val="100000"/>
              </a:lnSpc>
              <a:spcBef>
                <a:spcPts val="215"/>
              </a:spcBef>
              <a:buClr>
                <a:srgbClr val="009DD9"/>
              </a:buClr>
              <a:buSzPct val="69444"/>
              <a:buFont typeface="Arial"/>
              <a:buChar char=""/>
              <a:tabLst>
                <a:tab pos="927100" algn="l"/>
                <a:tab pos="927735" algn="l"/>
              </a:tabLst>
            </a:pPr>
            <a:r>
              <a:rPr sz="1800" spc="30" dirty="0">
                <a:latin typeface="Times New Roman"/>
                <a:cs typeface="Times New Roman"/>
              </a:rPr>
              <a:t>System</a:t>
            </a:r>
            <a:r>
              <a:rPr sz="1800" spc="-95" dirty="0">
                <a:latin typeface="Times New Roman"/>
                <a:cs typeface="Times New Roman"/>
              </a:rPr>
              <a:t> </a:t>
            </a:r>
            <a:r>
              <a:rPr sz="1800" spc="30" dirty="0">
                <a:latin typeface="Times New Roman"/>
                <a:cs typeface="Times New Roman"/>
              </a:rPr>
              <a:t>analysis</a:t>
            </a:r>
            <a:endParaRPr sz="1800">
              <a:latin typeface="Times New Roman"/>
              <a:cs typeface="Times New Roman"/>
            </a:endParaRPr>
          </a:p>
          <a:p>
            <a:pPr marL="927100" lvl="1" indent="-247015">
              <a:lnSpc>
                <a:spcPct val="100000"/>
              </a:lnSpc>
              <a:spcBef>
                <a:spcPts val="215"/>
              </a:spcBef>
              <a:buClr>
                <a:srgbClr val="009DD9"/>
              </a:buClr>
              <a:buSzPct val="69444"/>
              <a:buFont typeface="Arial"/>
              <a:buChar char=""/>
              <a:tabLst>
                <a:tab pos="927100" algn="l"/>
                <a:tab pos="927735" algn="l"/>
              </a:tabLst>
            </a:pPr>
            <a:r>
              <a:rPr sz="1800" spc="30" dirty="0">
                <a:latin typeface="Times New Roman"/>
                <a:cs typeface="Times New Roman"/>
              </a:rPr>
              <a:t>System</a:t>
            </a:r>
            <a:r>
              <a:rPr sz="1800" spc="-95" dirty="0">
                <a:latin typeface="Times New Roman"/>
                <a:cs typeface="Times New Roman"/>
              </a:rPr>
              <a:t> </a:t>
            </a:r>
            <a:r>
              <a:rPr sz="1800" spc="55" dirty="0">
                <a:latin typeface="Times New Roman"/>
                <a:cs typeface="Times New Roman"/>
              </a:rPr>
              <a:t>design</a:t>
            </a:r>
            <a:endParaRPr sz="1800">
              <a:latin typeface="Times New Roman"/>
              <a:cs typeface="Times New Roman"/>
            </a:endParaRPr>
          </a:p>
          <a:p>
            <a:pPr marL="927100" lvl="1" indent="-247015">
              <a:lnSpc>
                <a:spcPct val="100000"/>
              </a:lnSpc>
              <a:spcBef>
                <a:spcPts val="219"/>
              </a:spcBef>
              <a:buClr>
                <a:srgbClr val="009DD9"/>
              </a:buClr>
              <a:buSzPct val="69444"/>
              <a:buFont typeface="Arial"/>
              <a:buChar char=""/>
              <a:tabLst>
                <a:tab pos="927100" algn="l"/>
                <a:tab pos="927735" algn="l"/>
              </a:tabLst>
            </a:pPr>
            <a:r>
              <a:rPr sz="1800" spc="45" dirty="0">
                <a:latin typeface="Times New Roman"/>
                <a:cs typeface="Times New Roman"/>
              </a:rPr>
              <a:t>Coding</a:t>
            </a:r>
            <a:endParaRPr sz="1800">
              <a:latin typeface="Times New Roman"/>
              <a:cs typeface="Times New Roman"/>
            </a:endParaRPr>
          </a:p>
          <a:p>
            <a:pPr marL="927100" lvl="1" indent="-247015">
              <a:lnSpc>
                <a:spcPct val="100000"/>
              </a:lnSpc>
              <a:spcBef>
                <a:spcPts val="215"/>
              </a:spcBef>
              <a:buClr>
                <a:srgbClr val="009DD9"/>
              </a:buClr>
              <a:buSzPct val="69444"/>
              <a:buFont typeface="Arial"/>
              <a:buChar char=""/>
              <a:tabLst>
                <a:tab pos="927100" algn="l"/>
                <a:tab pos="927735" algn="l"/>
              </a:tabLst>
            </a:pPr>
            <a:r>
              <a:rPr sz="1800" spc="30" dirty="0">
                <a:latin typeface="Times New Roman"/>
                <a:cs typeface="Times New Roman"/>
              </a:rPr>
              <a:t>Testing</a:t>
            </a:r>
            <a:endParaRPr sz="1800">
              <a:latin typeface="Times New Roman"/>
              <a:cs typeface="Times New Roman"/>
            </a:endParaRPr>
          </a:p>
          <a:p>
            <a:pPr marL="927100" lvl="1" indent="-247015">
              <a:lnSpc>
                <a:spcPct val="100000"/>
              </a:lnSpc>
              <a:spcBef>
                <a:spcPts val="219"/>
              </a:spcBef>
              <a:buClr>
                <a:srgbClr val="009DD9"/>
              </a:buClr>
              <a:buSzPct val="69444"/>
              <a:buFont typeface="Arial"/>
              <a:buChar char=""/>
              <a:tabLst>
                <a:tab pos="927100" algn="l"/>
                <a:tab pos="927735" algn="l"/>
              </a:tabLst>
            </a:pPr>
            <a:r>
              <a:rPr sz="1800" spc="90" dirty="0">
                <a:latin typeface="Times New Roman"/>
                <a:cs typeface="Times New Roman"/>
              </a:rPr>
              <a:t>Implementation</a:t>
            </a:r>
            <a:endParaRPr sz="1800">
              <a:latin typeface="Times New Roman"/>
              <a:cs typeface="Times New Roman"/>
            </a:endParaRPr>
          </a:p>
          <a:p>
            <a:pPr marL="927100" lvl="1" indent="-247015">
              <a:lnSpc>
                <a:spcPct val="100000"/>
              </a:lnSpc>
              <a:spcBef>
                <a:spcPts val="215"/>
              </a:spcBef>
              <a:buClr>
                <a:srgbClr val="009DD9"/>
              </a:buClr>
              <a:buSzPct val="69444"/>
              <a:buFont typeface="Arial"/>
              <a:buChar char=""/>
              <a:tabLst>
                <a:tab pos="927100" algn="l"/>
                <a:tab pos="927735" algn="l"/>
              </a:tabLst>
            </a:pPr>
            <a:r>
              <a:rPr sz="1800" spc="70" dirty="0">
                <a:latin typeface="Times New Roman"/>
                <a:cs typeface="Times New Roman"/>
              </a:rPr>
              <a:t>Maintenance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247"/>
            <a:ext cx="9143999" cy="10261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1357" y="0"/>
            <a:ext cx="4742641" cy="59994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90762" cy="10199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881" y="52959"/>
            <a:ext cx="9145643" cy="9008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371600" y="1903476"/>
            <a:ext cx="6131052" cy="33543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535940" y="696544"/>
            <a:ext cx="8199120" cy="788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b="1" spc="-285" dirty="0">
                <a:latin typeface="Trebuchet MS"/>
                <a:cs typeface="Trebuchet MS"/>
              </a:rPr>
              <a:t>System </a:t>
            </a:r>
            <a:r>
              <a:rPr sz="5000" b="1" spc="-270" dirty="0">
                <a:latin typeface="Trebuchet MS"/>
                <a:cs typeface="Trebuchet MS"/>
              </a:rPr>
              <a:t>Development </a:t>
            </a:r>
            <a:r>
              <a:rPr sz="5000" b="1" spc="-409" dirty="0">
                <a:latin typeface="Trebuchet MS"/>
                <a:cs typeface="Trebuchet MS"/>
              </a:rPr>
              <a:t>Life</a:t>
            </a:r>
            <a:r>
              <a:rPr sz="5000" b="1" spc="-660" dirty="0">
                <a:latin typeface="Trebuchet MS"/>
                <a:cs typeface="Trebuchet MS"/>
              </a:rPr>
              <a:t> </a:t>
            </a:r>
            <a:r>
              <a:rPr sz="5000" b="1" spc="-370" dirty="0">
                <a:latin typeface="Trebuchet MS"/>
                <a:cs typeface="Trebuchet MS"/>
              </a:rPr>
              <a:t>Cycle</a:t>
            </a:r>
            <a:endParaRPr sz="5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2040</Words>
  <Application>Microsoft Office PowerPoint</Application>
  <PresentationFormat>On-screen Show (4:3)</PresentationFormat>
  <Paragraphs>293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Arial</vt:lpstr>
      <vt:lpstr>Calibri</vt:lpstr>
      <vt:lpstr>Georgia</vt:lpstr>
      <vt:lpstr>Times New Roman</vt:lpstr>
      <vt:lpstr>Trebuchet MS</vt:lpstr>
      <vt:lpstr>Wingdings</vt:lpstr>
      <vt:lpstr>Office Theme</vt:lpstr>
      <vt:lpstr>PowerPoint Presentation</vt:lpstr>
      <vt:lpstr>Reference books</vt:lpstr>
      <vt:lpstr>Course Catalogue - HEC</vt:lpstr>
      <vt:lpstr>Course Goals</vt:lpstr>
      <vt:lpstr>PowerPoint Presentation</vt:lpstr>
      <vt:lpstr>What is Systems Analysis and  Design?</vt:lpstr>
      <vt:lpstr>Defining A System</vt:lpstr>
      <vt:lpstr>System Development Life Cycle</vt:lpstr>
      <vt:lpstr>System Development Life Cycle</vt:lpstr>
      <vt:lpstr>System Environments ?</vt:lpstr>
      <vt:lpstr>System Study</vt:lpstr>
      <vt:lpstr>Feasibility Study</vt:lpstr>
      <vt:lpstr>System Analysis</vt:lpstr>
      <vt:lpstr>System Analysis Action items</vt:lpstr>
      <vt:lpstr>System Design</vt:lpstr>
      <vt:lpstr> There are several tools and techniques used  for designing. These tools and techniques are:</vt:lpstr>
      <vt:lpstr>Coding</vt:lpstr>
      <vt:lpstr>Testing</vt:lpstr>
      <vt:lpstr>Implementation</vt:lpstr>
      <vt:lpstr>System Run Strategies:</vt:lpstr>
      <vt:lpstr>Maintenance</vt:lpstr>
      <vt:lpstr>learning Objectives</vt:lpstr>
      <vt:lpstr>Introduction</vt:lpstr>
      <vt:lpstr>Systems Development  Methodologies</vt:lpstr>
      <vt:lpstr>Systems Development Methodologies</vt:lpstr>
      <vt:lpstr>Systems Development Methodologies</vt:lpstr>
      <vt:lpstr>Systems Development Methodologies</vt:lpstr>
      <vt:lpstr>Systems Development Methodologies</vt:lpstr>
      <vt:lpstr>Systems Development Methodologies</vt:lpstr>
      <vt:lpstr>Systems Development  Methodologies</vt:lpstr>
      <vt:lpstr>Systems Development  Methodologies</vt:lpstr>
      <vt:lpstr>Systems Development  Methodologies</vt:lpstr>
      <vt:lpstr>Systems Development  Methodologies</vt:lpstr>
      <vt:lpstr>Systems Development</vt:lpstr>
      <vt:lpstr>Systems Development  Methodologies</vt:lpstr>
      <vt:lpstr>Systems Development  Methodologies</vt:lpstr>
      <vt:lpstr>Summary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Syeda Rubab Jaffar</cp:lastModifiedBy>
  <cp:revision>1</cp:revision>
  <dcterms:created xsi:type="dcterms:W3CDTF">2018-08-01T08:09:47Z</dcterms:created>
  <dcterms:modified xsi:type="dcterms:W3CDTF">2022-08-05T06:10:52Z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2017-08-16T00:00:00Z</vt:filetime>
  </property>
  <property fmtid="{D5CDD505-2E9C-101B-9397-08002B2CF9AE}" pid="3" name="Creator">
    <vt:lpwstr>PDFium</vt:lpwstr>
  </property>
  <property fmtid="{D5CDD505-2E9C-101B-9397-08002B2CF9AE}" pid="4" name="LastSaved">
    <vt:filetime>2018-08-01T00:00:00Z</vt:filetime>
  </property>
</Properties>
</file>