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293" r:id="rId3"/>
    <p:sldId id="292" r:id="rId4"/>
    <p:sldId id="260" r:id="rId5"/>
    <p:sldId id="262" r:id="rId6"/>
    <p:sldId id="270" r:id="rId7"/>
    <p:sldId id="271" r:id="rId8"/>
    <p:sldId id="274" r:id="rId9"/>
    <p:sldId id="280" r:id="rId10"/>
    <p:sldId id="281" r:id="rId11"/>
    <p:sldId id="282" r:id="rId12"/>
    <p:sldId id="284" r:id="rId13"/>
    <p:sldId id="285" r:id="rId14"/>
    <p:sldId id="288" r:id="rId15"/>
    <p:sldId id="289" r:id="rId16"/>
    <p:sldId id="291"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1D4B22-E92E-4DE7-80E0-439010794F31}" type="datetimeFigureOut">
              <a:rPr lang="en-US" smtClean="0"/>
              <a:t>9/4/2023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7A57E-917A-4C9F-9CDB-16F887155DE7}" type="slidenum">
              <a:rPr lang="en-US" smtClean="0"/>
              <a:t>‹#›</a:t>
            </a:fld>
            <a:endParaRPr lang="en-US"/>
          </a:p>
        </p:txBody>
      </p:sp>
    </p:spTree>
    <p:extLst>
      <p:ext uri="{BB962C8B-B14F-4D97-AF65-F5344CB8AC3E}">
        <p14:creationId xmlns:p14="http://schemas.microsoft.com/office/powerpoint/2010/main" val="4369220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ABBFF-46A1-4ED1-BD79-F24C6BC7248D}"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9843E-63BF-4281-8A8E-E5EE9D564254}" type="slidenum">
              <a:rPr lang="en-US" smtClean="0"/>
              <a:t>‹#›</a:t>
            </a:fld>
            <a:endParaRPr lang="en-US"/>
          </a:p>
        </p:txBody>
      </p:sp>
    </p:spTree>
    <p:extLst>
      <p:ext uri="{BB962C8B-B14F-4D97-AF65-F5344CB8AC3E}">
        <p14:creationId xmlns:p14="http://schemas.microsoft.com/office/powerpoint/2010/main" val="65511956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CAB179-01C5-4418-9C19-6BFE87761C0C}"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246666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BC57C12-9BE1-48E5-8F5E-CD199C5D1FCB}"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645237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E0F7A44-7805-42DF-807F-859B27F7D2BC}"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1321011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3D6146D-47F1-4B26-9A1E-AB5143E8E85E}"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1497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057B51-8681-4AEF-AB37-DB08ED84AC25}"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2829606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A6D9B3-5A9F-4837-97E2-F254F83EAB02}" type="datetime1">
              <a:rPr lang="en-US" smtClean="0"/>
              <a:t>9/4/2023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2337370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CDCF86-6462-422E-94EE-2551897C56C5}" type="datetime1">
              <a:rPr lang="en-US" smtClean="0"/>
              <a:t>9/4/2023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3623085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91F8B-A188-41EE-AF29-797B13B52A75}"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1866740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64E4A1-5860-4FAB-90E7-9F0269CBF99A}"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1735263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C7D5F61-C443-477E-8170-9B953EDA9736}"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61659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55B33D-BD57-4145-AF11-53D4DDCBF348}"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291659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BE3731-02DD-4A09-A764-C14A9F296459}"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220614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0F9A23-4626-495D-B501-AAAF7EA55E3B}" type="datetime1">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369119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7D81392-2D39-43B6-9F35-F26FD0212BAF}" type="datetime1">
              <a:rPr lang="en-US" smtClean="0"/>
              <a:t>9/4/2023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270493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0E45D7-25FF-4CB5-99E9-87293A337D6E}" type="datetime1">
              <a:rPr lang="en-US" smtClean="0"/>
              <a:t>9/4/2023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95109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68D5AC6-EC26-4706-9514-73F12A5B2C07}" type="datetime1">
              <a:rPr lang="en-US" smtClean="0"/>
              <a:t>9/4/2023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399038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436275-783A-443B-A4C1-D0F721E6CC29}"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62153F-BAD3-4203-9F76-E8E142F91B5D}" type="slidenum">
              <a:rPr lang="en-US" smtClean="0"/>
              <a:t>‹#›</a:t>
            </a:fld>
            <a:endParaRPr lang="en-US"/>
          </a:p>
        </p:txBody>
      </p:sp>
    </p:spTree>
    <p:extLst>
      <p:ext uri="{BB962C8B-B14F-4D97-AF65-F5344CB8AC3E}">
        <p14:creationId xmlns:p14="http://schemas.microsoft.com/office/powerpoint/2010/main" val="25801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04D43B5-98BA-4D79-9463-394612939E74}" type="datetime1">
              <a:rPr lang="en-US" smtClean="0"/>
              <a:t>9/4/2023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62153F-BAD3-4203-9F76-E8E142F91B5D}" type="slidenum">
              <a:rPr lang="en-US" smtClean="0"/>
              <a:t>‹#›</a:t>
            </a:fld>
            <a:endParaRPr lang="en-US"/>
          </a:p>
        </p:txBody>
      </p:sp>
    </p:spTree>
    <p:extLst>
      <p:ext uri="{BB962C8B-B14F-4D97-AF65-F5344CB8AC3E}">
        <p14:creationId xmlns:p14="http://schemas.microsoft.com/office/powerpoint/2010/main" val="21902033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amazon.com/exec/obidos/tg/stores/detail/-/books/0201702258/reader/2/002-3439525-6842407#reader-link"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Use Case</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A162153F-BAD3-4203-9F76-E8E142F91B5D}" type="slidenum">
              <a:rPr lang="en-US" smtClean="0"/>
              <a:t>1</a:t>
            </a:fld>
            <a:endParaRPr lang="en-US"/>
          </a:p>
        </p:txBody>
      </p:sp>
    </p:spTree>
    <p:extLst>
      <p:ext uri="{BB962C8B-B14F-4D97-AF65-F5344CB8AC3E}">
        <p14:creationId xmlns:p14="http://schemas.microsoft.com/office/powerpoint/2010/main" val="3264107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Two Parts for Extensions</a:t>
            </a:r>
          </a:p>
        </p:txBody>
      </p:sp>
      <p:sp>
        <p:nvSpPr>
          <p:cNvPr id="53251" name="Rectangle 3"/>
          <p:cNvSpPr>
            <a:spLocks noGrp="1" noChangeArrowheads="1"/>
          </p:cNvSpPr>
          <p:nvPr>
            <p:ph idx="1"/>
          </p:nvPr>
        </p:nvSpPr>
        <p:spPr/>
        <p:txBody>
          <a:bodyPr/>
          <a:lstStyle/>
          <a:p>
            <a:pPr eaLnBrk="1" hangingPunct="1"/>
            <a:r>
              <a:rPr lang="en-US" altLang="en-US" smtClean="0"/>
              <a:t>Condition</a:t>
            </a:r>
          </a:p>
          <a:p>
            <a:pPr lvl="1" eaLnBrk="1" hangingPunct="1"/>
            <a:r>
              <a:rPr lang="en-US" altLang="en-US"/>
              <a:t>Describe the reason for the alternative flow as a condition that the user can detect</a:t>
            </a:r>
          </a:p>
          <a:p>
            <a:pPr eaLnBrk="1" hangingPunct="1"/>
            <a:endParaRPr lang="tr-TR" altLang="en-US"/>
          </a:p>
          <a:p>
            <a:pPr eaLnBrk="1" hangingPunct="1"/>
            <a:r>
              <a:rPr lang="en-US" altLang="en-US" smtClean="0"/>
              <a:t>Handling</a:t>
            </a:r>
          </a:p>
          <a:p>
            <a:pPr lvl="1" eaLnBrk="1" hangingPunct="1"/>
            <a:r>
              <a:rPr lang="en-US" altLang="en-US"/>
              <a:t>Describe the flow of processing in the same manner as the happy path, using a numbering system consistent with the original section.</a:t>
            </a:r>
          </a:p>
          <a:p>
            <a:pPr eaLnBrk="1" hangingPunct="1">
              <a:spcBef>
                <a:spcPct val="0"/>
              </a:spcBef>
              <a:buFontTx/>
              <a:buNone/>
            </a:pPr>
            <a:endParaRPr lang="tr-TR" altLang="en-US" sz="2000">
              <a:solidFill>
                <a:schemeClr val="accent2"/>
              </a:solidFill>
            </a:endParaRPr>
          </a:p>
          <a:p>
            <a:pPr eaLnBrk="1" hangingPunct="1">
              <a:spcBef>
                <a:spcPct val="0"/>
              </a:spcBef>
              <a:buFontTx/>
              <a:buNone/>
            </a:pPr>
            <a:endParaRPr lang="tr-TR" altLang="en-US" sz="2000">
              <a:solidFill>
                <a:schemeClr val="accent2"/>
              </a:solidFill>
            </a:endParaRPr>
          </a:p>
          <a:p>
            <a:pPr eaLnBrk="1" hangingPunct="1">
              <a:spcBef>
                <a:spcPct val="0"/>
              </a:spcBef>
              <a:buFontTx/>
              <a:buNone/>
            </a:pPr>
            <a:endParaRPr lang="tr-TR" altLang="en-US" sz="2000">
              <a:solidFill>
                <a:schemeClr val="accent2"/>
              </a:solidFill>
            </a:endParaRPr>
          </a:p>
          <a:p>
            <a:pPr eaLnBrk="1" hangingPunct="1">
              <a:spcBef>
                <a:spcPct val="0"/>
              </a:spcBef>
              <a:buFontTx/>
              <a:buNone/>
            </a:pPr>
            <a:r>
              <a:rPr lang="en-US" altLang="en-US" sz="2000">
                <a:solidFill>
                  <a:schemeClr val="accent2"/>
                </a:solidFill>
              </a:rPr>
              <a:t>3A. Condition: If [</a:t>
            </a:r>
            <a:r>
              <a:rPr lang="en-US" altLang="en-US" sz="2000" i="1">
                <a:solidFill>
                  <a:schemeClr val="accent2"/>
                </a:solidFill>
              </a:rPr>
              <a:t>actor</a:t>
            </a:r>
            <a:r>
              <a:rPr lang="en-US" altLang="en-US" sz="2000">
                <a:solidFill>
                  <a:schemeClr val="accent2"/>
                </a:solidFill>
              </a:rPr>
              <a:t>] performs [</a:t>
            </a:r>
            <a:r>
              <a:rPr lang="en-US" altLang="en-US" sz="2000" i="1">
                <a:solidFill>
                  <a:schemeClr val="accent2"/>
                </a:solidFill>
              </a:rPr>
              <a:t>action</a:t>
            </a:r>
            <a:r>
              <a:rPr lang="en-US" altLang="en-US" sz="2000">
                <a:solidFill>
                  <a:schemeClr val="accent2"/>
                </a:solidFill>
              </a:rPr>
              <a:t>] the system …</a:t>
            </a:r>
            <a:endParaRPr lang="en-US" altLang="en-US" smtClean="0"/>
          </a:p>
        </p:txBody>
      </p:sp>
      <p:sp>
        <p:nvSpPr>
          <p:cNvPr id="2" name="Slide Number Placeholder 1"/>
          <p:cNvSpPr>
            <a:spLocks noGrp="1"/>
          </p:cNvSpPr>
          <p:nvPr>
            <p:ph type="sldNum" sz="quarter" idx="12"/>
          </p:nvPr>
        </p:nvSpPr>
        <p:spPr/>
        <p:txBody>
          <a:bodyPr/>
          <a:lstStyle/>
          <a:p>
            <a:fld id="{A162153F-BAD3-4203-9F76-E8E142F91B5D}" type="slidenum">
              <a:rPr lang="en-US" smtClean="0"/>
              <a:t>10</a:t>
            </a:fld>
            <a:endParaRPr lang="en-US"/>
          </a:p>
        </p:txBody>
      </p:sp>
    </p:spTree>
    <p:extLst>
      <p:ext uri="{BB962C8B-B14F-4D97-AF65-F5344CB8AC3E}">
        <p14:creationId xmlns:p14="http://schemas.microsoft.com/office/powerpoint/2010/main" val="2914393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Documenting Extensions</a:t>
            </a:r>
          </a:p>
        </p:txBody>
      </p:sp>
      <p:sp>
        <p:nvSpPr>
          <p:cNvPr id="54275" name="Rectangle 3"/>
          <p:cNvSpPr>
            <a:spLocks noGrp="1" noChangeArrowheads="1"/>
          </p:cNvSpPr>
          <p:nvPr>
            <p:ph idx="1"/>
          </p:nvPr>
        </p:nvSpPr>
        <p:spPr/>
        <p:txBody>
          <a:bodyPr>
            <a:normAutofit/>
          </a:bodyPr>
          <a:lstStyle/>
          <a:p>
            <a:pPr eaLnBrk="1" hangingPunct="1">
              <a:spcBef>
                <a:spcPct val="0"/>
              </a:spcBef>
            </a:pPr>
            <a:r>
              <a:rPr lang="en-US" altLang="en-US" smtClean="0"/>
              <a:t>Use same format as Happy Path</a:t>
            </a:r>
          </a:p>
          <a:p>
            <a:pPr eaLnBrk="1" hangingPunct="1">
              <a:spcBef>
                <a:spcPct val="0"/>
              </a:spcBef>
            </a:pPr>
            <a:r>
              <a:rPr lang="en-US" altLang="en-US" smtClean="0"/>
              <a:t>Document actions that vary from ideal path</a:t>
            </a:r>
          </a:p>
          <a:p>
            <a:pPr eaLnBrk="1" hangingPunct="1">
              <a:spcBef>
                <a:spcPct val="0"/>
              </a:spcBef>
            </a:pPr>
            <a:r>
              <a:rPr lang="en-US" altLang="en-US" smtClean="0"/>
              <a:t>Include error conditions</a:t>
            </a:r>
          </a:p>
          <a:p>
            <a:pPr eaLnBrk="1" hangingPunct="1">
              <a:spcBef>
                <a:spcPct val="0"/>
              </a:spcBef>
            </a:pPr>
            <a:endParaRPr lang="tr-TR" altLang="en-US" smtClean="0"/>
          </a:p>
          <a:p>
            <a:pPr eaLnBrk="1" hangingPunct="1">
              <a:spcBef>
                <a:spcPct val="0"/>
              </a:spcBef>
            </a:pPr>
            <a:r>
              <a:rPr lang="en-US" altLang="en-US" smtClean="0"/>
              <a:t>Number each alternate, and start with the condition:</a:t>
            </a:r>
          </a:p>
          <a:p>
            <a:pPr eaLnBrk="1" hangingPunct="1">
              <a:spcBef>
                <a:spcPct val="0"/>
              </a:spcBef>
              <a:buFontTx/>
              <a:buNone/>
            </a:pPr>
            <a:r>
              <a:rPr lang="tr-TR" altLang="en-US" sz="2000">
                <a:solidFill>
                  <a:schemeClr val="accent2"/>
                </a:solidFill>
              </a:rPr>
              <a:t>	</a:t>
            </a:r>
            <a:r>
              <a:rPr lang="en-US" altLang="en-US" sz="2000">
                <a:solidFill>
                  <a:schemeClr val="accent2"/>
                </a:solidFill>
              </a:rPr>
              <a:t>3A. Condition: If [</a:t>
            </a:r>
            <a:r>
              <a:rPr lang="en-US" altLang="en-US" sz="2000" i="1">
                <a:solidFill>
                  <a:schemeClr val="accent2"/>
                </a:solidFill>
              </a:rPr>
              <a:t>actor</a:t>
            </a:r>
            <a:r>
              <a:rPr lang="en-US" altLang="en-US" sz="2000">
                <a:solidFill>
                  <a:schemeClr val="accent2"/>
                </a:solidFill>
              </a:rPr>
              <a:t>] performs [</a:t>
            </a:r>
            <a:r>
              <a:rPr lang="en-US" altLang="en-US" sz="2000" i="1">
                <a:solidFill>
                  <a:schemeClr val="accent2"/>
                </a:solidFill>
              </a:rPr>
              <a:t>action</a:t>
            </a:r>
            <a:r>
              <a:rPr lang="en-US" altLang="en-US" sz="2000">
                <a:solidFill>
                  <a:schemeClr val="accent2"/>
                </a:solidFill>
              </a:rPr>
              <a:t>] the system …</a:t>
            </a:r>
          </a:p>
          <a:p>
            <a:pPr eaLnBrk="1" hangingPunct="1">
              <a:spcBef>
                <a:spcPct val="0"/>
              </a:spcBef>
            </a:pPr>
            <a:endParaRPr lang="tr-TR" altLang="en-US" smtClean="0"/>
          </a:p>
          <a:p>
            <a:pPr eaLnBrk="1" hangingPunct="1">
              <a:spcBef>
                <a:spcPct val="0"/>
              </a:spcBef>
            </a:pPr>
            <a:r>
              <a:rPr lang="en-US" altLang="en-US" smtClean="0"/>
              <a:t>If subsequent steps are the same as the happy path, identify and label as (same)</a:t>
            </a:r>
          </a:p>
          <a:p>
            <a:pPr eaLnBrk="1" hangingPunct="1">
              <a:spcBef>
                <a:spcPct val="0"/>
              </a:spcBef>
            </a:pPr>
            <a:endParaRPr lang="tr-TR" altLang="en-US" smtClean="0"/>
          </a:p>
          <a:p>
            <a:pPr eaLnBrk="1" hangingPunct="1">
              <a:spcBef>
                <a:spcPct val="0"/>
              </a:spcBef>
            </a:pPr>
            <a:r>
              <a:rPr lang="en-US" altLang="en-US" smtClean="0"/>
              <a:t>Steps not included in alternate course are assumed not to be performed</a:t>
            </a:r>
            <a:r>
              <a:rPr lang="tr-TR" altLang="en-US" smtClean="0"/>
              <a:t>.</a:t>
            </a:r>
            <a:endParaRPr lang="en-US" altLang="en-US" smtClean="0"/>
          </a:p>
        </p:txBody>
      </p:sp>
      <p:sp>
        <p:nvSpPr>
          <p:cNvPr id="2" name="Slide Number Placeholder 1"/>
          <p:cNvSpPr>
            <a:spLocks noGrp="1"/>
          </p:cNvSpPr>
          <p:nvPr>
            <p:ph type="sldNum" sz="quarter" idx="12"/>
          </p:nvPr>
        </p:nvSpPr>
        <p:spPr/>
        <p:txBody>
          <a:bodyPr/>
          <a:lstStyle/>
          <a:p>
            <a:fld id="{A162153F-BAD3-4203-9F76-E8E142F91B5D}" type="slidenum">
              <a:rPr lang="en-US" smtClean="0"/>
              <a:t>11</a:t>
            </a:fld>
            <a:endParaRPr lang="en-US"/>
          </a:p>
        </p:txBody>
      </p:sp>
    </p:spTree>
    <p:extLst>
      <p:ext uri="{BB962C8B-B14F-4D97-AF65-F5344CB8AC3E}">
        <p14:creationId xmlns:p14="http://schemas.microsoft.com/office/powerpoint/2010/main" val="497197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Special Requirements</a:t>
            </a:r>
          </a:p>
        </p:txBody>
      </p:sp>
      <p:sp>
        <p:nvSpPr>
          <p:cNvPr id="56323" name="Rectangle 3"/>
          <p:cNvSpPr>
            <a:spLocks noGrp="1" noChangeArrowheads="1"/>
          </p:cNvSpPr>
          <p:nvPr>
            <p:ph idx="1"/>
          </p:nvPr>
        </p:nvSpPr>
        <p:spPr/>
        <p:txBody>
          <a:bodyPr/>
          <a:lstStyle/>
          <a:p>
            <a:pPr eaLnBrk="1" hangingPunct="1"/>
            <a:r>
              <a:rPr lang="en-US" altLang="en-US" smtClean="0"/>
              <a:t>If a non-functional requirement , quality attribute, or constraint affects a use case directly, describe it as a special requirement.</a:t>
            </a:r>
          </a:p>
          <a:p>
            <a:pPr eaLnBrk="1" hangingPunct="1"/>
            <a:endParaRPr lang="en-US" altLang="en-US" smtClean="0"/>
          </a:p>
        </p:txBody>
      </p:sp>
      <p:sp>
        <p:nvSpPr>
          <p:cNvPr id="2" name="Slide Number Placeholder 1"/>
          <p:cNvSpPr>
            <a:spLocks noGrp="1"/>
          </p:cNvSpPr>
          <p:nvPr>
            <p:ph type="sldNum" sz="quarter" idx="12"/>
          </p:nvPr>
        </p:nvSpPr>
        <p:spPr/>
        <p:txBody>
          <a:bodyPr/>
          <a:lstStyle/>
          <a:p>
            <a:fld id="{A162153F-BAD3-4203-9F76-E8E142F91B5D}" type="slidenum">
              <a:rPr lang="en-US" smtClean="0"/>
              <a:t>12</a:t>
            </a:fld>
            <a:endParaRPr lang="en-US"/>
          </a:p>
        </p:txBody>
      </p:sp>
    </p:spTree>
    <p:extLst>
      <p:ext uri="{BB962C8B-B14F-4D97-AF65-F5344CB8AC3E}">
        <p14:creationId xmlns:p14="http://schemas.microsoft.com/office/powerpoint/2010/main" val="39331609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Technology and Data Variations List</a:t>
            </a:r>
          </a:p>
        </p:txBody>
      </p:sp>
      <p:sp>
        <p:nvSpPr>
          <p:cNvPr id="57347" name="Rectangle 3"/>
          <p:cNvSpPr>
            <a:spLocks noGrp="1" noChangeArrowheads="1"/>
          </p:cNvSpPr>
          <p:nvPr>
            <p:ph idx="1"/>
          </p:nvPr>
        </p:nvSpPr>
        <p:spPr/>
        <p:txBody>
          <a:bodyPr/>
          <a:lstStyle/>
          <a:p>
            <a:pPr eaLnBrk="1" hangingPunct="1"/>
            <a:r>
              <a:rPr lang="en-US" altLang="en-US" smtClean="0"/>
              <a:t>Often there are technical differences in how things are done even though what is done is the same.  These things can be described in the </a:t>
            </a:r>
            <a:r>
              <a:rPr lang="en-US" altLang="en-US" smtClean="0">
                <a:solidFill>
                  <a:schemeClr val="accent2"/>
                </a:solidFill>
              </a:rPr>
              <a:t>Technology and Data Variations List</a:t>
            </a:r>
            <a:r>
              <a:rPr lang="en-US" altLang="en-US" smtClean="0"/>
              <a:t>.</a:t>
            </a:r>
          </a:p>
          <a:p>
            <a:pPr eaLnBrk="1" hangingPunct="1"/>
            <a:endParaRPr lang="tr-TR" altLang="en-US" smtClean="0"/>
          </a:p>
          <a:p>
            <a:pPr lvl="1" eaLnBrk="1" hangingPunct="1"/>
            <a:r>
              <a:rPr lang="en-US" altLang="en-US" smtClean="0"/>
              <a:t>For example, if a card reader cannot read the magnetic stripe on a credit card, the cashier might be able to enter it on the keyboard.</a:t>
            </a:r>
          </a:p>
          <a:p>
            <a:pPr eaLnBrk="1" hangingPunct="1"/>
            <a:endParaRPr lang="en-US" altLang="en-US" smtClean="0"/>
          </a:p>
        </p:txBody>
      </p:sp>
      <p:sp>
        <p:nvSpPr>
          <p:cNvPr id="2" name="Slide Number Placeholder 1"/>
          <p:cNvSpPr>
            <a:spLocks noGrp="1"/>
          </p:cNvSpPr>
          <p:nvPr>
            <p:ph type="sldNum" sz="quarter" idx="12"/>
          </p:nvPr>
        </p:nvSpPr>
        <p:spPr/>
        <p:txBody>
          <a:bodyPr/>
          <a:lstStyle/>
          <a:p>
            <a:fld id="{A162153F-BAD3-4203-9F76-E8E142F91B5D}" type="slidenum">
              <a:rPr lang="en-US" smtClean="0"/>
              <a:t>13</a:t>
            </a:fld>
            <a:endParaRPr lang="en-US"/>
          </a:p>
        </p:txBody>
      </p:sp>
    </p:spTree>
    <p:extLst>
      <p:ext uri="{BB962C8B-B14F-4D97-AF65-F5344CB8AC3E}">
        <p14:creationId xmlns:p14="http://schemas.microsoft.com/office/powerpoint/2010/main" val="977315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Technology</a:t>
            </a:r>
          </a:p>
        </p:txBody>
      </p:sp>
      <p:sp>
        <p:nvSpPr>
          <p:cNvPr id="60419" name="Rectangle 3"/>
          <p:cNvSpPr>
            <a:spLocks noGrp="1" noChangeArrowheads="1"/>
          </p:cNvSpPr>
          <p:nvPr>
            <p:ph idx="1"/>
          </p:nvPr>
        </p:nvSpPr>
        <p:spPr/>
        <p:txBody>
          <a:bodyPr/>
          <a:lstStyle/>
          <a:p>
            <a:pPr eaLnBrk="1" hangingPunct="1"/>
            <a:r>
              <a:rPr lang="en-US" altLang="en-US" smtClean="0"/>
              <a:t>The distinction between an essential (black box) use case that leaves out technology and a real (white box) use case that includes technology is fundamental.</a:t>
            </a:r>
          </a:p>
          <a:p>
            <a:pPr eaLnBrk="1" hangingPunct="1"/>
            <a:endParaRPr lang="tr-TR" altLang="en-US" smtClean="0"/>
          </a:p>
          <a:p>
            <a:pPr lvl="1" eaLnBrk="1" hangingPunct="1"/>
            <a:r>
              <a:rPr lang="en-US" altLang="en-US" smtClean="0"/>
              <a:t>For example, in an Automated Teller Machine, an </a:t>
            </a:r>
            <a:r>
              <a:rPr lang="en-US" altLang="en-US" b="1" i="1" smtClean="0"/>
              <a:t>essential</a:t>
            </a:r>
            <a:r>
              <a:rPr lang="en-US" altLang="en-US" smtClean="0"/>
              <a:t> use case can mention identification or validation, but only a </a:t>
            </a:r>
            <a:r>
              <a:rPr lang="en-US" altLang="en-US" b="1" i="1" smtClean="0"/>
              <a:t>real</a:t>
            </a:r>
            <a:r>
              <a:rPr lang="en-US" altLang="en-US" smtClean="0"/>
              <a:t> use case can mention a key pad or card reader.</a:t>
            </a:r>
          </a:p>
          <a:p>
            <a:pPr eaLnBrk="1" hangingPunct="1"/>
            <a:endParaRPr lang="en-US" altLang="en-US" smtClean="0"/>
          </a:p>
        </p:txBody>
      </p:sp>
      <p:sp>
        <p:nvSpPr>
          <p:cNvPr id="60420" name="Text Box 4"/>
          <p:cNvSpPr txBox="1">
            <a:spLocks noChangeArrowheads="1"/>
          </p:cNvSpPr>
          <p:nvPr/>
        </p:nvSpPr>
        <p:spPr bwMode="auto">
          <a:xfrm>
            <a:off x="1524001" y="0"/>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9pPr>
          </a:lstStyle>
          <a:p>
            <a:pPr eaLnBrk="1" hangingPunct="1">
              <a:buFontTx/>
              <a:buNone/>
            </a:pPr>
            <a:r>
              <a:rPr lang="tr-TR" altLang="en-US"/>
              <a:t>Types of Use Cases</a:t>
            </a:r>
            <a:endParaRPr lang="en-US" altLang="en-US"/>
          </a:p>
        </p:txBody>
      </p:sp>
      <p:sp>
        <p:nvSpPr>
          <p:cNvPr id="2" name="Slide Number Placeholder 1"/>
          <p:cNvSpPr>
            <a:spLocks noGrp="1"/>
          </p:cNvSpPr>
          <p:nvPr>
            <p:ph type="sldNum" sz="quarter" idx="12"/>
          </p:nvPr>
        </p:nvSpPr>
        <p:spPr/>
        <p:txBody>
          <a:bodyPr/>
          <a:lstStyle/>
          <a:p>
            <a:fld id="{A162153F-BAD3-4203-9F76-E8E142F91B5D}" type="slidenum">
              <a:rPr lang="en-US" smtClean="0"/>
              <a:t>14</a:t>
            </a:fld>
            <a:endParaRPr lang="en-US"/>
          </a:p>
        </p:txBody>
      </p:sp>
    </p:spTree>
    <p:extLst>
      <p:ext uri="{BB962C8B-B14F-4D97-AF65-F5344CB8AC3E}">
        <p14:creationId xmlns:p14="http://schemas.microsoft.com/office/powerpoint/2010/main" val="2772896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Expanded Essential Use Cases</a:t>
            </a:r>
            <a:br>
              <a:rPr lang="en-US" altLang="en-US" smtClean="0"/>
            </a:br>
            <a:r>
              <a:rPr lang="en-US" altLang="en-US" smtClean="0"/>
              <a:t>(Fully Dressed Use Cases)</a:t>
            </a:r>
          </a:p>
        </p:txBody>
      </p:sp>
      <p:sp>
        <p:nvSpPr>
          <p:cNvPr id="61443" name="Rectangle 3"/>
          <p:cNvSpPr>
            <a:spLocks noGrp="1" noChangeArrowheads="1"/>
          </p:cNvSpPr>
          <p:nvPr>
            <p:ph idx="1"/>
          </p:nvPr>
        </p:nvSpPr>
        <p:spPr/>
        <p:txBody>
          <a:bodyPr>
            <a:normAutofit lnSpcReduction="10000"/>
          </a:bodyPr>
          <a:lstStyle/>
          <a:p>
            <a:pPr eaLnBrk="1" hangingPunct="1"/>
            <a:r>
              <a:rPr lang="en-US" altLang="en-US" sz="1800"/>
              <a:t>Purpose:</a:t>
            </a:r>
          </a:p>
          <a:p>
            <a:pPr lvl="1" eaLnBrk="1" hangingPunct="1"/>
            <a:r>
              <a:rPr lang="en-US" altLang="en-US" sz="1800"/>
              <a:t>to allow the system designer and client to visualize the flow of </a:t>
            </a:r>
            <a:r>
              <a:rPr lang="en-US" altLang="en-US" sz="1800" i="1"/>
              <a:t>actor actions</a:t>
            </a:r>
            <a:r>
              <a:rPr lang="en-US" altLang="en-US" sz="1800"/>
              <a:t> and </a:t>
            </a:r>
            <a:r>
              <a:rPr lang="en-US" altLang="en-US" sz="1800" i="1"/>
              <a:t>system responses</a:t>
            </a:r>
            <a:r>
              <a:rPr lang="en-US" altLang="en-US" sz="1800"/>
              <a:t>.  From this the client will understand how users will use the system, and the designer will be able to write pseudocode for each function.  In addition, it is possible to use this document to anticipate opportunities for user error, which must be accounted for in the final system.</a:t>
            </a:r>
          </a:p>
          <a:p>
            <a:pPr eaLnBrk="1" hangingPunct="1"/>
            <a:r>
              <a:rPr lang="en-US" altLang="en-US" sz="1800"/>
              <a:t>Definitions:</a:t>
            </a:r>
          </a:p>
          <a:p>
            <a:pPr lvl="1" eaLnBrk="1" hangingPunct="1"/>
            <a:r>
              <a:rPr lang="en-US" altLang="en-US" sz="1800"/>
              <a:t>What it is: an analysis document which describes in detail the elements of functions identified in a High Level Use Case.</a:t>
            </a:r>
          </a:p>
          <a:p>
            <a:pPr lvl="1" eaLnBrk="1" hangingPunct="1"/>
            <a:r>
              <a:rPr lang="en-US" altLang="en-US" sz="1800"/>
              <a:t>What is is </a:t>
            </a:r>
            <a:r>
              <a:rPr lang="en-US" altLang="en-US" sz="1800" b="1" i="1"/>
              <a:t>not</a:t>
            </a:r>
            <a:r>
              <a:rPr lang="en-US" altLang="en-US" sz="1800"/>
              <a:t>:  Expanded Essential Use Cases are </a:t>
            </a:r>
            <a:r>
              <a:rPr lang="en-US" altLang="en-US" sz="1800" b="1" i="1"/>
              <a:t>not</a:t>
            </a:r>
            <a:r>
              <a:rPr lang="en-US" altLang="en-US" sz="1800"/>
              <a:t> graphical drawings.  They do not include stick figures, boxes representing the system, or any other icons found in a High Level Use Case although they may be associated with one.</a:t>
            </a:r>
            <a:endParaRPr lang="en-US" altLang="en-US" sz="1200"/>
          </a:p>
          <a:p>
            <a:pPr eaLnBrk="1" hangingPunct="1"/>
            <a:endParaRPr lang="en-US" altLang="en-US" smtClean="0"/>
          </a:p>
        </p:txBody>
      </p:sp>
      <p:sp>
        <p:nvSpPr>
          <p:cNvPr id="61444" name="Text Box 4"/>
          <p:cNvSpPr txBox="1">
            <a:spLocks noChangeArrowheads="1"/>
          </p:cNvSpPr>
          <p:nvPr/>
        </p:nvSpPr>
        <p:spPr bwMode="auto">
          <a:xfrm>
            <a:off x="1524001" y="0"/>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9pPr>
          </a:lstStyle>
          <a:p>
            <a:pPr eaLnBrk="1" hangingPunct="1">
              <a:buFontTx/>
              <a:buNone/>
            </a:pPr>
            <a:r>
              <a:rPr lang="tr-TR" altLang="en-US"/>
              <a:t>Types of Use Cases</a:t>
            </a:r>
            <a:endParaRPr lang="en-US" altLang="en-US"/>
          </a:p>
        </p:txBody>
      </p:sp>
      <p:sp>
        <p:nvSpPr>
          <p:cNvPr id="2" name="Slide Number Placeholder 1"/>
          <p:cNvSpPr>
            <a:spLocks noGrp="1"/>
          </p:cNvSpPr>
          <p:nvPr>
            <p:ph type="sldNum" sz="quarter" idx="12"/>
          </p:nvPr>
        </p:nvSpPr>
        <p:spPr/>
        <p:txBody>
          <a:bodyPr/>
          <a:lstStyle/>
          <a:p>
            <a:fld id="{A162153F-BAD3-4203-9F76-E8E142F91B5D}" type="slidenum">
              <a:rPr lang="en-US" smtClean="0"/>
              <a:t>15</a:t>
            </a:fld>
            <a:endParaRPr lang="en-US"/>
          </a:p>
        </p:txBody>
      </p:sp>
    </p:spTree>
    <p:extLst>
      <p:ext uri="{BB962C8B-B14F-4D97-AF65-F5344CB8AC3E}">
        <p14:creationId xmlns:p14="http://schemas.microsoft.com/office/powerpoint/2010/main" val="1044783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2020804759"/>
              </p:ext>
            </p:extLst>
          </p:nvPr>
        </p:nvGraphicFramePr>
        <p:xfrm>
          <a:off x="0" y="0"/>
          <a:ext cx="11563004" cy="7053885"/>
        </p:xfrm>
        <a:graphic>
          <a:graphicData uri="http://schemas.openxmlformats.org/drawingml/2006/table">
            <a:tbl>
              <a:tblPr/>
              <a:tblGrid>
                <a:gridCol w="2177512">
                  <a:extLst>
                    <a:ext uri="{9D8B030D-6E8A-4147-A177-3AD203B41FA5}">
                      <a16:colId xmlns:a16="http://schemas.microsoft.com/office/drawing/2014/main" val="1677057999"/>
                    </a:ext>
                  </a:extLst>
                </a:gridCol>
                <a:gridCol w="9385492">
                  <a:extLst>
                    <a:ext uri="{9D8B030D-6E8A-4147-A177-3AD203B41FA5}">
                      <a16:colId xmlns:a16="http://schemas.microsoft.com/office/drawing/2014/main" val="270608317"/>
                    </a:ext>
                  </a:extLst>
                </a:gridCol>
              </a:tblGrid>
              <a:tr h="336241">
                <a:tc>
                  <a:txBody>
                    <a:bodyPr/>
                    <a:lstStyle/>
                    <a:p>
                      <a:pPr fontAlgn="t"/>
                      <a:r>
                        <a:rPr lang="en-US" sz="1800" dirty="0">
                          <a:solidFill>
                            <a:schemeClr val="bg1"/>
                          </a:solidFill>
                          <a:effectLst/>
                        </a:rPr>
                        <a:t>Use Case #1</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chemeClr val="bg1"/>
                          </a:solidFill>
                          <a:effectLst/>
                        </a:rPr>
                        <a:t>Quiz Instant Feedback</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21180333"/>
                  </a:ext>
                </a:extLst>
              </a:tr>
              <a:tr h="623935">
                <a:tc>
                  <a:txBody>
                    <a:bodyPr/>
                    <a:lstStyle/>
                    <a:p>
                      <a:pPr fontAlgn="t"/>
                      <a:r>
                        <a:rPr lang="en-US" sz="1800" dirty="0">
                          <a:solidFill>
                            <a:schemeClr val="bg1"/>
                          </a:solidFill>
                          <a:effectLst/>
                        </a:rPr>
                        <a:t>Description</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chemeClr val="bg1"/>
                          </a:solidFill>
                          <a:effectLst/>
                        </a:rPr>
                        <a:t>An educational technology company wants to develop a feature that allows students to take quizzes and receive instant feedback.</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25392235"/>
                  </a:ext>
                </a:extLst>
              </a:tr>
              <a:tr h="336241">
                <a:tc>
                  <a:txBody>
                    <a:bodyPr/>
                    <a:lstStyle/>
                    <a:p>
                      <a:pPr fontAlgn="t"/>
                      <a:r>
                        <a:rPr lang="en-US" sz="1800" dirty="0">
                          <a:solidFill>
                            <a:schemeClr val="bg1"/>
                          </a:solidFill>
                          <a:effectLst/>
                        </a:rPr>
                        <a:t>Actors</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a:solidFill>
                            <a:schemeClr val="bg1"/>
                          </a:solidFill>
                          <a:effectLst/>
                        </a:rPr>
                        <a:t>Students</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83274253"/>
                  </a:ext>
                </a:extLst>
              </a:tr>
              <a:tr h="336241">
                <a:tc>
                  <a:txBody>
                    <a:bodyPr/>
                    <a:lstStyle/>
                    <a:p>
                      <a:pPr fontAlgn="t"/>
                      <a:r>
                        <a:rPr lang="en-US" sz="1800" dirty="0">
                          <a:solidFill>
                            <a:schemeClr val="bg1"/>
                          </a:solidFill>
                          <a:effectLst/>
                        </a:rPr>
                        <a:t>Goals</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chemeClr val="bg1"/>
                          </a:solidFill>
                          <a:effectLst/>
                        </a:rPr>
                        <a:t>Take a quiz, view quiz results</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29409989"/>
                  </a:ext>
                </a:extLst>
              </a:tr>
              <a:tr h="623935">
                <a:tc>
                  <a:txBody>
                    <a:bodyPr/>
                    <a:lstStyle/>
                    <a:p>
                      <a:pPr fontAlgn="t"/>
                      <a:r>
                        <a:rPr lang="en-US" sz="1800" dirty="0">
                          <a:solidFill>
                            <a:schemeClr val="bg1"/>
                          </a:solidFill>
                          <a:effectLst/>
                        </a:rPr>
                        <a:t>Stakeholders</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chemeClr val="bg1"/>
                          </a:solidFill>
                          <a:effectLst/>
                        </a:rPr>
                        <a:t>Educational technology company, students, educators, school administration, investors</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38197053"/>
                  </a:ext>
                </a:extLst>
              </a:tr>
              <a:tr h="336241">
                <a:tc>
                  <a:txBody>
                    <a:bodyPr/>
                    <a:lstStyle/>
                    <a:p>
                      <a:pPr fontAlgn="t"/>
                      <a:r>
                        <a:rPr lang="en-US" sz="1800" dirty="0">
                          <a:solidFill>
                            <a:schemeClr val="bg1"/>
                          </a:solidFill>
                          <a:effectLst/>
                        </a:rPr>
                        <a:t>Pre-conditions</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chemeClr val="bg1"/>
                          </a:solidFill>
                          <a:effectLst/>
                        </a:rPr>
                        <a:t>Student must be logged in, student must have access to the quiz</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87719757"/>
                  </a:ext>
                </a:extLst>
              </a:tr>
              <a:tr h="623935">
                <a:tc>
                  <a:txBody>
                    <a:bodyPr/>
                    <a:lstStyle/>
                    <a:p>
                      <a:pPr fontAlgn="t"/>
                      <a:r>
                        <a:rPr lang="en-US" sz="1800" dirty="0">
                          <a:solidFill>
                            <a:schemeClr val="bg1"/>
                          </a:solidFill>
                          <a:effectLst/>
                        </a:rPr>
                        <a:t>Post-conditions</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chemeClr val="bg1"/>
                          </a:solidFill>
                          <a:effectLst/>
                        </a:rPr>
                        <a:t>Student can take the quiz and receive instant feedback on their performance</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04787141"/>
                  </a:ext>
                </a:extLst>
              </a:tr>
              <a:tr h="2062405">
                <a:tc>
                  <a:txBody>
                    <a:bodyPr/>
                    <a:lstStyle/>
                    <a:p>
                      <a:pPr fontAlgn="t"/>
                      <a:r>
                        <a:rPr lang="en-US" sz="1800" dirty="0">
                          <a:solidFill>
                            <a:schemeClr val="bg1"/>
                          </a:solidFill>
                          <a:effectLst/>
                        </a:rPr>
                        <a:t>Basic flow</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800" dirty="0">
                          <a:solidFill>
                            <a:schemeClr val="bg1"/>
                          </a:solidFill>
                          <a:effectLst/>
                        </a:rPr>
                        <a:t>Student logs into the educational technology platform and selects the option to take a </a:t>
                      </a:r>
                      <a:r>
                        <a:rPr lang="en-US" sz="1800" dirty="0" err="1">
                          <a:solidFill>
                            <a:schemeClr val="bg1"/>
                          </a:solidFill>
                          <a:effectLst/>
                        </a:rPr>
                        <a:t>quizSystem</a:t>
                      </a:r>
                      <a:r>
                        <a:rPr lang="en-US" sz="1800" dirty="0">
                          <a:solidFill>
                            <a:schemeClr val="bg1"/>
                          </a:solidFill>
                          <a:effectLst/>
                        </a:rPr>
                        <a:t> presents the student with the quiz </a:t>
                      </a:r>
                      <a:r>
                        <a:rPr lang="en-US" sz="1800" dirty="0" err="1">
                          <a:solidFill>
                            <a:schemeClr val="bg1"/>
                          </a:solidFill>
                          <a:effectLst/>
                        </a:rPr>
                        <a:t>questionsStudent</a:t>
                      </a:r>
                      <a:r>
                        <a:rPr lang="en-US" sz="1800" dirty="0">
                          <a:solidFill>
                            <a:schemeClr val="bg1"/>
                          </a:solidFill>
                          <a:effectLst/>
                        </a:rPr>
                        <a:t> answers the questions and submits the </a:t>
                      </a:r>
                      <a:r>
                        <a:rPr lang="en-US" sz="1800" dirty="0" err="1">
                          <a:solidFill>
                            <a:schemeClr val="bg1"/>
                          </a:solidFill>
                          <a:effectLst/>
                        </a:rPr>
                        <a:t>quizSystem</a:t>
                      </a:r>
                      <a:r>
                        <a:rPr lang="en-US" sz="1800" dirty="0">
                          <a:solidFill>
                            <a:schemeClr val="bg1"/>
                          </a:solidFill>
                          <a:effectLst/>
                        </a:rPr>
                        <a:t> evaluates the student's answers and provides instant feedback on their </a:t>
                      </a:r>
                      <a:r>
                        <a:rPr lang="en-US" sz="1800" dirty="0" err="1">
                          <a:solidFill>
                            <a:schemeClr val="bg1"/>
                          </a:solidFill>
                          <a:effectLst/>
                        </a:rPr>
                        <a:t>performanceStudent</a:t>
                      </a:r>
                      <a:r>
                        <a:rPr lang="en-US" sz="1800" dirty="0">
                          <a:solidFill>
                            <a:schemeClr val="bg1"/>
                          </a:solidFill>
                          <a:effectLst/>
                        </a:rPr>
                        <a:t> views the feedback and can review their answers if they </a:t>
                      </a:r>
                      <a:r>
                        <a:rPr lang="en-US" sz="1800" dirty="0" err="1">
                          <a:solidFill>
                            <a:schemeClr val="bg1"/>
                          </a:solidFill>
                          <a:effectLst/>
                        </a:rPr>
                        <a:t>desireSystem</a:t>
                      </a:r>
                      <a:r>
                        <a:rPr lang="en-US" sz="1800" dirty="0">
                          <a:solidFill>
                            <a:schemeClr val="bg1"/>
                          </a:solidFill>
                          <a:effectLst/>
                        </a:rPr>
                        <a:t> records the quiz results and makes them available for the student, educator, and administration to view</a:t>
                      </a:r>
                    </a:p>
                  </a:txBody>
                  <a:tcPr marL="25717" marR="25717" marT="25717" marB="25717">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286692375"/>
                  </a:ext>
                </a:extLst>
              </a:tr>
              <a:tr h="1774711">
                <a:tc>
                  <a:txBody>
                    <a:bodyPr/>
                    <a:lstStyle/>
                    <a:p>
                      <a:pPr fontAlgn="t"/>
                      <a:r>
                        <a:rPr lang="en-US" sz="1800" dirty="0">
                          <a:solidFill>
                            <a:schemeClr val="bg1"/>
                          </a:solidFill>
                          <a:effectLst/>
                        </a:rPr>
                        <a:t>Alternate path</a:t>
                      </a:r>
                    </a:p>
                  </a:txBody>
                  <a:tcPr marL="25717" marR="25717" marT="25717" marB="25717">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800" dirty="0">
                          <a:solidFill>
                            <a:schemeClr val="bg1"/>
                          </a:solidFill>
                          <a:effectLst/>
                        </a:rPr>
                        <a:t>Student logs into the educational technology platform and selects the option to view previous quiz </a:t>
                      </a:r>
                      <a:r>
                        <a:rPr lang="en-US" sz="1800" dirty="0" err="1">
                          <a:solidFill>
                            <a:schemeClr val="bg1"/>
                          </a:solidFill>
                          <a:effectLst/>
                        </a:rPr>
                        <a:t>resultsSystem</a:t>
                      </a:r>
                      <a:r>
                        <a:rPr lang="en-US" sz="1800" dirty="0">
                          <a:solidFill>
                            <a:schemeClr val="bg1"/>
                          </a:solidFill>
                          <a:effectLst/>
                        </a:rPr>
                        <a:t> presents the student with a list of previous quizzes they have taken, along with their </a:t>
                      </a:r>
                      <a:r>
                        <a:rPr lang="en-US" sz="1800" dirty="0" err="1">
                          <a:solidFill>
                            <a:schemeClr val="bg1"/>
                          </a:solidFill>
                          <a:effectLst/>
                        </a:rPr>
                        <a:t>resultsStudent</a:t>
                      </a:r>
                      <a:r>
                        <a:rPr lang="en-US" sz="1800" dirty="0">
                          <a:solidFill>
                            <a:schemeClr val="bg1"/>
                          </a:solidFill>
                          <a:effectLst/>
                        </a:rPr>
                        <a:t> selects a previous quiz to </a:t>
                      </a:r>
                      <a:r>
                        <a:rPr lang="en-US" sz="1800" dirty="0" err="1">
                          <a:solidFill>
                            <a:schemeClr val="bg1"/>
                          </a:solidFill>
                          <a:effectLst/>
                        </a:rPr>
                        <a:t>viewSystem</a:t>
                      </a:r>
                      <a:r>
                        <a:rPr lang="en-US" sz="1800" dirty="0">
                          <a:solidFill>
                            <a:schemeClr val="bg1"/>
                          </a:solidFill>
                          <a:effectLst/>
                        </a:rPr>
                        <a:t> displays the student's answers and the correct answers for each </a:t>
                      </a:r>
                      <a:r>
                        <a:rPr lang="en-US" sz="1800" dirty="0" err="1">
                          <a:solidFill>
                            <a:schemeClr val="bg1"/>
                          </a:solidFill>
                          <a:effectLst/>
                        </a:rPr>
                        <a:t>questionStudent</a:t>
                      </a:r>
                      <a:r>
                        <a:rPr lang="en-US" sz="1800" dirty="0">
                          <a:solidFill>
                            <a:schemeClr val="bg1"/>
                          </a:solidFill>
                          <a:effectLst/>
                        </a:rPr>
                        <a:t> reviews their answers and receives feedback on their performance</a:t>
                      </a:r>
                    </a:p>
                  </a:txBody>
                  <a:tcPr marL="25717" marR="25717" marT="25717" marB="25717">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45554377"/>
                  </a:ext>
                </a:extLst>
              </a:tr>
            </a:tbl>
          </a:graphicData>
        </a:graphic>
      </p:graphicFrame>
      <p:sp>
        <p:nvSpPr>
          <p:cNvPr id="7" name="Slide Number Placeholder 6"/>
          <p:cNvSpPr>
            <a:spLocks noGrp="1"/>
          </p:cNvSpPr>
          <p:nvPr>
            <p:ph type="sldNum" sz="quarter" idx="12"/>
          </p:nvPr>
        </p:nvSpPr>
        <p:spPr/>
        <p:txBody>
          <a:bodyPr/>
          <a:lstStyle/>
          <a:p>
            <a:fld id="{A162153F-BAD3-4203-9F76-E8E142F91B5D}" type="slidenum">
              <a:rPr lang="en-US" smtClean="0"/>
              <a:t>16</a:t>
            </a:fld>
            <a:endParaRPr lang="en-US"/>
          </a:p>
        </p:txBody>
      </p:sp>
    </p:spTree>
    <p:extLst>
      <p:ext uri="{BB962C8B-B14F-4D97-AF65-F5344CB8AC3E}">
        <p14:creationId xmlns:p14="http://schemas.microsoft.com/office/powerpoint/2010/main" val="166259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2836" y="1263535"/>
            <a:ext cx="9318568" cy="923330"/>
          </a:xfrm>
          <a:prstGeom prst="rect">
            <a:avLst/>
          </a:prstGeom>
          <a:noFill/>
        </p:spPr>
        <p:txBody>
          <a:bodyPr wrap="square" rtlCol="0">
            <a:spAutoFit/>
          </a:bodyPr>
          <a:lstStyle/>
          <a:p>
            <a:r>
              <a:rPr lang="en-US" dirty="0" smtClean="0"/>
              <a:t>Create fully dressed use case from Restaurant Management system:</a:t>
            </a:r>
          </a:p>
          <a:p>
            <a:pPr marL="800100" lvl="1" indent="-342900">
              <a:buFont typeface="+mj-lt"/>
              <a:buAutoNum type="arabicParenR"/>
            </a:pPr>
            <a:r>
              <a:rPr lang="en-US" dirty="0" smtClean="0"/>
              <a:t> Submit a order</a:t>
            </a:r>
          </a:p>
          <a:p>
            <a:pPr marL="800100" lvl="1" indent="-342900">
              <a:buFont typeface="+mj-lt"/>
              <a:buAutoNum type="arabicParenR"/>
            </a:pPr>
            <a:r>
              <a:rPr lang="en-US" dirty="0" smtClean="0"/>
              <a:t>View the order</a:t>
            </a:r>
            <a:endParaRPr lang="en-US" dirty="0"/>
          </a:p>
        </p:txBody>
      </p:sp>
      <p:sp>
        <p:nvSpPr>
          <p:cNvPr id="3" name="Slide Number Placeholder 2"/>
          <p:cNvSpPr>
            <a:spLocks noGrp="1"/>
          </p:cNvSpPr>
          <p:nvPr>
            <p:ph type="sldNum" sz="quarter" idx="12"/>
          </p:nvPr>
        </p:nvSpPr>
        <p:spPr/>
        <p:txBody>
          <a:bodyPr/>
          <a:lstStyle/>
          <a:p>
            <a:fld id="{A162153F-BAD3-4203-9F76-E8E142F91B5D}" type="slidenum">
              <a:rPr lang="en-US" smtClean="0"/>
              <a:t>17</a:t>
            </a:fld>
            <a:endParaRPr lang="en-US"/>
          </a:p>
        </p:txBody>
      </p:sp>
    </p:spTree>
    <p:extLst>
      <p:ext uri="{BB962C8B-B14F-4D97-AF65-F5344CB8AC3E}">
        <p14:creationId xmlns:p14="http://schemas.microsoft.com/office/powerpoint/2010/main" val="338813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Types of Use Cases</a:t>
            </a:r>
          </a:p>
        </p:txBody>
      </p:sp>
      <p:sp>
        <p:nvSpPr>
          <p:cNvPr id="58371" name="Rectangle 3"/>
          <p:cNvSpPr>
            <a:spLocks noGrp="1" noChangeArrowheads="1"/>
          </p:cNvSpPr>
          <p:nvPr>
            <p:ph idx="1"/>
          </p:nvPr>
        </p:nvSpPr>
        <p:spPr/>
        <p:txBody>
          <a:bodyPr>
            <a:normAutofit fontScale="92500" lnSpcReduction="20000"/>
          </a:bodyPr>
          <a:lstStyle/>
          <a:p>
            <a:pPr eaLnBrk="1" hangingPunct="1"/>
            <a:r>
              <a:rPr lang="en-US" altLang="en-US" sz="2000">
                <a:solidFill>
                  <a:srgbClr val="FF0000"/>
                </a:solidFill>
              </a:rPr>
              <a:t>High Level Use Case</a:t>
            </a:r>
            <a:r>
              <a:rPr lang="en-US" altLang="en-US" sz="2000"/>
              <a:t> (</a:t>
            </a:r>
            <a:r>
              <a:rPr lang="en-US" altLang="en-US" sz="2000">
                <a:solidFill>
                  <a:srgbClr val="FF0000"/>
                </a:solidFill>
              </a:rPr>
              <a:t>Brief</a:t>
            </a:r>
            <a:r>
              <a:rPr lang="en-US" altLang="en-US" sz="2000"/>
              <a:t>)</a:t>
            </a:r>
          </a:p>
          <a:p>
            <a:pPr lvl="1" eaLnBrk="1" hangingPunct="1"/>
            <a:r>
              <a:rPr lang="en-US" altLang="en-US" smtClean="0"/>
              <a:t>Name, Actors, Purpose, Overview</a:t>
            </a:r>
          </a:p>
          <a:p>
            <a:pPr eaLnBrk="1" hangingPunct="1"/>
            <a:endParaRPr lang="tr-TR" altLang="en-US" sz="2000"/>
          </a:p>
          <a:p>
            <a:pPr eaLnBrk="1" hangingPunct="1"/>
            <a:r>
              <a:rPr lang="en-US" altLang="en-US" sz="2000">
                <a:solidFill>
                  <a:srgbClr val="FF0000"/>
                </a:solidFill>
              </a:rPr>
              <a:t>Expanded Use Case</a:t>
            </a:r>
            <a:r>
              <a:rPr lang="en-US" altLang="en-US" sz="2000"/>
              <a:t> (</a:t>
            </a:r>
            <a:r>
              <a:rPr lang="en-US" altLang="en-US" sz="2000">
                <a:solidFill>
                  <a:srgbClr val="FF0000"/>
                </a:solidFill>
              </a:rPr>
              <a:t>Fully Dressed</a:t>
            </a:r>
            <a:r>
              <a:rPr lang="en-US" altLang="en-US" sz="2000"/>
              <a:t>)</a:t>
            </a:r>
          </a:p>
          <a:p>
            <a:pPr lvl="1" eaLnBrk="1" hangingPunct="1"/>
            <a:r>
              <a:rPr lang="en-US" altLang="en-US" smtClean="0"/>
              <a:t>Add System Events and System Responses</a:t>
            </a:r>
          </a:p>
          <a:p>
            <a:pPr eaLnBrk="1" hangingPunct="1"/>
            <a:endParaRPr lang="tr-TR" altLang="en-US" sz="2000"/>
          </a:p>
          <a:p>
            <a:pPr eaLnBrk="1" hangingPunct="1"/>
            <a:r>
              <a:rPr lang="en-US" altLang="en-US" sz="2000">
                <a:solidFill>
                  <a:srgbClr val="FF0000"/>
                </a:solidFill>
              </a:rPr>
              <a:t>Essential Use Case</a:t>
            </a:r>
            <a:r>
              <a:rPr lang="en-US" altLang="en-US" sz="2000"/>
              <a:t> (</a:t>
            </a:r>
            <a:r>
              <a:rPr lang="en-US" altLang="en-US" sz="2000">
                <a:solidFill>
                  <a:srgbClr val="FF0000"/>
                </a:solidFill>
              </a:rPr>
              <a:t>Black Box</a:t>
            </a:r>
            <a:r>
              <a:rPr lang="en-US" altLang="en-US" sz="2000"/>
              <a:t>)</a:t>
            </a:r>
          </a:p>
          <a:p>
            <a:pPr lvl="1" eaLnBrk="1" hangingPunct="1"/>
            <a:r>
              <a:rPr lang="en-US" altLang="en-US" smtClean="0"/>
              <a:t>Leave out technological implications</a:t>
            </a:r>
          </a:p>
          <a:p>
            <a:pPr lvl="1" eaLnBrk="1" hangingPunct="1"/>
            <a:r>
              <a:rPr lang="tr-TR" altLang="en-US" sz="1800"/>
              <a:t>Ex. The system records the sale. (no mention of database etc.)</a:t>
            </a:r>
          </a:p>
          <a:p>
            <a:pPr lvl="1" eaLnBrk="1" hangingPunct="1">
              <a:buFontTx/>
              <a:buNone/>
            </a:pPr>
            <a:endParaRPr lang="tr-TR" altLang="en-US" sz="1800"/>
          </a:p>
          <a:p>
            <a:pPr eaLnBrk="1" hangingPunct="1"/>
            <a:r>
              <a:rPr lang="tr-TR" altLang="en-US" sz="2000"/>
              <a:t>Concrete</a:t>
            </a:r>
            <a:r>
              <a:rPr lang="en-US" altLang="en-US" sz="2000"/>
              <a:t> Use Case (</a:t>
            </a:r>
            <a:r>
              <a:rPr lang="en-US" altLang="en-US" sz="2000">
                <a:solidFill>
                  <a:srgbClr val="FF0000"/>
                </a:solidFill>
              </a:rPr>
              <a:t>White Box</a:t>
            </a:r>
            <a:r>
              <a:rPr lang="en-US" altLang="en-US" sz="2000"/>
              <a:t>)</a:t>
            </a:r>
          </a:p>
          <a:p>
            <a:pPr lvl="1" eaLnBrk="1" hangingPunct="1"/>
            <a:r>
              <a:rPr lang="tr-TR" altLang="en-US" smtClean="0"/>
              <a:t>Specify</a:t>
            </a:r>
            <a:r>
              <a:rPr lang="en-US" altLang="en-US" smtClean="0"/>
              <a:t> technology</a:t>
            </a:r>
          </a:p>
        </p:txBody>
      </p:sp>
      <p:sp>
        <p:nvSpPr>
          <p:cNvPr id="2" name="Slide Number Placeholder 1"/>
          <p:cNvSpPr>
            <a:spLocks noGrp="1"/>
          </p:cNvSpPr>
          <p:nvPr>
            <p:ph type="sldNum" sz="quarter" idx="12"/>
          </p:nvPr>
        </p:nvSpPr>
        <p:spPr/>
        <p:txBody>
          <a:bodyPr/>
          <a:lstStyle/>
          <a:p>
            <a:fld id="{A162153F-BAD3-4203-9F76-E8E142F91B5D}" type="slidenum">
              <a:rPr lang="en-US" smtClean="0"/>
              <a:t>2</a:t>
            </a:fld>
            <a:endParaRPr lang="en-US"/>
          </a:p>
        </p:txBody>
      </p:sp>
    </p:spTree>
    <p:extLst>
      <p:ext uri="{BB962C8B-B14F-4D97-AF65-F5344CB8AC3E}">
        <p14:creationId xmlns:p14="http://schemas.microsoft.com/office/powerpoint/2010/main" val="27148056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Expanded Essential Use Cases</a:t>
            </a:r>
            <a:br>
              <a:rPr lang="en-US" altLang="en-US" smtClean="0"/>
            </a:br>
            <a:r>
              <a:rPr lang="en-US" altLang="en-US" smtClean="0"/>
              <a:t>(Fully Dressed Use Cases)</a:t>
            </a:r>
          </a:p>
        </p:txBody>
      </p:sp>
      <p:sp>
        <p:nvSpPr>
          <p:cNvPr id="61443" name="Rectangle 3"/>
          <p:cNvSpPr>
            <a:spLocks noGrp="1" noChangeArrowheads="1"/>
          </p:cNvSpPr>
          <p:nvPr>
            <p:ph idx="1"/>
          </p:nvPr>
        </p:nvSpPr>
        <p:spPr/>
        <p:txBody>
          <a:bodyPr>
            <a:normAutofit lnSpcReduction="10000"/>
          </a:bodyPr>
          <a:lstStyle/>
          <a:p>
            <a:pPr eaLnBrk="1" hangingPunct="1"/>
            <a:r>
              <a:rPr lang="en-US" altLang="en-US" sz="1800" dirty="0"/>
              <a:t>Purpose:</a:t>
            </a:r>
          </a:p>
          <a:p>
            <a:pPr lvl="1" eaLnBrk="1" hangingPunct="1"/>
            <a:r>
              <a:rPr lang="en-US" altLang="en-US" sz="1800" dirty="0"/>
              <a:t>to allow the system designer and client to visualize the flow of </a:t>
            </a:r>
            <a:r>
              <a:rPr lang="en-US" altLang="en-US" sz="1800" i="1" dirty="0"/>
              <a:t>actor actions</a:t>
            </a:r>
            <a:r>
              <a:rPr lang="en-US" altLang="en-US" sz="1800" dirty="0"/>
              <a:t> and </a:t>
            </a:r>
            <a:r>
              <a:rPr lang="en-US" altLang="en-US" sz="1800" i="1" dirty="0"/>
              <a:t>system responses</a:t>
            </a:r>
            <a:r>
              <a:rPr lang="en-US" altLang="en-US" sz="1800" dirty="0"/>
              <a:t>.  </a:t>
            </a:r>
            <a:r>
              <a:rPr lang="en-US" altLang="en-US" sz="1800" dirty="0">
                <a:solidFill>
                  <a:schemeClr val="bg2">
                    <a:lumMod val="60000"/>
                    <a:lumOff val="40000"/>
                  </a:schemeClr>
                </a:solidFill>
              </a:rPr>
              <a:t>From this the client will understand how users will use the system</a:t>
            </a:r>
            <a:r>
              <a:rPr lang="en-US" altLang="en-US" sz="1800" dirty="0"/>
              <a:t>, and the </a:t>
            </a:r>
            <a:r>
              <a:rPr lang="en-US" altLang="en-US" sz="1800" dirty="0">
                <a:solidFill>
                  <a:srgbClr val="FFFF00"/>
                </a:solidFill>
              </a:rPr>
              <a:t>designer will be able to write pseudocode for each function</a:t>
            </a:r>
            <a:r>
              <a:rPr lang="en-US" altLang="en-US" sz="1800" dirty="0"/>
              <a:t>.  In addition, it is possible to use this document to anticipate opportunities for user error, which must be accounted for in the final system.</a:t>
            </a:r>
          </a:p>
          <a:p>
            <a:pPr eaLnBrk="1" hangingPunct="1"/>
            <a:r>
              <a:rPr lang="en-US" altLang="en-US" sz="1800" dirty="0"/>
              <a:t>Definitions:</a:t>
            </a:r>
          </a:p>
          <a:p>
            <a:pPr lvl="1" eaLnBrk="1" hangingPunct="1"/>
            <a:r>
              <a:rPr lang="en-US" altLang="en-US" sz="1800" dirty="0"/>
              <a:t>What it is: an analysis document which describes in detail the elements of functions identified in a High Level Use Case.</a:t>
            </a:r>
          </a:p>
          <a:p>
            <a:pPr lvl="1" eaLnBrk="1" hangingPunct="1"/>
            <a:r>
              <a:rPr lang="en-US" altLang="en-US" sz="1800" dirty="0"/>
              <a:t>What is </a:t>
            </a:r>
            <a:r>
              <a:rPr lang="en-US" altLang="en-US" sz="1800" dirty="0" err="1"/>
              <a:t>is</a:t>
            </a:r>
            <a:r>
              <a:rPr lang="en-US" altLang="en-US" sz="1800" dirty="0"/>
              <a:t> </a:t>
            </a:r>
            <a:r>
              <a:rPr lang="en-US" altLang="en-US" sz="1800" b="1" i="1" dirty="0"/>
              <a:t>not</a:t>
            </a:r>
            <a:r>
              <a:rPr lang="en-US" altLang="en-US" sz="1800" dirty="0"/>
              <a:t>:  Expanded Essential Use Cases are </a:t>
            </a:r>
            <a:r>
              <a:rPr lang="en-US" altLang="en-US" sz="1800" b="1" i="1" dirty="0"/>
              <a:t>not</a:t>
            </a:r>
            <a:r>
              <a:rPr lang="en-US" altLang="en-US" sz="1800" dirty="0"/>
              <a:t> graphical drawings.  They do not include stick figures, boxes representing the system, or any other icons found in a High Level Use Case although they may be associated with one.</a:t>
            </a:r>
            <a:endParaRPr lang="en-US" altLang="en-US" sz="1200" dirty="0"/>
          </a:p>
          <a:p>
            <a:pPr eaLnBrk="1" hangingPunct="1"/>
            <a:endParaRPr lang="en-US" altLang="en-US" dirty="0" smtClean="0"/>
          </a:p>
        </p:txBody>
      </p:sp>
      <p:sp>
        <p:nvSpPr>
          <p:cNvPr id="61444" name="Text Box 4"/>
          <p:cNvSpPr txBox="1">
            <a:spLocks noChangeArrowheads="1"/>
          </p:cNvSpPr>
          <p:nvPr/>
        </p:nvSpPr>
        <p:spPr bwMode="auto">
          <a:xfrm>
            <a:off x="1524001" y="0"/>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9pPr>
          </a:lstStyle>
          <a:p>
            <a:pPr eaLnBrk="1" hangingPunct="1">
              <a:buFontTx/>
              <a:buNone/>
            </a:pPr>
            <a:r>
              <a:rPr lang="tr-TR" altLang="en-US"/>
              <a:t>Types of Use Cases</a:t>
            </a:r>
            <a:endParaRPr lang="en-US" altLang="en-US"/>
          </a:p>
        </p:txBody>
      </p:sp>
      <p:sp>
        <p:nvSpPr>
          <p:cNvPr id="2" name="Slide Number Placeholder 1"/>
          <p:cNvSpPr>
            <a:spLocks noGrp="1"/>
          </p:cNvSpPr>
          <p:nvPr>
            <p:ph type="sldNum" sz="quarter" idx="12"/>
          </p:nvPr>
        </p:nvSpPr>
        <p:spPr/>
        <p:txBody>
          <a:bodyPr/>
          <a:lstStyle/>
          <a:p>
            <a:fld id="{A162153F-BAD3-4203-9F76-E8E142F91B5D}" type="slidenum">
              <a:rPr lang="en-US" smtClean="0"/>
              <a:t>3</a:t>
            </a:fld>
            <a:endParaRPr lang="en-US"/>
          </a:p>
        </p:txBody>
      </p:sp>
    </p:spTree>
    <p:extLst>
      <p:ext uri="{BB962C8B-B14F-4D97-AF65-F5344CB8AC3E}">
        <p14:creationId xmlns:p14="http://schemas.microsoft.com/office/powerpoint/2010/main" val="472049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altLang="en-US" smtClean="0"/>
              <a:t>Use Case</a:t>
            </a:r>
            <a:r>
              <a:rPr lang="en-US" altLang="en-US" smtClean="0"/>
              <a:t> Template</a:t>
            </a:r>
          </a:p>
        </p:txBody>
      </p:sp>
      <p:sp>
        <p:nvSpPr>
          <p:cNvPr id="34819" name="Rectangle 3"/>
          <p:cNvSpPr>
            <a:spLocks noGrp="1" noChangeArrowheads="1"/>
          </p:cNvSpPr>
          <p:nvPr>
            <p:ph sz="half" idx="1"/>
          </p:nvPr>
        </p:nvSpPr>
        <p:spPr>
          <a:xfrm>
            <a:off x="2209800" y="1219200"/>
            <a:ext cx="4800600" cy="4876800"/>
          </a:xfrm>
        </p:spPr>
        <p:txBody>
          <a:bodyPr>
            <a:normAutofit fontScale="92500" lnSpcReduction="20000"/>
          </a:bodyPr>
          <a:lstStyle/>
          <a:p>
            <a:pPr eaLnBrk="1" hangingPunct="1">
              <a:lnSpc>
                <a:spcPct val="90000"/>
              </a:lnSpc>
            </a:pPr>
            <a:r>
              <a:rPr lang="en-US" altLang="en-US" sz="1800" dirty="0"/>
              <a:t>Name</a:t>
            </a:r>
          </a:p>
          <a:p>
            <a:pPr eaLnBrk="1" hangingPunct="1">
              <a:lnSpc>
                <a:spcPct val="90000"/>
              </a:lnSpc>
            </a:pPr>
            <a:r>
              <a:rPr lang="en-US" altLang="en-US" sz="1800" dirty="0"/>
              <a:t>Primary Actor</a:t>
            </a:r>
          </a:p>
          <a:p>
            <a:pPr eaLnBrk="1" hangingPunct="1">
              <a:lnSpc>
                <a:spcPct val="90000"/>
              </a:lnSpc>
            </a:pPr>
            <a:r>
              <a:rPr lang="en-US" altLang="en-US" sz="1800" dirty="0"/>
              <a:t>Scope</a:t>
            </a:r>
          </a:p>
          <a:p>
            <a:pPr eaLnBrk="1" hangingPunct="1">
              <a:lnSpc>
                <a:spcPct val="90000"/>
              </a:lnSpc>
            </a:pPr>
            <a:r>
              <a:rPr lang="en-US" altLang="en-US" sz="1800" dirty="0"/>
              <a:t>Level</a:t>
            </a:r>
            <a:r>
              <a:rPr lang="tr-TR" altLang="en-US" sz="1800" dirty="0"/>
              <a:t>: </a:t>
            </a:r>
            <a:r>
              <a:rPr lang="tr-TR" altLang="en-US" sz="1600" dirty="0"/>
              <a:t>user-goal or subfunction</a:t>
            </a:r>
            <a:endParaRPr lang="en-US" altLang="en-US" sz="1600" dirty="0"/>
          </a:p>
          <a:p>
            <a:pPr eaLnBrk="1" hangingPunct="1">
              <a:lnSpc>
                <a:spcPct val="90000"/>
              </a:lnSpc>
            </a:pPr>
            <a:r>
              <a:rPr lang="en-US" altLang="en-US" sz="1800" dirty="0"/>
              <a:t>Stakeholders and Interests</a:t>
            </a:r>
          </a:p>
          <a:p>
            <a:pPr eaLnBrk="1" hangingPunct="1">
              <a:lnSpc>
                <a:spcPct val="90000"/>
              </a:lnSpc>
            </a:pPr>
            <a:r>
              <a:rPr lang="tr-TR" altLang="en-US" sz="1800" dirty="0"/>
              <a:t>Preconditions</a:t>
            </a:r>
          </a:p>
          <a:p>
            <a:pPr eaLnBrk="1" hangingPunct="1">
              <a:lnSpc>
                <a:spcPct val="90000"/>
              </a:lnSpc>
            </a:pPr>
            <a:r>
              <a:rPr lang="en-US" altLang="en-US" sz="1800" dirty="0"/>
              <a:t>Success Guarantee</a:t>
            </a:r>
          </a:p>
          <a:p>
            <a:pPr eaLnBrk="1" hangingPunct="1">
              <a:lnSpc>
                <a:spcPct val="90000"/>
              </a:lnSpc>
            </a:pPr>
            <a:endParaRPr lang="en-US" altLang="en-US" sz="1800" dirty="0"/>
          </a:p>
          <a:p>
            <a:pPr eaLnBrk="1" hangingPunct="1">
              <a:lnSpc>
                <a:spcPct val="90000"/>
              </a:lnSpc>
            </a:pPr>
            <a:r>
              <a:rPr lang="en-US" altLang="en-US" sz="1800" dirty="0"/>
              <a:t>Main Success Scenario</a:t>
            </a:r>
          </a:p>
          <a:p>
            <a:pPr eaLnBrk="1" hangingPunct="1">
              <a:lnSpc>
                <a:spcPct val="90000"/>
              </a:lnSpc>
            </a:pPr>
            <a:r>
              <a:rPr lang="en-US" altLang="en-US" sz="1800" dirty="0"/>
              <a:t>Extensions</a:t>
            </a:r>
            <a:endParaRPr lang="tr-TR" altLang="en-US" sz="1800" dirty="0"/>
          </a:p>
          <a:p>
            <a:pPr eaLnBrk="1" hangingPunct="1">
              <a:lnSpc>
                <a:spcPct val="90000"/>
              </a:lnSpc>
            </a:pPr>
            <a:endParaRPr lang="tr-TR" altLang="en-US" sz="1800" dirty="0"/>
          </a:p>
          <a:p>
            <a:pPr eaLnBrk="1" hangingPunct="1">
              <a:lnSpc>
                <a:spcPct val="90000"/>
              </a:lnSpc>
            </a:pPr>
            <a:r>
              <a:rPr lang="tr-TR" altLang="en-US" sz="1800" dirty="0"/>
              <a:t>Special Requirements</a:t>
            </a:r>
          </a:p>
          <a:p>
            <a:pPr eaLnBrk="1" hangingPunct="1">
              <a:lnSpc>
                <a:spcPct val="90000"/>
              </a:lnSpc>
            </a:pPr>
            <a:r>
              <a:rPr lang="tr-TR" altLang="en-US" sz="1800" dirty="0"/>
              <a:t>Technology and Data Variations List</a:t>
            </a:r>
          </a:p>
          <a:p>
            <a:pPr eaLnBrk="1" hangingPunct="1">
              <a:lnSpc>
                <a:spcPct val="90000"/>
              </a:lnSpc>
            </a:pPr>
            <a:r>
              <a:rPr lang="tr-TR" altLang="en-US" sz="1800" dirty="0"/>
              <a:t>Frequency of Occurrence</a:t>
            </a:r>
          </a:p>
          <a:p>
            <a:pPr eaLnBrk="1" hangingPunct="1">
              <a:lnSpc>
                <a:spcPct val="90000"/>
              </a:lnSpc>
            </a:pPr>
            <a:r>
              <a:rPr lang="tr-TR" altLang="en-US" sz="1800" dirty="0"/>
              <a:t>Miscellaneous (such as open items)</a:t>
            </a:r>
            <a:endParaRPr lang="en-US" altLang="en-US" sz="1800" dirty="0"/>
          </a:p>
          <a:p>
            <a:pPr eaLnBrk="1" hangingPunct="1">
              <a:lnSpc>
                <a:spcPct val="90000"/>
              </a:lnSpc>
            </a:pPr>
            <a:endParaRPr lang="en-US" altLang="en-US" sz="1800" dirty="0"/>
          </a:p>
        </p:txBody>
      </p:sp>
      <p:sp>
        <p:nvSpPr>
          <p:cNvPr id="34820" name="Rectangle 4"/>
          <p:cNvSpPr>
            <a:spLocks noGrp="1" noChangeArrowheads="1"/>
          </p:cNvSpPr>
          <p:nvPr>
            <p:ph sz="half" idx="2"/>
          </p:nvPr>
        </p:nvSpPr>
        <p:spPr/>
        <p:txBody>
          <a:bodyPr/>
          <a:lstStyle/>
          <a:p>
            <a:pPr eaLnBrk="1" hangingPunct="1"/>
            <a:endParaRPr lang="tr-TR" altLang="en-US" sz="1800" dirty="0"/>
          </a:p>
          <a:p>
            <a:pPr eaLnBrk="1" hangingPunct="1"/>
            <a:endParaRPr lang="tr-TR" altLang="en-US" sz="1800" dirty="0"/>
          </a:p>
          <a:p>
            <a:pPr eaLnBrk="1" hangingPunct="1"/>
            <a:endParaRPr lang="tr-TR" altLang="en-US" sz="1800" dirty="0"/>
          </a:p>
          <a:p>
            <a:pPr eaLnBrk="1" hangingPunct="1"/>
            <a:endParaRPr lang="tr-TR" altLang="en-US" sz="1800" dirty="0"/>
          </a:p>
          <a:p>
            <a:pPr eaLnBrk="1" hangingPunct="1">
              <a:buFontTx/>
              <a:buNone/>
            </a:pPr>
            <a:r>
              <a:rPr lang="tr-TR" altLang="en-US" sz="1800" dirty="0"/>
              <a:t>	</a:t>
            </a:r>
            <a:r>
              <a:rPr lang="en-US" altLang="en-US" sz="1400" dirty="0">
                <a:solidFill>
                  <a:schemeClr val="bg2"/>
                </a:solidFill>
              </a:rPr>
              <a:t>This is the basic format used in the text and in Alistair Cockburn</a:t>
            </a:r>
            <a:r>
              <a:rPr lang="ja-JP" altLang="en-US" sz="1400" dirty="0">
                <a:solidFill>
                  <a:schemeClr val="bg2"/>
                </a:solidFill>
              </a:rPr>
              <a:t>’</a:t>
            </a:r>
            <a:r>
              <a:rPr lang="en-US" altLang="ja-JP" sz="1400" dirty="0">
                <a:solidFill>
                  <a:schemeClr val="bg2"/>
                </a:solidFill>
              </a:rPr>
              <a:t>s </a:t>
            </a:r>
            <a:r>
              <a:rPr lang="en-US" altLang="ja-JP" sz="1400" i="1" dirty="0">
                <a:solidFill>
                  <a:schemeClr val="bg2"/>
                </a:solidFill>
              </a:rPr>
              <a:t>Writing Effective Use Cases</a:t>
            </a:r>
            <a:r>
              <a:rPr lang="en-US" altLang="ja-JP" sz="1400" dirty="0">
                <a:solidFill>
                  <a:schemeClr val="bg2"/>
                </a:solidFill>
              </a:rPr>
              <a:t> (Addison Wesley, 2000, ISBN 0201702258).</a:t>
            </a:r>
            <a:endParaRPr lang="tr-TR" altLang="ja-JP" sz="1400" dirty="0">
              <a:solidFill>
                <a:schemeClr val="bg2"/>
              </a:solidFill>
            </a:endParaRPr>
          </a:p>
          <a:p>
            <a:pPr eaLnBrk="1" hangingPunct="1">
              <a:buFontTx/>
              <a:buNone/>
            </a:pPr>
            <a:endParaRPr lang="tr-TR" altLang="en-US" sz="1400" dirty="0">
              <a:solidFill>
                <a:schemeClr val="bg2"/>
              </a:solidFill>
            </a:endParaRPr>
          </a:p>
          <a:p>
            <a:pPr eaLnBrk="1" hangingPunct="1">
              <a:buFontTx/>
              <a:buNone/>
            </a:pPr>
            <a:r>
              <a:rPr lang="tr-TR" altLang="en-US" sz="1400" dirty="0">
                <a:solidFill>
                  <a:schemeClr val="bg2"/>
                </a:solidFill>
              </a:rPr>
              <a:t>	See also www.usecases.org</a:t>
            </a:r>
            <a:endParaRPr lang="tr-TR" altLang="en-US" sz="1600" dirty="0">
              <a:solidFill>
                <a:schemeClr val="bg2"/>
              </a:solidFill>
            </a:endParaRPr>
          </a:p>
        </p:txBody>
      </p:sp>
      <p:pic>
        <p:nvPicPr>
          <p:cNvPr id="34821" name="Picture 5" descr="Click to see next page">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1" y="152400"/>
            <a:ext cx="171926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AutoShape 6"/>
          <p:cNvSpPr>
            <a:spLocks/>
          </p:cNvSpPr>
          <p:nvPr/>
        </p:nvSpPr>
        <p:spPr bwMode="auto">
          <a:xfrm>
            <a:off x="7086600" y="4495800"/>
            <a:ext cx="228600" cy="1524000"/>
          </a:xfrm>
          <a:prstGeom prst="rightBracket">
            <a:avLst>
              <a:gd name="adj" fmla="val 555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34823" name="Text Box 7"/>
          <p:cNvSpPr txBox="1">
            <a:spLocks noChangeArrowheads="1"/>
          </p:cNvSpPr>
          <p:nvPr/>
        </p:nvSpPr>
        <p:spPr bwMode="auto">
          <a:xfrm>
            <a:off x="7529514" y="4765676"/>
            <a:ext cx="11576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9pPr>
          </a:lstStyle>
          <a:p>
            <a:pPr eaLnBrk="1" hangingPunct="1">
              <a:buFontTx/>
              <a:buNone/>
            </a:pPr>
            <a:r>
              <a:rPr lang="tr-TR" altLang="en-US" sz="1800"/>
              <a:t>Optional </a:t>
            </a:r>
          </a:p>
          <a:p>
            <a:pPr eaLnBrk="1" hangingPunct="1">
              <a:buFontTx/>
              <a:buNone/>
            </a:pPr>
            <a:r>
              <a:rPr lang="tr-TR" altLang="en-US" sz="1800"/>
              <a:t>items</a:t>
            </a:r>
            <a:endParaRPr lang="en-US" altLang="en-US" sz="1800"/>
          </a:p>
        </p:txBody>
      </p:sp>
      <p:sp>
        <p:nvSpPr>
          <p:cNvPr id="34824" name="AutoShape 8"/>
          <p:cNvSpPr>
            <a:spLocks/>
          </p:cNvSpPr>
          <p:nvPr/>
        </p:nvSpPr>
        <p:spPr bwMode="auto">
          <a:xfrm>
            <a:off x="5715000" y="1143000"/>
            <a:ext cx="152400" cy="2209800"/>
          </a:xfrm>
          <a:prstGeom prst="rightBracket">
            <a:avLst>
              <a:gd name="adj" fmla="val 120833"/>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a:p>
        </p:txBody>
      </p:sp>
      <p:sp>
        <p:nvSpPr>
          <p:cNvPr id="34825" name="Text Box 9"/>
          <p:cNvSpPr txBox="1">
            <a:spLocks noChangeArrowheads="1"/>
          </p:cNvSpPr>
          <p:nvPr/>
        </p:nvSpPr>
        <p:spPr bwMode="auto">
          <a:xfrm>
            <a:off x="6019801" y="1447801"/>
            <a:ext cx="10144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9pPr>
          </a:lstStyle>
          <a:p>
            <a:pPr eaLnBrk="1" hangingPunct="1">
              <a:buFontTx/>
              <a:buNone/>
            </a:pPr>
            <a:r>
              <a:rPr lang="en-US" altLang="en-US" sz="1800"/>
              <a:t>Preface</a:t>
            </a:r>
          </a:p>
        </p:txBody>
      </p:sp>
      <p:sp>
        <p:nvSpPr>
          <p:cNvPr id="2" name="Slide Number Placeholder 1"/>
          <p:cNvSpPr>
            <a:spLocks noGrp="1"/>
          </p:cNvSpPr>
          <p:nvPr>
            <p:ph type="sldNum" sz="quarter" idx="12"/>
          </p:nvPr>
        </p:nvSpPr>
        <p:spPr/>
        <p:txBody>
          <a:bodyPr/>
          <a:lstStyle/>
          <a:p>
            <a:fld id="{A162153F-BAD3-4203-9F76-E8E142F91B5D}" type="slidenum">
              <a:rPr lang="en-US" smtClean="0"/>
              <a:t>4</a:t>
            </a:fld>
            <a:endParaRPr lang="en-US"/>
          </a:p>
        </p:txBody>
      </p:sp>
    </p:spTree>
    <p:extLst>
      <p:ext uri="{BB962C8B-B14F-4D97-AF65-F5344CB8AC3E}">
        <p14:creationId xmlns:p14="http://schemas.microsoft.com/office/powerpoint/2010/main" val="1775226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2" descr="D:\Z-PERSONAL-DISK-E\BILKENT-FALL2005\slides\P67-P72\P68.jpg"/>
          <p:cNvPicPr>
            <a:picLocks noChangeAspect="1" noChangeArrowheads="1"/>
          </p:cNvPicPr>
          <p:nvPr/>
        </p:nvPicPr>
        <p:blipFill>
          <a:blip r:embed="rId2">
            <a:extLst>
              <a:ext uri="{28A0092B-C50C-407E-A947-70E740481C1C}">
                <a14:useLocalDpi xmlns:a14="http://schemas.microsoft.com/office/drawing/2010/main" val="0"/>
              </a:ext>
            </a:extLst>
          </a:blip>
          <a:srcRect t="42598"/>
          <a:stretch>
            <a:fillRect/>
          </a:stretch>
        </p:blipFill>
        <p:spPr bwMode="auto">
          <a:xfrm>
            <a:off x="642850" y="295729"/>
            <a:ext cx="9144000" cy="676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3"/>
          <p:cNvSpPr txBox="1">
            <a:spLocks noChangeArrowheads="1"/>
          </p:cNvSpPr>
          <p:nvPr/>
        </p:nvSpPr>
        <p:spPr bwMode="auto">
          <a:xfrm>
            <a:off x="479453" y="533835"/>
            <a:ext cx="2719014" cy="203132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20000"/>
              </a:spcBef>
              <a:spcAft>
                <a:spcPct val="0"/>
              </a:spcAft>
              <a:buChar char="•"/>
              <a:defRPr sz="2400">
                <a:solidFill>
                  <a:schemeClr val="tx1"/>
                </a:solidFill>
                <a:latin typeface="Comic Sans MS" panose="030F0702030302020204" pitchFamily="66" charset="0"/>
                <a:ea typeface="MS PGothic" panose="020B0600070205080204" pitchFamily="34" charset="-128"/>
              </a:defRPr>
            </a:lvl9pPr>
          </a:lstStyle>
          <a:p>
            <a:pPr eaLnBrk="1" hangingPunct="1">
              <a:buFontTx/>
              <a:buNone/>
            </a:pPr>
            <a:r>
              <a:rPr lang="en-US" altLang="en-US" sz="1400" dirty="0">
                <a:solidFill>
                  <a:srgbClr val="FF0000"/>
                </a:solidFill>
              </a:rPr>
              <a:t>User-goal level</a:t>
            </a:r>
            <a:endParaRPr lang="tr-TR" altLang="en-US" sz="1400" dirty="0">
              <a:solidFill>
                <a:srgbClr val="FF0000"/>
              </a:solidFill>
            </a:endParaRPr>
          </a:p>
          <a:p>
            <a:pPr eaLnBrk="1" hangingPunct="1">
              <a:buFontTx/>
              <a:buNone/>
            </a:pPr>
            <a:r>
              <a:rPr lang="tr-TR" altLang="en-US" sz="1200" dirty="0">
                <a:solidFill>
                  <a:schemeClr val="bg1"/>
                </a:solidFill>
              </a:rPr>
              <a:t> </a:t>
            </a:r>
            <a:r>
              <a:rPr lang="en-US" altLang="en-US" sz="1200" dirty="0">
                <a:solidFill>
                  <a:schemeClr val="bg1"/>
                </a:solidFill>
              </a:rPr>
              <a:t>A complete process from the </a:t>
            </a:r>
            <a:endParaRPr lang="tr-TR" altLang="en-US" sz="1200" dirty="0">
              <a:solidFill>
                <a:schemeClr val="bg1"/>
              </a:solidFill>
            </a:endParaRPr>
          </a:p>
          <a:p>
            <a:pPr eaLnBrk="1" hangingPunct="1">
              <a:buFontTx/>
              <a:buNone/>
            </a:pPr>
            <a:r>
              <a:rPr lang="en-US" altLang="en-US" sz="1200" dirty="0">
                <a:solidFill>
                  <a:schemeClr val="bg1"/>
                </a:solidFill>
              </a:rPr>
              <a:t>view point of a user </a:t>
            </a:r>
            <a:endParaRPr lang="tr-TR" altLang="en-US" sz="1200" dirty="0">
              <a:solidFill>
                <a:schemeClr val="bg1"/>
              </a:solidFill>
            </a:endParaRPr>
          </a:p>
          <a:p>
            <a:pPr eaLnBrk="1" hangingPunct="1">
              <a:buFontTx/>
              <a:buNone/>
            </a:pPr>
            <a:r>
              <a:rPr lang="en-US" altLang="en-US" sz="1200" dirty="0">
                <a:solidFill>
                  <a:schemeClr val="bg1"/>
                </a:solidFill>
              </a:rPr>
              <a:t>to meet a goal of the user, roughly </a:t>
            </a:r>
            <a:endParaRPr lang="tr-TR" altLang="en-US" sz="1200" dirty="0">
              <a:solidFill>
                <a:schemeClr val="bg1"/>
              </a:solidFill>
            </a:endParaRPr>
          </a:p>
          <a:p>
            <a:pPr eaLnBrk="1" hangingPunct="1">
              <a:buFontTx/>
              <a:buNone/>
            </a:pPr>
            <a:r>
              <a:rPr lang="en-US" altLang="en-US" sz="1200" dirty="0">
                <a:solidFill>
                  <a:schemeClr val="bg1"/>
                </a:solidFill>
              </a:rPr>
              <a:t>corresponding to </a:t>
            </a:r>
            <a:endParaRPr lang="tr-TR" altLang="en-US" sz="1200" dirty="0">
              <a:solidFill>
                <a:schemeClr val="bg1"/>
              </a:solidFill>
            </a:endParaRPr>
          </a:p>
          <a:p>
            <a:pPr eaLnBrk="1" hangingPunct="1">
              <a:buFontTx/>
              <a:buNone/>
            </a:pPr>
            <a:r>
              <a:rPr lang="en-US" altLang="en-US" sz="1200" dirty="0">
                <a:solidFill>
                  <a:schemeClr val="bg1"/>
                </a:solidFill>
              </a:rPr>
              <a:t>an elementary business process.</a:t>
            </a:r>
          </a:p>
          <a:p>
            <a:pPr eaLnBrk="1" hangingPunct="1">
              <a:buFontTx/>
              <a:buNone/>
            </a:pPr>
            <a:endParaRPr lang="tr-TR" altLang="en-US" sz="1400" dirty="0">
              <a:solidFill>
                <a:srgbClr val="FF0000"/>
              </a:solidFill>
            </a:endParaRPr>
          </a:p>
          <a:p>
            <a:pPr eaLnBrk="1" hangingPunct="1">
              <a:buFontTx/>
              <a:buNone/>
            </a:pPr>
            <a:r>
              <a:rPr lang="en-US" altLang="en-US" sz="1400" dirty="0" smtClean="0">
                <a:solidFill>
                  <a:srgbClr val="FF0000"/>
                </a:solidFill>
              </a:rPr>
              <a:t>Sub function </a:t>
            </a:r>
            <a:r>
              <a:rPr lang="en-US" altLang="en-US" sz="1400" dirty="0">
                <a:solidFill>
                  <a:srgbClr val="FF0000"/>
                </a:solidFill>
              </a:rPr>
              <a:t>level</a:t>
            </a:r>
            <a:endParaRPr lang="tr-TR" altLang="en-US" sz="1400" dirty="0">
              <a:solidFill>
                <a:srgbClr val="FF0000"/>
              </a:solidFill>
            </a:endParaRPr>
          </a:p>
          <a:p>
            <a:pPr eaLnBrk="1" hangingPunct="1">
              <a:buFontTx/>
              <a:buNone/>
            </a:pPr>
            <a:r>
              <a:rPr lang="en-US" altLang="en-US" sz="1200" dirty="0">
                <a:solidFill>
                  <a:schemeClr val="bg1"/>
                </a:solidFill>
              </a:rPr>
              <a:t>Details steps to support </a:t>
            </a:r>
            <a:endParaRPr lang="tr-TR" altLang="en-US" sz="1200" dirty="0">
              <a:solidFill>
                <a:schemeClr val="bg1"/>
              </a:solidFill>
            </a:endParaRPr>
          </a:p>
          <a:p>
            <a:pPr eaLnBrk="1" hangingPunct="1">
              <a:buFontTx/>
              <a:buNone/>
            </a:pPr>
            <a:r>
              <a:rPr lang="en-US" altLang="en-US" sz="1200" dirty="0">
                <a:solidFill>
                  <a:schemeClr val="bg1"/>
                </a:solidFill>
              </a:rPr>
              <a:t>a user goal.</a:t>
            </a:r>
          </a:p>
        </p:txBody>
      </p:sp>
      <p:sp>
        <p:nvSpPr>
          <p:cNvPr id="40966" name="Line 4"/>
          <p:cNvSpPr>
            <a:spLocks noChangeShapeType="1"/>
          </p:cNvSpPr>
          <p:nvPr/>
        </p:nvSpPr>
        <p:spPr bwMode="auto">
          <a:xfrm flipV="1">
            <a:off x="3429000" y="762000"/>
            <a:ext cx="685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A162153F-BAD3-4203-9F76-E8E142F91B5D}" type="slidenum">
              <a:rPr lang="en-US" smtClean="0"/>
              <a:t>5</a:t>
            </a:fld>
            <a:endParaRPr lang="en-US"/>
          </a:p>
        </p:txBody>
      </p:sp>
    </p:spTree>
    <p:extLst>
      <p:ext uri="{BB962C8B-B14F-4D97-AF65-F5344CB8AC3E}">
        <p14:creationId xmlns:p14="http://schemas.microsoft.com/office/powerpoint/2010/main" val="1790347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Define Actors</a:t>
            </a:r>
          </a:p>
        </p:txBody>
      </p:sp>
      <p:sp>
        <p:nvSpPr>
          <p:cNvPr id="151555" name="Rectangle 3"/>
          <p:cNvSpPr>
            <a:spLocks noGrp="1" noChangeArrowheads="1"/>
          </p:cNvSpPr>
          <p:nvPr>
            <p:ph idx="1"/>
          </p:nvPr>
        </p:nvSpPr>
        <p:spPr/>
        <p:txBody>
          <a:bodyPr>
            <a:normAutofit lnSpcReduction="10000"/>
          </a:bodyPr>
          <a:lstStyle/>
          <a:p>
            <a:pPr eaLnBrk="1" hangingPunct="1"/>
            <a:r>
              <a:rPr lang="en-US" altLang="en-US" smtClean="0"/>
              <a:t>Actors should not be analyzed or described in detail unless the application domain demands it.</a:t>
            </a:r>
          </a:p>
          <a:p>
            <a:pPr lvl="1" eaLnBrk="1" hangingPunct="1"/>
            <a:r>
              <a:rPr lang="en-US" altLang="en-US" sz="1800"/>
              <a:t>Template for definition:</a:t>
            </a:r>
          </a:p>
          <a:p>
            <a:pPr lvl="2" eaLnBrk="1" hangingPunct="1"/>
            <a:r>
              <a:rPr lang="en-US" altLang="en-US" sz="1800"/>
              <a:t>Name</a:t>
            </a:r>
          </a:p>
          <a:p>
            <a:pPr lvl="2" eaLnBrk="1" hangingPunct="1"/>
            <a:r>
              <a:rPr lang="en-US" altLang="en-US" sz="1800"/>
              <a:t>Definition</a:t>
            </a:r>
          </a:p>
          <a:p>
            <a:pPr eaLnBrk="1" hangingPunct="1"/>
            <a:endParaRPr lang="tr-TR" altLang="en-US" sz="2000"/>
          </a:p>
          <a:p>
            <a:pPr eaLnBrk="1" hangingPunct="1"/>
            <a:endParaRPr lang="tr-TR" altLang="en-US" sz="2000"/>
          </a:p>
          <a:p>
            <a:pPr eaLnBrk="1" hangingPunct="1"/>
            <a:endParaRPr lang="tr-TR" altLang="en-US" sz="2000"/>
          </a:p>
          <a:p>
            <a:pPr eaLnBrk="1" hangingPunct="1"/>
            <a:r>
              <a:rPr lang="en-US" altLang="en-US" sz="2000"/>
              <a:t>Example for an ATM application: </a:t>
            </a:r>
          </a:p>
          <a:p>
            <a:pPr eaLnBrk="1" hangingPunct="1">
              <a:buFontTx/>
              <a:buNone/>
            </a:pPr>
            <a:r>
              <a:rPr lang="tr-TR" altLang="en-US" sz="2000"/>
              <a:t>	</a:t>
            </a:r>
            <a:r>
              <a:rPr lang="en-US" altLang="en-US" sz="2000">
                <a:solidFill>
                  <a:srgbClr val="FF9900"/>
                </a:solidFill>
              </a:rPr>
              <a:t>Customer:</a:t>
            </a:r>
            <a:r>
              <a:rPr lang="en-US" altLang="en-US" sz="2000"/>
              <a:t> Owner of an account who manages account by depositing and withdrawing funds</a:t>
            </a:r>
          </a:p>
          <a:p>
            <a:pPr eaLnBrk="1" hangingPunct="1"/>
            <a:endParaRPr lang="en-US" altLang="en-US" smtClean="0"/>
          </a:p>
        </p:txBody>
      </p:sp>
      <p:sp>
        <p:nvSpPr>
          <p:cNvPr id="2" name="Slide Number Placeholder 1"/>
          <p:cNvSpPr>
            <a:spLocks noGrp="1"/>
          </p:cNvSpPr>
          <p:nvPr>
            <p:ph type="sldNum" sz="quarter" idx="12"/>
          </p:nvPr>
        </p:nvSpPr>
        <p:spPr/>
        <p:txBody>
          <a:bodyPr/>
          <a:lstStyle/>
          <a:p>
            <a:fld id="{A162153F-BAD3-4203-9F76-E8E142F91B5D}" type="slidenum">
              <a:rPr lang="en-US" smtClean="0"/>
              <a:t>6</a:t>
            </a:fld>
            <a:endParaRPr lang="en-US"/>
          </a:p>
        </p:txBody>
      </p:sp>
    </p:spTree>
    <p:extLst>
      <p:ext uri="{BB962C8B-B14F-4D97-AF65-F5344CB8AC3E}">
        <p14:creationId xmlns:p14="http://schemas.microsoft.com/office/powerpoint/2010/main" val="1575086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1555">
                                            <p:txEl>
                                              <p:pRg st="8" end="8"/>
                                            </p:txEl>
                                          </p:spTgt>
                                        </p:tgtEl>
                                        <p:attrNameLst>
                                          <p:attrName>style.visibility</p:attrName>
                                        </p:attrNameLst>
                                      </p:cBhvr>
                                      <p:to>
                                        <p:strVal val="visible"/>
                                      </p:to>
                                    </p:set>
                                    <p:animEffect transition="in" filter="box(in)">
                                      <p:cBhvr>
                                        <p:cTn id="7" dur="500"/>
                                        <p:tgtEl>
                                          <p:spTgt spid="151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Preconditions</a:t>
            </a:r>
            <a:r>
              <a:rPr lang="tr-TR" altLang="en-US" smtClean="0"/>
              <a:t> and Postconditions</a:t>
            </a:r>
            <a:endParaRPr lang="en-US" altLang="en-US" smtClean="0"/>
          </a:p>
        </p:txBody>
      </p:sp>
      <p:sp>
        <p:nvSpPr>
          <p:cNvPr id="43011" name="Rectangle 3"/>
          <p:cNvSpPr>
            <a:spLocks noGrp="1" noChangeArrowheads="1"/>
          </p:cNvSpPr>
          <p:nvPr>
            <p:ph idx="1"/>
          </p:nvPr>
        </p:nvSpPr>
        <p:spPr/>
        <p:txBody>
          <a:bodyPr>
            <a:normAutofit/>
          </a:bodyPr>
          <a:lstStyle/>
          <a:p>
            <a:pPr eaLnBrk="1" hangingPunct="1">
              <a:lnSpc>
                <a:spcPct val="90000"/>
              </a:lnSpc>
            </a:pPr>
            <a:r>
              <a:rPr lang="tr-TR" altLang="en-US" dirty="0" smtClean="0">
                <a:solidFill>
                  <a:srgbClr val="FF0000"/>
                </a:solidFill>
              </a:rPr>
              <a:t>Preconditions</a:t>
            </a:r>
            <a:r>
              <a:rPr lang="tr-TR" altLang="en-US" dirty="0" smtClean="0"/>
              <a:t> are </a:t>
            </a:r>
            <a:r>
              <a:rPr lang="tr-TR" altLang="en-US" b="1" dirty="0" smtClean="0"/>
              <a:t>a</a:t>
            </a:r>
            <a:r>
              <a:rPr lang="en-US" altLang="en-US" b="1" dirty="0" err="1" smtClean="0"/>
              <a:t>nything</a:t>
            </a:r>
            <a:r>
              <a:rPr lang="en-US" altLang="en-US" b="1" dirty="0" smtClean="0"/>
              <a:t> that must always be true </a:t>
            </a:r>
            <a:r>
              <a:rPr lang="en-US" altLang="en-US" dirty="0" smtClean="0"/>
              <a:t>before beginning a scenario is a precondition.</a:t>
            </a:r>
          </a:p>
          <a:p>
            <a:pPr lvl="1" eaLnBrk="1" hangingPunct="1">
              <a:lnSpc>
                <a:spcPct val="90000"/>
              </a:lnSpc>
            </a:pPr>
            <a:r>
              <a:rPr lang="en-US" altLang="en-US" dirty="0" smtClean="0"/>
              <a:t>Preconditions are assumed to be true, not tested within the Use Case itself.</a:t>
            </a:r>
          </a:p>
          <a:p>
            <a:pPr lvl="1" eaLnBrk="1" hangingPunct="1">
              <a:lnSpc>
                <a:spcPct val="90000"/>
              </a:lnSpc>
            </a:pPr>
            <a:r>
              <a:rPr lang="en-US" altLang="en-US" dirty="0" smtClean="0">
                <a:solidFill>
                  <a:schemeClr val="tx2">
                    <a:lumMod val="60000"/>
                    <a:lumOff val="40000"/>
                  </a:schemeClr>
                </a:solidFill>
              </a:rPr>
              <a:t>Ignore obvious preconditions such as </a:t>
            </a:r>
            <a:r>
              <a:rPr lang="en-US" altLang="en-US" sz="1800" i="1" dirty="0">
                <a:solidFill>
                  <a:schemeClr val="tx2">
                    <a:lumMod val="60000"/>
                    <a:lumOff val="40000"/>
                  </a:schemeClr>
                </a:solidFill>
              </a:rPr>
              <a:t>the power being turned on</a:t>
            </a:r>
            <a:r>
              <a:rPr lang="en-US" altLang="en-US" dirty="0" smtClean="0">
                <a:solidFill>
                  <a:schemeClr val="tx2">
                    <a:lumMod val="60000"/>
                    <a:lumOff val="40000"/>
                  </a:schemeClr>
                </a:solidFill>
              </a:rPr>
              <a:t>. Only document items necessary to understand the Use Case</a:t>
            </a:r>
            <a:r>
              <a:rPr lang="en-US" altLang="en-US" dirty="0" smtClean="0"/>
              <a:t>.</a:t>
            </a:r>
            <a:endParaRPr lang="tr-TR" altLang="en-US" dirty="0" smtClean="0"/>
          </a:p>
          <a:p>
            <a:pPr eaLnBrk="1" hangingPunct="1">
              <a:lnSpc>
                <a:spcPct val="90000"/>
              </a:lnSpc>
            </a:pPr>
            <a:r>
              <a:rPr lang="en-US" altLang="en-US" dirty="0" smtClean="0">
                <a:solidFill>
                  <a:srgbClr val="FF0000"/>
                </a:solidFill>
              </a:rPr>
              <a:t>Success Guarantees</a:t>
            </a:r>
            <a:r>
              <a:rPr lang="en-US" altLang="en-US" dirty="0" smtClean="0"/>
              <a:t> (or </a:t>
            </a:r>
            <a:r>
              <a:rPr lang="en-US" altLang="en-US" dirty="0" err="1" smtClean="0">
                <a:solidFill>
                  <a:srgbClr val="FF0000"/>
                </a:solidFill>
              </a:rPr>
              <a:t>Postconditions</a:t>
            </a:r>
            <a:r>
              <a:rPr lang="en-US" altLang="en-US" dirty="0" smtClean="0"/>
              <a:t>) state what must be true if the Use Case is completed successfully.  This may include the main success scenario and some alternative paths.  </a:t>
            </a:r>
            <a:endParaRPr lang="tr-TR" altLang="en-US" dirty="0" smtClean="0"/>
          </a:p>
          <a:p>
            <a:pPr lvl="1" eaLnBrk="1" hangingPunct="1">
              <a:lnSpc>
                <a:spcPct val="90000"/>
              </a:lnSpc>
            </a:pPr>
            <a:r>
              <a:rPr lang="en-US" altLang="en-US" dirty="0" smtClean="0"/>
              <a:t>For example, if the happy path is a cash sale, a credit sale might also be regarded a success.</a:t>
            </a:r>
          </a:p>
          <a:p>
            <a:pPr lvl="1" eaLnBrk="1" hangingPunct="1">
              <a:lnSpc>
                <a:spcPct val="90000"/>
              </a:lnSpc>
            </a:pPr>
            <a:r>
              <a:rPr lang="en-US" altLang="en-US" dirty="0" smtClean="0"/>
              <a:t>Stakeholders should agree on the guarantee</a:t>
            </a:r>
            <a:r>
              <a:rPr lang="tr-TR" altLang="en-US" dirty="0" smtClean="0"/>
              <a:t>.</a:t>
            </a:r>
            <a:endParaRPr lang="en-US" altLang="en-US" dirty="0" smtClean="0"/>
          </a:p>
          <a:p>
            <a:pPr eaLnBrk="1" hangingPunct="1">
              <a:lnSpc>
                <a:spcPct val="90000"/>
              </a:lnSpc>
            </a:pPr>
            <a:endParaRPr lang="en-US" altLang="en-US" dirty="0" smtClean="0"/>
          </a:p>
        </p:txBody>
      </p:sp>
      <p:sp>
        <p:nvSpPr>
          <p:cNvPr id="2" name="Slide Number Placeholder 1"/>
          <p:cNvSpPr>
            <a:spLocks noGrp="1"/>
          </p:cNvSpPr>
          <p:nvPr>
            <p:ph type="sldNum" sz="quarter" idx="12"/>
          </p:nvPr>
        </p:nvSpPr>
        <p:spPr/>
        <p:txBody>
          <a:bodyPr/>
          <a:lstStyle/>
          <a:p>
            <a:fld id="{A162153F-BAD3-4203-9F76-E8E142F91B5D}" type="slidenum">
              <a:rPr lang="en-US" smtClean="0"/>
              <a:t>7</a:t>
            </a:fld>
            <a:endParaRPr lang="en-US"/>
          </a:p>
        </p:txBody>
      </p:sp>
    </p:spTree>
    <p:extLst>
      <p:ext uri="{BB962C8B-B14F-4D97-AF65-F5344CB8AC3E}">
        <p14:creationId xmlns:p14="http://schemas.microsoft.com/office/powerpoint/2010/main" val="2304111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mtClean="0"/>
              <a:t>Scenarios</a:t>
            </a:r>
          </a:p>
        </p:txBody>
      </p:sp>
      <p:sp>
        <p:nvSpPr>
          <p:cNvPr id="44037" name="Rectangle 3"/>
          <p:cNvSpPr>
            <a:spLocks noGrp="1" noChangeArrowheads="1"/>
          </p:cNvSpPr>
          <p:nvPr>
            <p:ph idx="1"/>
          </p:nvPr>
        </p:nvSpPr>
        <p:spPr/>
        <p:txBody>
          <a:bodyPr/>
          <a:lstStyle/>
          <a:p>
            <a:pPr eaLnBrk="1" hangingPunct="1"/>
            <a:r>
              <a:rPr lang="en-US" altLang="en-US" smtClean="0"/>
              <a:t>The </a:t>
            </a:r>
            <a:r>
              <a:rPr lang="en-US" altLang="en-US" smtClean="0">
                <a:solidFill>
                  <a:srgbClr val="FF0000"/>
                </a:solidFill>
              </a:rPr>
              <a:t>Main Success Scenario</a:t>
            </a:r>
            <a:r>
              <a:rPr lang="en-US" altLang="en-US" smtClean="0"/>
              <a:t>, or </a:t>
            </a:r>
            <a:r>
              <a:rPr lang="ja-JP" altLang="en-US" smtClean="0"/>
              <a:t>“</a:t>
            </a:r>
            <a:r>
              <a:rPr lang="en-US" altLang="ja-JP" smtClean="0">
                <a:solidFill>
                  <a:schemeClr val="accent2"/>
                </a:solidFill>
              </a:rPr>
              <a:t>happy path</a:t>
            </a:r>
            <a:r>
              <a:rPr lang="ja-JP" altLang="en-US" smtClean="0"/>
              <a:t>”</a:t>
            </a:r>
            <a:r>
              <a:rPr lang="en-US" altLang="ja-JP" smtClean="0"/>
              <a:t> is the expected primary use of the system, without problems or exceptions.</a:t>
            </a:r>
          </a:p>
          <a:p>
            <a:pPr eaLnBrk="1" hangingPunct="1"/>
            <a:endParaRPr lang="tr-TR" altLang="en-US" smtClean="0"/>
          </a:p>
          <a:p>
            <a:pPr eaLnBrk="1" hangingPunct="1"/>
            <a:r>
              <a:rPr lang="en-US" altLang="en-US" smtClean="0">
                <a:solidFill>
                  <a:srgbClr val="FF0000"/>
                </a:solidFill>
              </a:rPr>
              <a:t>Alternative Scenarios</a:t>
            </a:r>
            <a:r>
              <a:rPr lang="en-US" altLang="en-US" smtClean="0"/>
              <a:t> or </a:t>
            </a:r>
            <a:r>
              <a:rPr lang="en-US" altLang="en-US" smtClean="0">
                <a:solidFill>
                  <a:srgbClr val="FF0000"/>
                </a:solidFill>
              </a:rPr>
              <a:t>Extensions</a:t>
            </a:r>
            <a:r>
              <a:rPr lang="en-US" altLang="en-US" smtClean="0"/>
              <a:t> are used to document other common paths through the system and error handling or exceptions.</a:t>
            </a:r>
          </a:p>
          <a:p>
            <a:pPr eaLnBrk="1" hangingPunct="1"/>
            <a:endParaRPr lang="en-US" altLang="en-US" smtClean="0"/>
          </a:p>
        </p:txBody>
      </p:sp>
      <p:sp>
        <p:nvSpPr>
          <p:cNvPr id="2" name="Slide Number Placeholder 1"/>
          <p:cNvSpPr>
            <a:spLocks noGrp="1"/>
          </p:cNvSpPr>
          <p:nvPr>
            <p:ph type="sldNum" sz="quarter" idx="12"/>
          </p:nvPr>
        </p:nvSpPr>
        <p:spPr/>
        <p:txBody>
          <a:bodyPr/>
          <a:lstStyle/>
          <a:p>
            <a:fld id="{A162153F-BAD3-4203-9F76-E8E142F91B5D}" type="slidenum">
              <a:rPr lang="en-US" smtClean="0"/>
              <a:t>8</a:t>
            </a:fld>
            <a:endParaRPr lang="en-US"/>
          </a:p>
        </p:txBody>
      </p:sp>
    </p:spTree>
    <p:extLst>
      <p:ext uri="{BB962C8B-B14F-4D97-AF65-F5344CB8AC3E}">
        <p14:creationId xmlns:p14="http://schemas.microsoft.com/office/powerpoint/2010/main" val="4086901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Extensions (Alternative Flows)</a:t>
            </a:r>
          </a:p>
        </p:txBody>
      </p:sp>
      <p:sp>
        <p:nvSpPr>
          <p:cNvPr id="52227" name="Rectangle 3"/>
          <p:cNvSpPr>
            <a:spLocks noGrp="1" noChangeArrowheads="1"/>
          </p:cNvSpPr>
          <p:nvPr>
            <p:ph idx="1"/>
          </p:nvPr>
        </p:nvSpPr>
        <p:spPr/>
        <p:txBody>
          <a:bodyPr/>
          <a:lstStyle/>
          <a:p>
            <a:pPr eaLnBrk="1" hangingPunct="1"/>
            <a:r>
              <a:rPr lang="en-US" altLang="en-US" smtClean="0"/>
              <a:t>Extensions or Alternative Flow Use Cases allow the specification of</a:t>
            </a:r>
          </a:p>
          <a:p>
            <a:pPr lvl="1" eaLnBrk="1" hangingPunct="1"/>
            <a:r>
              <a:rPr lang="en-US" altLang="en-US"/>
              <a:t>Different ways of handling transactions</a:t>
            </a:r>
          </a:p>
          <a:p>
            <a:pPr lvl="1" eaLnBrk="1" hangingPunct="1"/>
            <a:r>
              <a:rPr lang="en-US" altLang="en-US"/>
              <a:t>Error processes</a:t>
            </a:r>
          </a:p>
          <a:p>
            <a:pPr eaLnBrk="1" hangingPunct="1"/>
            <a:endParaRPr lang="tr-TR" altLang="en-US" smtClean="0"/>
          </a:p>
          <a:p>
            <a:pPr eaLnBrk="1" hangingPunct="1"/>
            <a:r>
              <a:rPr lang="en-US" altLang="en-US" smtClean="0"/>
              <a:t>Sections are convenient way to handle alternative courses of action</a:t>
            </a:r>
          </a:p>
          <a:p>
            <a:pPr lvl="1" eaLnBrk="1" hangingPunct="1"/>
            <a:r>
              <a:rPr lang="en-US" altLang="en-US"/>
              <a:t>Sections are a segment of a use case executed out of sequence</a:t>
            </a:r>
          </a:p>
          <a:p>
            <a:pPr eaLnBrk="1" hangingPunct="1"/>
            <a:endParaRPr lang="en-US" altLang="en-US" smtClean="0"/>
          </a:p>
        </p:txBody>
      </p:sp>
      <p:sp>
        <p:nvSpPr>
          <p:cNvPr id="2" name="Slide Number Placeholder 1"/>
          <p:cNvSpPr>
            <a:spLocks noGrp="1"/>
          </p:cNvSpPr>
          <p:nvPr>
            <p:ph type="sldNum" sz="quarter" idx="12"/>
          </p:nvPr>
        </p:nvSpPr>
        <p:spPr/>
        <p:txBody>
          <a:bodyPr/>
          <a:lstStyle/>
          <a:p>
            <a:fld id="{A162153F-BAD3-4203-9F76-E8E142F91B5D}" type="slidenum">
              <a:rPr lang="en-US" smtClean="0"/>
              <a:t>9</a:t>
            </a:fld>
            <a:endParaRPr lang="en-US"/>
          </a:p>
        </p:txBody>
      </p:sp>
    </p:spTree>
    <p:extLst>
      <p:ext uri="{BB962C8B-B14F-4D97-AF65-F5344CB8AC3E}">
        <p14:creationId xmlns:p14="http://schemas.microsoft.com/office/powerpoint/2010/main" val="4600827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213</TotalTime>
  <Words>1179</Words>
  <Application>Microsoft Office PowerPoint</Application>
  <PresentationFormat>Widescreen</PresentationFormat>
  <Paragraphs>162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MS PGothic</vt:lpstr>
      <vt:lpstr>Arial</vt:lpstr>
      <vt:lpstr>Calibri</vt:lpstr>
      <vt:lpstr>Century Gothic</vt:lpstr>
      <vt:lpstr>Comic Sans MS</vt:lpstr>
      <vt:lpstr>メイリオ</vt:lpstr>
      <vt:lpstr>Wingdings 3</vt:lpstr>
      <vt:lpstr>Ion</vt:lpstr>
      <vt:lpstr>Use Case</vt:lpstr>
      <vt:lpstr>Types of Use Cases</vt:lpstr>
      <vt:lpstr>Expanded Essential Use Cases (Fully Dressed Use Cases)</vt:lpstr>
      <vt:lpstr>Use Case Template</vt:lpstr>
      <vt:lpstr>PowerPoint Presentation</vt:lpstr>
      <vt:lpstr>Define Actors</vt:lpstr>
      <vt:lpstr>Preconditions and Postconditions</vt:lpstr>
      <vt:lpstr>Scenarios</vt:lpstr>
      <vt:lpstr>Extensions (Alternative Flows)</vt:lpstr>
      <vt:lpstr>Two Parts for Extensions</vt:lpstr>
      <vt:lpstr>Documenting Extensions</vt:lpstr>
      <vt:lpstr>Special Requirements</vt:lpstr>
      <vt:lpstr>Technology and Data Variations List</vt:lpstr>
      <vt:lpstr>Technology</vt:lpstr>
      <vt:lpstr>Expanded Essential Use Cases (Fully Dressed Use Cases)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14</cp:revision>
  <dcterms:created xsi:type="dcterms:W3CDTF">2023-09-04T04:52:22Z</dcterms:created>
  <dcterms:modified xsi:type="dcterms:W3CDTF">2023-09-04T08:25:58Z</dcterms:modified>
</cp:coreProperties>
</file>