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4"/>
  </p:notesMasterIdLst>
  <p:sldIdLst>
    <p:sldId id="256" r:id="rId2"/>
    <p:sldId id="307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7" r:id="rId13"/>
    <p:sldId id="328" r:id="rId14"/>
    <p:sldId id="275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76" r:id="rId24"/>
    <p:sldId id="329" r:id="rId25"/>
    <p:sldId id="331" r:id="rId26"/>
    <p:sldId id="332" r:id="rId27"/>
    <p:sldId id="333" r:id="rId28"/>
    <p:sldId id="334" r:id="rId29"/>
    <p:sldId id="336" r:id="rId30"/>
    <p:sldId id="337" r:id="rId31"/>
    <p:sldId id="338" r:id="rId32"/>
    <p:sldId id="340" r:id="rId33"/>
    <p:sldId id="341" r:id="rId34"/>
    <p:sldId id="342" r:id="rId35"/>
    <p:sldId id="344" r:id="rId36"/>
    <p:sldId id="345" r:id="rId37"/>
    <p:sldId id="348" r:id="rId38"/>
    <p:sldId id="349" r:id="rId39"/>
    <p:sldId id="350" r:id="rId40"/>
    <p:sldId id="351" r:id="rId41"/>
    <p:sldId id="346" r:id="rId42"/>
    <p:sldId id="30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9/11/2023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 smtClean="0">
                <a:latin typeface="Calibri" panose="020F0502020204030204" pitchFamily="34" charset="0"/>
              </a:rPr>
              <a:t>Week-04</a:t>
            </a:r>
            <a:r>
              <a:rPr lang="en-US" sz="3200" dirty="0">
                <a:latin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Lecture-01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5" y="4520108"/>
            <a:ext cx="6718477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Calibri" panose="020F0502020204030204" pitchFamily="34" charset="0"/>
              </a:rPr>
              <a:t>Department </a:t>
            </a:r>
            <a:r>
              <a:rPr lang="en-US" i="1" dirty="0">
                <a:latin typeface="Calibri" panose="020F0502020204030204" pitchFamily="34" charset="0"/>
              </a:rPr>
              <a:t>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71" y="4520107"/>
            <a:ext cx="1783977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5118846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e.g., conceptual class for the event of a purchase transaction</a:t>
            </a: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Name (Symbol) -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Intension of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“represents the event of a purchase transaction, and has a date and time.”</a:t>
            </a:r>
          </a:p>
          <a:p>
            <a:pPr marL="800100" marR="0" indent="-34290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Extension of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the set of all sales.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Usually symbol and intentional view of a conceptual class are of most practical interest.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8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82873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B692B-0EA9-F7CE-A320-B1EBE07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19" y="991899"/>
            <a:ext cx="6492961" cy="577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85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and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2599764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Classes in the Sale Domain: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e.g. the real-world domain of sales in a store, there are the conceptual classes of Store, Register, and Sale.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Therefore, our domain model, may include Store, Register, and Sale.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1D7BC-6073-AC64-83F5-7BD57C2A5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7" y="4285089"/>
            <a:ext cx="9441325" cy="108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5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3" y="148415"/>
            <a:ext cx="11555506" cy="977113"/>
          </a:xfrm>
        </p:spPr>
        <p:txBody>
          <a:bodyPr>
            <a:normAutofit fontScale="90000"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5118846"/>
          </a:xfrm>
        </p:spPr>
        <p:txBody>
          <a:bodyPr>
            <a:noAutofit/>
          </a:bodyPr>
          <a:lstStyle/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Goal: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 domain model of interesting or meaningful conceptual classes in the domain of interest (sales) - concepts related to the use case Process Sale.</a:t>
            </a:r>
          </a:p>
          <a:p>
            <a:pPr marR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Central task: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conceptual classes related to the scenarios under design.</a:t>
            </a:r>
          </a:p>
          <a:p>
            <a:pPr marL="0" marR="0" indent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 guideline in identifying conceptual classes: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better to over specify a domain model with lots of fine-grained conceptual classes than to underspecify it.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Common to miss. conceptual classes during the initial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2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01" y="120194"/>
            <a:ext cx="10804398" cy="869280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Strategies to Identify 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35474"/>
            <a:ext cx="10804398" cy="2448491"/>
          </a:xfrm>
        </p:spPr>
        <p:txBody>
          <a:bodyPr>
            <a:normAutofit/>
          </a:bodyPr>
          <a:lstStyle/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techniques: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a conceptual class category list.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noun phrases.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37606"/>
            <a:ext cx="4068856" cy="4225312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 the creation of a domain model by making a list of candidate conceptual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Many common categories in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01" y="59818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Use a Conceptual Class Category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DE46-3B3C-2D7C-657A-58D4FF17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72" y="970483"/>
            <a:ext cx="6660776" cy="583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5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72" y="1515036"/>
            <a:ext cx="10479855" cy="4482354"/>
          </a:xfrm>
        </p:spPr>
        <p:txBody>
          <a:bodyPr>
            <a:normAutofit/>
          </a:bodyPr>
          <a:lstStyle/>
          <a:p>
            <a:pPr marL="16002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Useful technique - linguistic analysis: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nouns and noun phrases in textual descriptions of a domain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Consider them as candidate conceptual classes or attributes.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mechanical noun-to-class mapping isn’t possible, and words in natural languages are ambiguous.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Fully dressed use cases are an excellent description for this analysis.</a:t>
            </a:r>
          </a:p>
          <a:p>
            <a:pPr marL="3886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scenario of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 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649546-7CDD-FCE4-8BE9-22FE7E00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417973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048872"/>
            <a:ext cx="11376212" cy="570869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Success Scenario (or Basic Flow):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arrives at a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 checkout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goods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purchase.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starts a new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enters item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records sale line item and presents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running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Price calculated from a set of price rules.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repeats steps 2-3 until indicates done.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total with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taxes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calculated.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tells Customer the total, and asks for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pays and System handles payment.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logs the completed sale and sends sale and payment information to the external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Accounting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(for accounting and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commissions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4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systems (to update inventory).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</a:t>
            </a:r>
            <a:r>
              <a:rPr lang="en-US" sz="24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receipt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7432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 leaves with receipt and goods (if any).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3FD02C-76EB-59EE-4162-DAEE3DE2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2958788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730709"/>
            <a:ext cx="10804398" cy="36481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Extensions (or Alternative Flows):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7a.          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Paying by cash: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enters the cash </a:t>
            </a:r>
            <a:r>
              <a:rPr lang="en-US" sz="2200" b="1" i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amount tendered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presents the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due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releases the </a:t>
            </a:r>
            <a:r>
              <a:rPr lang="en-US" sz="2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 drawer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Cashier deposits cash tendered and returns balance in cash to Customer.</a:t>
            </a:r>
          </a:p>
          <a:p>
            <a:pPr marL="73152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 records the cash payment.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7DDD9F-B50A-DFCC-0575-9E6DE5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1" y="100436"/>
            <a:ext cx="11967882" cy="948435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</a:p>
        </p:txBody>
      </p:sp>
    </p:spTree>
    <p:extLst>
      <p:ext uri="{BB962C8B-B14F-4D97-AF65-F5344CB8AC3E}">
        <p14:creationId xmlns:p14="http://schemas.microsoft.com/office/powerpoint/2010/main" val="118607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79812"/>
            <a:ext cx="10804398" cy="2850775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Some noun phrases are candidate conceptual classes,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Some refer to conceptual classes that are ignored in this iteration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“Accounting” and “commissions”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Some are attributes of conceptual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24EC77-1BBF-997A-7034-61526486075E}"/>
              </a:ext>
            </a:extLst>
          </p:cNvPr>
          <p:cNvSpPr txBox="1">
            <a:spLocks/>
          </p:cNvSpPr>
          <p:nvPr/>
        </p:nvSpPr>
        <p:spPr>
          <a:xfrm>
            <a:off x="134471" y="100436"/>
            <a:ext cx="11967882" cy="948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none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6000">
                <a:latin typeface="Calibri" panose="020F0502020204030204" pitchFamily="34" charset="0"/>
                <a:cs typeface="Calibri" panose="020F0502020204030204" pitchFamily="34" charset="0"/>
              </a:rPr>
              <a:t>Conceptual Classes: Identify Noun Phrase</a:t>
            </a:r>
            <a:endParaRPr lang="en-US"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8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765232"/>
            <a:ext cx="10975570" cy="3765177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a representation of real-world conceptual classes - not of software components.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used as a source of inspiration for designing software objects 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most important artifact created during object-oriented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Introduction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3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45921"/>
            <a:ext cx="11554114" cy="1974734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is generated of candidate conceptual classes for the domain from the Conceptual Class Category List and noun phrase analysis,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Sample list —the simplified scenario of Process Sale.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12771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Candidate Conceptual Classes for the Sales Domain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4BFF29-F098-C968-DE0A-B59812E1CD13}"/>
              </a:ext>
            </a:extLst>
          </p:cNvPr>
          <p:cNvSpPr txBox="1">
            <a:spLocks/>
          </p:cNvSpPr>
          <p:nvPr/>
        </p:nvSpPr>
        <p:spPr>
          <a:xfrm>
            <a:off x="1271510" y="3488998"/>
            <a:ext cx="3100396" cy="3257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ProductSpecification</a:t>
            </a:r>
            <a:endParaRPr lang="en-US" sz="24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SalesLineltem</a:t>
            </a:r>
            <a:endParaRPr lang="en-US" sz="24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Cashier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027CE9-4337-74F4-85CA-BD6DEF7E14D7}"/>
              </a:ext>
            </a:extLst>
          </p:cNvPr>
          <p:cNvSpPr txBox="1">
            <a:spLocks/>
          </p:cNvSpPr>
          <p:nvPr/>
        </p:nvSpPr>
        <p:spPr>
          <a:xfrm>
            <a:off x="5318550" y="3583192"/>
            <a:ext cx="4051742" cy="3257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</a:p>
          <a:p>
            <a:pPr marL="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240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ProductCatalog</a:t>
            </a:r>
            <a:endParaRPr lang="en-US" sz="2400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05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147482"/>
            <a:ext cx="11401984" cy="5125302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Make a Domain Model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Apply the following steps to create a domain model: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List the candidate conceptual classes using the Conceptual Class Category List and noun phrase identification techniques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Draw them in a domain model.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Add associations necessary to record relationships for which there is a need to preserve some memory</a:t>
            </a:r>
          </a:p>
          <a:p>
            <a:pPr marL="731520" marR="0" indent="-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 the attributes necessary to fulfill the information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Domain Modeling Guidelines</a:t>
            </a:r>
          </a:p>
        </p:txBody>
      </p:sp>
    </p:spTree>
    <p:extLst>
      <p:ext uri="{BB962C8B-B14F-4D97-AF65-F5344CB8AC3E}">
        <p14:creationId xmlns:p14="http://schemas.microsoft.com/office/powerpoint/2010/main" val="1226558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4509655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mapmaker strategy applies to both maps and domain models.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Make a domain model in the spirit of how a cartographer or mapmaker works: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existing names in the territory.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Exclude irrelevant features.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not add things that are not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On Naming and Modeling Things - The Mapmaker</a:t>
            </a:r>
          </a:p>
        </p:txBody>
      </p:sp>
    </p:spTree>
    <p:extLst>
      <p:ext uri="{BB962C8B-B14F-4D97-AF65-F5344CB8AC3E}">
        <p14:creationId xmlns:p14="http://schemas.microsoft.com/office/powerpoint/2010/main" val="290705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27760"/>
            <a:ext cx="11239500" cy="4249271"/>
          </a:xfrm>
        </p:spPr>
        <p:txBody>
          <a:bodyPr>
            <a:norm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domain model is a kind of map of concepts or things in a domain.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uses the names of the territory—they do not change the names of cities on a map.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 use the vocabulary of the domain when naming conceptual classes and attributes.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deletes things from a map if they are not considered relevant to the purpose of the map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</a:t>
            </a:r>
            <a:r>
              <a:rPr lang="en-US" sz="24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- exclude conceptual classes in the problem domain not pertinent to the requirements.</a:t>
            </a:r>
          </a:p>
          <a:p>
            <a:pPr marL="8001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mapmaker does not show things that are not there</a:t>
            </a:r>
          </a:p>
          <a:p>
            <a:pPr marL="112014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 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exclude things not in the problem domain under consideration.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1B6FD-CC97-D130-32C0-C2EF31BF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On Naming and Modeling Things - The Mapmaker</a:t>
            </a:r>
          </a:p>
        </p:txBody>
      </p:sp>
    </p:spTree>
    <p:extLst>
      <p:ext uri="{BB962C8B-B14F-4D97-AF65-F5344CB8AC3E}">
        <p14:creationId xmlns:p14="http://schemas.microsoft.com/office/powerpoint/2010/main" val="230652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2334329"/>
          </a:xfrm>
        </p:spPr>
        <p:txBody>
          <a:bodyPr>
            <a:normAutofit lnSpcReduction="10000"/>
          </a:bodyPr>
          <a:lstStyle/>
          <a:p>
            <a:pPr marL="228600" marR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Most common mistake - to represent something as an attribute when it should have been a concept.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Rule of thumb:</a:t>
            </a:r>
          </a:p>
          <a:p>
            <a:pPr marL="3886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If we do not think of some conceptual class X as a number or text in the real world, X is probably a conceptual class, not an attribute</a:t>
            </a:r>
            <a:r>
              <a:rPr lang="en-US" sz="2000" b="0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38862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e.g., should </a:t>
            </a:r>
            <a:r>
              <a:rPr lang="en-US" b="1" dirty="0">
                <a:latin typeface="Times New Roman" panose="02020603050405020304" pitchFamily="18" charset="0"/>
              </a:rPr>
              <a:t>store</a:t>
            </a:r>
            <a:r>
              <a:rPr lang="en-US" dirty="0">
                <a:latin typeface="Times New Roman" panose="02020603050405020304" pitchFamily="18" charset="0"/>
              </a:rPr>
              <a:t> be an attribute of </a:t>
            </a:r>
            <a:r>
              <a:rPr lang="en-US" b="1" dirty="0">
                <a:latin typeface="Times New Roman" panose="02020603050405020304" pitchFamily="18" charset="0"/>
              </a:rPr>
              <a:t>Sale</a:t>
            </a:r>
            <a:r>
              <a:rPr lang="en-US" dirty="0">
                <a:latin typeface="Times New Roman" panose="02020603050405020304" pitchFamily="18" charset="0"/>
              </a:rPr>
              <a:t>, or a separate conceptual class Store?</a:t>
            </a:r>
            <a:endParaRPr lang="en-US" sz="2000" b="0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  <a:p>
            <a:pPr marL="4572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1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66559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Common Mistake in Identifying Conceptual Classes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AE79B6-CDB5-B963-3EB5-AC53F230C41F}"/>
              </a:ext>
            </a:extLst>
          </p:cNvPr>
          <p:cNvSpPr txBox="1">
            <a:spLocks/>
          </p:cNvSpPr>
          <p:nvPr/>
        </p:nvSpPr>
        <p:spPr>
          <a:xfrm>
            <a:off x="323850" y="4910468"/>
            <a:ext cx="10804398" cy="176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</a:rPr>
              <a:t>Real world - </a:t>
            </a:r>
            <a:r>
              <a:rPr lang="en-US" dirty="0">
                <a:latin typeface="Times New Roman" panose="02020603050405020304" pitchFamily="18" charset="0"/>
              </a:rPr>
              <a:t>a store is not considered a number or text—the term suggests a legal entity, an organization, and something occupies space.</a:t>
            </a: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endParaRPr lang="en-US" dirty="0">
              <a:latin typeface="Times New Roman" panose="02020603050405020304" pitchFamily="18" charset="0"/>
            </a:endParaRPr>
          </a:p>
          <a:p>
            <a:pPr marL="388620" indent="-342900"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</a:rPr>
              <a:t>Therefore, Store should be a concept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A5DE76-8C11-4F82-813B-BD154940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00" b="6370"/>
          <a:stretch/>
        </p:blipFill>
        <p:spPr>
          <a:xfrm>
            <a:off x="753871" y="4224570"/>
            <a:ext cx="9543741" cy="60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569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6"/>
            <a:ext cx="10804398" cy="722066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of conceptual classes for the NextGen POS domain may be represented graphically to show the start of the Domain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286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NextGen POS Domain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1C8E7-F6DC-6974-44CA-9F26451F9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06" y="3429000"/>
            <a:ext cx="9959788" cy="236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76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5"/>
            <a:ext cx="10804398" cy="2810843"/>
          </a:xfrm>
        </p:spPr>
        <p:txBody>
          <a:bodyPr>
            <a:noAutofit/>
          </a:bodyPr>
          <a:lstStyle/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associations of conceptual classes needed to satisfy the information requirements of the current scenarios, and aid in comprehending the domain model.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association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relationship between instances of those types that indicate some meaningful and interesting connection.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Domain Model: Adding Associations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F2FAC0-284A-114D-B99C-F00949B9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93" y="4554070"/>
            <a:ext cx="5649810" cy="21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2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62546"/>
            <a:ext cx="10804398" cy="1268914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 association is represented as a line between classes with an association name.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association is inherently bi-directional.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UML Association Notation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454DD8C-F68D-D685-BF75-E966F645C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5" y="2862502"/>
            <a:ext cx="6109728" cy="377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46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4707"/>
            <a:ext cx="10804398" cy="4814046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Ends of an association may contain a multiplicity expression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</a:t>
            </a: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ndicating the numerical relationship between instances of the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Optional “reading direction arrow” indicates the direction to read the association name.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Conventional to read the association from left to right or top to bottom,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Although the UML does not make this a rule.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Reading direction arrow has no meaning in terms of the model;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is only an aid to the reader of the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The UML Association Notation</a:t>
            </a:r>
          </a:p>
        </p:txBody>
      </p:sp>
    </p:spTree>
    <p:extLst>
      <p:ext uri="{BB962C8B-B14F-4D97-AF65-F5344CB8AC3E}">
        <p14:creationId xmlns:p14="http://schemas.microsoft.com/office/powerpoint/2010/main" val="92301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8"/>
            <a:ext cx="10804398" cy="1470635"/>
          </a:xfrm>
        </p:spPr>
        <p:txBody>
          <a:bodyPr>
            <a:normAutofit/>
          </a:bodyPr>
          <a:lstStyle/>
          <a:p>
            <a:pPr marL="0" marR="0" algn="l">
              <a:spcBef>
                <a:spcPts val="1200"/>
              </a:spcBef>
              <a:spcAft>
                <a:spcPts val="300"/>
              </a:spcAft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Finding Associations—Common Associations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855693"/>
            <a:ext cx="3495115" cy="3863789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 the addition of associations by using the list in Table below.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Table contains common categories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CFAA4B-F53F-40E1-6C2F-F531090C7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65" y="1464633"/>
            <a:ext cx="7372448" cy="53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21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4" y="1792941"/>
            <a:ext cx="10975570" cy="3765177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representation of conceptual classes or real-world objects in a domain of interest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Domain models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also called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models, domain object models,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analysis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 models.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UP defines a Domain Model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one of the artifacts that may be created in the Business Modeling discipline.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Introduction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58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344707"/>
            <a:ext cx="10804398" cy="3254187"/>
          </a:xfrm>
        </p:spPr>
        <p:txBody>
          <a:bodyPr>
            <a:noAutofit/>
          </a:bodyPr>
          <a:lstStyle/>
          <a:p>
            <a:pPr marL="0" marR="0" indent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High-priority association categories useful to include in a domain model: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 is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 or logical part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B.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physically or logically contained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in/on B.</a:t>
            </a:r>
          </a:p>
          <a:p>
            <a:pPr lvl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is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recorded 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B.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High-Priority Associations</a:t>
            </a:r>
          </a:p>
        </p:txBody>
      </p:sp>
    </p:spTree>
    <p:extLst>
      <p:ext uri="{BB962C8B-B14F-4D97-AF65-F5344CB8AC3E}">
        <p14:creationId xmlns:p14="http://schemas.microsoft.com/office/powerpoint/2010/main" val="2439857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0804398" cy="4928077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Focus on those associations for which knowledge of the relationship needs to be preserved for some duration (“need-to-know” associations).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more important to identify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classes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 to identify associations.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Too many associations tend to confuse a domain model rather than illu­minate it.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Their discovery can be time-consuming, with marginal benefit.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Avoid showing redundant or derivable associations.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Association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3165797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1660842" cy="3060191"/>
          </a:xfrm>
        </p:spPr>
        <p:txBody>
          <a:bodyPr>
            <a:noAutofit/>
          </a:bodyPr>
          <a:lstStyle/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Multiplicity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defines how many instances of a class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be associated with one instance of a class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R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e.g., single instance of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Store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be associated with “many” (zero or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more,indicated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the * )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Item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4B133E9-F5C3-04B7-6107-2F45E70A3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43" y="3853537"/>
            <a:ext cx="7030714" cy="282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37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DFF2-9A1A-28CA-19DB-999C5F7A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BD30AFB3-0286-D89C-544D-AD1A3B3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8" y="1595718"/>
            <a:ext cx="4477597" cy="49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C2B14B-5AC1-171D-4B53-30D85BA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Multiplicity</a:t>
            </a:r>
          </a:p>
        </p:txBody>
      </p:sp>
    </p:spTree>
    <p:extLst>
      <p:ext uri="{BB962C8B-B14F-4D97-AF65-F5344CB8AC3E}">
        <p14:creationId xmlns:p14="http://schemas.microsoft.com/office/powerpoint/2010/main" val="2882112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1"/>
            <a:ext cx="11103820" cy="3373957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Name an association based on a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TypeName-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VerbPhrase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-TypeName</a:t>
            </a: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format.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Association names should start with a capital letter.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- classifiers should start with a capital letter.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Two common formats for a compound association name are: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Paid-by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PaidBy</a:t>
            </a:r>
            <a:endParaRPr lang="en-US" sz="2400" i="1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Naming Associations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DADC84B-61BD-30E4-1044-87F9E48ED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217"/>
          <a:stretch/>
        </p:blipFill>
        <p:spPr bwMode="auto">
          <a:xfrm>
            <a:off x="1983464" y="4342218"/>
            <a:ext cx="7492161" cy="229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60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2558168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types may have multiple associations between them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e.g. - Domain of the airline:</a:t>
            </a:r>
          </a:p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elationships between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Flight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Airport </a:t>
            </a:r>
            <a:endParaRPr lang="en-US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43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Flying-to and flying-from associations are distinctly different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Multiple Associations Between Two Types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1F478264-0C28-E73A-6AC1-7906E00DB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607" y="3751729"/>
            <a:ext cx="6926786" cy="203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91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F6C2-DB6B-77AB-AF46-57ECC3BE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2" y="264728"/>
            <a:ext cx="11331388" cy="842144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Domain Model: Adding Attributes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0BE7-CB39-6F0B-8D24-F9E6B1CA2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1" y="1586754"/>
            <a:ext cx="11331387" cy="2985246"/>
          </a:xfrm>
        </p:spPr>
        <p:txBody>
          <a:bodyPr>
            <a:normAutofit/>
          </a:bodyPr>
          <a:lstStyle/>
          <a:p>
            <a:pPr marL="1600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Identify attributes of conceptual classes that are needed to satisfy the information requirements of the current scenarios under development.</a:t>
            </a:r>
          </a:p>
          <a:p>
            <a:pPr marL="0" marR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 attribute is a logical data value of an object.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Include attributes for which the requirements suggest a need to remember information.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8FA1-831E-43C5-46F6-16F1974C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AB12CDE1-5FF6-2DB3-CB40-7D02F5F3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65" y="4975413"/>
            <a:ext cx="5938464" cy="15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1B2-C701-D6B4-D73F-F3CAC6193FFB}"/>
              </a:ext>
            </a:extLst>
          </p:cNvPr>
          <p:cNvSpPr txBox="1">
            <a:spLocks/>
          </p:cNvSpPr>
          <p:nvPr/>
        </p:nvSpPr>
        <p:spPr>
          <a:xfrm>
            <a:off x="403411" y="4716557"/>
            <a:ext cx="5362149" cy="1876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Attributes are shown in the second compartment of the class box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Their type may optionally be shown.</a:t>
            </a:r>
          </a:p>
        </p:txBody>
      </p:sp>
    </p:spTree>
    <p:extLst>
      <p:ext uri="{BB962C8B-B14F-4D97-AF65-F5344CB8AC3E}">
        <p14:creationId xmlns:p14="http://schemas.microsoft.com/office/powerpoint/2010/main" val="1234613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1805132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simple attribute types are often thought of as primitive data types, such as numbers.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 of an attribute should not be a complex domain concept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Keep Attributes Simple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F259A02-4F6A-F340-AE01-C722EB58C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279" y="3155576"/>
            <a:ext cx="9234937" cy="31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000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308" y="964962"/>
            <a:ext cx="11103820" cy="1321038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Attributes in a domain model should be simple attributes or data types.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Common attribute data types include: 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Boolean, Date, Number, String (Text),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98246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Keep Attributes Simple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5990B060-49BB-E359-D1C1-6CC64564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15" y="3139733"/>
            <a:ext cx="9609502" cy="244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3118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8EAD-2298-5A07-59D0-3E0DF923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108114"/>
            <a:ext cx="10841377" cy="833180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Attributes in the NextGen Domain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378C-CD39-9FEF-7D32-67741496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AC7BAD-177B-DA19-CCE3-C99230FA5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5483"/>
              </p:ext>
            </p:extLst>
          </p:nvPr>
        </p:nvGraphicFramePr>
        <p:xfrm>
          <a:off x="224117" y="1491265"/>
          <a:ext cx="10841377" cy="4781519"/>
        </p:xfrm>
        <a:graphic>
          <a:graphicData uri="http://schemas.openxmlformats.org/drawingml/2006/table">
            <a:tbl>
              <a:tblPr/>
              <a:tblGrid>
                <a:gridCol w="3525108">
                  <a:extLst>
                    <a:ext uri="{9D8B030D-6E8A-4147-A177-3AD203B41FA5}">
                      <a16:colId xmlns:a16="http://schemas.microsoft.com/office/drawing/2014/main" val="2450550950"/>
                    </a:ext>
                  </a:extLst>
                </a:gridCol>
                <a:gridCol w="7316269">
                  <a:extLst>
                    <a:ext uri="{9D8B030D-6E8A-4147-A177-3AD203B41FA5}">
                      <a16:colId xmlns:a16="http://schemas.microsoft.com/office/drawing/2014/main" val="1751418396"/>
                    </a:ext>
                  </a:extLst>
                </a:gridCol>
              </a:tblGrid>
              <a:tr h="91151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Payment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amount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—To determine if sufficient payment was provided, and to calculate change, an amount (also known as “amount tendered”) must be captured.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46897"/>
                  </a:ext>
                </a:extLst>
              </a:tr>
              <a:tr h="455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Product-Specification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—To show the description on a display or receipt.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78339"/>
                  </a:ext>
                </a:extLst>
              </a:tr>
              <a:tr h="75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id—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look up a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ProductSpecification,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given an entered itemID, it is necessary to relate them to a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id.</a:t>
                      </a:r>
                      <a:endParaRPr lang="en-US" sz="1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071281"/>
                  </a:ext>
                </a:extLst>
              </a:tr>
              <a:tr h="45575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price—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To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calculate the sales total, and show the line item price.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852294"/>
                  </a:ext>
                </a:extLst>
              </a:tr>
              <a:tr h="6076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Sale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date, time—A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receipt is a paper report of a sale. It normally shows date and time of sale.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779295"/>
                  </a:ext>
                </a:extLst>
              </a:tr>
              <a:tr h="759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 err="1">
                          <a:effectLst/>
                          <a:latin typeface="Times New Roman" panose="02020603050405020304" pitchFamily="18" charset="0"/>
                        </a:rPr>
                        <a:t>SalesLineltem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quantity—To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record the quantity entered, when there is more than one item in a line item sale (for example, 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</a:rPr>
                        <a:t>five 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packages of tofu).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105541"/>
                  </a:ext>
                </a:extLst>
              </a:tr>
              <a:tr h="303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</a:rPr>
                        <a:t>address, name—The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</a:rPr>
                        <a:t>receipt requires the name and address of the store.</a:t>
                      </a:r>
                    </a:p>
                  </a:txBody>
                  <a:tcPr marL="54258" marR="5425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350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85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193" y="1082819"/>
            <a:ext cx="10975570" cy="5642973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Using UML notation, a domain model is illustrated with a set of class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diagrams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which no operations are defined.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may show: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omain objects or conceptual classes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ssociations between conceptual classes</a:t>
            </a:r>
          </a:p>
          <a:p>
            <a:pPr marL="61722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ttributes of conceptual classes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e.g. A partial domain model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Conceptual class of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significant in this domain.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Payment is related to a Sale in a way that is meaningful to note.</a:t>
            </a:r>
          </a:p>
          <a:p>
            <a:pPr marL="8001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 has a date and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32207"/>
            <a:ext cx="11817927" cy="740629"/>
          </a:xfrm>
        </p:spPr>
        <p:txBody>
          <a:bodyPr>
            <a:noAutofit/>
          </a:bodyPr>
          <a:lstStyle/>
          <a:p>
            <a:r>
              <a:rPr lang="en-US" sz="5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Domain Model : UML Notation</a:t>
            </a:r>
            <a:endParaRPr lang="en-US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004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22D2-29A3-EFE7-1616-2D01A45E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F62CA74F-9297-219A-36D7-FF4035801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2" y="1603039"/>
            <a:ext cx="9441376" cy="46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D759003-9D88-7706-844E-71D30CF6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118" y="108114"/>
            <a:ext cx="10841377" cy="833180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Attributes in the NextGen Domain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98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C629D-FB1B-786A-9259-AB7E6C8B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1E3C2E-B0A7-87C8-CB6B-5F1BB3912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064" y="38992"/>
            <a:ext cx="7697064" cy="676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DD3E02-3D82-5798-240D-62DEC58E5462}"/>
              </a:ext>
            </a:extLst>
          </p:cNvPr>
          <p:cNvSpPr txBox="1"/>
          <p:nvPr/>
        </p:nvSpPr>
        <p:spPr>
          <a:xfrm>
            <a:off x="206190" y="2499356"/>
            <a:ext cx="366555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Combining the conceptual classes, associations, and attributes yields the model illustrated.</a:t>
            </a: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Relatively useful domain model for the domain of the POS application has been created.</a:t>
            </a:r>
          </a:p>
          <a:p>
            <a:pPr marL="342900" marR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No a single correct model.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BA10B8-81D4-8BC4-9EE9-73EADC8C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90" y="143436"/>
            <a:ext cx="3783104" cy="2187387"/>
          </a:xfrm>
        </p:spPr>
        <p:txBody>
          <a:bodyPr>
            <a:normAutofit/>
          </a:bodyPr>
          <a:lstStyle/>
          <a:p>
            <a:r>
              <a:rPr lang="en-US" sz="4900" dirty="0">
                <a:latin typeface="Calibri" panose="020F0502020204030204" pitchFamily="34" charset="0"/>
                <a:cs typeface="Calibri" panose="020F0502020204030204" pitchFamily="34" charset="0"/>
              </a:rPr>
              <a:t>Domain Model 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20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412" y="1546166"/>
            <a:ext cx="10058400" cy="284295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End of Lecture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6600" dirty="0">
                <a:latin typeface="Calibri" panose="020F0502020204030204" pitchFamily="34" charset="0"/>
              </a:rPr>
              <a:t>Any Question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9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15D25-35D8-755F-3603-AF046D3F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CB413D-C096-1F81-BF21-5A0DE091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06" y="623735"/>
            <a:ext cx="8534399" cy="615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00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6544-F0B6-223B-BEF7-A2E98E0E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6" y="188258"/>
            <a:ext cx="10850342" cy="1425389"/>
          </a:xfrm>
        </p:spPr>
        <p:txBody>
          <a:bodyPr>
            <a:normAutofit fontScale="90000"/>
          </a:bodyPr>
          <a:lstStyle/>
          <a:p>
            <a: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Idea: Domain Model—A Visual Dictionary of Abstractions</a:t>
            </a:r>
            <a: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31E1-B373-9653-26E0-13AC36EF4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1900518"/>
            <a:ext cx="10850342" cy="3585882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visualizes and relates some words or conceptual classes in the domain.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depicts an abstraction of the conceptual classes.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model displays a partial view, or abstraction, and ignores uninteresting (to the modelers) details.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be considered a visual dictionary of the noteworthy abstractions, domain vocabulary, and information content of the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41C3-9CED-1B02-833E-7B9E4068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24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220091"/>
            <a:ext cx="11555506" cy="1609344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Are not Models of 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481533"/>
          </a:xfrm>
        </p:spPr>
        <p:txBody>
          <a:bodyPr>
            <a:normAutofit/>
          </a:bodyPr>
          <a:lstStyle/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domain model is a visualization of things in the real world domain of interest</a:t>
            </a:r>
          </a:p>
          <a:p>
            <a:pPr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Following elements not suitable in a domain model:</a:t>
            </a:r>
          </a:p>
          <a:p>
            <a:pPr marL="6629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Software artifacts, such as a window or a database, unless the domain being modeled is of software concepts, such as a model of graphical user interfaces.</a:t>
            </a:r>
          </a:p>
          <a:p>
            <a:pPr marL="66294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200" b="0" i="1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 or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220091"/>
            <a:ext cx="11555506" cy="1609344"/>
          </a:xfrm>
        </p:spPr>
        <p:txBody>
          <a:bodyPr/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 Models Are not Models of Software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6D9C1F-314B-8382-73DC-830B83B1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15" y="2110908"/>
            <a:ext cx="9601670" cy="41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69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4493-3629-06DF-C79A-10365F41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247" y="67732"/>
            <a:ext cx="11555506" cy="103496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884C-85D6-A61F-5AC9-28CD60F4A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7" y="1281954"/>
            <a:ext cx="11389659" cy="4509246"/>
          </a:xfrm>
        </p:spPr>
        <p:txBody>
          <a:bodyPr>
            <a:noAutofit/>
          </a:bodyPr>
          <a:lstStyle/>
          <a:p>
            <a:pPr marL="0" marR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domain model illustrates conceptual classes or vocabulary in the domain.</a:t>
            </a:r>
          </a:p>
          <a:p>
            <a:pPr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Informally: a conceptual class is an idea, thing, or object.</a:t>
            </a:r>
          </a:p>
          <a:p>
            <a:pPr marR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Formally: a conceptual class may be considered in terms of its symbol, intension, and extension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Symbol—words or images representing a conceptual class.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Intension—the definition of a conceptual class.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Extension—the set of examples to which the conceptual class applies.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32B0F-D546-B008-47D3-A0B81550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5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3240</TotalTime>
  <Words>1572</Words>
  <Application>Microsoft Office PowerPoint</Application>
  <PresentationFormat>Widescreen</PresentationFormat>
  <Paragraphs>267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Courier New</vt:lpstr>
      <vt:lpstr>Georgia</vt:lpstr>
      <vt:lpstr>Times New Roman</vt:lpstr>
      <vt:lpstr>Trebuchet MS</vt:lpstr>
      <vt:lpstr>Wingdings</vt:lpstr>
      <vt:lpstr>Wood Type</vt:lpstr>
      <vt:lpstr>Software Design and Analysis Week-04 Lecture-01</vt:lpstr>
      <vt:lpstr>Domain Model : Introduction</vt:lpstr>
      <vt:lpstr>Domain Model : Introduction</vt:lpstr>
      <vt:lpstr>Domain Model : UML Notation</vt:lpstr>
      <vt:lpstr>PowerPoint Presentation</vt:lpstr>
      <vt:lpstr> Key Idea: Domain Model—A Visual Dictionary of Abstractions </vt:lpstr>
      <vt:lpstr>Domain Models Are not Models of Software Components</vt:lpstr>
      <vt:lpstr>Domain Models Are not Models of Software Components</vt:lpstr>
      <vt:lpstr>Conceptual Classes</vt:lpstr>
      <vt:lpstr>Conceptual Classes</vt:lpstr>
      <vt:lpstr>Conceptual Classes</vt:lpstr>
      <vt:lpstr>Domain Models and Decomposition</vt:lpstr>
      <vt:lpstr>Conceptual Class Identification</vt:lpstr>
      <vt:lpstr>Strategies to Identify Conceptual Classes</vt:lpstr>
      <vt:lpstr>Use a Conceptual Class Category List</vt:lpstr>
      <vt:lpstr>Conceptual Classes: Identify Noun Phrase</vt:lpstr>
      <vt:lpstr>Conceptual Classes: Identify Noun Phrase</vt:lpstr>
      <vt:lpstr>Conceptual Classes: Identify Noun Phrase</vt:lpstr>
      <vt:lpstr>PowerPoint Presentation</vt:lpstr>
      <vt:lpstr>Candidate Conceptual Classes for the Sales Domain</vt:lpstr>
      <vt:lpstr>Domain Modeling Guidelines</vt:lpstr>
      <vt:lpstr>On Naming and Modeling Things - The Mapmaker</vt:lpstr>
      <vt:lpstr>On Naming and Modeling Things - The Mapmaker</vt:lpstr>
      <vt:lpstr>Common Mistake in Identifying Conceptual Classes</vt:lpstr>
      <vt:lpstr>The NextGen POS Domain Model</vt:lpstr>
      <vt:lpstr>Domain Model: Adding Associations</vt:lpstr>
      <vt:lpstr>The UML Association Notation</vt:lpstr>
      <vt:lpstr>The UML Association Notation</vt:lpstr>
      <vt:lpstr>Finding Associations—Common Associations List</vt:lpstr>
      <vt:lpstr>High-Priority Associations</vt:lpstr>
      <vt:lpstr>Association Guidelines</vt:lpstr>
      <vt:lpstr>Multiplicity</vt:lpstr>
      <vt:lpstr>Multiplicity</vt:lpstr>
      <vt:lpstr>Naming Associations</vt:lpstr>
      <vt:lpstr>Multiple Associations Between Two Types</vt:lpstr>
      <vt:lpstr>Domain Model: Adding Attributes</vt:lpstr>
      <vt:lpstr>Keep Attributes Simple</vt:lpstr>
      <vt:lpstr>Keep Attributes Simple</vt:lpstr>
      <vt:lpstr>Attributes in the NextGen Domain Model</vt:lpstr>
      <vt:lpstr>Attributes in the NextGen Domain Model</vt:lpstr>
      <vt:lpstr>Domain Model Conclusion</vt:lpstr>
      <vt:lpstr>End of Lecture Any Question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124</cp:revision>
  <dcterms:created xsi:type="dcterms:W3CDTF">2022-08-06T13:31:34Z</dcterms:created>
  <dcterms:modified xsi:type="dcterms:W3CDTF">2023-09-11T04:06:22Z</dcterms:modified>
</cp:coreProperties>
</file>