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6" r:id="rId2"/>
    <p:sldId id="383" r:id="rId3"/>
    <p:sldId id="384" r:id="rId4"/>
    <p:sldId id="385" r:id="rId5"/>
    <p:sldId id="379" r:id="rId6"/>
    <p:sldId id="380" r:id="rId7"/>
    <p:sldId id="392" r:id="rId8"/>
    <p:sldId id="381" r:id="rId9"/>
    <p:sldId id="382" r:id="rId10"/>
    <p:sldId id="387" r:id="rId11"/>
    <p:sldId id="388" r:id="rId12"/>
    <p:sldId id="386" r:id="rId13"/>
    <p:sldId id="389" r:id="rId14"/>
    <p:sldId id="390" r:id="rId15"/>
    <p:sldId id="391" r:id="rId16"/>
    <p:sldId id="30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8452F-74A7-4F23-9AD8-1AEC5FFF1C68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4CB70-16B3-4C45-BE13-DB04FA13A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8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E24D-E576-45A1-B5FF-D980622CB7E5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3047-1414-403E-84B7-1BBC64DE1AB1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40C9-0886-46C6-8D34-3F85B5E574F7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0808-3999-4E7C-A27A-E463FFB3A910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DE8D59-6E8C-4A0D-A521-7E0560E4A0F4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E6D9-DD4D-4963-A9BE-3E862C065886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CE52-561B-4E9B-95EF-0878FCA68630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A5CE-1365-47DB-B5B6-FFA0259F1482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B7C4-15E3-44C5-A5F2-65DC7147A0BF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BDC8-7CAA-4A3C-BE6C-F367F4E91D73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2B51-1760-48EA-8DA3-3AC673EC0E98}" type="datetime1">
              <a:rPr lang="en-US" smtClean="0"/>
              <a:t>9/18/2023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02E5DA5-765B-4BC4-9925-79A1E9B1B043}" type="datetime1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4C2B-A9FB-6828-D69D-347B75EEB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185" y="1479667"/>
            <a:ext cx="9996055" cy="271826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6000" dirty="0">
                <a:latin typeface="Calibri" panose="020F0502020204030204" pitchFamily="34" charset="0"/>
              </a:rPr>
              <a:t>Software Design and Analysis</a:t>
            </a: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Class Diagram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982DD71-EEE0-F339-EBAB-8892BA859B34}"/>
              </a:ext>
            </a:extLst>
          </p:cNvPr>
          <p:cNvSpPr txBox="1">
            <a:spLocks/>
          </p:cNvSpPr>
          <p:nvPr/>
        </p:nvSpPr>
        <p:spPr>
          <a:xfrm>
            <a:off x="2793075" y="4520108"/>
            <a:ext cx="6718477" cy="171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Calibri" panose="020F0502020204030204" pitchFamily="34" charset="0"/>
              </a:rPr>
              <a:t>Department </a:t>
            </a:r>
            <a:r>
              <a:rPr lang="en-US" i="1" dirty="0">
                <a:latin typeface="Calibri" panose="020F0502020204030204" pitchFamily="34" charset="0"/>
              </a:rPr>
              <a:t>of Computer Science</a:t>
            </a:r>
          </a:p>
          <a:p>
            <a:r>
              <a:rPr lang="en-US" i="1" dirty="0">
                <a:latin typeface="Calibri" panose="020F0502020204030204" pitchFamily="34" charset="0"/>
              </a:rPr>
              <a:t>National University of Computer and Emerging Sciences</a:t>
            </a:r>
          </a:p>
        </p:txBody>
      </p:sp>
      <p:pic>
        <p:nvPicPr>
          <p:cNvPr id="1026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0BE1C6AA-1303-047E-4209-3AB23201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71" y="4520107"/>
            <a:ext cx="1783977" cy="17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0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93" y="1084729"/>
            <a:ext cx="11050548" cy="529814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Bidirectional: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classes are aware of each other and their relationship with the other. 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association is represented by a straight line between two classes.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Below is an example where a book knows about its author and a person knows about a book they have written.</a:t>
            </a:r>
            <a:endParaRPr lang="en-US" sz="2400" b="0" i="0" dirty="0">
              <a:solidFill>
                <a:srgbClr val="282C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32207"/>
            <a:ext cx="11817927" cy="740629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Interactions</a:t>
            </a:r>
          </a:p>
        </p:txBody>
      </p:sp>
      <p:pic>
        <p:nvPicPr>
          <p:cNvPr id="6146" name="Picture 2" descr="[Person|-name:String;-age:int|+Person(initialName:String);+printPerson():void;+getName():String][Book|-name:String;-publisher:String|+getAuthors():ArrayList;+addAuthor(author:Person)][Book]*-*[Person]">
            <a:extLst>
              <a:ext uri="{FF2B5EF4-FFF2-40B4-BE49-F238E27FC236}">
                <a16:creationId xmlns:a16="http://schemas.microsoft.com/office/drawing/2014/main" id="{1E2AF9C9-87B2-5469-279E-444672808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334" y="4894729"/>
            <a:ext cx="9225777" cy="196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09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93" y="1084729"/>
            <a:ext cx="11050548" cy="529814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Unidirectional: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82C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class is aware of the other and interacts with it.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82C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Unidirectional association is modeled with a straight connecting line that points an open arrowhead from the knowing class to the known class.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sz="2400" b="0" i="0" dirty="0">
              <a:solidFill>
                <a:srgbClr val="282C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32207"/>
            <a:ext cx="11817927" cy="740629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E192AD-471E-EBDC-F27B-419D14937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606" y="3977501"/>
            <a:ext cx="8031511" cy="261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8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93" y="872836"/>
            <a:ext cx="7382921" cy="5852957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  <a:r>
              <a:rPr lang="en-US" sz="2400" b="0" i="0" dirty="0">
                <a:solidFill>
                  <a:srgbClr val="282C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object may contain a collection (aggregate) of other objects.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relationship between the container and the contained object is called aggregation.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Aggregation is represented by a line with unfilled-diamond head towards the container.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Aggregation is weaker relationship, because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Aggregate object is not a part of the container.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Aggregate object can exist independently.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282C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32207"/>
            <a:ext cx="11817927" cy="740629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46ADF-52F5-C395-9354-A602E6E28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5632"/>
          <a:stretch/>
        </p:blipFill>
        <p:spPr>
          <a:xfrm>
            <a:off x="7574115" y="2493818"/>
            <a:ext cx="4534758" cy="264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5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94" y="1084729"/>
            <a:ext cx="7563278" cy="5298141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Composition</a:t>
            </a:r>
            <a:r>
              <a:rPr lang="en-US" sz="2400" b="0" i="0" dirty="0">
                <a:solidFill>
                  <a:srgbClr val="282C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object may be composed of other smaller objects.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relationship between the “part” objects and the “whole” object is known as Composition.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Composition is represented by a line with a filled-diamond head towards the composer object.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BookAntiqua-Bold"/>
              </a:rPr>
              <a:t>Composition is stronger relationship: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82C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Composition is a stronger relationship, because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Composed object becomes a part of the composer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Composed object can’t exist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32207"/>
            <a:ext cx="11817927" cy="740629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A6E86-49FC-BF7F-7D1E-592FA0EF52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328" t="2597"/>
          <a:stretch/>
        </p:blipFill>
        <p:spPr>
          <a:xfrm>
            <a:off x="7818041" y="3191435"/>
            <a:ext cx="4373959" cy="275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94" y="1084729"/>
            <a:ext cx="7563278" cy="5298141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0..1: 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Zero to One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n: 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Specific number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0..*:  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Zero to many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1..*:  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to many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n..m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Specific number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32207"/>
            <a:ext cx="11817927" cy="740629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Multiplicity</a:t>
            </a:r>
          </a:p>
        </p:txBody>
      </p:sp>
    </p:spTree>
    <p:extLst>
      <p:ext uri="{BB962C8B-B14F-4D97-AF65-F5344CB8AC3E}">
        <p14:creationId xmlns:p14="http://schemas.microsoft.com/office/powerpoint/2010/main" val="462699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4D169-E3C5-7888-C813-D69C0577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0763F-8BD4-1EFE-924A-3ECF85BA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" y="220091"/>
            <a:ext cx="11092811" cy="635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80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412" y="1546166"/>
            <a:ext cx="10058400" cy="284295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End of Lecture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sz="6600" dirty="0">
                <a:latin typeface="Calibri" panose="020F0502020204030204" pitchFamily="34" charset="0"/>
              </a:rPr>
              <a:t>Any Question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9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93" y="1084729"/>
            <a:ext cx="10975570" cy="529814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Class diagram is a static diagram. 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 represents the static view of an application.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Class diagram is not only used for visualizing, describing, and documenting different aspects of a system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But also for constructing executable code of the software application.</a:t>
            </a:r>
            <a:endParaRPr lang="en-US" sz="2400" b="0" i="0" dirty="0">
              <a:solidFill>
                <a:srgbClr val="282C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32207"/>
            <a:ext cx="11817927" cy="740629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 Class Diagram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10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93" y="1084729"/>
            <a:ext cx="10975570" cy="529814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Class diagram describes the attributes and operations of a class and also the constraints imposed on the system. 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class diagrams are widely used in the modeling of object-oriented systems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because they are the only UML diagrams.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which can be mapped directly with object-oriented languages.</a:t>
            </a:r>
            <a:endParaRPr lang="en-US" sz="2400" b="0" i="0" dirty="0">
              <a:solidFill>
                <a:srgbClr val="282C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32207"/>
            <a:ext cx="11817927" cy="740629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 Class Diagram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8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92" y="1084729"/>
            <a:ext cx="11119935" cy="529814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 diagram shows a collection of: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Classes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Interfaces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ssociations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ollaborations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Constraints. 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also known as a structural diagram.</a:t>
            </a:r>
            <a:endParaRPr lang="en-US" sz="2400" b="0" i="0" dirty="0">
              <a:solidFill>
                <a:srgbClr val="282C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32207"/>
            <a:ext cx="11817927" cy="740629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a Class Diagram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05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93" y="1084729"/>
            <a:ext cx="10975570" cy="5298141"/>
          </a:xfrm>
        </p:spPr>
        <p:txBody>
          <a:bodyPr>
            <a:normAutofit/>
          </a:bodyPr>
          <a:lstStyle/>
          <a:p>
            <a:pPr marL="12700" marR="128270" indent="0">
              <a:lnSpc>
                <a:spcPct val="150000"/>
              </a:lnSpc>
              <a:spcBef>
                <a:spcPts val="105"/>
              </a:spcBef>
              <a:buClr>
                <a:srgbClr val="0AD0D9"/>
              </a:buClr>
              <a:buSzPct val="94230"/>
              <a:buNone/>
              <a:tabLst>
                <a:tab pos="285750" algn="l"/>
              </a:tabLs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following points should be remembered while drawing a class diagram.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name of the class diagram should be meaningful to describe the aspect of the system.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Each element and their relationships should be identified in advance.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Responsibility (attributes and methods) of each class should be clearly identified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each class, minimum number of properties should be specified, as unnecessary properties will make the diagram complicated.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Use notes whenever required to describe some aspect of the diagram.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 the end of the drawing it should be understandable to the developer/coder.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Finally, before making the final version, the diagram should be drawn on plain paper and reworked as many times as possible to make it correct.</a:t>
            </a:r>
          </a:p>
          <a:p>
            <a:pPr marL="469900" marR="128270" indent="-457200">
              <a:lnSpc>
                <a:spcPct val="15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" panose="05000000000000000000" pitchFamily="2" charset="2"/>
              <a:buChar char="v"/>
              <a:tabLst>
                <a:tab pos="285750" algn="l"/>
              </a:tabLst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32207"/>
            <a:ext cx="11817927" cy="740629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Draw a Class Diagram?</a:t>
            </a:r>
          </a:p>
        </p:txBody>
      </p:sp>
    </p:spTree>
    <p:extLst>
      <p:ext uri="{BB962C8B-B14F-4D97-AF65-F5344CB8AC3E}">
        <p14:creationId xmlns:p14="http://schemas.microsoft.com/office/powerpoint/2010/main" val="116812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93" y="1084729"/>
            <a:ext cx="10975570" cy="52981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282C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standard class diagram is composed of three sections: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Upper </a:t>
            </a:r>
            <a:r>
              <a:rPr lang="en-US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  <a:r>
              <a:rPr lang="en-US" sz="2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82C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Contains the name of the class.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82C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This section is always required.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Middle section: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82C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Contains the attributes of the class.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82C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Use this section to describe the qualities of the class.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82C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This is only required when describing a specific instance of a class.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Bottom section: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82C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Includes class operations (methods).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82C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Displayed in list format, each operation takes up its own line.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82C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operations describe how a class interacts with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32207"/>
            <a:ext cx="11817927" cy="740629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Components of a Class Diagram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2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93" y="1084729"/>
            <a:ext cx="10975570" cy="5298141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Attributes: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82C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significant piece of data containing values that describe each instance in the class.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82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called fields, variables, or properties.</a:t>
            </a:r>
            <a:endParaRPr lang="en-US" sz="2400" b="0" i="0" dirty="0">
              <a:solidFill>
                <a:srgbClr val="282C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Methods: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82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called operations or functions.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82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 you to specify any behavioral feature of the class.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b="0" i="0" dirty="0">
              <a:solidFill>
                <a:srgbClr val="282C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32207"/>
            <a:ext cx="11817927" cy="740629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 &amp; Operations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16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93" y="1084729"/>
            <a:ext cx="10975570" cy="529814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82C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All classes have different access levels depending on the access modifier (visibility).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82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282C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are the access levels with their corresponding symbols: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282C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Public (+)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282C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Private (-)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282C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Protected (#)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32207"/>
            <a:ext cx="11817927" cy="740629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access modifiers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93" y="1084729"/>
            <a:ext cx="8163913" cy="529814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282C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term "interactions" refers to the various relationships and links that can exist in class diagram. 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282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282C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Some of the most common interactions include: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Inheritance: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82C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process of a child or sub-class taking on the functionality of a parent or superclass, also known as generalization.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82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282C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It's symbolized with a straight connected line with a closed arrowhead pointing towards the superclass.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32207"/>
            <a:ext cx="11817927" cy="740629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Interactions</a:t>
            </a:r>
          </a:p>
        </p:txBody>
      </p:sp>
      <p:pic>
        <p:nvPicPr>
          <p:cNvPr id="5122" name="Picture 2" descr="inheritance class diagram interaction">
            <a:extLst>
              <a:ext uri="{FF2B5EF4-FFF2-40B4-BE49-F238E27FC236}">
                <a16:creationId xmlns:a16="http://schemas.microsoft.com/office/drawing/2014/main" id="{88CDB7CD-0240-29B3-3A76-E5EF9A688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765" y="1084730"/>
            <a:ext cx="3313355" cy="510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353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16670</TotalTime>
  <Words>684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BookAntiqua-Bold</vt:lpstr>
      <vt:lpstr>Calibri</vt:lpstr>
      <vt:lpstr>Georgia</vt:lpstr>
      <vt:lpstr>Trebuchet MS</vt:lpstr>
      <vt:lpstr>Wingdings</vt:lpstr>
      <vt:lpstr>Wood Type</vt:lpstr>
      <vt:lpstr>Software Design and Analysis Class Diagram</vt:lpstr>
      <vt:lpstr>What is a Class Diagram</vt:lpstr>
      <vt:lpstr>What is a Class Diagram</vt:lpstr>
      <vt:lpstr>What is a Class Diagram</vt:lpstr>
      <vt:lpstr>How to Draw a Class Diagram?</vt:lpstr>
      <vt:lpstr>Basic Components of a Class Diagram</vt:lpstr>
      <vt:lpstr>Attributes &amp; Operations</vt:lpstr>
      <vt:lpstr>Member access modifiers</vt:lpstr>
      <vt:lpstr>Interactions</vt:lpstr>
      <vt:lpstr>Interactions</vt:lpstr>
      <vt:lpstr>Interactions</vt:lpstr>
      <vt:lpstr>Interactions</vt:lpstr>
      <vt:lpstr>Interactions</vt:lpstr>
      <vt:lpstr>Multiplicity</vt:lpstr>
      <vt:lpstr>PowerPoint Presentation</vt:lpstr>
      <vt:lpstr>End of Lecture Any Question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 Week-01 Lecture-01</dc:title>
  <dc:creator>Muazzam Kazmi</dc:creator>
  <cp:lastModifiedBy>Windows User</cp:lastModifiedBy>
  <cp:revision>149</cp:revision>
  <dcterms:created xsi:type="dcterms:W3CDTF">2022-08-06T13:31:34Z</dcterms:created>
  <dcterms:modified xsi:type="dcterms:W3CDTF">2023-09-18T08:29:10Z</dcterms:modified>
</cp:coreProperties>
</file>