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80" r:id="rId17"/>
    <p:sldId id="281" r:id="rId18"/>
    <p:sldId id="282" r:id="rId19"/>
    <p:sldId id="283" r:id="rId20"/>
    <p:sldId id="284" r:id="rId21"/>
    <p:sldId id="285" r:id="rId22"/>
    <p:sldId id="286" r:id="rId23"/>
    <p:sldId id="287" r:id="rId24"/>
    <p:sldId id="288"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44500" y="202647"/>
            <a:ext cx="8255000" cy="137477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27406"/>
            <a:ext cx="1638935" cy="788035"/>
          </a:xfrm>
          <a:prstGeom prst="rect">
            <a:avLst/>
          </a:prstGeom>
        </p:spPr>
        <p:txBody>
          <a:bodyPr wrap="square" lIns="0" tIns="0" rIns="0" bIns="0">
            <a:spAutoFit/>
          </a:bodyPr>
          <a:lstStyle>
            <a:lvl1pPr>
              <a:defRPr sz="50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154938"/>
            <a:ext cx="8072119" cy="200787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11/29/2023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33727" y="2516136"/>
            <a:ext cx="6711569" cy="6734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25" dirty="0">
                <a:latin typeface="Georgia"/>
                <a:cs typeface="Georgia"/>
              </a:rPr>
              <a:t>VlcPlayer.java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145" dirty="0">
                <a:solidFill>
                  <a:srgbClr val="92D050"/>
                </a:solidFill>
                <a:latin typeface="Arial"/>
                <a:cs typeface="Arial"/>
              </a:rPr>
              <a:t>VlcPlayer </a:t>
            </a:r>
            <a:r>
              <a:rPr sz="2400" b="1" spc="-280" dirty="0">
                <a:solidFill>
                  <a:srgbClr val="92D050"/>
                </a:solidFill>
                <a:latin typeface="Arial"/>
                <a:cs typeface="Arial"/>
              </a:rPr>
              <a:t>implements</a:t>
            </a:r>
            <a:r>
              <a:rPr sz="2400" b="1" spc="70"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10" dirty="0">
                <a:solidFill>
                  <a:srgbClr val="92D050"/>
                </a:solidFill>
                <a:latin typeface="Arial"/>
                <a:cs typeface="Arial"/>
              </a:rPr>
              <a:t>vlc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5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a:lnSpc>
                <a:spcPct val="100000"/>
              </a:lnSpc>
              <a:spcBef>
                <a:spcPts val="10"/>
              </a:spcBef>
            </a:pPr>
            <a:endParaRPr sz="2500">
              <a:latin typeface="Times New Roman"/>
              <a:cs typeface="Times New Roman"/>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a:t>
            </a:r>
            <a:r>
              <a:rPr sz="2400" b="1" spc="-30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2</a:t>
            </a:r>
          </a:p>
        </p:txBody>
      </p:sp>
      <p:sp>
        <p:nvSpPr>
          <p:cNvPr id="8" name="object 8"/>
          <p:cNvSpPr/>
          <p:nvPr/>
        </p:nvSpPr>
        <p:spPr>
          <a:xfrm>
            <a:off x="685800" y="2481072"/>
            <a:ext cx="8458200" cy="4154804"/>
          </a:xfrm>
          <a:custGeom>
            <a:avLst/>
            <a:gdLst/>
            <a:ahLst/>
            <a:cxnLst/>
            <a:rect l="l" t="t" r="r" b="b"/>
            <a:pathLst>
              <a:path w="8458200" h="4154804">
                <a:moveTo>
                  <a:pt x="0" y="4154424"/>
                </a:moveTo>
                <a:lnTo>
                  <a:pt x="8458200" y="4154424"/>
                </a:lnTo>
                <a:lnTo>
                  <a:pt x="8458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8482965" cy="5392420"/>
          </a:xfrm>
          <a:prstGeom prst="rect">
            <a:avLst/>
          </a:prstGeom>
        </p:spPr>
        <p:txBody>
          <a:bodyPr vert="horz" wrap="square" lIns="0" tIns="13335" rIns="0" bIns="0" rtlCol="0">
            <a:spAutoFit/>
          </a:bodyPr>
          <a:lstStyle/>
          <a:p>
            <a:pPr marL="285115" marR="285242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 </a:t>
            </a:r>
            <a:r>
              <a:rPr sz="2600" spc="95" dirty="0">
                <a:latin typeface="Times New Roman"/>
                <a:cs typeface="Times New Roman"/>
              </a:rPr>
              <a:t>concrete</a:t>
            </a:r>
            <a:r>
              <a:rPr sz="2600" spc="-495" dirty="0">
                <a:latin typeface="Times New Roman"/>
                <a:cs typeface="Times New Roman"/>
              </a:rPr>
              <a:t> </a:t>
            </a:r>
            <a:r>
              <a:rPr sz="2600" spc="45" dirty="0">
                <a:latin typeface="Times New Roman"/>
                <a:cs typeface="Times New Roman"/>
              </a:rPr>
              <a:t>classes </a:t>
            </a:r>
            <a:r>
              <a:rPr sz="2600" spc="11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225"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marR="6030595" indent="-272415">
              <a:lnSpc>
                <a:spcPct val="100000"/>
              </a:lnSpc>
              <a:spcBef>
                <a:spcPts val="625"/>
              </a:spcBef>
              <a:buClr>
                <a:srgbClr val="0AD0D9"/>
              </a:buClr>
              <a:buSzPct val="94230"/>
              <a:buFont typeface="Arial"/>
              <a:buChar char=""/>
              <a:tabLst>
                <a:tab pos="285750" algn="l"/>
              </a:tabLst>
            </a:pPr>
            <a:r>
              <a:rPr sz="2600" i="1" spc="-170" dirty="0">
                <a:latin typeface="Georgia"/>
                <a:cs typeface="Georgia"/>
              </a:rPr>
              <a:t>Mp4Player.java</a:t>
            </a:r>
            <a:endParaRPr sz="2600">
              <a:latin typeface="Georgia"/>
              <a:cs typeface="Georgia"/>
            </a:endParaRPr>
          </a:p>
          <a:p>
            <a:pPr marL="241300">
              <a:lnSpc>
                <a:spcPct val="100000"/>
              </a:lnSpc>
              <a:spcBef>
                <a:spcPts val="580"/>
              </a:spcBef>
            </a:pPr>
            <a:r>
              <a:rPr sz="2400" b="1" spc="-110" dirty="0">
                <a:solidFill>
                  <a:srgbClr val="92D050"/>
                </a:solidFill>
                <a:latin typeface="Arial"/>
                <a:cs typeface="Arial"/>
              </a:rPr>
              <a:t>public </a:t>
            </a:r>
            <a:r>
              <a:rPr sz="2400" b="1" spc="-114" dirty="0">
                <a:solidFill>
                  <a:srgbClr val="92D050"/>
                </a:solidFill>
                <a:latin typeface="Arial"/>
                <a:cs typeface="Arial"/>
              </a:rPr>
              <a:t>class </a:t>
            </a:r>
            <a:r>
              <a:rPr sz="2400" b="1" spc="-280" dirty="0">
                <a:solidFill>
                  <a:srgbClr val="92D050"/>
                </a:solidFill>
                <a:latin typeface="Arial"/>
                <a:cs typeface="Arial"/>
              </a:rPr>
              <a:t>Mp4Player implements</a:t>
            </a:r>
            <a:r>
              <a:rPr sz="2400" b="1" spc="-45" dirty="0">
                <a:solidFill>
                  <a:srgbClr val="92D050"/>
                </a:solidFill>
                <a:latin typeface="Arial"/>
                <a:cs typeface="Arial"/>
              </a:rPr>
              <a:t> </a:t>
            </a:r>
            <a:r>
              <a:rPr sz="2400" b="1" spc="-285" dirty="0">
                <a:solidFill>
                  <a:srgbClr val="92D050"/>
                </a:solidFill>
                <a:latin typeface="Arial"/>
                <a:cs typeface="Arial"/>
              </a:rPr>
              <a:t>AdvancedMediaPlayer{</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6311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5" dirty="0">
                <a:solidFill>
                  <a:srgbClr val="92D050"/>
                </a:solidFill>
                <a:latin typeface="Arial"/>
                <a:cs typeface="Arial"/>
              </a:rPr>
              <a:t>fileName)</a:t>
            </a:r>
            <a:r>
              <a:rPr sz="2400" b="1" spc="8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a:lnSpc>
                <a:spcPct val="100000"/>
              </a:lnSpc>
            </a:pPr>
            <a:r>
              <a:rPr sz="2400" b="1" spc="30" dirty="0">
                <a:solidFill>
                  <a:srgbClr val="92D050"/>
                </a:solidFill>
                <a:latin typeface="Arial"/>
                <a:cs typeface="Arial"/>
              </a:rPr>
              <a:t>//do</a:t>
            </a:r>
            <a:r>
              <a:rPr sz="2400" b="1" spc="70" dirty="0">
                <a:solidFill>
                  <a:srgbClr val="92D050"/>
                </a:solidFill>
                <a:latin typeface="Arial"/>
                <a:cs typeface="Arial"/>
              </a:rPr>
              <a:t> </a:t>
            </a:r>
            <a:r>
              <a:rPr sz="2400" b="1" spc="-195" dirty="0">
                <a:solidFill>
                  <a:srgbClr val="92D050"/>
                </a:solidFill>
                <a:latin typeface="Arial"/>
                <a:cs typeface="Arial"/>
              </a:rPr>
              <a:t>nothing</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631190">
              <a:lnSpc>
                <a:spcPct val="100000"/>
              </a:lnSpc>
            </a:pPr>
            <a:r>
              <a:rPr sz="2400" b="1" spc="-300" dirty="0">
                <a:solidFill>
                  <a:srgbClr val="92D050"/>
                </a:solidFill>
                <a:latin typeface="Arial"/>
                <a:cs typeface="Arial"/>
              </a:rPr>
              <a:t>@Override</a:t>
            </a:r>
            <a:endParaRPr sz="2400">
              <a:latin typeface="Arial"/>
              <a:cs typeface="Arial"/>
            </a:endParaRPr>
          </a:p>
          <a:p>
            <a:pPr marL="1021715" marR="29845" indent="-390525">
              <a:lnSpc>
                <a:spcPct val="100000"/>
              </a:lnSpc>
              <a:spcBef>
                <a:spcPts val="5"/>
              </a:spcBef>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95" dirty="0">
                <a:solidFill>
                  <a:srgbClr val="92D050"/>
                </a:solidFill>
                <a:latin typeface="Arial"/>
                <a:cs typeface="Arial"/>
              </a:rPr>
              <a:t>playMp4(String </a:t>
            </a:r>
            <a:r>
              <a:rPr sz="2400" b="1" spc="-145" dirty="0">
                <a:solidFill>
                  <a:srgbClr val="92D050"/>
                </a:solidFill>
                <a:latin typeface="Arial"/>
                <a:cs typeface="Arial"/>
              </a:rPr>
              <a:t>fileName) </a:t>
            </a:r>
            <a:r>
              <a:rPr sz="2400" b="1" spc="385" dirty="0">
                <a:solidFill>
                  <a:srgbClr val="92D050"/>
                </a:solidFill>
                <a:latin typeface="Arial"/>
                <a:cs typeface="Arial"/>
              </a:rPr>
              <a:t>{  </a:t>
            </a:r>
            <a:r>
              <a:rPr sz="2400" b="1" spc="-135" dirty="0">
                <a:solidFill>
                  <a:srgbClr val="92D050"/>
                </a:solidFill>
                <a:latin typeface="Arial"/>
                <a:cs typeface="Arial"/>
              </a:rPr>
              <a:t>System.out.println("Playing </a:t>
            </a:r>
            <a:r>
              <a:rPr sz="2400" b="1" spc="-525" dirty="0">
                <a:solidFill>
                  <a:srgbClr val="92D050"/>
                </a:solidFill>
                <a:latin typeface="Arial"/>
                <a:cs typeface="Arial"/>
              </a:rPr>
              <a:t>mp4 </a:t>
            </a:r>
            <a:r>
              <a:rPr sz="2400" b="1" spc="254" dirty="0">
                <a:solidFill>
                  <a:srgbClr val="92D050"/>
                </a:solidFill>
                <a:latin typeface="Arial"/>
                <a:cs typeface="Arial"/>
              </a:rPr>
              <a:t>file. </a:t>
            </a:r>
            <a:r>
              <a:rPr sz="2400" b="1" spc="-390" dirty="0">
                <a:solidFill>
                  <a:srgbClr val="92D050"/>
                </a:solidFill>
                <a:latin typeface="Arial"/>
                <a:cs typeface="Arial"/>
              </a:rPr>
              <a:t>Name: </a:t>
            </a:r>
            <a:r>
              <a:rPr sz="2400" b="1" spc="-105" dirty="0">
                <a:solidFill>
                  <a:srgbClr val="92D050"/>
                </a:solidFill>
                <a:latin typeface="Arial"/>
                <a:cs typeface="Arial"/>
              </a:rPr>
              <a:t>"+</a:t>
            </a:r>
            <a:r>
              <a:rPr sz="2400" b="1" spc="3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a:lnSpc>
                <a:spcPct val="100000"/>
              </a:lnSpc>
              <a:spcBef>
                <a:spcPts val="5"/>
              </a:spcBef>
            </a:pPr>
            <a:endParaRPr sz="2500">
              <a:latin typeface="Times New Roman"/>
              <a:cs typeface="Times New Roman"/>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685800" y="1523999"/>
            <a:ext cx="7696200" cy="5325110"/>
          </a:xfrm>
          <a:custGeom>
            <a:avLst/>
            <a:gdLst/>
            <a:ahLst/>
            <a:cxnLst/>
            <a:rect l="l" t="t" r="r" b="b"/>
            <a:pathLst>
              <a:path w="7696200" h="5325109">
                <a:moveTo>
                  <a:pt x="0" y="5324856"/>
                </a:moveTo>
                <a:lnTo>
                  <a:pt x="7696200" y="5324856"/>
                </a:lnTo>
                <a:lnTo>
                  <a:pt x="7696200" y="0"/>
                </a:lnTo>
                <a:lnTo>
                  <a:pt x="0" y="0"/>
                </a:lnTo>
                <a:lnTo>
                  <a:pt x="0" y="5324856"/>
                </a:lnTo>
                <a:close/>
              </a:path>
            </a:pathLst>
          </a:custGeom>
          <a:solidFill>
            <a:srgbClr val="000000"/>
          </a:solidFill>
        </p:spPr>
        <p:txBody>
          <a:bodyPr wrap="square" lIns="0" tIns="0" rIns="0" bIns="0" rtlCol="0"/>
          <a:lstStyle/>
          <a:p>
            <a:endParaRPr/>
          </a:p>
        </p:txBody>
      </p:sp>
      <p:sp>
        <p:nvSpPr>
          <p:cNvPr id="9" name="object 9"/>
          <p:cNvSpPr txBox="1"/>
          <p:nvPr/>
        </p:nvSpPr>
        <p:spPr>
          <a:xfrm>
            <a:off x="535940" y="697738"/>
            <a:ext cx="6941820" cy="605345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25" dirty="0">
                <a:latin typeface="Times New Roman"/>
                <a:cs typeface="Times New Roman"/>
              </a:rPr>
              <a:t>adapter</a:t>
            </a:r>
            <a:r>
              <a:rPr sz="2600" spc="-500" dirty="0">
                <a:latin typeface="Times New Roman"/>
                <a:cs typeface="Times New Roman"/>
              </a:rPr>
              <a:t> </a:t>
            </a:r>
            <a:r>
              <a:rPr sz="2600" spc="40" dirty="0">
                <a:latin typeface="Times New Roman"/>
                <a:cs typeface="Times New Roman"/>
              </a:rPr>
              <a:t>class </a:t>
            </a:r>
            <a:r>
              <a:rPr sz="2600" spc="120" dirty="0">
                <a:latin typeface="Times New Roman"/>
                <a:cs typeface="Times New Roman"/>
              </a:rPr>
              <a:t>implementing</a:t>
            </a:r>
            <a:endParaRPr sz="2600">
              <a:latin typeface="Times New Roman"/>
              <a:cs typeface="Times New Roman"/>
            </a:endParaRPr>
          </a:p>
          <a:p>
            <a:pPr marL="285115">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a:t>
            </a:r>
            <a:r>
              <a:rPr sz="2600" spc="-65" dirty="0">
                <a:latin typeface="Times New Roman"/>
                <a:cs typeface="Times New Roman"/>
              </a:rPr>
              <a:t> </a:t>
            </a:r>
            <a:r>
              <a:rPr sz="2600" spc="-114" dirty="0">
                <a:latin typeface="Times New Roman"/>
                <a:cs typeface="Times New Roman"/>
              </a:rPr>
              <a:t>(</a:t>
            </a:r>
            <a:r>
              <a:rPr sz="2600" i="1" spc="-114" dirty="0">
                <a:latin typeface="Georgia"/>
                <a:cs typeface="Georgia"/>
              </a:rPr>
              <a:t>MediaAdapter.java)</a:t>
            </a:r>
            <a:endParaRPr sz="2600">
              <a:latin typeface="Georgia"/>
              <a:cs typeface="Georgia"/>
            </a:endParaRPr>
          </a:p>
          <a:p>
            <a:pPr marL="547370" marR="1572260" indent="-306705">
              <a:lnSpc>
                <a:spcPct val="100000"/>
              </a:lnSpc>
              <a:spcBef>
                <a:spcPts val="405"/>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80" dirty="0">
                <a:solidFill>
                  <a:srgbClr val="92D050"/>
                </a:solidFill>
                <a:latin typeface="Arial"/>
                <a:cs typeface="Arial"/>
              </a:rPr>
              <a:t>MediaAdapter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305" dirty="0">
                <a:solidFill>
                  <a:srgbClr val="92D050"/>
                </a:solidFill>
                <a:latin typeface="Arial"/>
                <a:cs typeface="Arial"/>
              </a:rPr>
              <a:t>AdvancedMediaPlayer </a:t>
            </a:r>
            <a:r>
              <a:rPr sz="2000" b="1" spc="-270" dirty="0">
                <a:solidFill>
                  <a:srgbClr val="92D050"/>
                </a:solidFill>
                <a:latin typeface="Arial"/>
                <a:cs typeface="Arial"/>
              </a:rPr>
              <a:t>advancedMusicPlayer;  </a:t>
            </a:r>
            <a:r>
              <a:rPr sz="2000" b="1" spc="-135" dirty="0">
                <a:solidFill>
                  <a:srgbClr val="92D050"/>
                </a:solidFill>
                <a:latin typeface="Arial"/>
                <a:cs typeface="Arial"/>
              </a:rPr>
              <a:t>public </a:t>
            </a:r>
            <a:r>
              <a:rPr sz="2000" b="1" spc="-225" dirty="0">
                <a:solidFill>
                  <a:srgbClr val="92D050"/>
                </a:solidFill>
                <a:latin typeface="Arial"/>
                <a:cs typeface="Arial"/>
              </a:rPr>
              <a:t>MediaAdapter(String</a:t>
            </a:r>
            <a:r>
              <a:rPr sz="2000" b="1" dirty="0">
                <a:solidFill>
                  <a:srgbClr val="92D050"/>
                </a:solidFill>
                <a:latin typeface="Arial"/>
                <a:cs typeface="Arial"/>
              </a:rPr>
              <a:t> </a:t>
            </a:r>
            <a:r>
              <a:rPr sz="2000" b="1" spc="-245" dirty="0">
                <a:solidFill>
                  <a:srgbClr val="92D050"/>
                </a:solidFill>
                <a:latin typeface="Arial"/>
                <a:cs typeface="Arial"/>
              </a:rPr>
              <a:t>audioType){</a:t>
            </a:r>
            <a:endParaRPr sz="2000">
              <a:latin typeface="Arial"/>
              <a:cs typeface="Arial"/>
            </a:endParaRPr>
          </a:p>
          <a:p>
            <a:pPr marL="1156970" marR="1877695" indent="-304800">
              <a:lnSpc>
                <a:spcPct val="100000"/>
              </a:lnSpc>
              <a:spcBef>
                <a:spcPts val="5"/>
              </a:spcBef>
            </a:pPr>
            <a:r>
              <a:rPr sz="2000" b="1" spc="-190" dirty="0">
                <a:solidFill>
                  <a:srgbClr val="92D050"/>
                </a:solidFill>
                <a:latin typeface="Arial"/>
                <a:cs typeface="Arial"/>
              </a:rPr>
              <a:t>if(audioType.equalsIgnoreCase("vlc") </a:t>
            </a:r>
            <a:r>
              <a:rPr sz="2000" b="1" spc="225" dirty="0">
                <a:solidFill>
                  <a:srgbClr val="92D050"/>
                </a:solidFill>
                <a:latin typeface="Arial"/>
                <a:cs typeface="Arial"/>
              </a:rPr>
              <a:t>){  </a:t>
            </a:r>
            <a:r>
              <a:rPr sz="2000" b="1" spc="-290" dirty="0">
                <a:solidFill>
                  <a:srgbClr val="92D050"/>
                </a:solidFill>
                <a:latin typeface="Arial"/>
                <a:cs typeface="Arial"/>
              </a:rPr>
              <a:t>advancedMusicPlayer </a:t>
            </a:r>
            <a:r>
              <a:rPr sz="2000" b="1" spc="-70" dirty="0">
                <a:solidFill>
                  <a:srgbClr val="92D050"/>
                </a:solidFill>
                <a:latin typeface="Arial"/>
                <a:cs typeface="Arial"/>
              </a:rPr>
              <a:t>= </a:t>
            </a:r>
            <a:r>
              <a:rPr sz="2000" b="1" spc="-395" dirty="0">
                <a:solidFill>
                  <a:srgbClr val="92D050"/>
                </a:solidFill>
                <a:latin typeface="Arial"/>
                <a:cs typeface="Arial"/>
              </a:rPr>
              <a:t>new</a:t>
            </a:r>
            <a:r>
              <a:rPr sz="2000" b="1" spc="-285" dirty="0">
                <a:solidFill>
                  <a:srgbClr val="92D050"/>
                </a:solidFill>
                <a:latin typeface="Arial"/>
                <a:cs typeface="Arial"/>
              </a:rPr>
              <a:t> </a:t>
            </a:r>
            <a:r>
              <a:rPr sz="2000" b="1" spc="-95" dirty="0">
                <a:solidFill>
                  <a:srgbClr val="92D050"/>
                </a:solidFill>
                <a:latin typeface="Arial"/>
                <a:cs typeface="Arial"/>
              </a:rPr>
              <a:t>VlcPlayer();</a:t>
            </a:r>
            <a:endParaRPr sz="2000">
              <a:latin typeface="Arial"/>
              <a:cs typeface="Arial"/>
            </a:endParaRPr>
          </a:p>
          <a:p>
            <a:pPr marL="852169">
              <a:lnSpc>
                <a:spcPct val="100000"/>
              </a:lnSpc>
            </a:pPr>
            <a:r>
              <a:rPr sz="2000" b="1" spc="320" dirty="0">
                <a:solidFill>
                  <a:srgbClr val="92D050"/>
                </a:solidFill>
                <a:latin typeface="Arial"/>
                <a:cs typeface="Arial"/>
              </a:rPr>
              <a:t>} </a:t>
            </a:r>
            <a:r>
              <a:rPr sz="2000" b="1" spc="-105" dirty="0">
                <a:solidFill>
                  <a:srgbClr val="92D050"/>
                </a:solidFill>
                <a:latin typeface="Arial"/>
                <a:cs typeface="Arial"/>
              </a:rPr>
              <a:t>else </a:t>
            </a:r>
            <a:r>
              <a:rPr sz="2000" b="1" spc="340" dirty="0">
                <a:solidFill>
                  <a:srgbClr val="92D050"/>
                </a:solidFill>
                <a:latin typeface="Arial"/>
                <a:cs typeface="Arial"/>
              </a:rPr>
              <a:t>if</a:t>
            </a:r>
            <a:r>
              <a:rPr sz="2000" b="1" spc="-409" dirty="0">
                <a:solidFill>
                  <a:srgbClr val="92D050"/>
                </a:solidFill>
                <a:latin typeface="Arial"/>
                <a:cs typeface="Arial"/>
              </a:rPr>
              <a:t> </a:t>
            </a:r>
            <a:r>
              <a:rPr sz="2000" b="1" spc="-229" dirty="0">
                <a:solidFill>
                  <a:srgbClr val="92D050"/>
                </a:solidFill>
                <a:latin typeface="Arial"/>
                <a:cs typeface="Arial"/>
              </a:rPr>
              <a:t>(audioType.equalsIgnoreCase("mp4")){</a:t>
            </a:r>
            <a:endParaRPr sz="2000">
              <a:latin typeface="Arial"/>
              <a:cs typeface="Arial"/>
            </a:endParaRPr>
          </a:p>
          <a:p>
            <a:pPr marR="718820" algn="ctr">
              <a:lnSpc>
                <a:spcPct val="100000"/>
              </a:lnSpc>
            </a:pPr>
            <a:r>
              <a:rPr sz="2000" b="1" spc="-290" dirty="0">
                <a:solidFill>
                  <a:srgbClr val="92D050"/>
                </a:solidFill>
                <a:latin typeface="Arial"/>
                <a:cs typeface="Arial"/>
              </a:rPr>
              <a:t>advancedMusicPlayer </a:t>
            </a:r>
            <a:r>
              <a:rPr sz="2000" b="1" spc="-65" dirty="0">
                <a:solidFill>
                  <a:srgbClr val="92D050"/>
                </a:solidFill>
                <a:latin typeface="Arial"/>
                <a:cs typeface="Arial"/>
              </a:rPr>
              <a:t>= </a:t>
            </a:r>
            <a:r>
              <a:rPr sz="2000" b="1" spc="-395" dirty="0">
                <a:solidFill>
                  <a:srgbClr val="92D050"/>
                </a:solidFill>
                <a:latin typeface="Arial"/>
                <a:cs typeface="Arial"/>
              </a:rPr>
              <a:t>new</a:t>
            </a:r>
            <a:r>
              <a:rPr sz="2000" b="1" spc="-270" dirty="0">
                <a:solidFill>
                  <a:srgbClr val="92D050"/>
                </a:solidFill>
                <a:latin typeface="Arial"/>
                <a:cs typeface="Arial"/>
              </a:rPr>
              <a:t> </a:t>
            </a:r>
            <a:r>
              <a:rPr sz="2000" b="1" spc="-180" dirty="0">
                <a:solidFill>
                  <a:srgbClr val="92D050"/>
                </a:solidFill>
                <a:latin typeface="Arial"/>
                <a:cs typeface="Arial"/>
              </a:rPr>
              <a:t>Mp4Player();</a:t>
            </a:r>
            <a:endParaRPr sz="2000">
              <a:latin typeface="Arial"/>
              <a:cs typeface="Arial"/>
            </a:endParaRPr>
          </a:p>
          <a:p>
            <a:pPr marL="547370">
              <a:lnSpc>
                <a:spcPct val="100000"/>
              </a:lnSpc>
            </a:pPr>
            <a:r>
              <a:rPr sz="2000" b="1" spc="320" dirty="0">
                <a:solidFill>
                  <a:srgbClr val="92D050"/>
                </a:solidFill>
                <a:latin typeface="Arial"/>
                <a:cs typeface="Arial"/>
              </a:rPr>
              <a:t>}</a:t>
            </a:r>
            <a:r>
              <a:rPr sz="2000" b="1" spc="-70" dirty="0">
                <a:solidFill>
                  <a:srgbClr val="92D050"/>
                </a:solidFill>
                <a:latin typeface="Arial"/>
                <a:cs typeface="Arial"/>
              </a:rPr>
              <a:t> </a:t>
            </a:r>
            <a:r>
              <a:rPr sz="2000" b="1" spc="320" dirty="0">
                <a:solidFill>
                  <a:srgbClr val="92D050"/>
                </a:solidFill>
                <a:latin typeface="Arial"/>
                <a:cs typeface="Arial"/>
              </a:rPr>
              <a:t>}</a:t>
            </a:r>
            <a:endParaRPr sz="2000">
              <a:latin typeface="Arial"/>
              <a:cs typeface="Arial"/>
            </a:endParaRPr>
          </a:p>
          <a:p>
            <a:pPr marL="547370">
              <a:lnSpc>
                <a:spcPct val="100000"/>
              </a:lnSpc>
            </a:pPr>
            <a:r>
              <a:rPr sz="2000" b="1" spc="-305" dirty="0">
                <a:solidFill>
                  <a:srgbClr val="92D050"/>
                </a:solidFill>
                <a:latin typeface="Arial"/>
                <a:cs typeface="Arial"/>
              </a:rPr>
              <a:t>@Override</a:t>
            </a:r>
            <a:endParaRPr sz="2000">
              <a:latin typeface="Arial"/>
              <a:cs typeface="Arial"/>
            </a:endParaRPr>
          </a:p>
          <a:p>
            <a:pPr marL="852169" marR="962660" indent="-304800">
              <a:lnSpc>
                <a:spcPct val="100000"/>
              </a:lnSpc>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 </a:t>
            </a:r>
            <a:r>
              <a:rPr sz="2000" b="1" spc="320" dirty="0">
                <a:solidFill>
                  <a:srgbClr val="92D050"/>
                </a:solidFill>
                <a:latin typeface="Arial"/>
                <a:cs typeface="Arial"/>
              </a:rPr>
              <a:t>{  </a:t>
            </a:r>
            <a:r>
              <a:rPr sz="2000" b="1" spc="-175" dirty="0">
                <a:solidFill>
                  <a:srgbClr val="92D050"/>
                </a:solidFill>
                <a:latin typeface="Arial"/>
                <a:cs typeface="Arial"/>
              </a:rPr>
              <a:t>if(audioType.equalsIgnoreCase("vlc")){</a:t>
            </a:r>
            <a:endParaRPr sz="2000">
              <a:latin typeface="Arial"/>
              <a:cs typeface="Arial"/>
            </a:endParaRPr>
          </a:p>
          <a:p>
            <a:pPr marL="1156970">
              <a:lnSpc>
                <a:spcPct val="100000"/>
              </a:lnSpc>
            </a:pPr>
            <a:r>
              <a:rPr sz="2000" b="1" spc="-225" dirty="0">
                <a:solidFill>
                  <a:srgbClr val="92D050"/>
                </a:solidFill>
                <a:latin typeface="Arial"/>
                <a:cs typeface="Arial"/>
              </a:rPr>
              <a:t>advancedMusicPlayer.playVlc(fileName);</a:t>
            </a:r>
            <a:endParaRPr sz="2000">
              <a:latin typeface="Arial"/>
              <a:cs typeface="Arial"/>
            </a:endParaRPr>
          </a:p>
          <a:p>
            <a:pPr marL="1156970" marR="1468755" indent="-304800">
              <a:lnSpc>
                <a:spcPct val="100000"/>
              </a:lnSpc>
              <a:spcBef>
                <a:spcPts val="5"/>
              </a:spcBef>
            </a:pPr>
            <a:r>
              <a:rPr sz="2000" b="1" spc="320" dirty="0">
                <a:solidFill>
                  <a:srgbClr val="92D050"/>
                </a:solidFill>
                <a:latin typeface="Arial"/>
                <a:cs typeface="Arial"/>
              </a:rPr>
              <a:t>} </a:t>
            </a:r>
            <a:r>
              <a:rPr sz="2000" b="1" spc="-105" dirty="0">
                <a:solidFill>
                  <a:srgbClr val="92D050"/>
                </a:solidFill>
                <a:latin typeface="Arial"/>
                <a:cs typeface="Arial"/>
              </a:rPr>
              <a:t>else</a:t>
            </a:r>
            <a:r>
              <a:rPr sz="2000" b="1" spc="-390" dirty="0">
                <a:solidFill>
                  <a:srgbClr val="92D050"/>
                </a:solidFill>
                <a:latin typeface="Arial"/>
                <a:cs typeface="Arial"/>
              </a:rPr>
              <a:t> </a:t>
            </a:r>
            <a:r>
              <a:rPr sz="2000" b="1" spc="-210" dirty="0">
                <a:solidFill>
                  <a:srgbClr val="92D050"/>
                </a:solidFill>
                <a:latin typeface="Arial"/>
                <a:cs typeface="Arial"/>
              </a:rPr>
              <a:t>if(audioType.equalsIgnoreCase("mp4")){  </a:t>
            </a:r>
            <a:r>
              <a:rPr sz="2000" b="1" spc="-250" dirty="0">
                <a:solidFill>
                  <a:srgbClr val="92D050"/>
                </a:solidFill>
                <a:latin typeface="Arial"/>
                <a:cs typeface="Arial"/>
              </a:rPr>
              <a:t>advancedMusicPlayer.playMp4(fileName);</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547370">
              <a:lnSpc>
                <a:spcPct val="100000"/>
              </a:lnSpc>
            </a:pPr>
            <a:r>
              <a:rPr sz="2000" b="1" spc="320" dirty="0">
                <a:solidFill>
                  <a:srgbClr val="92D050"/>
                </a:solidFill>
                <a:latin typeface="Arial"/>
                <a:cs typeface="Arial"/>
              </a:rPr>
              <a:t>}</a:t>
            </a:r>
            <a:endParaRPr sz="2000">
              <a:latin typeface="Arial"/>
              <a:cs typeface="Arial"/>
            </a:endParaRPr>
          </a:p>
          <a:p>
            <a:pPr marL="241300">
              <a:lnSpc>
                <a:spcPct val="100000"/>
              </a:lnSpc>
            </a:pPr>
            <a:r>
              <a:rPr sz="2000" b="1" spc="320" dirty="0">
                <a:solidFill>
                  <a:srgbClr val="92D050"/>
                </a:solidFill>
                <a:latin typeface="Arial"/>
                <a:cs typeface="Arial"/>
              </a:rPr>
              <a:t>}</a:t>
            </a:r>
            <a:endParaRPr sz="20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4</a:t>
            </a:r>
          </a:p>
        </p:txBody>
      </p:sp>
      <p:sp>
        <p:nvSpPr>
          <p:cNvPr id="8" name="object 8"/>
          <p:cNvSpPr/>
          <p:nvPr/>
        </p:nvSpPr>
        <p:spPr>
          <a:xfrm>
            <a:off x="685800" y="1295400"/>
            <a:ext cx="8458200" cy="5562600"/>
          </a:xfrm>
          <a:custGeom>
            <a:avLst/>
            <a:gdLst/>
            <a:ahLst/>
            <a:cxnLst/>
            <a:rect l="l" t="t" r="r" b="b"/>
            <a:pathLst>
              <a:path w="8458200" h="5562600">
                <a:moveTo>
                  <a:pt x="8458200" y="5562597"/>
                </a:moveTo>
                <a:lnTo>
                  <a:pt x="8458200" y="0"/>
                </a:lnTo>
                <a:lnTo>
                  <a:pt x="0" y="0"/>
                </a:lnTo>
                <a:lnTo>
                  <a:pt x="0" y="5562597"/>
                </a:lnTo>
                <a:lnTo>
                  <a:pt x="8458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565759"/>
            <a:ext cx="7609205" cy="6261735"/>
          </a:xfrm>
          <a:prstGeom prst="rect">
            <a:avLst/>
          </a:prstGeom>
        </p:spPr>
        <p:txBody>
          <a:bodyPr vert="horz" wrap="square" lIns="0" tIns="73660" rIns="0" bIns="0" rtlCol="0">
            <a:spAutoFit/>
          </a:bodyPr>
          <a:lstStyle/>
          <a:p>
            <a:pPr marL="285115" indent="-272415">
              <a:lnSpc>
                <a:spcPct val="100000"/>
              </a:lnSpc>
              <a:spcBef>
                <a:spcPts val="580"/>
              </a:spcBef>
              <a:buClr>
                <a:srgbClr val="0AD0D9"/>
              </a:buClr>
              <a:buSzPct val="95000"/>
              <a:buFont typeface="Arial"/>
              <a:buChar char=""/>
              <a:tabLst>
                <a:tab pos="285115" algn="l"/>
                <a:tab pos="285750" algn="l"/>
              </a:tabLst>
            </a:pPr>
            <a:r>
              <a:rPr sz="2000" spc="60" dirty="0">
                <a:latin typeface="Times New Roman"/>
                <a:cs typeface="Times New Roman"/>
              </a:rPr>
              <a:t>Create</a:t>
            </a:r>
            <a:r>
              <a:rPr sz="2000" spc="-130" dirty="0">
                <a:latin typeface="Times New Roman"/>
                <a:cs typeface="Times New Roman"/>
              </a:rPr>
              <a:t> </a:t>
            </a:r>
            <a:r>
              <a:rPr sz="2000" spc="75" dirty="0">
                <a:latin typeface="Times New Roman"/>
                <a:cs typeface="Times New Roman"/>
              </a:rPr>
              <a:t>concrete</a:t>
            </a:r>
            <a:r>
              <a:rPr sz="2000" spc="-114" dirty="0">
                <a:latin typeface="Times New Roman"/>
                <a:cs typeface="Times New Roman"/>
              </a:rPr>
              <a:t> </a:t>
            </a:r>
            <a:r>
              <a:rPr sz="2000" spc="30" dirty="0">
                <a:latin typeface="Times New Roman"/>
                <a:cs typeface="Times New Roman"/>
              </a:rPr>
              <a:t>class</a:t>
            </a:r>
            <a:r>
              <a:rPr sz="2000" spc="-40" dirty="0">
                <a:latin typeface="Times New Roman"/>
                <a:cs typeface="Times New Roman"/>
              </a:rPr>
              <a:t> </a:t>
            </a:r>
            <a:r>
              <a:rPr sz="2000" spc="90" dirty="0">
                <a:latin typeface="Times New Roman"/>
                <a:cs typeface="Times New Roman"/>
              </a:rPr>
              <a:t>implementing</a:t>
            </a:r>
            <a:r>
              <a:rPr sz="2000" spc="-30" dirty="0">
                <a:latin typeface="Times New Roman"/>
                <a:cs typeface="Times New Roman"/>
              </a:rPr>
              <a:t> </a:t>
            </a:r>
            <a:r>
              <a:rPr sz="2000" spc="125" dirty="0">
                <a:latin typeface="Times New Roman"/>
                <a:cs typeface="Times New Roman"/>
              </a:rPr>
              <a:t>the</a:t>
            </a:r>
            <a:r>
              <a:rPr sz="2000" spc="-35" dirty="0">
                <a:latin typeface="Times New Roman"/>
                <a:cs typeface="Times New Roman"/>
              </a:rPr>
              <a:t> </a:t>
            </a:r>
            <a:r>
              <a:rPr sz="2000" i="1" spc="-100" dirty="0">
                <a:latin typeface="Georgia"/>
                <a:cs typeface="Georgia"/>
              </a:rPr>
              <a:t>MediaPlayer</a:t>
            </a:r>
            <a:r>
              <a:rPr sz="2000" i="1" spc="15" dirty="0">
                <a:latin typeface="Georgia"/>
                <a:cs typeface="Georgia"/>
              </a:rPr>
              <a:t> </a:t>
            </a:r>
            <a:r>
              <a:rPr sz="2000" spc="55" dirty="0">
                <a:latin typeface="Times New Roman"/>
                <a:cs typeface="Times New Roman"/>
              </a:rPr>
              <a:t>interface.</a:t>
            </a:r>
            <a:endParaRPr sz="2000">
              <a:latin typeface="Times New Roman"/>
              <a:cs typeface="Times New Roman"/>
            </a:endParaRPr>
          </a:p>
          <a:p>
            <a:pPr marL="285115" indent="-272415">
              <a:lnSpc>
                <a:spcPct val="100000"/>
              </a:lnSpc>
              <a:spcBef>
                <a:spcPts val="480"/>
              </a:spcBef>
              <a:buClr>
                <a:srgbClr val="0AD0D9"/>
              </a:buClr>
              <a:buSzPct val="95000"/>
              <a:buFont typeface="Arial"/>
              <a:buChar char=""/>
              <a:tabLst>
                <a:tab pos="285115" algn="l"/>
                <a:tab pos="285750" algn="l"/>
              </a:tabLst>
            </a:pPr>
            <a:r>
              <a:rPr sz="2000" i="1" spc="-105" dirty="0">
                <a:latin typeface="Georgia"/>
                <a:cs typeface="Georgia"/>
              </a:rPr>
              <a:t>AudioPlayer.java</a:t>
            </a:r>
            <a:endParaRPr sz="2000">
              <a:latin typeface="Georgia"/>
              <a:cs typeface="Georgia"/>
            </a:endParaRPr>
          </a:p>
          <a:p>
            <a:pPr marL="547370" marR="2340610" indent="-306705">
              <a:lnSpc>
                <a:spcPct val="100000"/>
              </a:lnSpc>
              <a:spcBef>
                <a:spcPts val="130"/>
              </a:spcBef>
            </a:pPr>
            <a:r>
              <a:rPr sz="2000" b="1" spc="-135" dirty="0">
                <a:solidFill>
                  <a:srgbClr val="92D050"/>
                </a:solidFill>
                <a:latin typeface="Arial"/>
                <a:cs typeface="Arial"/>
              </a:rPr>
              <a:t>public </a:t>
            </a:r>
            <a:r>
              <a:rPr sz="2000" b="1" spc="-145" dirty="0">
                <a:solidFill>
                  <a:srgbClr val="92D050"/>
                </a:solidFill>
                <a:latin typeface="Arial"/>
                <a:cs typeface="Arial"/>
              </a:rPr>
              <a:t>class </a:t>
            </a:r>
            <a:r>
              <a:rPr sz="2000" b="1" spc="-240" dirty="0">
                <a:solidFill>
                  <a:srgbClr val="92D050"/>
                </a:solidFill>
                <a:latin typeface="Arial"/>
                <a:cs typeface="Arial"/>
              </a:rPr>
              <a:t>AudioPlayer </a:t>
            </a:r>
            <a:r>
              <a:rPr sz="2000" b="1" spc="-285" dirty="0">
                <a:solidFill>
                  <a:srgbClr val="92D050"/>
                </a:solidFill>
                <a:latin typeface="Arial"/>
                <a:cs typeface="Arial"/>
              </a:rPr>
              <a:t>implements </a:t>
            </a:r>
            <a:r>
              <a:rPr sz="2000" b="1" spc="-240" dirty="0">
                <a:solidFill>
                  <a:srgbClr val="92D050"/>
                </a:solidFill>
                <a:latin typeface="Arial"/>
                <a:cs typeface="Arial"/>
              </a:rPr>
              <a:t>MediaPlayer </a:t>
            </a:r>
            <a:r>
              <a:rPr sz="2000" b="1" spc="320" dirty="0">
                <a:solidFill>
                  <a:srgbClr val="92D050"/>
                </a:solidFill>
                <a:latin typeface="Arial"/>
                <a:cs typeface="Arial"/>
              </a:rPr>
              <a:t>{  </a:t>
            </a:r>
            <a:r>
              <a:rPr sz="2000" b="1" spc="-285" dirty="0">
                <a:solidFill>
                  <a:srgbClr val="92D050"/>
                </a:solidFill>
                <a:latin typeface="Arial"/>
                <a:cs typeface="Arial"/>
              </a:rPr>
              <a:t>MediaAdapter</a:t>
            </a:r>
            <a:r>
              <a:rPr sz="2000" b="1" spc="-60" dirty="0">
                <a:solidFill>
                  <a:srgbClr val="92D050"/>
                </a:solidFill>
                <a:latin typeface="Arial"/>
                <a:cs typeface="Arial"/>
              </a:rPr>
              <a:t> </a:t>
            </a:r>
            <a:r>
              <a:rPr sz="2000" b="1" spc="-260" dirty="0">
                <a:solidFill>
                  <a:srgbClr val="92D050"/>
                </a:solidFill>
                <a:latin typeface="Arial"/>
                <a:cs typeface="Arial"/>
              </a:rPr>
              <a:t>mediaAdapter;</a:t>
            </a:r>
            <a:endParaRPr sz="2000">
              <a:latin typeface="Arial"/>
              <a:cs typeface="Arial"/>
            </a:endParaRPr>
          </a:p>
          <a:p>
            <a:pPr marL="547370">
              <a:lnSpc>
                <a:spcPct val="100000"/>
              </a:lnSpc>
            </a:pPr>
            <a:r>
              <a:rPr sz="2000" b="1" spc="-300" dirty="0">
                <a:solidFill>
                  <a:srgbClr val="92D050"/>
                </a:solidFill>
                <a:latin typeface="Arial"/>
                <a:cs typeface="Arial"/>
              </a:rPr>
              <a:t>@Override</a:t>
            </a:r>
            <a:endParaRPr sz="2000">
              <a:latin typeface="Arial"/>
              <a:cs typeface="Arial"/>
            </a:endParaRPr>
          </a:p>
          <a:p>
            <a:pPr marL="547370">
              <a:lnSpc>
                <a:spcPct val="100000"/>
              </a:lnSpc>
              <a:spcBef>
                <a:spcPts val="5"/>
              </a:spcBef>
            </a:pPr>
            <a:r>
              <a:rPr sz="2000" b="1" spc="-135" dirty="0">
                <a:solidFill>
                  <a:srgbClr val="92D050"/>
                </a:solidFill>
                <a:latin typeface="Arial"/>
                <a:cs typeface="Arial"/>
              </a:rPr>
              <a:t>public </a:t>
            </a:r>
            <a:r>
              <a:rPr sz="2000" b="1" spc="-155" dirty="0">
                <a:solidFill>
                  <a:srgbClr val="92D050"/>
                </a:solidFill>
                <a:latin typeface="Arial"/>
                <a:cs typeface="Arial"/>
              </a:rPr>
              <a:t>void </a:t>
            </a:r>
            <a:r>
              <a:rPr sz="2000" b="1" spc="-125" dirty="0">
                <a:solidFill>
                  <a:srgbClr val="92D050"/>
                </a:solidFill>
                <a:latin typeface="Arial"/>
                <a:cs typeface="Arial"/>
              </a:rPr>
              <a:t>play(String </a:t>
            </a:r>
            <a:r>
              <a:rPr sz="2000" b="1" spc="-229" dirty="0">
                <a:solidFill>
                  <a:srgbClr val="92D050"/>
                </a:solidFill>
                <a:latin typeface="Arial"/>
                <a:cs typeface="Arial"/>
              </a:rPr>
              <a:t>audioType, </a:t>
            </a:r>
            <a:r>
              <a:rPr sz="2000" b="1" spc="-120" dirty="0">
                <a:solidFill>
                  <a:srgbClr val="92D050"/>
                </a:solidFill>
                <a:latin typeface="Arial"/>
                <a:cs typeface="Arial"/>
              </a:rPr>
              <a:t>String </a:t>
            </a:r>
            <a:r>
              <a:rPr sz="2000" b="1" spc="-170" dirty="0">
                <a:solidFill>
                  <a:srgbClr val="92D050"/>
                </a:solidFill>
                <a:latin typeface="Arial"/>
                <a:cs typeface="Arial"/>
              </a:rPr>
              <a:t>fileName)</a:t>
            </a:r>
            <a:r>
              <a:rPr sz="2000" b="1" spc="70" dirty="0">
                <a:solidFill>
                  <a:srgbClr val="92D050"/>
                </a:solidFill>
                <a:latin typeface="Arial"/>
                <a:cs typeface="Arial"/>
              </a:rPr>
              <a:t> </a:t>
            </a:r>
            <a:r>
              <a:rPr sz="2000" b="1" spc="320" dirty="0">
                <a:solidFill>
                  <a:srgbClr val="92D050"/>
                </a:solidFill>
                <a:latin typeface="Arial"/>
                <a:cs typeface="Arial"/>
              </a:rPr>
              <a:t>{</a:t>
            </a:r>
            <a:endParaRPr sz="2000">
              <a:latin typeface="Arial"/>
              <a:cs typeface="Arial"/>
            </a:endParaRPr>
          </a:p>
          <a:p>
            <a:pPr marL="852169" marR="2546985">
              <a:lnSpc>
                <a:spcPct val="100000"/>
              </a:lnSpc>
            </a:pPr>
            <a:r>
              <a:rPr sz="2000" b="1" spc="40" dirty="0">
                <a:solidFill>
                  <a:srgbClr val="92D050"/>
                </a:solidFill>
                <a:latin typeface="Arial"/>
                <a:cs typeface="Arial"/>
              </a:rPr>
              <a:t>//inbuilt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35" dirty="0">
                <a:solidFill>
                  <a:srgbClr val="92D050"/>
                </a:solidFill>
                <a:latin typeface="Arial"/>
                <a:cs typeface="Arial"/>
              </a:rPr>
              <a:t>play </a:t>
            </a:r>
            <a:r>
              <a:rPr sz="2000" b="1" spc="-475" dirty="0">
                <a:solidFill>
                  <a:srgbClr val="92D050"/>
                </a:solidFill>
                <a:latin typeface="Arial"/>
                <a:cs typeface="Arial"/>
              </a:rPr>
              <a:t>mp3 </a:t>
            </a:r>
            <a:r>
              <a:rPr sz="2000" b="1" spc="-305" dirty="0">
                <a:solidFill>
                  <a:srgbClr val="92D050"/>
                </a:solidFill>
                <a:latin typeface="Arial"/>
                <a:cs typeface="Arial"/>
              </a:rPr>
              <a:t>music </a:t>
            </a:r>
            <a:r>
              <a:rPr sz="2000" b="1" spc="55" dirty="0">
                <a:solidFill>
                  <a:srgbClr val="92D050"/>
                </a:solidFill>
                <a:latin typeface="Arial"/>
                <a:cs typeface="Arial"/>
              </a:rPr>
              <a:t>files  </a:t>
            </a:r>
            <a:r>
              <a:rPr sz="2000" b="1" spc="-210" dirty="0">
                <a:solidFill>
                  <a:srgbClr val="92D050"/>
                </a:solidFill>
                <a:latin typeface="Arial"/>
                <a:cs typeface="Arial"/>
              </a:rPr>
              <a:t>if(audioType.equalsIgnoreCase("mp3")){</a:t>
            </a:r>
            <a:endParaRPr sz="2000">
              <a:latin typeface="Arial"/>
              <a:cs typeface="Arial"/>
            </a:endParaRPr>
          </a:p>
          <a:p>
            <a:pPr marL="1156970">
              <a:lnSpc>
                <a:spcPct val="100000"/>
              </a:lnSpc>
            </a:pPr>
            <a:r>
              <a:rPr sz="2000" b="1" spc="-170" dirty="0">
                <a:solidFill>
                  <a:srgbClr val="92D050"/>
                </a:solidFill>
                <a:latin typeface="Arial"/>
                <a:cs typeface="Arial"/>
              </a:rPr>
              <a:t>System.out.println("Playing </a:t>
            </a:r>
            <a:r>
              <a:rPr sz="2000" b="1" spc="-470" dirty="0">
                <a:solidFill>
                  <a:srgbClr val="92D050"/>
                </a:solidFill>
                <a:latin typeface="Arial"/>
                <a:cs typeface="Arial"/>
              </a:rPr>
              <a:t>mp3 </a:t>
            </a:r>
            <a:r>
              <a:rPr sz="2000" b="1" spc="165" dirty="0">
                <a:solidFill>
                  <a:srgbClr val="92D050"/>
                </a:solidFill>
                <a:latin typeface="Arial"/>
                <a:cs typeface="Arial"/>
              </a:rPr>
              <a:t>file. </a:t>
            </a:r>
            <a:r>
              <a:rPr sz="2000" b="1" spc="-365" dirty="0">
                <a:solidFill>
                  <a:srgbClr val="92D050"/>
                </a:solidFill>
                <a:latin typeface="Arial"/>
                <a:cs typeface="Arial"/>
              </a:rPr>
              <a:t>Name: </a:t>
            </a:r>
            <a:r>
              <a:rPr sz="2000" b="1" spc="150" dirty="0">
                <a:solidFill>
                  <a:srgbClr val="92D050"/>
                </a:solidFill>
                <a:latin typeface="Arial"/>
                <a:cs typeface="Arial"/>
              </a:rPr>
              <a:t>" </a:t>
            </a:r>
            <a:r>
              <a:rPr sz="2000" b="1" spc="-70" dirty="0">
                <a:solidFill>
                  <a:srgbClr val="92D050"/>
                </a:solidFill>
                <a:latin typeface="Arial"/>
                <a:cs typeface="Arial"/>
              </a:rPr>
              <a:t>+</a:t>
            </a:r>
            <a:r>
              <a:rPr sz="2000" b="1" spc="-260"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852169" marR="402590">
              <a:lnSpc>
                <a:spcPct val="100000"/>
              </a:lnSpc>
            </a:pPr>
            <a:r>
              <a:rPr sz="2000" b="1" spc="-215" dirty="0">
                <a:solidFill>
                  <a:srgbClr val="92D050"/>
                </a:solidFill>
                <a:latin typeface="Arial"/>
                <a:cs typeface="Arial"/>
              </a:rPr>
              <a:t>//mediaAdapter </a:t>
            </a:r>
            <a:r>
              <a:rPr sz="2000" b="1" spc="110" dirty="0">
                <a:solidFill>
                  <a:srgbClr val="92D050"/>
                </a:solidFill>
                <a:latin typeface="Arial"/>
                <a:cs typeface="Arial"/>
              </a:rPr>
              <a:t>is </a:t>
            </a:r>
            <a:r>
              <a:rPr sz="2000" b="1" spc="-185" dirty="0">
                <a:solidFill>
                  <a:srgbClr val="92D050"/>
                </a:solidFill>
                <a:latin typeface="Arial"/>
                <a:cs typeface="Arial"/>
              </a:rPr>
              <a:t>providing </a:t>
            </a:r>
            <a:r>
              <a:rPr sz="2000" b="1" spc="-225" dirty="0">
                <a:solidFill>
                  <a:srgbClr val="92D050"/>
                </a:solidFill>
                <a:latin typeface="Arial"/>
                <a:cs typeface="Arial"/>
              </a:rPr>
              <a:t>support </a:t>
            </a:r>
            <a:r>
              <a:rPr sz="2000" b="1" dirty="0">
                <a:solidFill>
                  <a:srgbClr val="92D050"/>
                </a:solidFill>
                <a:latin typeface="Arial"/>
                <a:cs typeface="Arial"/>
              </a:rPr>
              <a:t>to </a:t>
            </a:r>
            <a:r>
              <a:rPr sz="2000" b="1" spc="-125" dirty="0">
                <a:solidFill>
                  <a:srgbClr val="92D050"/>
                </a:solidFill>
                <a:latin typeface="Arial"/>
                <a:cs typeface="Arial"/>
              </a:rPr>
              <a:t>play </a:t>
            </a:r>
            <a:r>
              <a:rPr sz="2000" b="1" spc="-145" dirty="0">
                <a:solidFill>
                  <a:srgbClr val="92D050"/>
                </a:solidFill>
                <a:latin typeface="Arial"/>
                <a:cs typeface="Arial"/>
              </a:rPr>
              <a:t>other </a:t>
            </a:r>
            <a:r>
              <a:rPr sz="2000" b="1" spc="150" dirty="0">
                <a:solidFill>
                  <a:srgbClr val="92D050"/>
                </a:solidFill>
                <a:latin typeface="Arial"/>
                <a:cs typeface="Arial"/>
              </a:rPr>
              <a:t>file </a:t>
            </a:r>
            <a:r>
              <a:rPr sz="2000" b="1" spc="-210" dirty="0">
                <a:solidFill>
                  <a:srgbClr val="92D050"/>
                </a:solidFill>
                <a:latin typeface="Arial"/>
                <a:cs typeface="Arial"/>
              </a:rPr>
              <a:t>formats  </a:t>
            </a:r>
            <a:r>
              <a:rPr sz="2000" b="1" spc="-105" dirty="0">
                <a:solidFill>
                  <a:srgbClr val="92D050"/>
                </a:solidFill>
                <a:latin typeface="Arial"/>
                <a:cs typeface="Arial"/>
              </a:rPr>
              <a:t>else </a:t>
            </a:r>
            <a:r>
              <a:rPr sz="2000" b="1" spc="-190" dirty="0">
                <a:solidFill>
                  <a:srgbClr val="92D050"/>
                </a:solidFill>
                <a:latin typeface="Arial"/>
                <a:cs typeface="Arial"/>
              </a:rPr>
              <a:t>if(audioType.equalsIgnoreCase("vlc")</a:t>
            </a:r>
            <a:r>
              <a:rPr sz="2000" b="1" spc="-10" dirty="0">
                <a:solidFill>
                  <a:srgbClr val="92D050"/>
                </a:solidFill>
                <a:latin typeface="Arial"/>
                <a:cs typeface="Arial"/>
              </a:rPr>
              <a:t> </a:t>
            </a:r>
            <a:r>
              <a:rPr sz="2000" b="1" spc="380" dirty="0">
                <a:solidFill>
                  <a:srgbClr val="92D050"/>
                </a:solidFill>
                <a:latin typeface="Arial"/>
                <a:cs typeface="Arial"/>
              </a:rPr>
              <a:t>||</a:t>
            </a:r>
            <a:endParaRPr sz="2000">
              <a:latin typeface="Arial"/>
              <a:cs typeface="Arial"/>
            </a:endParaRPr>
          </a:p>
          <a:p>
            <a:pPr marL="1156970" marR="2073275" indent="-1905">
              <a:lnSpc>
                <a:spcPct val="100000"/>
              </a:lnSpc>
            </a:pPr>
            <a:r>
              <a:rPr sz="2000" b="1" spc="-240" dirty="0">
                <a:solidFill>
                  <a:srgbClr val="92D050"/>
                </a:solidFill>
                <a:latin typeface="Arial"/>
                <a:cs typeface="Arial"/>
              </a:rPr>
              <a:t>audioType.equalsIgnoreCase("mp4")){  </a:t>
            </a:r>
            <a:r>
              <a:rPr sz="2000" b="1" spc="-290" dirty="0">
                <a:solidFill>
                  <a:srgbClr val="92D050"/>
                </a:solidFill>
                <a:latin typeface="Arial"/>
                <a:cs typeface="Arial"/>
              </a:rPr>
              <a:t>mediaAdapter </a:t>
            </a:r>
            <a:r>
              <a:rPr sz="2000" b="1" spc="-70" dirty="0">
                <a:solidFill>
                  <a:srgbClr val="92D050"/>
                </a:solidFill>
                <a:latin typeface="Arial"/>
                <a:cs typeface="Arial"/>
              </a:rPr>
              <a:t>= </a:t>
            </a:r>
            <a:r>
              <a:rPr sz="2000" b="1" spc="-400" dirty="0">
                <a:solidFill>
                  <a:srgbClr val="92D050"/>
                </a:solidFill>
                <a:latin typeface="Arial"/>
                <a:cs typeface="Arial"/>
              </a:rPr>
              <a:t>new </a:t>
            </a:r>
            <a:r>
              <a:rPr sz="2000" b="1" spc="-254" dirty="0">
                <a:solidFill>
                  <a:srgbClr val="92D050"/>
                </a:solidFill>
                <a:latin typeface="Arial"/>
                <a:cs typeface="Arial"/>
              </a:rPr>
              <a:t>MediaAdapter(audioType);  </a:t>
            </a:r>
            <a:r>
              <a:rPr sz="2000" b="1" spc="-235" dirty="0">
                <a:solidFill>
                  <a:srgbClr val="92D050"/>
                </a:solidFill>
                <a:latin typeface="Arial"/>
                <a:cs typeface="Arial"/>
              </a:rPr>
              <a:t>mediaAdapter.play(audioType,</a:t>
            </a:r>
            <a:r>
              <a:rPr sz="2000" b="1" spc="-65" dirty="0">
                <a:solidFill>
                  <a:srgbClr val="92D050"/>
                </a:solidFill>
                <a:latin typeface="Arial"/>
                <a:cs typeface="Arial"/>
              </a:rPr>
              <a:t> </a:t>
            </a:r>
            <a:r>
              <a:rPr sz="2000" b="1" spc="-170" dirty="0">
                <a:solidFill>
                  <a:srgbClr val="92D050"/>
                </a:solidFill>
                <a:latin typeface="Arial"/>
                <a:cs typeface="Arial"/>
              </a:rPr>
              <a:t>fileName);</a:t>
            </a:r>
            <a:endParaRPr sz="2000">
              <a:latin typeface="Arial"/>
              <a:cs typeface="Arial"/>
            </a:endParaRPr>
          </a:p>
          <a:p>
            <a:pPr marL="852169">
              <a:lnSpc>
                <a:spcPct val="100000"/>
              </a:lnSpc>
              <a:spcBef>
                <a:spcPts val="5"/>
              </a:spcBef>
            </a:pPr>
            <a:r>
              <a:rPr sz="2000" b="1" spc="320" dirty="0">
                <a:solidFill>
                  <a:srgbClr val="92D050"/>
                </a:solidFill>
                <a:latin typeface="Arial"/>
                <a:cs typeface="Arial"/>
              </a:rPr>
              <a:t>}</a:t>
            </a:r>
            <a:r>
              <a:rPr sz="2000" b="1" spc="-70" dirty="0">
                <a:solidFill>
                  <a:srgbClr val="92D050"/>
                </a:solidFill>
                <a:latin typeface="Arial"/>
                <a:cs typeface="Arial"/>
              </a:rPr>
              <a:t> </a:t>
            </a:r>
            <a:r>
              <a:rPr sz="2000" b="1" spc="-80" dirty="0">
                <a:solidFill>
                  <a:srgbClr val="92D050"/>
                </a:solidFill>
                <a:latin typeface="Arial"/>
                <a:cs typeface="Arial"/>
              </a:rPr>
              <a:t>else{</a:t>
            </a:r>
            <a:endParaRPr sz="2000">
              <a:latin typeface="Arial"/>
              <a:cs typeface="Arial"/>
            </a:endParaRPr>
          </a:p>
          <a:p>
            <a:pPr marL="1155700" marR="5080" indent="1270">
              <a:lnSpc>
                <a:spcPct val="100000"/>
              </a:lnSpc>
            </a:pPr>
            <a:r>
              <a:rPr sz="2000" b="1" spc="-140" dirty="0">
                <a:solidFill>
                  <a:srgbClr val="92D050"/>
                </a:solidFill>
                <a:latin typeface="Arial"/>
                <a:cs typeface="Arial"/>
              </a:rPr>
              <a:t>System.out.println("Invalid </a:t>
            </a:r>
            <a:r>
              <a:rPr sz="2000" b="1" spc="-210" dirty="0">
                <a:solidFill>
                  <a:srgbClr val="92D050"/>
                </a:solidFill>
                <a:latin typeface="Arial"/>
                <a:cs typeface="Arial"/>
              </a:rPr>
              <a:t>media. </a:t>
            </a:r>
            <a:r>
              <a:rPr sz="2000" b="1" spc="150" dirty="0">
                <a:solidFill>
                  <a:srgbClr val="92D050"/>
                </a:solidFill>
                <a:latin typeface="Arial"/>
                <a:cs typeface="Arial"/>
              </a:rPr>
              <a:t>" </a:t>
            </a:r>
            <a:r>
              <a:rPr sz="2000" b="1" spc="-70" dirty="0">
                <a:solidFill>
                  <a:srgbClr val="92D050"/>
                </a:solidFill>
                <a:latin typeface="Arial"/>
                <a:cs typeface="Arial"/>
              </a:rPr>
              <a:t>+ </a:t>
            </a:r>
            <a:r>
              <a:rPr sz="2000" b="1" spc="-285" dirty="0">
                <a:solidFill>
                  <a:srgbClr val="92D050"/>
                </a:solidFill>
                <a:latin typeface="Arial"/>
                <a:cs typeface="Arial"/>
              </a:rPr>
              <a:t>audioType </a:t>
            </a:r>
            <a:r>
              <a:rPr sz="2000" b="1" spc="-70" dirty="0">
                <a:solidFill>
                  <a:srgbClr val="92D050"/>
                </a:solidFill>
                <a:latin typeface="Arial"/>
                <a:cs typeface="Arial"/>
              </a:rPr>
              <a:t>+ </a:t>
            </a:r>
            <a:r>
              <a:rPr sz="2000" b="1" spc="150" dirty="0">
                <a:solidFill>
                  <a:srgbClr val="92D050"/>
                </a:solidFill>
                <a:latin typeface="Arial"/>
                <a:cs typeface="Arial"/>
              </a:rPr>
              <a:t>" </a:t>
            </a:r>
            <a:r>
              <a:rPr sz="2000" b="1" spc="-195" dirty="0">
                <a:solidFill>
                  <a:srgbClr val="92D050"/>
                </a:solidFill>
                <a:latin typeface="Arial"/>
                <a:cs typeface="Arial"/>
              </a:rPr>
              <a:t>format </a:t>
            </a:r>
            <a:r>
              <a:rPr sz="2000" b="1" spc="-140" dirty="0">
                <a:solidFill>
                  <a:srgbClr val="92D050"/>
                </a:solidFill>
                <a:latin typeface="Arial"/>
                <a:cs typeface="Arial"/>
              </a:rPr>
              <a:t>not  </a:t>
            </a:r>
            <a:r>
              <a:rPr sz="2000" b="1" spc="-185" dirty="0">
                <a:solidFill>
                  <a:srgbClr val="92D050"/>
                </a:solidFill>
                <a:latin typeface="Arial"/>
                <a:cs typeface="Arial"/>
              </a:rPr>
              <a:t>supported");</a:t>
            </a:r>
            <a:endParaRPr sz="2000">
              <a:latin typeface="Arial"/>
              <a:cs typeface="Arial"/>
            </a:endParaRPr>
          </a:p>
          <a:p>
            <a:pPr marL="852169">
              <a:lnSpc>
                <a:spcPct val="100000"/>
              </a:lnSpc>
            </a:pPr>
            <a:r>
              <a:rPr sz="2000" b="1" spc="320" dirty="0">
                <a:solidFill>
                  <a:srgbClr val="92D050"/>
                </a:solidFill>
                <a:latin typeface="Arial"/>
                <a:cs typeface="Arial"/>
              </a:rPr>
              <a:t>}</a:t>
            </a:r>
            <a:endParaRPr sz="2000">
              <a:latin typeface="Arial"/>
              <a:cs typeface="Arial"/>
            </a:endParaRPr>
          </a:p>
          <a:p>
            <a:pPr marL="547370">
              <a:lnSpc>
                <a:spcPct val="100000"/>
              </a:lnSpc>
            </a:pPr>
            <a:r>
              <a:rPr sz="2000" b="1" spc="5" dirty="0">
                <a:solidFill>
                  <a:srgbClr val="92D050"/>
                </a:solidFill>
                <a:latin typeface="Arial"/>
                <a:cs typeface="Arial"/>
              </a:rPr>
              <a:t>}}</a:t>
            </a:r>
            <a:endParaRPr sz="200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5</a:t>
            </a:r>
          </a:p>
        </p:txBody>
      </p:sp>
      <p:sp>
        <p:nvSpPr>
          <p:cNvPr id="8" name="object 8"/>
          <p:cNvSpPr/>
          <p:nvPr/>
        </p:nvSpPr>
        <p:spPr>
          <a:xfrm>
            <a:off x="685800" y="2679192"/>
            <a:ext cx="8001000" cy="3416935"/>
          </a:xfrm>
          <a:custGeom>
            <a:avLst/>
            <a:gdLst/>
            <a:ahLst/>
            <a:cxnLst/>
            <a:rect l="l" t="t" r="r" b="b"/>
            <a:pathLst>
              <a:path w="8001000" h="3416935">
                <a:moveTo>
                  <a:pt x="0" y="3416808"/>
                </a:moveTo>
                <a:lnTo>
                  <a:pt x="8001000" y="3416808"/>
                </a:lnTo>
                <a:lnTo>
                  <a:pt x="8001000" y="0"/>
                </a:lnTo>
                <a:lnTo>
                  <a:pt x="0" y="0"/>
                </a:lnTo>
                <a:lnTo>
                  <a:pt x="0" y="3416808"/>
                </a:lnTo>
                <a:close/>
              </a:path>
            </a:pathLst>
          </a:custGeom>
          <a:solidFill>
            <a:srgbClr val="000000"/>
          </a:solidFill>
        </p:spPr>
        <p:txBody>
          <a:bodyPr wrap="square" lIns="0" tIns="0" rIns="0" bIns="0" rtlCol="0"/>
          <a:lstStyle/>
          <a:p>
            <a:endParaRPr/>
          </a:p>
        </p:txBody>
      </p:sp>
      <p:sp>
        <p:nvSpPr>
          <p:cNvPr id="9" name="object 9"/>
          <p:cNvSpPr txBox="1"/>
          <p:nvPr/>
        </p:nvSpPr>
        <p:spPr>
          <a:xfrm>
            <a:off x="535940" y="1154938"/>
            <a:ext cx="7585075" cy="4859655"/>
          </a:xfrm>
          <a:prstGeom prst="rect">
            <a:avLst/>
          </a:prstGeom>
        </p:spPr>
        <p:txBody>
          <a:bodyPr vert="horz" wrap="square" lIns="0" tIns="13335" rIns="0" bIns="0" rtlCol="0">
            <a:spAutoFit/>
          </a:bodyPr>
          <a:lstStyle/>
          <a:p>
            <a:pPr marL="285115" marR="45085" indent="-272415">
              <a:lnSpc>
                <a:spcPct val="100000"/>
              </a:lnSpc>
              <a:spcBef>
                <a:spcPts val="105"/>
              </a:spcBef>
              <a:buClr>
                <a:srgbClr val="0AD0D9"/>
              </a:buClr>
              <a:buSzPct val="94230"/>
              <a:buFont typeface="Arial"/>
              <a:buChar char=""/>
              <a:tabLst>
                <a:tab pos="285750" algn="l"/>
              </a:tabLst>
            </a:pPr>
            <a:r>
              <a:rPr sz="2600" spc="45" dirty="0">
                <a:latin typeface="Times New Roman"/>
                <a:cs typeface="Times New Roman"/>
              </a:rPr>
              <a:t>Use </a:t>
            </a:r>
            <a:r>
              <a:rPr sz="2600" spc="160" dirty="0">
                <a:latin typeface="Times New Roman"/>
                <a:cs typeface="Times New Roman"/>
              </a:rPr>
              <a:t>the </a:t>
            </a:r>
            <a:r>
              <a:rPr sz="2600" spc="45" dirty="0">
                <a:latin typeface="Times New Roman"/>
                <a:cs typeface="Times New Roman"/>
              </a:rPr>
              <a:t>AudioPlayer </a:t>
            </a:r>
            <a:r>
              <a:rPr sz="2600" spc="130" dirty="0">
                <a:latin typeface="Times New Roman"/>
                <a:cs typeface="Times New Roman"/>
              </a:rPr>
              <a:t>to </a:t>
            </a:r>
            <a:r>
              <a:rPr sz="2600" spc="40" dirty="0">
                <a:latin typeface="Times New Roman"/>
                <a:cs typeface="Times New Roman"/>
              </a:rPr>
              <a:t>play </a:t>
            </a:r>
            <a:r>
              <a:rPr sz="2600" spc="80" dirty="0">
                <a:latin typeface="Times New Roman"/>
                <a:cs typeface="Times New Roman"/>
              </a:rPr>
              <a:t>different types </a:t>
            </a:r>
            <a:r>
              <a:rPr sz="2600" spc="20" dirty="0">
                <a:latin typeface="Times New Roman"/>
                <a:cs typeface="Times New Roman"/>
              </a:rPr>
              <a:t>of </a:t>
            </a:r>
            <a:r>
              <a:rPr sz="2600" spc="-260" dirty="0">
                <a:latin typeface="Times New Roman"/>
                <a:cs typeface="Times New Roman"/>
              </a:rPr>
              <a:t>audio  </a:t>
            </a:r>
            <a:r>
              <a:rPr sz="2600" spc="85" dirty="0">
                <a:latin typeface="Times New Roman"/>
                <a:cs typeface="Times New Roman"/>
              </a:rPr>
              <a:t>formats.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05" dirty="0">
                <a:latin typeface="Georgia"/>
                <a:cs typeface="Georgia"/>
              </a:rPr>
              <a:t>AdapterPatternDemo.java</a:t>
            </a:r>
            <a:endParaRPr sz="2600">
              <a:latin typeface="Georgia"/>
              <a:cs typeface="Georgia"/>
            </a:endParaRPr>
          </a:p>
          <a:p>
            <a:pPr marL="241300">
              <a:lnSpc>
                <a:spcPct val="100000"/>
              </a:lnSpc>
              <a:spcBef>
                <a:spcPts val="215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95" dirty="0">
                <a:solidFill>
                  <a:srgbClr val="92D050"/>
                </a:solidFill>
                <a:latin typeface="Arial"/>
                <a:cs typeface="Arial"/>
              </a:rPr>
              <a:t>AdapterPatternDemo</a:t>
            </a:r>
            <a:r>
              <a:rPr sz="2400" b="1" spc="4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021715" marR="826135"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40"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25" dirty="0">
                <a:solidFill>
                  <a:srgbClr val="92D050"/>
                </a:solidFill>
                <a:latin typeface="Arial"/>
                <a:cs typeface="Arial"/>
              </a:rPr>
              <a:t>AudioPlayer </a:t>
            </a:r>
            <a:r>
              <a:rPr sz="2400" b="1" spc="-190" dirty="0">
                <a:solidFill>
                  <a:srgbClr val="92D050"/>
                </a:solidFill>
                <a:latin typeface="Arial"/>
                <a:cs typeface="Arial"/>
              </a:rPr>
              <a:t>audioPlayer </a:t>
            </a:r>
            <a:r>
              <a:rPr sz="2400" b="1" spc="-85" dirty="0">
                <a:solidFill>
                  <a:srgbClr val="92D050"/>
                </a:solidFill>
                <a:latin typeface="Arial"/>
                <a:cs typeface="Arial"/>
              </a:rPr>
              <a:t>= </a:t>
            </a:r>
            <a:r>
              <a:rPr sz="2400" b="1" spc="-434" dirty="0">
                <a:solidFill>
                  <a:srgbClr val="92D050"/>
                </a:solidFill>
                <a:latin typeface="Arial"/>
                <a:cs typeface="Arial"/>
              </a:rPr>
              <a:t>new</a:t>
            </a:r>
            <a:r>
              <a:rPr sz="2400" b="1" spc="-385" dirty="0">
                <a:solidFill>
                  <a:srgbClr val="92D050"/>
                </a:solidFill>
                <a:latin typeface="Arial"/>
                <a:cs typeface="Arial"/>
              </a:rPr>
              <a:t> </a:t>
            </a:r>
            <a:r>
              <a:rPr sz="2400" b="1" spc="-150" dirty="0">
                <a:solidFill>
                  <a:srgbClr val="92D050"/>
                </a:solidFill>
                <a:latin typeface="Arial"/>
                <a:cs typeface="Arial"/>
              </a:rPr>
              <a:t>AudioPlayer();</a:t>
            </a:r>
            <a:endParaRPr sz="2400">
              <a:latin typeface="Arial"/>
              <a:cs typeface="Arial"/>
            </a:endParaRPr>
          </a:p>
          <a:p>
            <a:pPr marL="1021715" marR="5080">
              <a:lnSpc>
                <a:spcPct val="100000"/>
              </a:lnSpc>
            </a:pPr>
            <a:r>
              <a:rPr sz="2400" b="1" spc="-170" dirty="0">
                <a:solidFill>
                  <a:srgbClr val="92D050"/>
                </a:solidFill>
                <a:latin typeface="Arial"/>
                <a:cs typeface="Arial"/>
              </a:rPr>
              <a:t>audioPlayer.play("mp3", </a:t>
            </a:r>
            <a:r>
              <a:rPr sz="2400" b="1" spc="-315" dirty="0">
                <a:solidFill>
                  <a:srgbClr val="92D050"/>
                </a:solidFill>
                <a:latin typeface="Arial"/>
                <a:cs typeface="Arial"/>
              </a:rPr>
              <a:t>"beyond </a:t>
            </a:r>
            <a:r>
              <a:rPr sz="2400" b="1" spc="-80" dirty="0">
                <a:solidFill>
                  <a:srgbClr val="92D050"/>
                </a:solidFill>
                <a:latin typeface="Arial"/>
                <a:cs typeface="Arial"/>
              </a:rPr>
              <a:t>the </a:t>
            </a:r>
            <a:r>
              <a:rPr sz="2400" b="1" spc="-170" dirty="0">
                <a:solidFill>
                  <a:srgbClr val="92D050"/>
                </a:solidFill>
                <a:latin typeface="Arial"/>
                <a:cs typeface="Arial"/>
              </a:rPr>
              <a:t>horizon.mp3");  audioPlayer.play("mp4", </a:t>
            </a:r>
            <a:r>
              <a:rPr sz="2400" b="1" spc="-165" dirty="0">
                <a:solidFill>
                  <a:srgbClr val="92D050"/>
                </a:solidFill>
                <a:latin typeface="Arial"/>
                <a:cs typeface="Arial"/>
              </a:rPr>
              <a:t>"alone.mp4");  </a:t>
            </a:r>
            <a:r>
              <a:rPr sz="2400" b="1" spc="-100" dirty="0">
                <a:solidFill>
                  <a:srgbClr val="92D050"/>
                </a:solidFill>
                <a:latin typeface="Arial"/>
                <a:cs typeface="Arial"/>
              </a:rPr>
              <a:t>audioPlayer.play("vlc", </a:t>
            </a:r>
            <a:r>
              <a:rPr sz="2400" b="1" spc="45" dirty="0">
                <a:solidFill>
                  <a:srgbClr val="92D050"/>
                </a:solidFill>
                <a:latin typeface="Arial"/>
                <a:cs typeface="Arial"/>
              </a:rPr>
              <a:t>"far </a:t>
            </a:r>
            <a:r>
              <a:rPr sz="2400" b="1" spc="100" dirty="0">
                <a:solidFill>
                  <a:srgbClr val="92D050"/>
                </a:solidFill>
                <a:latin typeface="Arial"/>
                <a:cs typeface="Arial"/>
              </a:rPr>
              <a:t>far </a:t>
            </a:r>
            <a:r>
              <a:rPr sz="2400" b="1" spc="-125" dirty="0">
                <a:solidFill>
                  <a:srgbClr val="92D050"/>
                </a:solidFill>
                <a:latin typeface="Arial"/>
                <a:cs typeface="Arial"/>
              </a:rPr>
              <a:t>away.vlc");  </a:t>
            </a:r>
            <a:r>
              <a:rPr sz="2400" b="1" spc="-100" dirty="0">
                <a:solidFill>
                  <a:srgbClr val="92D050"/>
                </a:solidFill>
                <a:latin typeface="Arial"/>
                <a:cs typeface="Arial"/>
              </a:rPr>
              <a:t>audioPlayer.play("avi", </a:t>
            </a:r>
            <a:r>
              <a:rPr sz="2400" b="1" spc="-295" dirty="0">
                <a:solidFill>
                  <a:srgbClr val="92D050"/>
                </a:solidFill>
                <a:latin typeface="Arial"/>
                <a:cs typeface="Arial"/>
              </a:rPr>
              <a:t>"mind</a:t>
            </a:r>
            <a:r>
              <a:rPr sz="2400" b="1" spc="-150" dirty="0">
                <a:solidFill>
                  <a:srgbClr val="92D050"/>
                </a:solidFill>
                <a:latin typeface="Arial"/>
                <a:cs typeface="Arial"/>
              </a:rPr>
              <a:t> </a:t>
            </a:r>
            <a:r>
              <a:rPr sz="2400" b="1" spc="-80" dirty="0">
                <a:solidFill>
                  <a:srgbClr val="92D050"/>
                </a:solidFill>
                <a:latin typeface="Arial"/>
                <a:cs typeface="Arial"/>
              </a:rPr>
              <a:t>me.avi");</a:t>
            </a:r>
            <a:endParaRPr sz="2400">
              <a:latin typeface="Arial"/>
              <a:cs typeface="Arial"/>
            </a:endParaRPr>
          </a:p>
          <a:p>
            <a:pPr marL="631190">
              <a:lnSpc>
                <a:spcPct val="100000"/>
              </a:lnSpc>
            </a:pPr>
            <a:r>
              <a:rPr sz="2400" b="1" spc="385" dirty="0">
                <a:solidFill>
                  <a:srgbClr val="92D050"/>
                </a:solidFill>
                <a:latin typeface="Arial"/>
                <a:cs typeface="Arial"/>
              </a:rPr>
              <a:t>}</a:t>
            </a:r>
            <a:endParaRPr sz="2400">
              <a:latin typeface="Arial"/>
              <a:cs typeface="Arial"/>
            </a:endParaRPr>
          </a:p>
          <a:p>
            <a:pPr marL="2413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2809875"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6</a:t>
            </a:r>
          </a:p>
        </p:txBody>
      </p:sp>
      <p:sp>
        <p:nvSpPr>
          <p:cNvPr id="9" name="object 9"/>
          <p:cNvSpPr txBox="1"/>
          <p:nvPr/>
        </p:nvSpPr>
        <p:spPr>
          <a:xfrm>
            <a:off x="914400" y="1828800"/>
            <a:ext cx="7077709" cy="15697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55" dirty="0">
                <a:solidFill>
                  <a:srgbClr val="92D050"/>
                </a:solidFill>
                <a:latin typeface="Arial"/>
                <a:cs typeface="Arial"/>
              </a:rPr>
              <a:t>Playing </a:t>
            </a:r>
            <a:r>
              <a:rPr sz="2400" b="1" spc="-525" dirty="0">
                <a:solidFill>
                  <a:srgbClr val="92D050"/>
                </a:solidFill>
                <a:latin typeface="Arial"/>
                <a:cs typeface="Arial"/>
              </a:rPr>
              <a:t>mp3 </a:t>
            </a:r>
            <a:r>
              <a:rPr sz="2400" b="1" spc="254" dirty="0">
                <a:solidFill>
                  <a:srgbClr val="92D050"/>
                </a:solidFill>
                <a:latin typeface="Arial"/>
                <a:cs typeface="Arial"/>
              </a:rPr>
              <a:t>file. </a:t>
            </a:r>
            <a:r>
              <a:rPr sz="2400" b="1" spc="-385" dirty="0">
                <a:solidFill>
                  <a:srgbClr val="92D050"/>
                </a:solidFill>
                <a:latin typeface="Arial"/>
                <a:cs typeface="Arial"/>
              </a:rPr>
              <a:t>Name: </a:t>
            </a:r>
            <a:r>
              <a:rPr sz="2400" b="1" spc="-350" dirty="0">
                <a:solidFill>
                  <a:srgbClr val="92D050"/>
                </a:solidFill>
                <a:latin typeface="Arial"/>
                <a:cs typeface="Arial"/>
              </a:rPr>
              <a:t>beyond </a:t>
            </a:r>
            <a:r>
              <a:rPr sz="2400" b="1" spc="-75" dirty="0">
                <a:solidFill>
                  <a:srgbClr val="92D050"/>
                </a:solidFill>
                <a:latin typeface="Arial"/>
                <a:cs typeface="Arial"/>
              </a:rPr>
              <a:t>the</a:t>
            </a:r>
            <a:r>
              <a:rPr sz="2400" b="1" spc="-450" dirty="0">
                <a:solidFill>
                  <a:srgbClr val="92D050"/>
                </a:solidFill>
                <a:latin typeface="Arial"/>
                <a:cs typeface="Arial"/>
              </a:rPr>
              <a:t> </a:t>
            </a:r>
            <a:r>
              <a:rPr sz="2400" b="1" spc="-245" dirty="0">
                <a:solidFill>
                  <a:srgbClr val="92D050"/>
                </a:solidFill>
                <a:latin typeface="Arial"/>
                <a:cs typeface="Arial"/>
              </a:rPr>
              <a:t>horizon.mp3</a:t>
            </a:r>
            <a:endParaRPr sz="2400">
              <a:latin typeface="Arial"/>
              <a:cs typeface="Arial"/>
            </a:endParaRPr>
          </a:p>
          <a:p>
            <a:pPr marL="91440" marR="1731645">
              <a:lnSpc>
                <a:spcPct val="100000"/>
              </a:lnSpc>
            </a:pPr>
            <a:r>
              <a:rPr sz="2400" b="1" spc="-155" dirty="0">
                <a:solidFill>
                  <a:srgbClr val="92D050"/>
                </a:solidFill>
                <a:latin typeface="Arial"/>
                <a:cs typeface="Arial"/>
              </a:rPr>
              <a:t>Playing </a:t>
            </a:r>
            <a:r>
              <a:rPr sz="2400" b="1" spc="-525" dirty="0">
                <a:solidFill>
                  <a:srgbClr val="92D050"/>
                </a:solidFill>
                <a:latin typeface="Arial"/>
                <a:cs typeface="Arial"/>
              </a:rPr>
              <a:t>mp4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265" dirty="0">
                <a:solidFill>
                  <a:srgbClr val="92D050"/>
                </a:solidFill>
                <a:latin typeface="Arial"/>
                <a:cs typeface="Arial"/>
              </a:rPr>
              <a:t>alone.mp4  </a:t>
            </a:r>
            <a:r>
              <a:rPr sz="2400" b="1" spc="-155" dirty="0">
                <a:solidFill>
                  <a:srgbClr val="92D050"/>
                </a:solidFill>
                <a:latin typeface="Arial"/>
                <a:cs typeface="Arial"/>
              </a:rPr>
              <a:t>Playing </a:t>
            </a:r>
            <a:r>
              <a:rPr sz="2400" b="1" spc="10" dirty="0">
                <a:solidFill>
                  <a:srgbClr val="92D050"/>
                </a:solidFill>
                <a:latin typeface="Arial"/>
                <a:cs typeface="Arial"/>
              </a:rPr>
              <a:t>vlc </a:t>
            </a:r>
            <a:r>
              <a:rPr sz="2400" b="1" spc="250" dirty="0">
                <a:solidFill>
                  <a:srgbClr val="92D050"/>
                </a:solidFill>
                <a:latin typeface="Arial"/>
                <a:cs typeface="Arial"/>
              </a:rPr>
              <a:t>file. </a:t>
            </a:r>
            <a:r>
              <a:rPr sz="2400" b="1" spc="-385" dirty="0">
                <a:solidFill>
                  <a:srgbClr val="92D050"/>
                </a:solidFill>
                <a:latin typeface="Arial"/>
                <a:cs typeface="Arial"/>
              </a:rPr>
              <a:t>Name: </a:t>
            </a:r>
            <a:r>
              <a:rPr sz="2400" b="1" spc="100" dirty="0">
                <a:solidFill>
                  <a:srgbClr val="92D050"/>
                </a:solidFill>
                <a:latin typeface="Arial"/>
                <a:cs typeface="Arial"/>
              </a:rPr>
              <a:t>far far </a:t>
            </a:r>
            <a:r>
              <a:rPr sz="2400" b="1" spc="-175" dirty="0">
                <a:solidFill>
                  <a:srgbClr val="92D050"/>
                </a:solidFill>
                <a:latin typeface="Arial"/>
                <a:cs typeface="Arial"/>
              </a:rPr>
              <a:t>away.vlc  </a:t>
            </a:r>
            <a:r>
              <a:rPr sz="2400" b="1" spc="-25" dirty="0">
                <a:solidFill>
                  <a:srgbClr val="92D050"/>
                </a:solidFill>
                <a:latin typeface="Arial"/>
                <a:cs typeface="Arial"/>
              </a:rPr>
              <a:t>Invalid </a:t>
            </a:r>
            <a:r>
              <a:rPr sz="2400" b="1" spc="-195" dirty="0">
                <a:solidFill>
                  <a:srgbClr val="92D050"/>
                </a:solidFill>
                <a:latin typeface="Arial"/>
                <a:cs typeface="Arial"/>
              </a:rPr>
              <a:t>media. </a:t>
            </a:r>
            <a:r>
              <a:rPr sz="2400" b="1" spc="10" dirty="0">
                <a:solidFill>
                  <a:srgbClr val="92D050"/>
                </a:solidFill>
                <a:latin typeface="Arial"/>
                <a:cs typeface="Arial"/>
              </a:rPr>
              <a:t>avi </a:t>
            </a:r>
            <a:r>
              <a:rPr sz="2400" b="1" spc="-175" dirty="0">
                <a:solidFill>
                  <a:srgbClr val="92D050"/>
                </a:solidFill>
                <a:latin typeface="Arial"/>
                <a:cs typeface="Arial"/>
              </a:rPr>
              <a:t>format </a:t>
            </a:r>
            <a:r>
              <a:rPr sz="2400" b="1" spc="-125" dirty="0">
                <a:solidFill>
                  <a:srgbClr val="92D050"/>
                </a:solidFill>
                <a:latin typeface="Arial"/>
                <a:cs typeface="Arial"/>
              </a:rPr>
              <a:t>not</a:t>
            </a:r>
            <a:r>
              <a:rPr sz="2400" b="1" spc="-270" dirty="0">
                <a:solidFill>
                  <a:srgbClr val="92D050"/>
                </a:solidFill>
                <a:latin typeface="Arial"/>
                <a:cs typeface="Arial"/>
              </a:rPr>
              <a:t> </a:t>
            </a:r>
            <a:r>
              <a:rPr sz="2400" b="1" spc="-250" dirty="0">
                <a:solidFill>
                  <a:srgbClr val="92D050"/>
                </a:solidFill>
                <a:latin typeface="Arial"/>
                <a:cs typeface="Arial"/>
              </a:rPr>
              <a:t>supported</a:t>
            </a:r>
            <a:endParaRPr sz="240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6740" y="2026881"/>
            <a:ext cx="6402197" cy="59122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294710"/>
            <a:ext cx="7793990" cy="1215390"/>
          </a:xfrm>
          <a:prstGeom prst="rect">
            <a:avLst/>
          </a:prstGeom>
        </p:spPr>
        <p:txBody>
          <a:bodyPr vert="horz" wrap="square" lIns="0" tIns="13335" rIns="0" bIns="0" rtlCol="0">
            <a:spAutoFit/>
          </a:bodyPr>
          <a:lstStyle/>
          <a:p>
            <a:pPr marL="285115" marR="5080" indent="-27305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spc="114" dirty="0">
                <a:latin typeface="Times New Roman"/>
                <a:cs typeface="Times New Roman"/>
              </a:rPr>
              <a:t>In</a:t>
            </a:r>
            <a:r>
              <a:rPr sz="2600" spc="-30" dirty="0">
                <a:latin typeface="Times New Roman"/>
                <a:cs typeface="Times New Roman"/>
              </a:rPr>
              <a:t> </a:t>
            </a:r>
            <a:r>
              <a:rPr sz="2600" spc="50" dirty="0">
                <a:latin typeface="Times New Roman"/>
                <a:cs typeface="Times New Roman"/>
              </a:rPr>
              <a:t>Factory</a:t>
            </a:r>
            <a:r>
              <a:rPr sz="2600" spc="-120" dirty="0">
                <a:latin typeface="Times New Roman"/>
                <a:cs typeface="Times New Roman"/>
              </a:rPr>
              <a:t> </a:t>
            </a:r>
            <a:r>
              <a:rPr sz="2600" spc="125" dirty="0">
                <a:latin typeface="Times New Roman"/>
                <a:cs typeface="Times New Roman"/>
              </a:rPr>
              <a:t>pattern,</a:t>
            </a:r>
            <a:r>
              <a:rPr sz="2600" spc="-100" dirty="0">
                <a:latin typeface="Times New Roman"/>
                <a:cs typeface="Times New Roman"/>
              </a:rPr>
              <a:t> </a:t>
            </a:r>
            <a:r>
              <a:rPr sz="2600" spc="30" dirty="0">
                <a:latin typeface="Times New Roman"/>
                <a:cs typeface="Times New Roman"/>
              </a:rPr>
              <a:t>we</a:t>
            </a:r>
            <a:r>
              <a:rPr sz="2600" spc="-135" dirty="0">
                <a:latin typeface="Times New Roman"/>
                <a:cs typeface="Times New Roman"/>
              </a:rPr>
              <a:t> </a:t>
            </a:r>
            <a:r>
              <a:rPr sz="2600" spc="95" dirty="0">
                <a:latin typeface="Times New Roman"/>
                <a:cs typeface="Times New Roman"/>
              </a:rPr>
              <a:t>create</a:t>
            </a:r>
            <a:r>
              <a:rPr sz="2600" spc="-130" dirty="0">
                <a:latin typeface="Times New Roman"/>
                <a:cs typeface="Times New Roman"/>
              </a:rPr>
              <a:t> </a:t>
            </a:r>
            <a:r>
              <a:rPr sz="2600" spc="95" dirty="0">
                <a:latin typeface="Times New Roman"/>
                <a:cs typeface="Times New Roman"/>
              </a:rPr>
              <a:t>object</a:t>
            </a:r>
            <a:r>
              <a:rPr sz="2600" spc="-145" dirty="0">
                <a:latin typeface="Times New Roman"/>
                <a:cs typeface="Times New Roman"/>
              </a:rPr>
              <a:t> </a:t>
            </a:r>
            <a:r>
              <a:rPr sz="2600" spc="135" dirty="0">
                <a:latin typeface="Times New Roman"/>
                <a:cs typeface="Times New Roman"/>
              </a:rPr>
              <a:t>without</a:t>
            </a:r>
            <a:r>
              <a:rPr sz="2600" spc="-160" dirty="0">
                <a:latin typeface="Times New Roman"/>
                <a:cs typeface="Times New Roman"/>
              </a:rPr>
              <a:t> </a:t>
            </a:r>
            <a:r>
              <a:rPr sz="2600" spc="10" dirty="0">
                <a:latin typeface="Times New Roman"/>
                <a:cs typeface="Times New Roman"/>
              </a:rPr>
              <a:t>exposing  </a:t>
            </a:r>
            <a:r>
              <a:rPr sz="2600" spc="160" dirty="0">
                <a:latin typeface="Times New Roman"/>
                <a:cs typeface="Times New Roman"/>
              </a:rPr>
              <a:t>the </a:t>
            </a:r>
            <a:r>
              <a:rPr sz="2600" spc="105" dirty="0">
                <a:latin typeface="Times New Roman"/>
                <a:cs typeface="Times New Roman"/>
              </a:rPr>
              <a:t>creation </a:t>
            </a:r>
            <a:r>
              <a:rPr sz="2600" spc="35" dirty="0">
                <a:latin typeface="Times New Roman"/>
                <a:cs typeface="Times New Roman"/>
              </a:rPr>
              <a:t>logic </a:t>
            </a:r>
            <a:r>
              <a:rPr sz="2600" spc="130" dirty="0">
                <a:latin typeface="Times New Roman"/>
                <a:cs typeface="Times New Roman"/>
              </a:rPr>
              <a:t>to </a:t>
            </a:r>
            <a:r>
              <a:rPr sz="2600" spc="160" dirty="0">
                <a:latin typeface="Times New Roman"/>
                <a:cs typeface="Times New Roman"/>
              </a:rPr>
              <a:t>the </a:t>
            </a:r>
            <a:r>
              <a:rPr sz="2600" spc="90" dirty="0">
                <a:latin typeface="Times New Roman"/>
                <a:cs typeface="Times New Roman"/>
              </a:rPr>
              <a:t>client </a:t>
            </a:r>
            <a:r>
              <a:rPr sz="2600" spc="160" dirty="0">
                <a:latin typeface="Times New Roman"/>
                <a:cs typeface="Times New Roman"/>
              </a:rPr>
              <a:t>and </a:t>
            </a:r>
            <a:r>
              <a:rPr sz="2600" spc="60" dirty="0">
                <a:latin typeface="Times New Roman"/>
                <a:cs typeface="Times New Roman"/>
              </a:rPr>
              <a:t>refer </a:t>
            </a:r>
            <a:r>
              <a:rPr sz="2600" spc="130" dirty="0">
                <a:latin typeface="Times New Roman"/>
                <a:cs typeface="Times New Roman"/>
              </a:rPr>
              <a:t>to </a:t>
            </a:r>
            <a:r>
              <a:rPr sz="2600" spc="45" dirty="0">
                <a:latin typeface="Times New Roman"/>
                <a:cs typeface="Times New Roman"/>
              </a:rPr>
              <a:t>newly  </a:t>
            </a:r>
            <a:r>
              <a:rPr sz="2600" spc="105" dirty="0">
                <a:latin typeface="Times New Roman"/>
                <a:cs typeface="Times New Roman"/>
              </a:rPr>
              <a:t>created</a:t>
            </a:r>
            <a:r>
              <a:rPr sz="2600" spc="-75" dirty="0">
                <a:latin typeface="Times New Roman"/>
                <a:cs typeface="Times New Roman"/>
              </a:rPr>
              <a:t> </a:t>
            </a:r>
            <a:r>
              <a:rPr sz="2600" spc="90" dirty="0">
                <a:latin typeface="Times New Roman"/>
                <a:cs typeface="Times New Roman"/>
              </a:rPr>
              <a:t>object</a:t>
            </a:r>
            <a:r>
              <a:rPr sz="2600" spc="-114" dirty="0">
                <a:latin typeface="Times New Roman"/>
                <a:cs typeface="Times New Roman"/>
              </a:rPr>
              <a:t> </a:t>
            </a:r>
            <a:r>
              <a:rPr sz="2600" spc="90" dirty="0">
                <a:latin typeface="Times New Roman"/>
                <a:cs typeface="Times New Roman"/>
              </a:rPr>
              <a:t>using</a:t>
            </a:r>
            <a:r>
              <a:rPr sz="2600" spc="-8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145" dirty="0">
                <a:latin typeface="Times New Roman"/>
                <a:cs typeface="Times New Roman"/>
              </a:rPr>
              <a:t>common</a:t>
            </a:r>
            <a:r>
              <a:rPr sz="2600" spc="-70" dirty="0">
                <a:latin typeface="Times New Roman"/>
                <a:cs typeface="Times New Roman"/>
              </a:rPr>
              <a:t> </a:t>
            </a:r>
            <a:r>
              <a:rPr sz="2600" spc="70" dirty="0">
                <a:latin typeface="Times New Roman"/>
                <a:cs typeface="Times New Roman"/>
              </a:rPr>
              <a:t>interface.</a:t>
            </a:r>
            <a:endParaRPr sz="2600">
              <a:latin typeface="Times New Roman"/>
              <a:cs typeface="Times New Roman"/>
            </a:endParaRPr>
          </a:p>
        </p:txBody>
      </p:sp>
      <p:sp>
        <p:nvSpPr>
          <p:cNvPr id="8" name="object 8"/>
          <p:cNvSpPr txBox="1">
            <a:spLocks noGrp="1"/>
          </p:cNvSpPr>
          <p:nvPr>
            <p:ph type="title"/>
          </p:nvPr>
        </p:nvSpPr>
        <p:spPr>
          <a:xfrm>
            <a:off x="444500" y="202647"/>
            <a:ext cx="8141334" cy="2564130"/>
          </a:xfrm>
          <a:prstGeom prst="rect">
            <a:avLst/>
          </a:prstGeom>
        </p:spPr>
        <p:txBody>
          <a:bodyPr vert="horz" wrap="square" lIns="0" tIns="137795" rIns="0" bIns="0" rtlCol="0">
            <a:spAutoFit/>
          </a:bodyPr>
          <a:lstStyle/>
          <a:p>
            <a:pPr marL="12700">
              <a:lnSpc>
                <a:spcPct val="100000"/>
              </a:lnSpc>
              <a:spcBef>
                <a:spcPts val="1085"/>
              </a:spcBef>
            </a:pPr>
            <a:r>
              <a:rPr spc="-245" dirty="0"/>
              <a:t>Factory</a:t>
            </a:r>
            <a:r>
              <a:rPr spc="-280" dirty="0"/>
              <a:t> </a:t>
            </a:r>
            <a:r>
              <a:rPr spc="-175" dirty="0"/>
              <a:t>Pattern</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Factory </a:t>
            </a:r>
            <a:r>
              <a:rPr sz="2600" spc="140" dirty="0">
                <a:solidFill>
                  <a:srgbClr val="000000"/>
                </a:solidFill>
                <a:latin typeface="Times New Roman"/>
                <a:cs typeface="Times New Roman"/>
              </a:rPr>
              <a:t>pattern </a:t>
            </a:r>
            <a:r>
              <a:rPr sz="2600" spc="25" dirty="0">
                <a:solidFill>
                  <a:srgbClr val="000000"/>
                </a:solidFill>
                <a:latin typeface="Times New Roman"/>
                <a:cs typeface="Times New Roman"/>
              </a:rPr>
              <a:t>is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 </a:t>
            </a:r>
            <a:r>
              <a:rPr sz="2600" spc="140" dirty="0">
                <a:solidFill>
                  <a:srgbClr val="000000"/>
                </a:solidFill>
                <a:latin typeface="Times New Roman"/>
                <a:cs typeface="Times New Roman"/>
              </a:rPr>
              <a:t>most </a:t>
            </a:r>
            <a:r>
              <a:rPr sz="2600" spc="120" dirty="0">
                <a:solidFill>
                  <a:srgbClr val="000000"/>
                </a:solidFill>
                <a:latin typeface="Times New Roman"/>
                <a:cs typeface="Times New Roman"/>
              </a:rPr>
              <a:t>used </a:t>
            </a:r>
            <a:r>
              <a:rPr sz="2600" spc="90" dirty="0">
                <a:solidFill>
                  <a:srgbClr val="000000"/>
                </a:solidFill>
                <a:latin typeface="Times New Roman"/>
                <a:cs typeface="Times New Roman"/>
              </a:rPr>
              <a:t>design  </a:t>
            </a:r>
            <a:r>
              <a:rPr sz="2600" spc="100" dirty="0">
                <a:solidFill>
                  <a:srgbClr val="000000"/>
                </a:solidFill>
                <a:latin typeface="Times New Roman"/>
                <a:cs typeface="Times New Roman"/>
              </a:rPr>
              <a:t>patterns </a:t>
            </a:r>
            <a:r>
              <a:rPr sz="2600" spc="110" dirty="0">
                <a:solidFill>
                  <a:srgbClr val="000000"/>
                </a:solidFill>
                <a:latin typeface="Times New Roman"/>
                <a:cs typeface="Times New Roman"/>
              </a:rPr>
              <a:t>in </a:t>
            </a:r>
            <a:r>
              <a:rPr sz="2600" spc="-35" dirty="0">
                <a:solidFill>
                  <a:srgbClr val="000000"/>
                </a:solidFill>
                <a:latin typeface="Times New Roman"/>
                <a:cs typeface="Times New Roman"/>
              </a:rPr>
              <a:t>Java. </a:t>
            </a:r>
            <a:r>
              <a:rPr sz="2600" spc="65" dirty="0">
                <a:solidFill>
                  <a:srgbClr val="000000"/>
                </a:solidFill>
                <a:latin typeface="Times New Roman"/>
                <a:cs typeface="Times New Roman"/>
              </a:rPr>
              <a:t>This </a:t>
            </a:r>
            <a:r>
              <a:rPr sz="2600" spc="95" dirty="0">
                <a:solidFill>
                  <a:srgbClr val="000000"/>
                </a:solidFill>
                <a:latin typeface="Times New Roman"/>
                <a:cs typeface="Times New Roman"/>
              </a:rPr>
              <a:t>type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design </a:t>
            </a:r>
            <a:r>
              <a:rPr sz="2600" spc="140" dirty="0">
                <a:solidFill>
                  <a:srgbClr val="000000"/>
                </a:solidFill>
                <a:latin typeface="Times New Roman"/>
                <a:cs typeface="Times New Roman"/>
              </a:rPr>
              <a:t>pattern </a:t>
            </a:r>
            <a:r>
              <a:rPr sz="2600" spc="90" dirty="0">
                <a:solidFill>
                  <a:srgbClr val="000000"/>
                </a:solidFill>
                <a:latin typeface="Times New Roman"/>
                <a:cs typeface="Times New Roman"/>
              </a:rPr>
              <a:t>comes  </a:t>
            </a:r>
            <a:r>
              <a:rPr sz="2600" spc="155" dirty="0">
                <a:solidFill>
                  <a:srgbClr val="000000"/>
                </a:solidFill>
                <a:latin typeface="Times New Roman"/>
                <a:cs typeface="Times New Roman"/>
              </a:rPr>
              <a:t>under </a:t>
            </a:r>
            <a:r>
              <a:rPr sz="2600" spc="90" dirty="0">
                <a:solidFill>
                  <a:srgbClr val="000000"/>
                </a:solidFill>
                <a:latin typeface="Times New Roman"/>
                <a:cs typeface="Times New Roman"/>
              </a:rPr>
              <a:t>creational </a:t>
            </a:r>
            <a:r>
              <a:rPr sz="2600" spc="140" dirty="0">
                <a:solidFill>
                  <a:srgbClr val="000000"/>
                </a:solidFill>
                <a:latin typeface="Times New Roman"/>
                <a:cs typeface="Times New Roman"/>
              </a:rPr>
              <a:t>pattern </a:t>
            </a:r>
            <a:r>
              <a:rPr sz="2600" spc="65" dirty="0">
                <a:solidFill>
                  <a:srgbClr val="000000"/>
                </a:solidFill>
                <a:latin typeface="Times New Roman"/>
                <a:cs typeface="Times New Roman"/>
              </a:rPr>
              <a:t>as </a:t>
            </a:r>
            <a:r>
              <a:rPr sz="2600" spc="110" dirty="0">
                <a:solidFill>
                  <a:srgbClr val="000000"/>
                </a:solidFill>
                <a:latin typeface="Times New Roman"/>
                <a:cs typeface="Times New Roman"/>
              </a:rPr>
              <a:t>this </a:t>
            </a:r>
            <a:r>
              <a:rPr sz="2600" spc="140" dirty="0">
                <a:solidFill>
                  <a:srgbClr val="000000"/>
                </a:solidFill>
                <a:latin typeface="Times New Roman"/>
                <a:cs typeface="Times New Roman"/>
              </a:rPr>
              <a:t>pattern </a:t>
            </a:r>
            <a:r>
              <a:rPr sz="2600" spc="70" dirty="0">
                <a:solidFill>
                  <a:srgbClr val="000000"/>
                </a:solidFill>
                <a:latin typeface="Times New Roman"/>
                <a:cs typeface="Times New Roman"/>
              </a:rPr>
              <a:t>provides </a:t>
            </a:r>
            <a:r>
              <a:rPr sz="2600" spc="135" dirty="0">
                <a:solidFill>
                  <a:srgbClr val="000000"/>
                </a:solidFill>
                <a:latin typeface="Times New Roman"/>
                <a:cs typeface="Times New Roman"/>
              </a:rPr>
              <a:t>one  </a:t>
            </a:r>
            <a:r>
              <a:rPr sz="2600" spc="20" dirty="0">
                <a:solidFill>
                  <a:srgbClr val="000000"/>
                </a:solidFill>
                <a:latin typeface="Times New Roman"/>
                <a:cs typeface="Times New Roman"/>
              </a:rPr>
              <a:t>of </a:t>
            </a:r>
            <a:r>
              <a:rPr sz="2600" spc="160" dirty="0">
                <a:solidFill>
                  <a:srgbClr val="000000"/>
                </a:solidFill>
                <a:latin typeface="Times New Roman"/>
                <a:cs typeface="Times New Roman"/>
              </a:rPr>
              <a:t>the</a:t>
            </a:r>
            <a:r>
              <a:rPr sz="2600" spc="100" dirty="0">
                <a:solidFill>
                  <a:srgbClr val="000000"/>
                </a:solidFill>
                <a:latin typeface="Times New Roman"/>
                <a:cs typeface="Times New Roman"/>
              </a:rPr>
              <a:t> </a:t>
            </a:r>
            <a:r>
              <a:rPr sz="2600" spc="114" dirty="0">
                <a:solidFill>
                  <a:srgbClr val="000000"/>
                </a:solidFill>
                <a:latin typeface="Times New Roman"/>
                <a:cs typeface="Times New Roman"/>
              </a:rPr>
              <a:t>best</a:t>
            </a:r>
            <a:r>
              <a:rPr sz="2600" spc="-140" dirty="0">
                <a:solidFill>
                  <a:srgbClr val="000000"/>
                </a:solidFill>
                <a:latin typeface="Times New Roman"/>
                <a:cs typeface="Times New Roman"/>
              </a:rPr>
              <a:t> </a:t>
            </a:r>
            <a:r>
              <a:rPr sz="2600" dirty="0">
                <a:solidFill>
                  <a:srgbClr val="000000"/>
                </a:solidFill>
                <a:latin typeface="Times New Roman"/>
                <a:cs typeface="Times New Roman"/>
              </a:rPr>
              <a:t>ways</a:t>
            </a:r>
            <a:r>
              <a:rPr sz="2600" spc="-9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5" dirty="0">
                <a:solidFill>
                  <a:srgbClr val="000000"/>
                </a:solidFill>
                <a:latin typeface="Times New Roman"/>
                <a:cs typeface="Times New Roman"/>
              </a:rPr>
              <a:t> </a:t>
            </a:r>
            <a:r>
              <a:rPr sz="2600" spc="80" dirty="0">
                <a:solidFill>
                  <a:srgbClr val="000000"/>
                </a:solidFill>
                <a:latin typeface="Times New Roman"/>
                <a:cs typeface="Times New Roman"/>
              </a:rPr>
              <a:t>object.</a:t>
            </a:r>
            <a:endParaRPr sz="2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2898775"/>
            <a:ext cx="7382509" cy="1611630"/>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a:t>
            </a:r>
            <a:r>
              <a:rPr sz="2450" spc="-575" dirty="0">
                <a:solidFill>
                  <a:srgbClr val="0AD0D9"/>
                </a:solidFill>
                <a:latin typeface="Arial"/>
                <a:cs typeface="Arial"/>
              </a:rPr>
              <a:t> </a:t>
            </a:r>
            <a:r>
              <a:rPr sz="2600" i="1" spc="-90" dirty="0">
                <a:latin typeface="Georgia"/>
                <a:cs typeface="Georgia"/>
              </a:rPr>
              <a:t>FactoryPatternDemo</a:t>
            </a:r>
            <a:r>
              <a:rPr sz="2600" spc="-90" dirty="0">
                <a:latin typeface="Times New Roman"/>
                <a:cs typeface="Times New Roman"/>
              </a:rPr>
              <a:t>,</a:t>
            </a:r>
            <a:r>
              <a:rPr sz="2600" spc="-110" dirty="0">
                <a:latin typeface="Times New Roman"/>
                <a:cs typeface="Times New Roman"/>
              </a:rPr>
              <a:t> </a:t>
            </a:r>
            <a:r>
              <a:rPr sz="2600" spc="140" dirty="0">
                <a:latin typeface="Times New Roman"/>
                <a:cs typeface="Times New Roman"/>
              </a:rPr>
              <a:t>our</a:t>
            </a:r>
            <a:r>
              <a:rPr sz="2600" spc="-170" dirty="0">
                <a:latin typeface="Times New Roman"/>
                <a:cs typeface="Times New Roman"/>
              </a:rPr>
              <a:t> </a:t>
            </a:r>
            <a:r>
              <a:rPr sz="2600" spc="145" dirty="0">
                <a:latin typeface="Times New Roman"/>
                <a:cs typeface="Times New Roman"/>
              </a:rPr>
              <a:t>demo</a:t>
            </a:r>
            <a:r>
              <a:rPr sz="2600" spc="-140"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5" dirty="0">
                <a:latin typeface="Times New Roman"/>
                <a:cs typeface="Times New Roman"/>
              </a:rPr>
              <a:t>will</a:t>
            </a:r>
            <a:endParaRPr sz="2600">
              <a:latin typeface="Times New Roman"/>
              <a:cs typeface="Times New Roman"/>
            </a:endParaRPr>
          </a:p>
          <a:p>
            <a:pPr marL="285115" marR="5080">
              <a:lnSpc>
                <a:spcPct val="100000"/>
              </a:lnSpc>
            </a:pPr>
            <a:r>
              <a:rPr sz="2600" spc="100" dirty="0">
                <a:latin typeface="Times New Roman"/>
                <a:cs typeface="Times New Roman"/>
              </a:rPr>
              <a:t>use</a:t>
            </a:r>
            <a:r>
              <a:rPr sz="2600" spc="-80" dirty="0">
                <a:latin typeface="Times New Roman"/>
                <a:cs typeface="Times New Roman"/>
              </a:rPr>
              <a:t> </a:t>
            </a:r>
            <a:r>
              <a:rPr sz="2600" i="1" spc="-114" dirty="0">
                <a:latin typeface="Georgia"/>
                <a:cs typeface="Georgia"/>
              </a:rPr>
              <a:t>ShapeFactory</a:t>
            </a:r>
            <a:r>
              <a:rPr sz="2600" i="1" spc="5" dirty="0">
                <a:latin typeface="Georgia"/>
                <a:cs typeface="Georgia"/>
              </a:rPr>
              <a:t> </a:t>
            </a:r>
            <a:r>
              <a:rPr sz="2600" spc="135" dirty="0">
                <a:latin typeface="Times New Roman"/>
                <a:cs typeface="Times New Roman"/>
              </a:rPr>
              <a:t>to</a:t>
            </a:r>
            <a:r>
              <a:rPr sz="2600" spc="-135" dirty="0">
                <a:latin typeface="Times New Roman"/>
                <a:cs typeface="Times New Roman"/>
              </a:rPr>
              <a:t> </a:t>
            </a:r>
            <a:r>
              <a:rPr sz="2600" spc="80" dirty="0">
                <a:latin typeface="Times New Roman"/>
                <a:cs typeface="Times New Roman"/>
              </a:rPr>
              <a:t>get</a:t>
            </a:r>
            <a:r>
              <a:rPr sz="2600" spc="-145" dirty="0">
                <a:latin typeface="Times New Roman"/>
                <a:cs typeface="Times New Roman"/>
              </a:rPr>
              <a:t> </a:t>
            </a:r>
            <a:r>
              <a:rPr sz="2600" spc="95" dirty="0">
                <a:latin typeface="Times New Roman"/>
                <a:cs typeface="Times New Roman"/>
              </a:rPr>
              <a:t>a</a:t>
            </a:r>
            <a:r>
              <a:rPr sz="2600" spc="-50" dirty="0">
                <a:latin typeface="Times New Roman"/>
                <a:cs typeface="Times New Roman"/>
              </a:rPr>
              <a:t> </a:t>
            </a:r>
            <a:r>
              <a:rPr sz="2600" i="1" spc="-110" dirty="0">
                <a:latin typeface="Georgia"/>
                <a:cs typeface="Georgia"/>
              </a:rPr>
              <a:t>Shape</a:t>
            </a:r>
            <a:r>
              <a:rPr sz="2600" i="1" spc="-50" dirty="0">
                <a:latin typeface="Georgia"/>
                <a:cs typeface="Georgia"/>
              </a:rPr>
              <a:t> </a:t>
            </a:r>
            <a:r>
              <a:rPr sz="2600" spc="80" dirty="0">
                <a:latin typeface="Times New Roman"/>
                <a:cs typeface="Times New Roman"/>
              </a:rPr>
              <a:t>object.</a:t>
            </a:r>
            <a:r>
              <a:rPr sz="2600" spc="-20" dirty="0">
                <a:latin typeface="Times New Roman"/>
                <a:cs typeface="Times New Roman"/>
              </a:rPr>
              <a:t> </a:t>
            </a:r>
            <a:r>
              <a:rPr sz="2600" spc="75" dirty="0">
                <a:latin typeface="Times New Roman"/>
                <a:cs typeface="Times New Roman"/>
              </a:rPr>
              <a:t>It</a:t>
            </a:r>
            <a:r>
              <a:rPr sz="2600" spc="-140" dirty="0">
                <a:latin typeface="Times New Roman"/>
                <a:cs typeface="Times New Roman"/>
              </a:rPr>
              <a:t> </a:t>
            </a:r>
            <a:r>
              <a:rPr sz="2600" spc="15" dirty="0">
                <a:latin typeface="Times New Roman"/>
                <a:cs typeface="Times New Roman"/>
              </a:rPr>
              <a:t>will</a:t>
            </a:r>
            <a:r>
              <a:rPr sz="2600" spc="-55" dirty="0">
                <a:latin typeface="Times New Roman"/>
                <a:cs typeface="Times New Roman"/>
              </a:rPr>
              <a:t> </a:t>
            </a:r>
            <a:r>
              <a:rPr sz="2600" spc="80" dirty="0">
                <a:latin typeface="Times New Roman"/>
                <a:cs typeface="Times New Roman"/>
              </a:rPr>
              <a:t>pass  </a:t>
            </a:r>
            <a:r>
              <a:rPr sz="2600" spc="110" dirty="0">
                <a:latin typeface="Times New Roman"/>
                <a:cs typeface="Times New Roman"/>
              </a:rPr>
              <a:t>information </a:t>
            </a:r>
            <a:r>
              <a:rPr sz="2600" spc="-100" dirty="0">
                <a:latin typeface="Times New Roman"/>
                <a:cs typeface="Times New Roman"/>
              </a:rPr>
              <a:t>(</a:t>
            </a:r>
            <a:r>
              <a:rPr sz="2600" i="1" spc="-100" dirty="0">
                <a:latin typeface="Georgia"/>
                <a:cs typeface="Georgia"/>
              </a:rPr>
              <a:t>CIRCLE </a:t>
            </a:r>
            <a:r>
              <a:rPr sz="2600" i="1" spc="-200" dirty="0">
                <a:latin typeface="Georgia"/>
                <a:cs typeface="Georgia"/>
              </a:rPr>
              <a:t>/ </a:t>
            </a:r>
            <a:r>
              <a:rPr sz="2600" i="1" spc="-140" dirty="0">
                <a:latin typeface="Georgia"/>
                <a:cs typeface="Georgia"/>
              </a:rPr>
              <a:t>RECTANGLE </a:t>
            </a:r>
            <a:r>
              <a:rPr sz="2600" i="1" spc="-200" dirty="0">
                <a:latin typeface="Georgia"/>
                <a:cs typeface="Georgia"/>
              </a:rPr>
              <a:t>/ </a:t>
            </a:r>
            <a:r>
              <a:rPr sz="2600" i="1" spc="-80" dirty="0">
                <a:latin typeface="Georgia"/>
                <a:cs typeface="Georgia"/>
              </a:rPr>
              <a:t>SQUARE</a:t>
            </a:r>
            <a:r>
              <a:rPr sz="2600" spc="-80" dirty="0">
                <a:latin typeface="Times New Roman"/>
                <a:cs typeface="Times New Roman"/>
              </a:rPr>
              <a:t>)  </a:t>
            </a:r>
            <a:r>
              <a:rPr sz="2600" spc="130" dirty="0">
                <a:latin typeface="Times New Roman"/>
                <a:cs typeface="Times New Roman"/>
              </a:rPr>
              <a:t>to</a:t>
            </a:r>
            <a:r>
              <a:rPr sz="2600" spc="-90" dirty="0">
                <a:latin typeface="Times New Roman"/>
                <a:cs typeface="Times New Roman"/>
              </a:rPr>
              <a:t> </a:t>
            </a:r>
            <a:r>
              <a:rPr sz="2600" i="1" spc="-114" dirty="0">
                <a:latin typeface="Georgia"/>
                <a:cs typeface="Georgia"/>
              </a:rPr>
              <a:t>ShapeFactory</a:t>
            </a:r>
            <a:r>
              <a:rPr sz="2600" i="1" dirty="0">
                <a:latin typeface="Georgia"/>
                <a:cs typeface="Georgia"/>
              </a:rPr>
              <a:t> </a:t>
            </a:r>
            <a:r>
              <a:rPr sz="2600" spc="130" dirty="0">
                <a:latin typeface="Times New Roman"/>
                <a:cs typeface="Times New Roman"/>
              </a:rPr>
              <a:t>to</a:t>
            </a:r>
            <a:r>
              <a:rPr sz="2600" spc="-140" dirty="0">
                <a:latin typeface="Times New Roman"/>
                <a:cs typeface="Times New Roman"/>
              </a:rPr>
              <a:t> </a:t>
            </a:r>
            <a:r>
              <a:rPr sz="2600" spc="80" dirty="0">
                <a:latin typeface="Times New Roman"/>
                <a:cs typeface="Times New Roman"/>
              </a:rPr>
              <a:t>get</a:t>
            </a:r>
            <a:r>
              <a:rPr sz="2600" spc="-95" dirty="0">
                <a:latin typeface="Times New Roman"/>
                <a:cs typeface="Times New Roman"/>
              </a:rPr>
              <a:t> </a:t>
            </a:r>
            <a:r>
              <a:rPr sz="2600" spc="160" dirty="0">
                <a:latin typeface="Times New Roman"/>
                <a:cs typeface="Times New Roman"/>
              </a:rPr>
              <a:t>the</a:t>
            </a:r>
            <a:r>
              <a:rPr sz="2600" spc="-90" dirty="0">
                <a:latin typeface="Times New Roman"/>
                <a:cs typeface="Times New Roman"/>
              </a:rPr>
              <a:t> </a:t>
            </a:r>
            <a:r>
              <a:rPr sz="2600" spc="95" dirty="0">
                <a:latin typeface="Times New Roman"/>
                <a:cs typeface="Times New Roman"/>
              </a:rPr>
              <a:t>type</a:t>
            </a:r>
            <a:r>
              <a:rPr sz="2600" spc="-155" dirty="0">
                <a:latin typeface="Times New Roman"/>
                <a:cs typeface="Times New Roman"/>
              </a:rPr>
              <a:t> </a:t>
            </a:r>
            <a:r>
              <a:rPr sz="2600" spc="20" dirty="0">
                <a:latin typeface="Times New Roman"/>
                <a:cs typeface="Times New Roman"/>
              </a:rPr>
              <a:t>of</a:t>
            </a:r>
            <a:r>
              <a:rPr sz="2600" spc="-15" dirty="0">
                <a:latin typeface="Times New Roman"/>
                <a:cs typeface="Times New Roman"/>
              </a:rPr>
              <a:t> </a:t>
            </a:r>
            <a:r>
              <a:rPr sz="2600" spc="90" dirty="0">
                <a:latin typeface="Times New Roman"/>
                <a:cs typeface="Times New Roman"/>
              </a:rPr>
              <a:t>object</a:t>
            </a:r>
            <a:r>
              <a:rPr sz="2600" spc="-80" dirty="0">
                <a:latin typeface="Times New Roman"/>
                <a:cs typeface="Times New Roman"/>
              </a:rPr>
              <a:t> </a:t>
            </a:r>
            <a:r>
              <a:rPr sz="2600" spc="100" dirty="0">
                <a:latin typeface="Times New Roman"/>
                <a:cs typeface="Times New Roman"/>
              </a:rPr>
              <a:t>it</a:t>
            </a:r>
            <a:r>
              <a:rPr sz="2600" spc="-75" dirty="0">
                <a:latin typeface="Times New Roman"/>
                <a:cs typeface="Times New Roman"/>
              </a:rPr>
              <a:t> </a:t>
            </a:r>
            <a:r>
              <a:rPr sz="2600" spc="95" dirty="0">
                <a:latin typeface="Times New Roman"/>
                <a:cs typeface="Times New Roman"/>
              </a:rPr>
              <a:t>needs.</a:t>
            </a:r>
            <a:endParaRPr sz="2600">
              <a:latin typeface="Times New Roman"/>
              <a:cs typeface="Times New Roman"/>
            </a:endParaRPr>
          </a:p>
        </p:txBody>
      </p:sp>
      <p:sp>
        <p:nvSpPr>
          <p:cNvPr id="8" name="object 8"/>
          <p:cNvSpPr txBox="1">
            <a:spLocks noGrp="1"/>
          </p:cNvSpPr>
          <p:nvPr>
            <p:ph type="title"/>
          </p:nvPr>
        </p:nvSpPr>
        <p:spPr>
          <a:xfrm>
            <a:off x="444500" y="202647"/>
            <a:ext cx="7740015" cy="2167890"/>
          </a:xfrm>
          <a:prstGeom prst="rect">
            <a:avLst/>
          </a:prstGeom>
        </p:spPr>
        <p:txBody>
          <a:bodyPr vert="horz" wrap="square" lIns="0" tIns="137795" rIns="0" bIns="0" rtlCol="0">
            <a:spAutoFit/>
          </a:bodyPr>
          <a:lstStyle/>
          <a:p>
            <a:pPr marL="12700">
              <a:lnSpc>
                <a:spcPct val="100000"/>
              </a:lnSpc>
              <a:spcBef>
                <a:spcPts val="1085"/>
              </a:spcBef>
            </a:pPr>
            <a:r>
              <a:rPr spc="-114" dirty="0"/>
              <a:t>Implementation</a:t>
            </a:r>
          </a:p>
          <a:p>
            <a:pPr marL="376555" marR="5080" indent="-273050" algn="just">
              <a:lnSpc>
                <a:spcPct val="100000"/>
              </a:lnSpc>
              <a:spcBef>
                <a:spcPts val="515"/>
              </a:spcBef>
            </a:pPr>
            <a:r>
              <a:rPr sz="2450" spc="-625" dirty="0">
                <a:solidFill>
                  <a:srgbClr val="0AD0D9"/>
                </a:solidFill>
              </a:rPr>
              <a:t></a:t>
            </a:r>
            <a:r>
              <a:rPr sz="2450" spc="-575" dirty="0">
                <a:solidFill>
                  <a:srgbClr val="0AD0D9"/>
                </a:solidFill>
              </a:rPr>
              <a:t> </a:t>
            </a:r>
            <a:r>
              <a:rPr sz="2600" spc="65" dirty="0">
                <a:solidFill>
                  <a:srgbClr val="000000"/>
                </a:solidFill>
                <a:latin typeface="Times New Roman"/>
                <a:cs typeface="Times New Roman"/>
              </a:rPr>
              <a:t>We're</a:t>
            </a:r>
            <a:r>
              <a:rPr sz="2600" spc="-140" dirty="0">
                <a:solidFill>
                  <a:srgbClr val="000000"/>
                </a:solidFill>
                <a:latin typeface="Times New Roman"/>
                <a:cs typeface="Times New Roman"/>
              </a:rPr>
              <a:t> </a:t>
            </a:r>
            <a:r>
              <a:rPr sz="2600" spc="60" dirty="0">
                <a:solidFill>
                  <a:srgbClr val="000000"/>
                </a:solidFill>
                <a:latin typeface="Times New Roman"/>
                <a:cs typeface="Times New Roman"/>
              </a:rPr>
              <a:t>going</a:t>
            </a:r>
            <a:r>
              <a:rPr sz="2600" spc="-2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50" dirty="0">
                <a:solidFill>
                  <a:srgbClr val="000000"/>
                </a:solidFill>
                <a:latin typeface="Times New Roman"/>
                <a:cs typeface="Times New Roman"/>
              </a:rPr>
              <a:t> </a:t>
            </a:r>
            <a:r>
              <a:rPr sz="2600" spc="95" dirty="0">
                <a:solidFill>
                  <a:srgbClr val="000000"/>
                </a:solidFill>
                <a:latin typeface="Times New Roman"/>
                <a:cs typeface="Times New Roman"/>
              </a:rPr>
              <a:t>create</a:t>
            </a:r>
            <a:r>
              <a:rPr sz="2600" spc="-135"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5" dirty="0">
                <a:solidFill>
                  <a:srgbClr val="000000"/>
                </a:solidFill>
                <a:latin typeface="Times New Roman"/>
                <a:cs typeface="Times New Roman"/>
              </a:rPr>
              <a:t> </a:t>
            </a:r>
            <a:r>
              <a:rPr sz="2600" i="1" spc="-110" dirty="0">
                <a:solidFill>
                  <a:srgbClr val="000000"/>
                </a:solidFill>
                <a:latin typeface="Georgia"/>
                <a:cs typeface="Georgia"/>
              </a:rPr>
              <a:t>Shape</a:t>
            </a:r>
            <a:r>
              <a:rPr sz="2600" i="1" spc="25" dirty="0">
                <a:solidFill>
                  <a:srgbClr val="000000"/>
                </a:solidFill>
                <a:latin typeface="Georgia"/>
                <a:cs typeface="Georgia"/>
              </a:rPr>
              <a:t> </a:t>
            </a:r>
            <a:r>
              <a:rPr sz="2600" spc="80" dirty="0">
                <a:solidFill>
                  <a:srgbClr val="000000"/>
                </a:solidFill>
                <a:latin typeface="Times New Roman"/>
                <a:cs typeface="Times New Roman"/>
              </a:rPr>
              <a:t>interface</a:t>
            </a:r>
            <a:r>
              <a:rPr sz="2600" spc="-13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65" dirty="0">
                <a:solidFill>
                  <a:srgbClr val="000000"/>
                </a:solidFill>
                <a:latin typeface="Times New Roman"/>
                <a:cs typeface="Times New Roman"/>
              </a:rPr>
              <a:t> </a:t>
            </a:r>
            <a:r>
              <a:rPr sz="2600" spc="50" dirty="0">
                <a:solidFill>
                  <a:srgbClr val="000000"/>
                </a:solidFill>
                <a:latin typeface="Times New Roman"/>
                <a:cs typeface="Times New Roman"/>
              </a:rPr>
              <a:t>concrete  </a:t>
            </a:r>
            <a:r>
              <a:rPr sz="2600" spc="45" dirty="0">
                <a:solidFill>
                  <a:srgbClr val="000000"/>
                </a:solidFill>
                <a:latin typeface="Times New Roman"/>
                <a:cs typeface="Times New Roman"/>
              </a:rPr>
              <a:t>classes </a:t>
            </a:r>
            <a:r>
              <a:rPr sz="2600" spc="120" dirty="0">
                <a:solidFill>
                  <a:srgbClr val="000000"/>
                </a:solidFill>
                <a:latin typeface="Times New Roman"/>
                <a:cs typeface="Times New Roman"/>
              </a:rPr>
              <a:t>implementing </a:t>
            </a:r>
            <a:r>
              <a:rPr sz="2600" spc="160" dirty="0">
                <a:solidFill>
                  <a:srgbClr val="000000"/>
                </a:solidFill>
                <a:latin typeface="Times New Roman"/>
                <a:cs typeface="Times New Roman"/>
              </a:rPr>
              <a:t>the </a:t>
            </a:r>
            <a:r>
              <a:rPr sz="2600" i="1" spc="-110" dirty="0">
                <a:solidFill>
                  <a:srgbClr val="000000"/>
                </a:solidFill>
                <a:latin typeface="Georgia"/>
                <a:cs typeface="Georgia"/>
              </a:rPr>
              <a:t>Shape </a:t>
            </a:r>
            <a:r>
              <a:rPr sz="2600" spc="70" dirty="0">
                <a:solidFill>
                  <a:srgbClr val="000000"/>
                </a:solidFill>
                <a:latin typeface="Times New Roman"/>
                <a:cs typeface="Times New Roman"/>
              </a:rPr>
              <a:t>interface. </a:t>
            </a:r>
            <a:r>
              <a:rPr sz="2600" spc="-125" dirty="0">
                <a:solidFill>
                  <a:srgbClr val="000000"/>
                </a:solidFill>
                <a:latin typeface="Times New Roman"/>
                <a:cs typeface="Times New Roman"/>
              </a:rPr>
              <a:t>A </a:t>
            </a:r>
            <a:r>
              <a:rPr sz="2600" spc="65" dirty="0">
                <a:solidFill>
                  <a:srgbClr val="000000"/>
                </a:solidFill>
                <a:latin typeface="Times New Roman"/>
                <a:cs typeface="Times New Roman"/>
              </a:rPr>
              <a:t>factory  </a:t>
            </a:r>
            <a:r>
              <a:rPr sz="2600" spc="40" dirty="0">
                <a:solidFill>
                  <a:srgbClr val="000000"/>
                </a:solidFill>
                <a:latin typeface="Times New Roman"/>
                <a:cs typeface="Times New Roman"/>
              </a:rPr>
              <a:t>class</a:t>
            </a:r>
            <a:r>
              <a:rPr sz="2600" spc="-75" dirty="0">
                <a:solidFill>
                  <a:srgbClr val="000000"/>
                </a:solidFill>
                <a:latin typeface="Times New Roman"/>
                <a:cs typeface="Times New Roman"/>
              </a:rPr>
              <a:t> </a:t>
            </a:r>
            <a:r>
              <a:rPr sz="2600" i="1" spc="-114" dirty="0">
                <a:solidFill>
                  <a:srgbClr val="000000"/>
                </a:solidFill>
                <a:latin typeface="Georgia"/>
                <a:cs typeface="Georgia"/>
              </a:rPr>
              <a:t>ShapeFactory</a:t>
            </a:r>
            <a:r>
              <a:rPr sz="2600" i="1" spc="35" dirty="0">
                <a:solidFill>
                  <a:srgbClr val="000000"/>
                </a:solidFill>
                <a:latin typeface="Georgia"/>
                <a:cs typeface="Georgia"/>
              </a:rPr>
              <a:t> </a:t>
            </a:r>
            <a:r>
              <a:rPr sz="2600" spc="25" dirty="0">
                <a:solidFill>
                  <a:srgbClr val="000000"/>
                </a:solidFill>
                <a:latin typeface="Times New Roman"/>
                <a:cs typeface="Times New Roman"/>
              </a:rPr>
              <a:t>is</a:t>
            </a:r>
            <a:r>
              <a:rPr sz="2600" spc="-130" dirty="0">
                <a:solidFill>
                  <a:srgbClr val="000000"/>
                </a:solidFill>
                <a:latin typeface="Times New Roman"/>
                <a:cs typeface="Times New Roman"/>
              </a:rPr>
              <a:t> </a:t>
            </a:r>
            <a:r>
              <a:rPr sz="2600" spc="105" dirty="0">
                <a:solidFill>
                  <a:srgbClr val="000000"/>
                </a:solidFill>
                <a:latin typeface="Times New Roman"/>
                <a:cs typeface="Times New Roman"/>
              </a:rPr>
              <a:t>defined</a:t>
            </a:r>
            <a:r>
              <a:rPr sz="2600" spc="-55" dirty="0">
                <a:solidFill>
                  <a:srgbClr val="000000"/>
                </a:solidFill>
                <a:latin typeface="Times New Roman"/>
                <a:cs typeface="Times New Roman"/>
              </a:rPr>
              <a:t> </a:t>
            </a:r>
            <a:r>
              <a:rPr sz="2600" spc="65" dirty="0">
                <a:solidFill>
                  <a:srgbClr val="000000"/>
                </a:solidFill>
                <a:latin typeface="Times New Roman"/>
                <a:cs typeface="Times New Roman"/>
              </a:rPr>
              <a:t>as</a:t>
            </a:r>
            <a:r>
              <a:rPr sz="2600" spc="-130" dirty="0">
                <a:solidFill>
                  <a:srgbClr val="000000"/>
                </a:solidFill>
                <a:latin typeface="Times New Roman"/>
                <a:cs typeface="Times New Roman"/>
              </a:rPr>
              <a:t> </a:t>
            </a:r>
            <a:r>
              <a:rPr sz="2600" spc="95" dirty="0">
                <a:solidFill>
                  <a:srgbClr val="000000"/>
                </a:solidFill>
                <a:latin typeface="Times New Roman"/>
                <a:cs typeface="Times New Roman"/>
              </a:rPr>
              <a:t>a</a:t>
            </a:r>
            <a:r>
              <a:rPr sz="2600" spc="-60" dirty="0">
                <a:solidFill>
                  <a:srgbClr val="000000"/>
                </a:solidFill>
                <a:latin typeface="Times New Roman"/>
                <a:cs typeface="Times New Roman"/>
              </a:rPr>
              <a:t> </a:t>
            </a:r>
            <a:r>
              <a:rPr sz="2600" spc="110" dirty="0">
                <a:solidFill>
                  <a:srgbClr val="000000"/>
                </a:solidFill>
                <a:latin typeface="Times New Roman"/>
                <a:cs typeface="Times New Roman"/>
              </a:rPr>
              <a:t>next</a:t>
            </a:r>
            <a:r>
              <a:rPr sz="2600" spc="-120" dirty="0">
                <a:solidFill>
                  <a:srgbClr val="000000"/>
                </a:solidFill>
                <a:latin typeface="Times New Roman"/>
                <a:cs typeface="Times New Roman"/>
              </a:rPr>
              <a:t> </a:t>
            </a:r>
            <a:r>
              <a:rPr sz="2600" spc="75" dirty="0">
                <a:solidFill>
                  <a:srgbClr val="000000"/>
                </a:solidFill>
                <a:latin typeface="Times New Roman"/>
                <a:cs typeface="Times New Roman"/>
              </a:rPr>
              <a:t>step.</a:t>
            </a:r>
            <a:endParaRPr sz="26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
        <p:nvSpPr>
          <p:cNvPr id="8" name="object 8"/>
          <p:cNvSpPr/>
          <p:nvPr/>
        </p:nvSpPr>
        <p:spPr>
          <a:xfrm>
            <a:off x="664463" y="1141475"/>
            <a:ext cx="8008620" cy="46482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0365"/>
            <a:ext cx="8073390" cy="4611370"/>
          </a:xfrm>
          <a:prstGeom prst="rect">
            <a:avLst/>
          </a:prstGeom>
        </p:spPr>
        <p:txBody>
          <a:bodyPr vert="horz" wrap="square" lIns="0" tIns="13335" rIns="0" bIns="0" rtlCol="0">
            <a:spAutoFit/>
          </a:bodyPr>
          <a:lstStyle/>
          <a:p>
            <a:pPr marL="285115" marR="364490" indent="-272415">
              <a:lnSpc>
                <a:spcPct val="100000"/>
              </a:lnSpc>
              <a:spcBef>
                <a:spcPts val="105"/>
              </a:spcBef>
              <a:buClr>
                <a:srgbClr val="0AD0D9"/>
              </a:buClr>
              <a:buSzPct val="93750"/>
              <a:buFont typeface="Arial"/>
              <a:buChar char=""/>
              <a:tabLst>
                <a:tab pos="285750" algn="l"/>
              </a:tabLst>
            </a:pPr>
            <a:r>
              <a:rPr sz="3200" spc="110" dirty="0">
                <a:latin typeface="Times New Roman"/>
                <a:cs typeface="Times New Roman"/>
              </a:rPr>
              <a:t>Adapter</a:t>
            </a:r>
            <a:r>
              <a:rPr sz="3200" spc="-160" dirty="0">
                <a:latin typeface="Times New Roman"/>
                <a:cs typeface="Times New Roman"/>
              </a:rPr>
              <a:t> </a:t>
            </a:r>
            <a:r>
              <a:rPr sz="3200" spc="175" dirty="0">
                <a:latin typeface="Times New Roman"/>
                <a:cs typeface="Times New Roman"/>
              </a:rPr>
              <a:t>pattern</a:t>
            </a:r>
            <a:r>
              <a:rPr sz="3200" spc="-135" dirty="0">
                <a:latin typeface="Times New Roman"/>
                <a:cs typeface="Times New Roman"/>
              </a:rPr>
              <a:t> </a:t>
            </a:r>
            <a:r>
              <a:rPr sz="3200" spc="70" dirty="0">
                <a:latin typeface="Times New Roman"/>
                <a:cs typeface="Times New Roman"/>
              </a:rPr>
              <a:t>works</a:t>
            </a:r>
            <a:r>
              <a:rPr sz="3200" spc="-140" dirty="0">
                <a:latin typeface="Times New Roman"/>
                <a:cs typeface="Times New Roman"/>
              </a:rPr>
              <a:t> </a:t>
            </a:r>
            <a:r>
              <a:rPr sz="3200" spc="80" dirty="0">
                <a:latin typeface="Times New Roman"/>
                <a:cs typeface="Times New Roman"/>
              </a:rPr>
              <a:t>as</a:t>
            </a:r>
            <a:r>
              <a:rPr sz="3200" spc="-140" dirty="0">
                <a:latin typeface="Times New Roman"/>
                <a:cs typeface="Times New Roman"/>
              </a:rPr>
              <a:t> </a:t>
            </a:r>
            <a:r>
              <a:rPr sz="3200" spc="114" dirty="0">
                <a:latin typeface="Times New Roman"/>
                <a:cs typeface="Times New Roman"/>
              </a:rPr>
              <a:t>a</a:t>
            </a:r>
            <a:r>
              <a:rPr sz="3200" spc="-70" dirty="0">
                <a:latin typeface="Times New Roman"/>
                <a:cs typeface="Times New Roman"/>
              </a:rPr>
              <a:t> </a:t>
            </a:r>
            <a:r>
              <a:rPr sz="3200" spc="105" dirty="0">
                <a:latin typeface="Times New Roman"/>
                <a:cs typeface="Times New Roman"/>
              </a:rPr>
              <a:t>bridge</a:t>
            </a:r>
            <a:r>
              <a:rPr sz="3200" spc="-95" dirty="0">
                <a:latin typeface="Times New Roman"/>
                <a:cs typeface="Times New Roman"/>
              </a:rPr>
              <a:t> </a:t>
            </a:r>
            <a:r>
              <a:rPr sz="3200" spc="85" dirty="0">
                <a:latin typeface="Times New Roman"/>
                <a:cs typeface="Times New Roman"/>
              </a:rPr>
              <a:t>between  </a:t>
            </a:r>
            <a:r>
              <a:rPr sz="3200" spc="105" dirty="0">
                <a:latin typeface="Times New Roman"/>
                <a:cs typeface="Times New Roman"/>
              </a:rPr>
              <a:t>two </a:t>
            </a:r>
            <a:r>
              <a:rPr sz="3200" spc="130" dirty="0">
                <a:latin typeface="Times New Roman"/>
                <a:cs typeface="Times New Roman"/>
              </a:rPr>
              <a:t>incompatible</a:t>
            </a:r>
            <a:r>
              <a:rPr sz="3200" spc="-290" dirty="0">
                <a:latin typeface="Times New Roman"/>
                <a:cs typeface="Times New Roman"/>
              </a:rPr>
              <a:t> </a:t>
            </a:r>
            <a:r>
              <a:rPr sz="3200" spc="80" dirty="0">
                <a:latin typeface="Times New Roman"/>
                <a:cs typeface="Times New Roman"/>
              </a:rPr>
              <a:t>interfaces.</a:t>
            </a:r>
            <a:endParaRPr sz="3200">
              <a:latin typeface="Times New Roman"/>
              <a:cs typeface="Times New Roman"/>
            </a:endParaRPr>
          </a:p>
          <a:p>
            <a:pPr marL="285115" marR="5080"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 </a:t>
            </a:r>
            <a:r>
              <a:rPr sz="3200" spc="114" dirty="0">
                <a:latin typeface="Times New Roman"/>
                <a:cs typeface="Times New Roman"/>
              </a:rPr>
              <a:t>type </a:t>
            </a:r>
            <a:r>
              <a:rPr sz="3200" spc="25" dirty="0">
                <a:latin typeface="Times New Roman"/>
                <a:cs typeface="Times New Roman"/>
              </a:rPr>
              <a:t>of </a:t>
            </a:r>
            <a:r>
              <a:rPr sz="3200" spc="110" dirty="0">
                <a:latin typeface="Times New Roman"/>
                <a:cs typeface="Times New Roman"/>
              </a:rPr>
              <a:t>design </a:t>
            </a:r>
            <a:r>
              <a:rPr sz="3200" spc="170" dirty="0">
                <a:latin typeface="Times New Roman"/>
                <a:cs typeface="Times New Roman"/>
              </a:rPr>
              <a:t>pattern </a:t>
            </a:r>
            <a:r>
              <a:rPr sz="3200" spc="114" dirty="0">
                <a:latin typeface="Times New Roman"/>
                <a:cs typeface="Times New Roman"/>
              </a:rPr>
              <a:t>comes </a:t>
            </a:r>
            <a:r>
              <a:rPr sz="3200" spc="190" dirty="0">
                <a:latin typeface="Times New Roman"/>
                <a:cs typeface="Times New Roman"/>
              </a:rPr>
              <a:t>under  </a:t>
            </a:r>
            <a:r>
              <a:rPr sz="3200" b="1" spc="-155" dirty="0">
                <a:latin typeface="Georgia"/>
                <a:cs typeface="Georgia"/>
              </a:rPr>
              <a:t>structural </a:t>
            </a:r>
            <a:r>
              <a:rPr sz="3200" b="1" spc="-150" dirty="0">
                <a:latin typeface="Georgia"/>
                <a:cs typeface="Georgia"/>
              </a:rPr>
              <a:t>pattern </a:t>
            </a:r>
            <a:r>
              <a:rPr sz="3200" spc="80" dirty="0">
                <a:latin typeface="Times New Roman"/>
                <a:cs typeface="Times New Roman"/>
              </a:rPr>
              <a:t>as </a:t>
            </a:r>
            <a:r>
              <a:rPr sz="3200" spc="135" dirty="0">
                <a:latin typeface="Times New Roman"/>
                <a:cs typeface="Times New Roman"/>
              </a:rPr>
              <a:t>this </a:t>
            </a:r>
            <a:r>
              <a:rPr sz="3200" spc="170" dirty="0">
                <a:latin typeface="Times New Roman"/>
                <a:cs typeface="Times New Roman"/>
              </a:rPr>
              <a:t>pattern</a:t>
            </a:r>
            <a:r>
              <a:rPr sz="3200" spc="-475" dirty="0">
                <a:latin typeface="Times New Roman"/>
                <a:cs typeface="Times New Roman"/>
              </a:rPr>
              <a:t> </a:t>
            </a:r>
            <a:r>
              <a:rPr sz="3200" spc="130" dirty="0">
                <a:latin typeface="Times New Roman"/>
                <a:cs typeface="Times New Roman"/>
              </a:rPr>
              <a:t>combines  </a:t>
            </a:r>
            <a:r>
              <a:rPr sz="3200" spc="200" dirty="0">
                <a:latin typeface="Times New Roman"/>
                <a:cs typeface="Times New Roman"/>
              </a:rPr>
              <a:t>the </a:t>
            </a:r>
            <a:r>
              <a:rPr sz="3200" spc="85" dirty="0">
                <a:latin typeface="Times New Roman"/>
                <a:cs typeface="Times New Roman"/>
              </a:rPr>
              <a:t>capability </a:t>
            </a:r>
            <a:r>
              <a:rPr sz="3200" spc="30" dirty="0">
                <a:latin typeface="Times New Roman"/>
                <a:cs typeface="Times New Roman"/>
              </a:rPr>
              <a:t>of </a:t>
            </a:r>
            <a:r>
              <a:rPr sz="3200" spc="105" dirty="0">
                <a:latin typeface="Times New Roman"/>
                <a:cs typeface="Times New Roman"/>
              </a:rPr>
              <a:t>two </a:t>
            </a:r>
            <a:r>
              <a:rPr sz="3200" spc="180" dirty="0">
                <a:latin typeface="Times New Roman"/>
                <a:cs typeface="Times New Roman"/>
              </a:rPr>
              <a:t>independent  </a:t>
            </a:r>
            <a:r>
              <a:rPr sz="3200" spc="80" dirty="0">
                <a:latin typeface="Times New Roman"/>
                <a:cs typeface="Times New Roman"/>
              </a:rPr>
              <a:t>interfaces.</a:t>
            </a:r>
            <a:endParaRPr sz="3200">
              <a:latin typeface="Times New Roman"/>
              <a:cs typeface="Times New Roman"/>
            </a:endParaRPr>
          </a:p>
          <a:p>
            <a:pPr marL="285115" marR="51435" indent="-272415">
              <a:lnSpc>
                <a:spcPct val="100000"/>
              </a:lnSpc>
              <a:spcBef>
                <a:spcPts val="770"/>
              </a:spcBef>
              <a:buClr>
                <a:srgbClr val="0AD0D9"/>
              </a:buClr>
              <a:buSzPct val="93750"/>
              <a:buFont typeface="Arial"/>
              <a:buChar char=""/>
              <a:tabLst>
                <a:tab pos="285750" algn="l"/>
              </a:tabLst>
            </a:pPr>
            <a:r>
              <a:rPr sz="3200" spc="80" dirty="0">
                <a:latin typeface="Times New Roman"/>
                <a:cs typeface="Times New Roman"/>
              </a:rPr>
              <a:t>This</a:t>
            </a:r>
            <a:r>
              <a:rPr sz="3200" spc="-120" dirty="0">
                <a:latin typeface="Times New Roman"/>
                <a:cs typeface="Times New Roman"/>
              </a:rPr>
              <a:t> </a:t>
            </a:r>
            <a:r>
              <a:rPr sz="3200" spc="175" dirty="0">
                <a:latin typeface="Times New Roman"/>
                <a:cs typeface="Times New Roman"/>
              </a:rPr>
              <a:t>pattern</a:t>
            </a:r>
            <a:r>
              <a:rPr sz="3200" spc="-50" dirty="0">
                <a:latin typeface="Times New Roman"/>
                <a:cs typeface="Times New Roman"/>
              </a:rPr>
              <a:t> </a:t>
            </a:r>
            <a:r>
              <a:rPr sz="3200" spc="25" dirty="0">
                <a:latin typeface="Times New Roman"/>
                <a:cs typeface="Times New Roman"/>
              </a:rPr>
              <a:t>involves</a:t>
            </a:r>
            <a:r>
              <a:rPr sz="3200" spc="-155" dirty="0">
                <a:latin typeface="Times New Roman"/>
                <a:cs typeface="Times New Roman"/>
              </a:rPr>
              <a:t> </a:t>
            </a:r>
            <a:r>
              <a:rPr sz="3200" spc="114" dirty="0">
                <a:latin typeface="Times New Roman"/>
                <a:cs typeface="Times New Roman"/>
              </a:rPr>
              <a:t>a</a:t>
            </a:r>
            <a:r>
              <a:rPr sz="3200" spc="-85" dirty="0">
                <a:latin typeface="Times New Roman"/>
                <a:cs typeface="Times New Roman"/>
              </a:rPr>
              <a:t> </a:t>
            </a:r>
            <a:r>
              <a:rPr sz="3200" b="1" spc="-114" dirty="0">
                <a:latin typeface="Georgia"/>
                <a:cs typeface="Georgia"/>
              </a:rPr>
              <a:t>single</a:t>
            </a:r>
            <a:r>
              <a:rPr sz="3200" b="1" spc="-220" dirty="0">
                <a:latin typeface="Georgia"/>
                <a:cs typeface="Georgia"/>
              </a:rPr>
              <a:t> </a:t>
            </a:r>
            <a:r>
              <a:rPr sz="3200" b="1" spc="-155" dirty="0">
                <a:latin typeface="Georgia"/>
                <a:cs typeface="Georgia"/>
              </a:rPr>
              <a:t>class</a:t>
            </a:r>
            <a:r>
              <a:rPr sz="3200" b="1" spc="-120" dirty="0">
                <a:latin typeface="Georgia"/>
                <a:cs typeface="Georgia"/>
              </a:rPr>
              <a:t> </a:t>
            </a:r>
            <a:r>
              <a:rPr sz="3200" spc="114" dirty="0">
                <a:latin typeface="Times New Roman"/>
                <a:cs typeface="Times New Roman"/>
              </a:rPr>
              <a:t>which</a:t>
            </a:r>
            <a:r>
              <a:rPr sz="3200" spc="-70" dirty="0">
                <a:latin typeface="Times New Roman"/>
                <a:cs typeface="Times New Roman"/>
              </a:rPr>
              <a:t> </a:t>
            </a:r>
            <a:r>
              <a:rPr sz="3200" spc="-180" dirty="0">
                <a:latin typeface="Times New Roman"/>
                <a:cs typeface="Times New Roman"/>
              </a:rPr>
              <a:t>is  </a:t>
            </a:r>
            <a:r>
              <a:rPr sz="3200" spc="110" dirty="0">
                <a:latin typeface="Times New Roman"/>
                <a:cs typeface="Times New Roman"/>
              </a:rPr>
              <a:t>responsible </a:t>
            </a:r>
            <a:r>
              <a:rPr sz="3200" spc="160" dirty="0">
                <a:latin typeface="Times New Roman"/>
                <a:cs typeface="Times New Roman"/>
              </a:rPr>
              <a:t>to </a:t>
            </a:r>
            <a:r>
              <a:rPr sz="3200" b="1" spc="-114" dirty="0">
                <a:latin typeface="Georgia"/>
                <a:cs typeface="Georgia"/>
              </a:rPr>
              <a:t>join </a:t>
            </a:r>
            <a:r>
              <a:rPr sz="3200" b="1" spc="-110" dirty="0">
                <a:latin typeface="Georgia"/>
                <a:cs typeface="Georgia"/>
              </a:rPr>
              <a:t>functionalities </a:t>
            </a:r>
            <a:r>
              <a:rPr sz="3200" b="1" spc="-120" dirty="0">
                <a:latin typeface="Georgia"/>
                <a:cs typeface="Georgia"/>
              </a:rPr>
              <a:t>of  independent </a:t>
            </a:r>
            <a:r>
              <a:rPr sz="3200" b="1" spc="-195" dirty="0">
                <a:latin typeface="Georgia"/>
                <a:cs typeface="Georgia"/>
              </a:rPr>
              <a:t>or </a:t>
            </a:r>
            <a:r>
              <a:rPr sz="3200" b="1" spc="-125" dirty="0">
                <a:latin typeface="Georgia"/>
                <a:cs typeface="Georgia"/>
              </a:rPr>
              <a:t>incompatible</a:t>
            </a:r>
            <a:r>
              <a:rPr sz="3200" b="1" spc="-265" dirty="0">
                <a:latin typeface="Georgia"/>
                <a:cs typeface="Georgia"/>
              </a:rPr>
              <a:t> </a:t>
            </a:r>
            <a:r>
              <a:rPr sz="3200" b="1" spc="-135" dirty="0">
                <a:latin typeface="Georgia"/>
                <a:cs typeface="Georgia"/>
              </a:rPr>
              <a:t>interfaces</a:t>
            </a:r>
            <a:r>
              <a:rPr sz="3200" spc="-135" dirty="0">
                <a:latin typeface="Times New Roman"/>
                <a:cs typeface="Times New Roman"/>
              </a:rPr>
              <a:t>.</a:t>
            </a:r>
            <a:endParaRPr sz="3200">
              <a:latin typeface="Times New Roman"/>
              <a:cs typeface="Times New Roman"/>
            </a:endParaRPr>
          </a:p>
        </p:txBody>
      </p:sp>
      <p:sp>
        <p:nvSpPr>
          <p:cNvPr id="8" name="object 8"/>
          <p:cNvSpPr txBox="1">
            <a:spLocks noGrp="1"/>
          </p:cNvSpPr>
          <p:nvPr>
            <p:ph type="title"/>
          </p:nvPr>
        </p:nvSpPr>
        <p:spPr>
          <a:xfrm>
            <a:off x="587755" y="327406"/>
            <a:ext cx="6019165" cy="788035"/>
          </a:xfrm>
          <a:prstGeom prst="rect">
            <a:avLst/>
          </a:prstGeom>
        </p:spPr>
        <p:txBody>
          <a:bodyPr vert="horz" wrap="square" lIns="0" tIns="12700" rIns="0" bIns="0" rtlCol="0">
            <a:spAutoFit/>
          </a:bodyPr>
          <a:lstStyle/>
          <a:p>
            <a:pPr marL="12700">
              <a:lnSpc>
                <a:spcPct val="100000"/>
              </a:lnSpc>
              <a:spcBef>
                <a:spcPts val="100"/>
              </a:spcBef>
            </a:pPr>
            <a:r>
              <a:rPr spc="-160" dirty="0"/>
              <a:t>Adapter </a:t>
            </a:r>
            <a:r>
              <a:rPr spc="-325" dirty="0"/>
              <a:t>Design</a:t>
            </a:r>
            <a:r>
              <a:rPr spc="-515" dirty="0"/>
              <a:t> </a:t>
            </a:r>
            <a:r>
              <a:rPr spc="-170" dirty="0"/>
              <a:t>Pattern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872990" cy="422275"/>
          </a:xfrm>
          <a:prstGeom prst="rect">
            <a:avLst/>
          </a:prstGeom>
        </p:spPr>
        <p:txBody>
          <a:bodyPr vert="horz" wrap="square" lIns="0" tIns="13335" rIns="0" bIns="0" rtlCol="0">
            <a:spAutoFit/>
          </a:bodyPr>
          <a:lstStyle/>
          <a:p>
            <a:pPr marL="1270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155" dirty="0">
                <a:latin typeface="Times New Roman"/>
                <a:cs typeface="Times New Roman"/>
              </a:rPr>
              <a:t>an </a:t>
            </a:r>
            <a:r>
              <a:rPr sz="2600" spc="70" dirty="0">
                <a:latin typeface="Times New Roman"/>
                <a:cs typeface="Times New Roman"/>
              </a:rPr>
              <a:t>interface.</a:t>
            </a:r>
            <a:r>
              <a:rPr sz="2600" spc="-434" dirty="0">
                <a:latin typeface="Times New Roman"/>
                <a:cs typeface="Times New Roman"/>
              </a:rPr>
              <a:t> </a:t>
            </a:r>
            <a:r>
              <a:rPr sz="2600" spc="-125" dirty="0">
                <a:latin typeface="Times New Roman"/>
                <a:cs typeface="Times New Roman"/>
              </a:rPr>
              <a:t>(</a:t>
            </a:r>
            <a:r>
              <a:rPr sz="2600" i="1" spc="-125" dirty="0">
                <a:latin typeface="Georgia"/>
                <a:cs typeface="Georgia"/>
              </a:rPr>
              <a:t>Shape.java)</a:t>
            </a:r>
            <a:endParaRPr sz="2600">
              <a:latin typeface="Georgia"/>
              <a:cs typeface="Georgia"/>
            </a:endParaRPr>
          </a:p>
        </p:txBody>
      </p:sp>
      <p:sp>
        <p:nvSpPr>
          <p:cNvPr id="8" name="object 8"/>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9" name="object 9"/>
          <p:cNvSpPr txBox="1"/>
          <p:nvPr/>
        </p:nvSpPr>
        <p:spPr>
          <a:xfrm>
            <a:off x="914400" y="1828800"/>
            <a:ext cx="7077709" cy="1201420"/>
          </a:xfrm>
          <a:prstGeom prst="rect">
            <a:avLst/>
          </a:prstGeom>
          <a:solidFill>
            <a:srgbClr val="000000"/>
          </a:solidFill>
        </p:spPr>
        <p:txBody>
          <a:bodyPr vert="horz" wrap="square" lIns="0" tIns="29209" rIns="0" bIns="0" rtlCol="0">
            <a:spAutoFit/>
          </a:bodyPr>
          <a:lstStyle/>
          <a:p>
            <a:pPr marL="91440">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60" dirty="0">
                <a:solidFill>
                  <a:srgbClr val="92D050"/>
                </a:solidFill>
                <a:latin typeface="Arial"/>
                <a:cs typeface="Arial"/>
              </a:rPr>
              <a:t>Shape</a:t>
            </a:r>
            <a:r>
              <a:rPr sz="2400" b="1" spc="-20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40" dirty="0">
                <a:solidFill>
                  <a:srgbClr val="92D050"/>
                </a:solidFill>
                <a:latin typeface="Arial"/>
                <a:cs typeface="Arial"/>
              </a:rPr>
              <a:t>void</a:t>
            </a:r>
            <a:r>
              <a:rPr sz="2400" b="1" spc="60" dirty="0">
                <a:solidFill>
                  <a:srgbClr val="92D050"/>
                </a:solidFill>
                <a:latin typeface="Arial"/>
                <a:cs typeface="Arial"/>
              </a:rPr>
              <a:t> </a:t>
            </a:r>
            <a:r>
              <a:rPr sz="2400" b="1" spc="-80" dirty="0">
                <a:solidFill>
                  <a:srgbClr val="92D050"/>
                </a:solidFill>
                <a:latin typeface="Arial"/>
                <a:cs typeface="Arial"/>
              </a:rPr>
              <a:t>draw();</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2</a:t>
            </a:r>
          </a:p>
        </p:txBody>
      </p:sp>
      <p:sp>
        <p:nvSpPr>
          <p:cNvPr id="8" name="object 8"/>
          <p:cNvSpPr/>
          <p:nvPr/>
        </p:nvSpPr>
        <p:spPr>
          <a:xfrm>
            <a:off x="914400" y="914400"/>
            <a:ext cx="8229600" cy="1938655"/>
          </a:xfrm>
          <a:custGeom>
            <a:avLst/>
            <a:gdLst/>
            <a:ahLst/>
            <a:cxnLst/>
            <a:rect l="l" t="t" r="r" b="b"/>
            <a:pathLst>
              <a:path w="8229600" h="1938655">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9" name="object 9"/>
          <p:cNvSpPr/>
          <p:nvPr/>
        </p:nvSpPr>
        <p:spPr>
          <a:xfrm>
            <a:off x="914400" y="2924555"/>
            <a:ext cx="8229600" cy="1938655"/>
          </a:xfrm>
          <a:custGeom>
            <a:avLst/>
            <a:gdLst/>
            <a:ahLst/>
            <a:cxnLst/>
            <a:rect l="l" t="t" r="r" b="b"/>
            <a:pathLst>
              <a:path w="8229600" h="1938654">
                <a:moveTo>
                  <a:pt x="0" y="1938528"/>
                </a:moveTo>
                <a:lnTo>
                  <a:pt x="8229600" y="1938528"/>
                </a:lnTo>
                <a:lnTo>
                  <a:pt x="8229600" y="0"/>
                </a:lnTo>
                <a:lnTo>
                  <a:pt x="0" y="0"/>
                </a:lnTo>
                <a:lnTo>
                  <a:pt x="0" y="1938528"/>
                </a:lnTo>
                <a:close/>
              </a:path>
            </a:pathLst>
          </a:custGeom>
          <a:solidFill>
            <a:srgbClr val="000000"/>
          </a:solidFill>
        </p:spPr>
        <p:txBody>
          <a:bodyPr wrap="square" lIns="0" tIns="0" rIns="0" bIns="0" rtlCol="0"/>
          <a:lstStyle/>
          <a:p>
            <a:endParaRPr/>
          </a:p>
        </p:txBody>
      </p:sp>
      <p:sp>
        <p:nvSpPr>
          <p:cNvPr id="10" name="object 10"/>
          <p:cNvSpPr/>
          <p:nvPr/>
        </p:nvSpPr>
        <p:spPr>
          <a:xfrm>
            <a:off x="914400" y="4919471"/>
            <a:ext cx="8229600" cy="1938655"/>
          </a:xfrm>
          <a:custGeom>
            <a:avLst/>
            <a:gdLst/>
            <a:ahLst/>
            <a:cxnLst/>
            <a:rect l="l" t="t" r="r" b="b"/>
            <a:pathLst>
              <a:path w="8229600" h="1938654">
                <a:moveTo>
                  <a:pt x="0" y="1938527"/>
                </a:moveTo>
                <a:lnTo>
                  <a:pt x="8229600" y="1938527"/>
                </a:lnTo>
                <a:lnTo>
                  <a:pt x="8229600" y="0"/>
                </a:lnTo>
                <a:lnTo>
                  <a:pt x="0" y="0"/>
                </a:lnTo>
                <a:lnTo>
                  <a:pt x="0" y="1938527"/>
                </a:lnTo>
                <a:close/>
              </a:path>
            </a:pathLst>
          </a:custGeom>
          <a:solidFill>
            <a:srgbClr val="000000"/>
          </a:solidFill>
        </p:spPr>
        <p:txBody>
          <a:bodyPr wrap="square" lIns="0" tIns="0" rIns="0" bIns="0" rtlCol="0"/>
          <a:lstStyle/>
          <a:p>
            <a:endParaRPr/>
          </a:p>
        </p:txBody>
      </p:sp>
      <p:sp>
        <p:nvSpPr>
          <p:cNvPr id="11" name="object 11"/>
          <p:cNvSpPr txBox="1"/>
          <p:nvPr/>
        </p:nvSpPr>
        <p:spPr>
          <a:xfrm>
            <a:off x="535940" y="376174"/>
            <a:ext cx="8463280" cy="6414770"/>
          </a:xfrm>
          <a:prstGeom prst="rect">
            <a:avLst/>
          </a:prstGeom>
        </p:spPr>
        <p:txBody>
          <a:bodyPr vert="horz" wrap="square" lIns="0" tIns="106680" rIns="0" bIns="0" rtlCol="0">
            <a:spAutoFit/>
          </a:bodyPr>
          <a:lstStyle/>
          <a:p>
            <a:pPr marL="12700">
              <a:lnSpc>
                <a:spcPct val="100000"/>
              </a:lnSpc>
              <a:spcBef>
                <a:spcPts val="840"/>
              </a:spcBef>
            </a:pPr>
            <a:r>
              <a:rPr sz="2250" spc="-570" dirty="0">
                <a:solidFill>
                  <a:srgbClr val="0AD0D9"/>
                </a:solidFill>
                <a:latin typeface="Arial"/>
                <a:cs typeface="Arial"/>
              </a:rPr>
              <a:t> </a:t>
            </a:r>
            <a:r>
              <a:rPr sz="2400" spc="70" dirty="0">
                <a:latin typeface="Times New Roman"/>
                <a:cs typeface="Times New Roman"/>
              </a:rPr>
              <a:t>Create</a:t>
            </a:r>
            <a:r>
              <a:rPr sz="2400" spc="-114" dirty="0">
                <a:latin typeface="Times New Roman"/>
                <a:cs typeface="Times New Roman"/>
              </a:rPr>
              <a:t> </a:t>
            </a:r>
            <a:r>
              <a:rPr sz="2400" spc="85" dirty="0">
                <a:latin typeface="Times New Roman"/>
                <a:cs typeface="Times New Roman"/>
              </a:rPr>
              <a:t>concrete</a:t>
            </a:r>
            <a:r>
              <a:rPr sz="2400" spc="-85" dirty="0">
                <a:latin typeface="Times New Roman"/>
                <a:cs typeface="Times New Roman"/>
              </a:rPr>
              <a:t> </a:t>
            </a:r>
            <a:r>
              <a:rPr sz="2400" spc="40" dirty="0">
                <a:latin typeface="Times New Roman"/>
                <a:cs typeface="Times New Roman"/>
              </a:rPr>
              <a:t>classes</a:t>
            </a:r>
            <a:r>
              <a:rPr sz="2400" spc="-40" dirty="0">
                <a:latin typeface="Times New Roman"/>
                <a:cs typeface="Times New Roman"/>
              </a:rPr>
              <a:t> </a:t>
            </a:r>
            <a:r>
              <a:rPr sz="2400" spc="105" dirty="0">
                <a:latin typeface="Times New Roman"/>
                <a:cs typeface="Times New Roman"/>
              </a:rPr>
              <a:t>implementing</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05" dirty="0">
                <a:latin typeface="Times New Roman"/>
                <a:cs typeface="Times New Roman"/>
              </a:rPr>
              <a:t>same</a:t>
            </a:r>
            <a:r>
              <a:rPr sz="2400" spc="-75" dirty="0">
                <a:latin typeface="Times New Roman"/>
                <a:cs typeface="Times New Roman"/>
              </a:rPr>
              <a:t> </a:t>
            </a:r>
            <a:r>
              <a:rPr sz="2400" spc="70" dirty="0">
                <a:latin typeface="Times New Roman"/>
                <a:cs typeface="Times New Roman"/>
              </a:rPr>
              <a:t>interface.</a:t>
            </a:r>
            <a:endParaRPr sz="2400">
              <a:latin typeface="Times New Roman"/>
              <a:cs typeface="Times New Roman"/>
            </a:endParaRPr>
          </a:p>
          <a:p>
            <a:pPr marL="859790" marR="2609215" indent="-390525">
              <a:lnSpc>
                <a:spcPct val="100000"/>
              </a:lnSpc>
              <a:spcBef>
                <a:spcPts val="74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20" dirty="0">
                <a:solidFill>
                  <a:srgbClr val="92D050"/>
                </a:solidFill>
                <a:latin typeface="Arial"/>
                <a:cs typeface="Arial"/>
              </a:rPr>
              <a:t>Rectangle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30" dirty="0">
                <a:solidFill>
                  <a:srgbClr val="92D050"/>
                </a:solidFill>
                <a:latin typeface="Arial"/>
                <a:cs typeface="Arial"/>
              </a:rPr>
              <a:t>draw()</a:t>
            </a:r>
            <a:r>
              <a:rPr sz="2400" b="1" spc="-8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55" dirty="0">
                <a:solidFill>
                  <a:srgbClr val="92D050"/>
                </a:solidFill>
                <a:latin typeface="Arial"/>
                <a:cs typeface="Arial"/>
              </a:rPr>
              <a:t>Rectangle::draw()</a:t>
            </a:r>
            <a:r>
              <a:rPr sz="2400" b="1" spc="-22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42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85" dirty="0">
                <a:solidFill>
                  <a:srgbClr val="92D050"/>
                </a:solidFill>
                <a:latin typeface="Arial"/>
                <a:cs typeface="Arial"/>
              </a:rPr>
              <a:t>Square 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170" dirty="0">
                <a:solidFill>
                  <a:srgbClr val="92D050"/>
                </a:solidFill>
                <a:latin typeface="Arial"/>
                <a:cs typeface="Arial"/>
              </a:rPr>
              <a:t>Square::draw()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marR="2999105" indent="-390525">
              <a:lnSpc>
                <a:spcPct val="100000"/>
              </a:lnSpc>
              <a:spcBef>
                <a:spcPts val="1305"/>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40" dirty="0">
                <a:solidFill>
                  <a:srgbClr val="92D050"/>
                </a:solidFill>
                <a:latin typeface="Arial"/>
                <a:cs typeface="Arial"/>
              </a:rPr>
              <a:t>Circle </a:t>
            </a:r>
            <a:r>
              <a:rPr sz="2400" b="1" spc="-285" dirty="0">
                <a:solidFill>
                  <a:srgbClr val="92D050"/>
                </a:solidFill>
                <a:latin typeface="Arial"/>
                <a:cs typeface="Arial"/>
              </a:rPr>
              <a:t>implements </a:t>
            </a:r>
            <a:r>
              <a:rPr sz="2400" b="1" spc="-360" dirty="0">
                <a:solidFill>
                  <a:srgbClr val="92D050"/>
                </a:solidFill>
                <a:latin typeface="Arial"/>
                <a:cs typeface="Arial"/>
              </a:rPr>
              <a:t>Shape </a:t>
            </a:r>
            <a:r>
              <a:rPr sz="2400" b="1" spc="385" dirty="0">
                <a:solidFill>
                  <a:srgbClr val="92D050"/>
                </a:solidFill>
                <a:latin typeface="Arial"/>
                <a:cs typeface="Arial"/>
              </a:rPr>
              <a:t>{  </a:t>
            </a:r>
            <a:r>
              <a:rPr sz="2400" b="1" spc="-300" dirty="0">
                <a:solidFill>
                  <a:srgbClr val="92D050"/>
                </a:solidFill>
                <a:latin typeface="Arial"/>
                <a:cs typeface="Arial"/>
              </a:rPr>
              <a:t>@Override</a:t>
            </a:r>
            <a:endParaRPr sz="2400">
              <a:latin typeface="Arial"/>
              <a:cs typeface="Arial"/>
            </a:endParaRPr>
          </a:p>
          <a:p>
            <a:pPr marL="859790">
              <a:lnSpc>
                <a:spcPct val="100000"/>
              </a:lnSpc>
            </a:pP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30" dirty="0">
                <a:solidFill>
                  <a:srgbClr val="92D050"/>
                </a:solidFill>
                <a:latin typeface="Arial"/>
                <a:cs typeface="Arial"/>
              </a:rPr>
              <a:t>draw()</a:t>
            </a:r>
            <a:r>
              <a:rPr sz="2400" b="1" spc="-9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a:lnSpc>
                <a:spcPct val="100000"/>
              </a:lnSpc>
              <a:spcBef>
                <a:spcPts val="5"/>
              </a:spcBef>
            </a:pPr>
            <a:r>
              <a:rPr sz="2400" b="1" spc="-120" dirty="0">
                <a:solidFill>
                  <a:srgbClr val="92D050"/>
                </a:solidFill>
                <a:latin typeface="Arial"/>
                <a:cs typeface="Arial"/>
              </a:rPr>
              <a:t>System.out.println("Inside </a:t>
            </a:r>
            <a:r>
              <a:rPr sz="2400" b="1" spc="-65" dirty="0">
                <a:solidFill>
                  <a:srgbClr val="92D050"/>
                </a:solidFill>
                <a:latin typeface="Arial"/>
                <a:cs typeface="Arial"/>
              </a:rPr>
              <a:t>Circle::draw()</a:t>
            </a:r>
            <a:r>
              <a:rPr sz="2400" b="1" spc="-265" dirty="0">
                <a:solidFill>
                  <a:srgbClr val="92D050"/>
                </a:solidFill>
                <a:latin typeface="Arial"/>
                <a:cs typeface="Arial"/>
              </a:rPr>
              <a:t> </a:t>
            </a:r>
            <a:r>
              <a:rPr sz="2400" b="1" spc="-155" dirty="0">
                <a:solidFill>
                  <a:srgbClr val="92D050"/>
                </a:solidFill>
                <a:latin typeface="Arial"/>
                <a:cs typeface="Arial"/>
              </a:rPr>
              <a:t>method.");</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8935"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5" dirty="0"/>
              <a:t> </a:t>
            </a:r>
            <a:r>
              <a:rPr spc="-245" dirty="0"/>
              <a:t>3</a:t>
            </a:r>
          </a:p>
        </p:txBody>
      </p:sp>
      <p:sp>
        <p:nvSpPr>
          <p:cNvPr id="8" name="object 8"/>
          <p:cNvSpPr/>
          <p:nvPr/>
        </p:nvSpPr>
        <p:spPr>
          <a:xfrm>
            <a:off x="914400" y="1295400"/>
            <a:ext cx="8077200" cy="5562600"/>
          </a:xfrm>
          <a:custGeom>
            <a:avLst/>
            <a:gdLst/>
            <a:ahLst/>
            <a:cxnLst/>
            <a:rect l="l" t="t" r="r" b="b"/>
            <a:pathLst>
              <a:path w="8077200" h="5562600">
                <a:moveTo>
                  <a:pt x="8077200" y="5562597"/>
                </a:moveTo>
                <a:lnTo>
                  <a:pt x="8077200" y="0"/>
                </a:lnTo>
                <a:lnTo>
                  <a:pt x="0" y="0"/>
                </a:lnTo>
                <a:lnTo>
                  <a:pt x="0" y="5562597"/>
                </a:lnTo>
                <a:lnTo>
                  <a:pt x="8077200" y="5562597"/>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43850" cy="6355715"/>
          </a:xfrm>
          <a:prstGeom prst="rect">
            <a:avLst/>
          </a:prstGeom>
        </p:spPr>
        <p:txBody>
          <a:bodyPr vert="horz" wrap="square" lIns="0" tIns="13335" rIns="0" bIns="0" rtlCol="0">
            <a:spAutoFit/>
          </a:bodyPr>
          <a:lstStyle/>
          <a:p>
            <a:pPr marL="285115" marR="397510" indent="-273050">
              <a:lnSpc>
                <a:spcPct val="100000"/>
              </a:lnSpc>
              <a:spcBef>
                <a:spcPts val="105"/>
              </a:spcBef>
            </a:pPr>
            <a:r>
              <a:rPr sz="2450" spc="-625" dirty="0">
                <a:solidFill>
                  <a:srgbClr val="0AD0D9"/>
                </a:solidFill>
                <a:latin typeface="Arial"/>
                <a:cs typeface="Arial"/>
              </a:rPr>
              <a:t> </a:t>
            </a:r>
            <a:r>
              <a:rPr sz="2600" spc="80" dirty="0">
                <a:latin typeface="Times New Roman"/>
                <a:cs typeface="Times New Roman"/>
              </a:rPr>
              <a:t>Create </a:t>
            </a:r>
            <a:r>
              <a:rPr sz="2600" spc="95" dirty="0">
                <a:latin typeface="Times New Roman"/>
                <a:cs typeface="Times New Roman"/>
              </a:rPr>
              <a:t>a </a:t>
            </a:r>
            <a:r>
              <a:rPr sz="2600" spc="50" dirty="0">
                <a:latin typeface="Times New Roman"/>
                <a:cs typeface="Times New Roman"/>
              </a:rPr>
              <a:t>Factory </a:t>
            </a:r>
            <a:r>
              <a:rPr sz="2600" spc="130" dirty="0">
                <a:latin typeface="Times New Roman"/>
                <a:cs typeface="Times New Roman"/>
              </a:rPr>
              <a:t>to </a:t>
            </a:r>
            <a:r>
              <a:rPr sz="2600" spc="95" dirty="0">
                <a:latin typeface="Times New Roman"/>
                <a:cs typeface="Times New Roman"/>
              </a:rPr>
              <a:t>generate </a:t>
            </a:r>
            <a:r>
              <a:rPr sz="2600" spc="90" dirty="0">
                <a:latin typeface="Times New Roman"/>
                <a:cs typeface="Times New Roman"/>
              </a:rPr>
              <a:t>object </a:t>
            </a:r>
            <a:r>
              <a:rPr sz="2600" spc="20" dirty="0">
                <a:latin typeface="Times New Roman"/>
                <a:cs typeface="Times New Roman"/>
              </a:rPr>
              <a:t>of </a:t>
            </a:r>
            <a:r>
              <a:rPr sz="2600" spc="95" dirty="0">
                <a:latin typeface="Times New Roman"/>
                <a:cs typeface="Times New Roman"/>
              </a:rPr>
              <a:t>concrete </a:t>
            </a:r>
            <a:r>
              <a:rPr sz="2600" spc="-365" dirty="0">
                <a:latin typeface="Times New Roman"/>
                <a:cs typeface="Times New Roman"/>
              </a:rPr>
              <a:t>class  </a:t>
            </a:r>
            <a:r>
              <a:rPr sz="2600" spc="105" dirty="0">
                <a:latin typeface="Times New Roman"/>
                <a:cs typeface="Times New Roman"/>
              </a:rPr>
              <a:t>based </a:t>
            </a:r>
            <a:r>
              <a:rPr sz="2600" spc="160" dirty="0">
                <a:latin typeface="Times New Roman"/>
                <a:cs typeface="Times New Roman"/>
              </a:rPr>
              <a:t>on</a:t>
            </a:r>
            <a:r>
              <a:rPr sz="2600" spc="-470" dirty="0">
                <a:latin typeface="Times New Roman"/>
                <a:cs typeface="Times New Roman"/>
              </a:rPr>
              <a:t> </a:t>
            </a:r>
            <a:r>
              <a:rPr sz="2600" spc="40" dirty="0">
                <a:latin typeface="Times New Roman"/>
                <a:cs typeface="Times New Roman"/>
              </a:rPr>
              <a:t>given </a:t>
            </a:r>
            <a:r>
              <a:rPr sz="2600" spc="100" dirty="0">
                <a:latin typeface="Times New Roman"/>
                <a:cs typeface="Times New Roman"/>
              </a:rPr>
              <a:t>information. </a:t>
            </a:r>
            <a:r>
              <a:rPr sz="2600" spc="-114" dirty="0">
                <a:latin typeface="Times New Roman"/>
                <a:cs typeface="Times New Roman"/>
              </a:rPr>
              <a:t>(</a:t>
            </a:r>
            <a:r>
              <a:rPr sz="2600" i="1" spc="-114" dirty="0">
                <a:latin typeface="Georgia"/>
                <a:cs typeface="Georgia"/>
              </a:rPr>
              <a:t>ShapeFactory.java)</a:t>
            </a:r>
            <a:endParaRPr sz="260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ShapeFactory</a:t>
            </a:r>
            <a:r>
              <a:rPr sz="2400" b="1" spc="1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859790">
              <a:lnSpc>
                <a:spcPct val="100000"/>
              </a:lnSpc>
            </a:pPr>
            <a:r>
              <a:rPr sz="2400" b="1" spc="-15" dirty="0">
                <a:solidFill>
                  <a:srgbClr val="92D050"/>
                </a:solidFill>
                <a:latin typeface="Arial"/>
                <a:cs typeface="Arial"/>
              </a:rPr>
              <a:t>//use </a:t>
            </a:r>
            <a:r>
              <a:rPr sz="2400" b="1" spc="-290" dirty="0">
                <a:solidFill>
                  <a:srgbClr val="92D050"/>
                </a:solidFill>
                <a:latin typeface="Arial"/>
                <a:cs typeface="Arial"/>
              </a:rPr>
              <a:t>getShape </a:t>
            </a:r>
            <a:r>
              <a:rPr sz="2400" b="1" spc="-370" dirty="0">
                <a:solidFill>
                  <a:srgbClr val="92D050"/>
                </a:solidFill>
                <a:latin typeface="Arial"/>
                <a:cs typeface="Arial"/>
              </a:rPr>
              <a:t>method</a:t>
            </a:r>
            <a:r>
              <a:rPr sz="2400" b="1" spc="-75" dirty="0">
                <a:solidFill>
                  <a:srgbClr val="92D050"/>
                </a:solidFill>
                <a:latin typeface="Arial"/>
                <a:cs typeface="Arial"/>
              </a:rPr>
              <a:t> </a:t>
            </a:r>
            <a:r>
              <a:rPr sz="2400" b="1" spc="35" dirty="0">
                <a:solidFill>
                  <a:srgbClr val="92D050"/>
                </a:solidFill>
                <a:latin typeface="Arial"/>
                <a:cs typeface="Arial"/>
              </a:rPr>
              <a:t>to </a:t>
            </a:r>
            <a:r>
              <a:rPr sz="2400" b="1" spc="-80" dirty="0">
                <a:solidFill>
                  <a:srgbClr val="92D050"/>
                </a:solidFill>
                <a:latin typeface="Arial"/>
                <a:cs typeface="Arial"/>
              </a:rPr>
              <a:t>get </a:t>
            </a:r>
            <a:r>
              <a:rPr sz="2400" b="1" spc="-105" dirty="0">
                <a:solidFill>
                  <a:srgbClr val="92D050"/>
                </a:solidFill>
                <a:latin typeface="Arial"/>
                <a:cs typeface="Arial"/>
              </a:rPr>
              <a:t>object </a:t>
            </a:r>
            <a:r>
              <a:rPr sz="2400" b="1" spc="35" dirty="0">
                <a:solidFill>
                  <a:srgbClr val="92D050"/>
                </a:solidFill>
                <a:latin typeface="Arial"/>
                <a:cs typeface="Arial"/>
              </a:rPr>
              <a:t>of </a:t>
            </a:r>
            <a:r>
              <a:rPr sz="2400" b="1" spc="-135" dirty="0">
                <a:solidFill>
                  <a:srgbClr val="92D050"/>
                </a:solidFill>
                <a:latin typeface="Arial"/>
                <a:cs typeface="Arial"/>
              </a:rPr>
              <a:t>type</a:t>
            </a:r>
            <a:r>
              <a:rPr sz="2400" b="1" spc="-240" dirty="0">
                <a:solidFill>
                  <a:srgbClr val="92D050"/>
                </a:solidFill>
                <a:latin typeface="Arial"/>
                <a:cs typeface="Arial"/>
              </a:rPr>
              <a:t> </a:t>
            </a:r>
            <a:r>
              <a:rPr sz="2400" b="1" spc="-305" dirty="0">
                <a:solidFill>
                  <a:srgbClr val="92D050"/>
                </a:solidFill>
                <a:latin typeface="Arial"/>
                <a:cs typeface="Arial"/>
              </a:rPr>
              <a:t>shape</a:t>
            </a:r>
            <a:endParaRPr sz="2400">
              <a:latin typeface="Arial"/>
              <a:cs typeface="Arial"/>
            </a:endParaRPr>
          </a:p>
          <a:p>
            <a:pPr marL="1250315" marR="1866900" indent="-390525">
              <a:lnSpc>
                <a:spcPct val="100000"/>
              </a:lnSpc>
            </a:pPr>
            <a:r>
              <a:rPr sz="2400" b="1" spc="-105" dirty="0">
                <a:solidFill>
                  <a:srgbClr val="92D050"/>
                </a:solidFill>
                <a:latin typeface="Arial"/>
                <a:cs typeface="Arial"/>
              </a:rPr>
              <a:t>public </a:t>
            </a:r>
            <a:r>
              <a:rPr sz="2400" b="1" spc="-360" dirty="0">
                <a:solidFill>
                  <a:srgbClr val="92D050"/>
                </a:solidFill>
                <a:latin typeface="Arial"/>
                <a:cs typeface="Arial"/>
              </a:rPr>
              <a:t>Shape </a:t>
            </a:r>
            <a:r>
              <a:rPr sz="2400" b="1" spc="-195" dirty="0">
                <a:solidFill>
                  <a:srgbClr val="92D050"/>
                </a:solidFill>
                <a:latin typeface="Arial"/>
                <a:cs typeface="Arial"/>
              </a:rPr>
              <a:t>getShape(String </a:t>
            </a:r>
            <a:r>
              <a:rPr sz="2400" b="1" spc="-275" dirty="0">
                <a:solidFill>
                  <a:srgbClr val="92D050"/>
                </a:solidFill>
                <a:latin typeface="Arial"/>
                <a:cs typeface="Arial"/>
              </a:rPr>
              <a:t>shapeType){  </a:t>
            </a:r>
            <a:r>
              <a:rPr sz="2400" b="1" spc="-185" dirty="0">
                <a:solidFill>
                  <a:srgbClr val="92D050"/>
                </a:solidFill>
                <a:latin typeface="Arial"/>
                <a:cs typeface="Arial"/>
              </a:rPr>
              <a:t>if(shapeType </a:t>
            </a:r>
            <a:r>
              <a:rPr sz="2400" b="1" spc="-235" dirty="0">
                <a:solidFill>
                  <a:srgbClr val="92D050"/>
                </a:solidFill>
                <a:latin typeface="Arial"/>
                <a:cs typeface="Arial"/>
              </a:rPr>
              <a:t>==</a:t>
            </a:r>
            <a:r>
              <a:rPr sz="2400" b="1" spc="-16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164020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1250315">
              <a:lnSpc>
                <a:spcPct val="100000"/>
              </a:lnSpc>
            </a:pPr>
            <a:r>
              <a:rPr sz="2400" b="1" spc="385" dirty="0">
                <a:solidFill>
                  <a:srgbClr val="92D050"/>
                </a:solidFill>
                <a:latin typeface="Arial"/>
                <a:cs typeface="Arial"/>
              </a:rPr>
              <a:t>}</a:t>
            </a:r>
            <a:endParaRPr sz="2400">
              <a:latin typeface="Arial"/>
              <a:cs typeface="Arial"/>
            </a:endParaRPr>
          </a:p>
          <a:p>
            <a:pPr marL="1250315">
              <a:lnSpc>
                <a:spcPct val="100000"/>
              </a:lnSpc>
            </a:pPr>
            <a:r>
              <a:rPr sz="2400" b="1" spc="-204" dirty="0">
                <a:solidFill>
                  <a:srgbClr val="92D050"/>
                </a:solidFill>
                <a:latin typeface="Arial"/>
                <a:cs typeface="Arial"/>
              </a:rPr>
              <a:t>if(shapeType.equalsIgnoreCase("CIRCLE")){</a:t>
            </a:r>
            <a:endParaRPr sz="2400">
              <a:latin typeface="Arial"/>
              <a:cs typeface="Arial"/>
            </a:endParaRPr>
          </a:p>
          <a:p>
            <a:pPr marL="1640205">
              <a:lnSpc>
                <a:spcPct val="100000"/>
              </a:lnSpc>
              <a:spcBef>
                <a:spcPts val="5"/>
              </a:spcBef>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65" dirty="0">
                <a:solidFill>
                  <a:srgbClr val="92D050"/>
                </a:solidFill>
                <a:latin typeface="Arial"/>
                <a:cs typeface="Arial"/>
              </a:rPr>
              <a:t> </a:t>
            </a:r>
            <a:r>
              <a:rPr sz="2400" b="1" spc="45" dirty="0">
                <a:solidFill>
                  <a:srgbClr val="92D050"/>
                </a:solidFill>
                <a:latin typeface="Arial"/>
                <a:cs typeface="Arial"/>
              </a:rPr>
              <a:t>Circle();</a:t>
            </a:r>
            <a:endParaRPr sz="2400">
              <a:latin typeface="Arial"/>
              <a:cs typeface="Arial"/>
            </a:endParaRPr>
          </a:p>
          <a:p>
            <a:pPr marL="1640205" marR="5080" indent="-39052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50" dirty="0">
                <a:solidFill>
                  <a:srgbClr val="92D050"/>
                </a:solidFill>
                <a:latin typeface="Arial"/>
                <a:cs typeface="Arial"/>
              </a:rPr>
              <a:t> </a:t>
            </a:r>
            <a:r>
              <a:rPr sz="2400" b="1" spc="-260" dirty="0">
                <a:solidFill>
                  <a:srgbClr val="92D050"/>
                </a:solidFill>
                <a:latin typeface="Arial"/>
                <a:cs typeface="Arial"/>
              </a:rPr>
              <a:t>if(shapeType.equalsIgnoreCase("RECTANGLE")){  </a:t>
            </a: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0" dirty="0">
                <a:solidFill>
                  <a:srgbClr val="92D050"/>
                </a:solidFill>
                <a:latin typeface="Arial"/>
                <a:cs typeface="Arial"/>
              </a:rPr>
              <a:t>Rectangle();</a:t>
            </a:r>
            <a:endParaRPr sz="2400">
              <a:latin typeface="Arial"/>
              <a:cs typeface="Arial"/>
            </a:endParaRPr>
          </a:p>
          <a:p>
            <a:pPr marL="1250315">
              <a:lnSpc>
                <a:spcPct val="100000"/>
              </a:lnSpc>
            </a:pPr>
            <a:r>
              <a:rPr sz="2400" b="1" spc="385" dirty="0">
                <a:solidFill>
                  <a:srgbClr val="92D050"/>
                </a:solidFill>
                <a:latin typeface="Arial"/>
                <a:cs typeface="Arial"/>
              </a:rPr>
              <a:t>} </a:t>
            </a:r>
            <a:r>
              <a:rPr sz="2400" b="1" spc="-70" dirty="0">
                <a:solidFill>
                  <a:srgbClr val="92D050"/>
                </a:solidFill>
                <a:latin typeface="Arial"/>
                <a:cs typeface="Arial"/>
              </a:rPr>
              <a:t>else</a:t>
            </a:r>
            <a:r>
              <a:rPr sz="2400" b="1" spc="-260" dirty="0">
                <a:solidFill>
                  <a:srgbClr val="92D050"/>
                </a:solidFill>
                <a:latin typeface="Arial"/>
                <a:cs typeface="Arial"/>
              </a:rPr>
              <a:t> </a:t>
            </a:r>
            <a:r>
              <a:rPr sz="2400" b="1" spc="-240" dirty="0">
                <a:solidFill>
                  <a:srgbClr val="92D050"/>
                </a:solidFill>
                <a:latin typeface="Arial"/>
                <a:cs typeface="Arial"/>
              </a:rPr>
              <a:t>if(shapeType.equalsIgnoreCase("SQUARE")){</a:t>
            </a:r>
            <a:endParaRPr sz="2400">
              <a:latin typeface="Arial"/>
              <a:cs typeface="Arial"/>
            </a:endParaRPr>
          </a:p>
          <a:p>
            <a:pPr marL="1640205">
              <a:lnSpc>
                <a:spcPct val="100000"/>
              </a:lnSpc>
            </a:pPr>
            <a:r>
              <a:rPr sz="2400" b="1" spc="-85" dirty="0">
                <a:solidFill>
                  <a:srgbClr val="92D050"/>
                </a:solidFill>
                <a:latin typeface="Arial"/>
                <a:cs typeface="Arial"/>
              </a:rPr>
              <a:t>return </a:t>
            </a:r>
            <a:r>
              <a:rPr sz="2400" b="1" spc="-434" dirty="0">
                <a:solidFill>
                  <a:srgbClr val="92D050"/>
                </a:solidFill>
                <a:latin typeface="Arial"/>
                <a:cs typeface="Arial"/>
              </a:rPr>
              <a:t>new</a:t>
            </a:r>
            <a:r>
              <a:rPr sz="2400" b="1" spc="-270" dirty="0">
                <a:solidFill>
                  <a:srgbClr val="92D050"/>
                </a:solidFill>
                <a:latin typeface="Arial"/>
                <a:cs typeface="Arial"/>
              </a:rPr>
              <a:t> </a:t>
            </a:r>
            <a:r>
              <a:rPr sz="2400" b="1" spc="-114" dirty="0">
                <a:solidFill>
                  <a:srgbClr val="92D050"/>
                </a:solidFill>
                <a:latin typeface="Arial"/>
                <a:cs typeface="Arial"/>
              </a:rPr>
              <a:t>Square();</a:t>
            </a:r>
            <a:endParaRPr sz="2400">
              <a:latin typeface="Arial"/>
              <a:cs typeface="Arial"/>
            </a:endParaRPr>
          </a:p>
          <a:p>
            <a:pPr marL="1250315">
              <a:lnSpc>
                <a:spcPct val="100000"/>
              </a:lnSpc>
            </a:pPr>
            <a:r>
              <a:rPr sz="2400" b="1" spc="385" dirty="0">
                <a:solidFill>
                  <a:srgbClr val="92D050"/>
                </a:solidFill>
                <a:latin typeface="Arial"/>
                <a:cs typeface="Arial"/>
              </a:rPr>
              <a:t>}</a:t>
            </a:r>
            <a:endParaRPr sz="2400">
              <a:latin typeface="Arial"/>
              <a:cs typeface="Arial"/>
            </a:endParaRPr>
          </a:p>
          <a:p>
            <a:pPr marL="1250315">
              <a:lnSpc>
                <a:spcPct val="100000"/>
              </a:lnSpc>
            </a:pPr>
            <a:r>
              <a:rPr sz="2400" b="1" spc="-85" dirty="0">
                <a:solidFill>
                  <a:srgbClr val="92D050"/>
                </a:solidFill>
                <a:latin typeface="Arial"/>
                <a:cs typeface="Arial"/>
              </a:rPr>
              <a:t>return</a:t>
            </a:r>
            <a:r>
              <a:rPr sz="2400" b="1" spc="45" dirty="0">
                <a:solidFill>
                  <a:srgbClr val="92D050"/>
                </a:solidFill>
                <a:latin typeface="Arial"/>
                <a:cs typeface="Arial"/>
              </a:rPr>
              <a:t> </a:t>
            </a:r>
            <a:r>
              <a:rPr sz="2400" b="1" spc="70" dirty="0">
                <a:solidFill>
                  <a:srgbClr val="92D050"/>
                </a:solidFill>
                <a:latin typeface="Arial"/>
                <a:cs typeface="Arial"/>
              </a:rPr>
              <a:t>null;</a:t>
            </a:r>
            <a:endParaRPr sz="2400">
              <a:latin typeface="Arial"/>
              <a:cs typeface="Arial"/>
            </a:endParaRPr>
          </a:p>
          <a:p>
            <a:pPr marL="859790">
              <a:lnSpc>
                <a:spcPct val="100000"/>
              </a:lnSpc>
            </a:pPr>
            <a:r>
              <a:rPr sz="2400" b="1" spc="385" dirty="0">
                <a:solidFill>
                  <a:srgbClr val="92D050"/>
                </a:solidFill>
                <a:latin typeface="Arial"/>
                <a:cs typeface="Arial"/>
              </a:rPr>
              <a:t>}</a:t>
            </a:r>
            <a:r>
              <a:rPr sz="2400" b="1" spc="45"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1639570" cy="788670"/>
          </a:xfrm>
          <a:prstGeom prst="rect">
            <a:avLst/>
          </a:prstGeom>
        </p:spPr>
        <p:txBody>
          <a:bodyPr vert="horz" wrap="square" lIns="0" tIns="13335" rIns="0" bIns="0" rtlCol="0">
            <a:spAutoFit/>
          </a:bodyPr>
          <a:lstStyle/>
          <a:p>
            <a:pPr marL="12700">
              <a:lnSpc>
                <a:spcPct val="100000"/>
              </a:lnSpc>
              <a:spcBef>
                <a:spcPts val="105"/>
              </a:spcBef>
            </a:pPr>
            <a:r>
              <a:rPr spc="-310" dirty="0"/>
              <a:t>Step</a:t>
            </a:r>
            <a:r>
              <a:rPr spc="-370" dirty="0"/>
              <a:t> </a:t>
            </a:r>
            <a:r>
              <a:rPr spc="-245" dirty="0"/>
              <a:t>4</a:t>
            </a:r>
          </a:p>
        </p:txBody>
      </p:sp>
      <p:sp>
        <p:nvSpPr>
          <p:cNvPr id="8" name="object 8"/>
          <p:cNvSpPr/>
          <p:nvPr/>
        </p:nvSpPr>
        <p:spPr>
          <a:xfrm>
            <a:off x="914400" y="1295400"/>
            <a:ext cx="8077200" cy="4154804"/>
          </a:xfrm>
          <a:custGeom>
            <a:avLst/>
            <a:gdLst/>
            <a:ahLst/>
            <a:cxnLst/>
            <a:rect l="l" t="t" r="r" b="b"/>
            <a:pathLst>
              <a:path w="8077200" h="4154804">
                <a:moveTo>
                  <a:pt x="0" y="4154424"/>
                </a:moveTo>
                <a:lnTo>
                  <a:pt x="8077200" y="4154424"/>
                </a:lnTo>
                <a:lnTo>
                  <a:pt x="8077200" y="0"/>
                </a:lnTo>
                <a:lnTo>
                  <a:pt x="0" y="0"/>
                </a:lnTo>
                <a:lnTo>
                  <a:pt x="0" y="4154424"/>
                </a:lnTo>
                <a:close/>
              </a:path>
            </a:pathLst>
          </a:custGeom>
          <a:solidFill>
            <a:srgbClr val="000000"/>
          </a:solidFill>
        </p:spPr>
        <p:txBody>
          <a:bodyPr wrap="square" lIns="0" tIns="0" rIns="0" bIns="0" rtlCol="0"/>
          <a:lstStyle/>
          <a:p>
            <a:endParaRPr/>
          </a:p>
        </p:txBody>
      </p:sp>
      <p:sp>
        <p:nvSpPr>
          <p:cNvPr id="9" name="object 9"/>
          <p:cNvSpPr txBox="1"/>
          <p:nvPr/>
        </p:nvSpPr>
        <p:spPr>
          <a:xfrm>
            <a:off x="535940" y="469138"/>
            <a:ext cx="7933055" cy="4892675"/>
          </a:xfrm>
          <a:prstGeom prst="rect">
            <a:avLst/>
          </a:prstGeom>
        </p:spPr>
        <p:txBody>
          <a:bodyPr vert="horz" wrap="square" lIns="0" tIns="13335" rIns="0" bIns="0" rtlCol="0">
            <a:spAutoFit/>
          </a:bodyPr>
          <a:lstStyle/>
          <a:p>
            <a:pPr marL="285115" marR="125730" indent="-273050">
              <a:lnSpc>
                <a:spcPct val="100000"/>
              </a:lnSpc>
              <a:spcBef>
                <a:spcPts val="105"/>
              </a:spcBef>
            </a:pPr>
            <a:r>
              <a:rPr sz="2450" spc="-625" dirty="0">
                <a:solidFill>
                  <a:srgbClr val="0AD0D9"/>
                </a:solidFill>
                <a:latin typeface="Arial"/>
                <a:cs typeface="Arial"/>
              </a:rPr>
              <a:t> </a:t>
            </a:r>
            <a:r>
              <a:rPr sz="2600" spc="45" dirty="0">
                <a:latin typeface="Times New Roman"/>
                <a:cs typeface="Times New Roman"/>
              </a:rPr>
              <a:t>Use</a:t>
            </a:r>
            <a:r>
              <a:rPr sz="2600" spc="-55" dirty="0">
                <a:latin typeface="Times New Roman"/>
                <a:cs typeface="Times New Roman"/>
              </a:rPr>
              <a:t> </a:t>
            </a:r>
            <a:r>
              <a:rPr sz="2600" spc="50" dirty="0">
                <a:latin typeface="Times New Roman"/>
                <a:cs typeface="Times New Roman"/>
              </a:rPr>
              <a:t>Factory</a:t>
            </a:r>
            <a:r>
              <a:rPr sz="2600" spc="-100"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80" dirty="0">
                <a:latin typeface="Times New Roman"/>
                <a:cs typeface="Times New Roman"/>
              </a:rPr>
              <a:t>get</a:t>
            </a:r>
            <a:r>
              <a:rPr sz="2600" spc="-125" dirty="0">
                <a:latin typeface="Times New Roman"/>
                <a:cs typeface="Times New Roman"/>
              </a:rPr>
              <a:t> </a:t>
            </a:r>
            <a:r>
              <a:rPr sz="2600" spc="90" dirty="0">
                <a:latin typeface="Times New Roman"/>
                <a:cs typeface="Times New Roman"/>
              </a:rPr>
              <a:t>object</a:t>
            </a:r>
            <a:r>
              <a:rPr sz="2600" spc="-145"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95" dirty="0">
                <a:latin typeface="Times New Roman"/>
                <a:cs typeface="Times New Roman"/>
              </a:rPr>
              <a:t>concrete</a:t>
            </a:r>
            <a:r>
              <a:rPr sz="2600" spc="-140" dirty="0">
                <a:latin typeface="Times New Roman"/>
                <a:cs typeface="Times New Roman"/>
              </a:rPr>
              <a:t> </a:t>
            </a:r>
            <a:r>
              <a:rPr sz="2600" spc="40" dirty="0">
                <a:latin typeface="Times New Roman"/>
                <a:cs typeface="Times New Roman"/>
              </a:rPr>
              <a:t>class</a:t>
            </a:r>
            <a:r>
              <a:rPr sz="2600" spc="-60" dirty="0">
                <a:latin typeface="Times New Roman"/>
                <a:cs typeface="Times New Roman"/>
              </a:rPr>
              <a:t> </a:t>
            </a:r>
            <a:r>
              <a:rPr sz="2600" spc="35" dirty="0">
                <a:latin typeface="Times New Roman"/>
                <a:cs typeface="Times New Roman"/>
              </a:rPr>
              <a:t>by</a:t>
            </a:r>
            <a:r>
              <a:rPr sz="2600" spc="-120" dirty="0">
                <a:latin typeface="Times New Roman"/>
                <a:cs typeface="Times New Roman"/>
              </a:rPr>
              <a:t> </a:t>
            </a:r>
            <a:r>
              <a:rPr sz="2600" spc="80" dirty="0">
                <a:latin typeface="Times New Roman"/>
                <a:cs typeface="Times New Roman"/>
              </a:rPr>
              <a:t>passing  </a:t>
            </a:r>
            <a:r>
              <a:rPr sz="2600" spc="110" dirty="0">
                <a:latin typeface="Times New Roman"/>
                <a:cs typeface="Times New Roman"/>
              </a:rPr>
              <a:t>information</a:t>
            </a:r>
            <a:r>
              <a:rPr sz="2600" spc="-125" dirty="0">
                <a:latin typeface="Times New Roman"/>
                <a:cs typeface="Times New Roman"/>
              </a:rPr>
              <a:t> </a:t>
            </a:r>
            <a:r>
              <a:rPr sz="2600" spc="120" dirty="0">
                <a:latin typeface="Times New Roman"/>
                <a:cs typeface="Times New Roman"/>
              </a:rPr>
              <a:t>such</a:t>
            </a:r>
            <a:r>
              <a:rPr sz="2600" spc="-120" dirty="0">
                <a:latin typeface="Times New Roman"/>
                <a:cs typeface="Times New Roman"/>
              </a:rPr>
              <a:t> </a:t>
            </a:r>
            <a:r>
              <a:rPr sz="2600" spc="65" dirty="0">
                <a:latin typeface="Times New Roman"/>
                <a:cs typeface="Times New Roman"/>
              </a:rPr>
              <a:t>as</a:t>
            </a:r>
            <a:r>
              <a:rPr sz="2600" spc="-80" dirty="0">
                <a:latin typeface="Times New Roman"/>
                <a:cs typeface="Times New Roman"/>
              </a:rPr>
              <a:t> </a:t>
            </a:r>
            <a:r>
              <a:rPr sz="2600" spc="75" dirty="0">
                <a:latin typeface="Times New Roman"/>
                <a:cs typeface="Times New Roman"/>
              </a:rPr>
              <a:t>type.</a:t>
            </a:r>
            <a:r>
              <a:rPr sz="2600" spc="-25" dirty="0">
                <a:latin typeface="Times New Roman"/>
                <a:cs typeface="Times New Roman"/>
              </a:rPr>
              <a:t> </a:t>
            </a:r>
            <a:r>
              <a:rPr sz="2600" spc="-95" dirty="0">
                <a:latin typeface="Times New Roman"/>
                <a:cs typeface="Times New Roman"/>
              </a:rPr>
              <a:t>(</a:t>
            </a:r>
            <a:r>
              <a:rPr sz="2600" i="1" spc="-95" dirty="0">
                <a:latin typeface="Georgia"/>
                <a:cs typeface="Georgia"/>
              </a:rPr>
              <a:t>FactoryPatternDemo.java)</a:t>
            </a:r>
            <a:endParaRPr sz="2600">
              <a:latin typeface="Georgia"/>
              <a:cs typeface="Georgia"/>
            </a:endParaRPr>
          </a:p>
          <a:p>
            <a:pPr marL="469900">
              <a:lnSpc>
                <a:spcPct val="100000"/>
              </a:lnSpc>
              <a:spcBef>
                <a:spcPts val="390"/>
              </a:spcBef>
            </a:pPr>
            <a:r>
              <a:rPr sz="2400" b="1" spc="-110" dirty="0">
                <a:solidFill>
                  <a:srgbClr val="92D050"/>
                </a:solidFill>
                <a:latin typeface="Arial"/>
                <a:cs typeface="Arial"/>
              </a:rPr>
              <a:t>public </a:t>
            </a:r>
            <a:r>
              <a:rPr sz="2400" b="1" spc="-120" dirty="0">
                <a:solidFill>
                  <a:srgbClr val="92D050"/>
                </a:solidFill>
                <a:latin typeface="Arial"/>
                <a:cs typeface="Arial"/>
              </a:rPr>
              <a:t>class </a:t>
            </a:r>
            <a:r>
              <a:rPr sz="2400" b="1" spc="-275" dirty="0">
                <a:solidFill>
                  <a:srgbClr val="92D050"/>
                </a:solidFill>
                <a:latin typeface="Arial"/>
                <a:cs typeface="Arial"/>
              </a:rPr>
              <a:t>FactoryPatternDemo</a:t>
            </a:r>
            <a:r>
              <a:rPr sz="2400" b="1" spc="20"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1250315" marR="420370" indent="-390525">
              <a:lnSpc>
                <a:spcPct val="100000"/>
              </a:lnSpc>
            </a:pPr>
            <a:r>
              <a:rPr sz="2400" b="1" spc="-105" dirty="0">
                <a:solidFill>
                  <a:srgbClr val="92D050"/>
                </a:solidFill>
                <a:latin typeface="Arial"/>
                <a:cs typeface="Arial"/>
              </a:rPr>
              <a:t>public </a:t>
            </a:r>
            <a:r>
              <a:rPr sz="2400" b="1" spc="25" dirty="0">
                <a:solidFill>
                  <a:srgbClr val="92D050"/>
                </a:solidFill>
                <a:latin typeface="Arial"/>
                <a:cs typeface="Arial"/>
              </a:rPr>
              <a:t>static </a:t>
            </a:r>
            <a:r>
              <a:rPr sz="2400" b="1" spc="-135" dirty="0">
                <a:solidFill>
                  <a:srgbClr val="92D050"/>
                </a:solidFill>
                <a:latin typeface="Arial"/>
                <a:cs typeface="Arial"/>
              </a:rPr>
              <a:t>void </a:t>
            </a:r>
            <a:r>
              <a:rPr sz="2400" b="1" spc="-105" dirty="0">
                <a:solidFill>
                  <a:srgbClr val="92D050"/>
                </a:solidFill>
                <a:latin typeface="Arial"/>
                <a:cs typeface="Arial"/>
              </a:rPr>
              <a:t>main(String[] </a:t>
            </a:r>
            <a:r>
              <a:rPr sz="2400" b="1" spc="-95" dirty="0">
                <a:solidFill>
                  <a:srgbClr val="92D050"/>
                </a:solidFill>
                <a:latin typeface="Arial"/>
                <a:cs typeface="Arial"/>
              </a:rPr>
              <a:t>args) </a:t>
            </a:r>
            <a:r>
              <a:rPr sz="2400" b="1" spc="385" dirty="0">
                <a:solidFill>
                  <a:srgbClr val="92D050"/>
                </a:solidFill>
                <a:latin typeface="Arial"/>
                <a:cs typeface="Arial"/>
              </a:rPr>
              <a:t>{  </a:t>
            </a:r>
            <a:r>
              <a:rPr sz="2400" b="1" spc="-275" dirty="0">
                <a:solidFill>
                  <a:srgbClr val="92D050"/>
                </a:solidFill>
                <a:latin typeface="Arial"/>
                <a:cs typeface="Arial"/>
              </a:rPr>
              <a:t>ShapeFactory </a:t>
            </a:r>
            <a:r>
              <a:rPr sz="2400" b="1" spc="-254" dirty="0">
                <a:solidFill>
                  <a:srgbClr val="92D050"/>
                </a:solidFill>
                <a:latin typeface="Arial"/>
                <a:cs typeface="Arial"/>
              </a:rPr>
              <a:t>shapeFactory </a:t>
            </a:r>
            <a:r>
              <a:rPr sz="2400" b="1" spc="-85" dirty="0">
                <a:solidFill>
                  <a:srgbClr val="92D050"/>
                </a:solidFill>
                <a:latin typeface="Arial"/>
                <a:cs typeface="Arial"/>
              </a:rPr>
              <a:t>= </a:t>
            </a:r>
            <a:r>
              <a:rPr sz="2400" b="1" spc="-434" dirty="0">
                <a:solidFill>
                  <a:srgbClr val="92D050"/>
                </a:solidFill>
                <a:latin typeface="Arial"/>
                <a:cs typeface="Arial"/>
              </a:rPr>
              <a:t>new </a:t>
            </a:r>
            <a:r>
              <a:rPr sz="2400" b="1" spc="-175" dirty="0">
                <a:solidFill>
                  <a:srgbClr val="92D050"/>
                </a:solidFill>
                <a:latin typeface="Arial"/>
                <a:cs typeface="Arial"/>
              </a:rPr>
              <a:t>ShapeFactory();  </a:t>
            </a:r>
            <a:r>
              <a:rPr sz="2400" b="1" spc="-360" dirty="0">
                <a:solidFill>
                  <a:srgbClr val="92D050"/>
                </a:solidFill>
                <a:latin typeface="Arial"/>
                <a:cs typeface="Arial"/>
              </a:rPr>
              <a:t>Shape </a:t>
            </a:r>
            <a:r>
              <a:rPr sz="2400" b="1" spc="-305" dirty="0">
                <a:solidFill>
                  <a:srgbClr val="92D050"/>
                </a:solidFill>
                <a:latin typeface="Arial"/>
                <a:cs typeface="Arial"/>
              </a:rPr>
              <a:t>shape1 </a:t>
            </a:r>
            <a:r>
              <a:rPr sz="2400" b="1" spc="-85" dirty="0">
                <a:solidFill>
                  <a:srgbClr val="92D050"/>
                </a:solidFill>
                <a:latin typeface="Arial"/>
                <a:cs typeface="Arial"/>
              </a:rPr>
              <a:t>= </a:t>
            </a:r>
            <a:r>
              <a:rPr sz="2400" b="1" spc="-250" dirty="0">
                <a:solidFill>
                  <a:srgbClr val="92D050"/>
                </a:solidFill>
                <a:latin typeface="Arial"/>
                <a:cs typeface="Arial"/>
              </a:rPr>
              <a:t>shapeFactory.getShape("CIRCLE");  </a:t>
            </a:r>
            <a:r>
              <a:rPr sz="2400" b="1" spc="-165" dirty="0">
                <a:solidFill>
                  <a:srgbClr val="92D050"/>
                </a:solidFill>
                <a:latin typeface="Arial"/>
                <a:cs typeface="Arial"/>
              </a:rPr>
              <a:t>shape1.draw();</a:t>
            </a:r>
            <a:endParaRPr sz="2400">
              <a:latin typeface="Arial"/>
              <a:cs typeface="Arial"/>
            </a:endParaRPr>
          </a:p>
          <a:p>
            <a:pPr marL="1250315" marR="29845" indent="133985">
              <a:lnSpc>
                <a:spcPct val="100000"/>
              </a:lnSpc>
            </a:pPr>
            <a:r>
              <a:rPr sz="2400" b="1" spc="-360" dirty="0">
                <a:solidFill>
                  <a:srgbClr val="92D050"/>
                </a:solidFill>
                <a:latin typeface="Arial"/>
                <a:cs typeface="Arial"/>
              </a:rPr>
              <a:t>Shape </a:t>
            </a:r>
            <a:r>
              <a:rPr sz="2400" b="1" spc="-305" dirty="0">
                <a:solidFill>
                  <a:srgbClr val="92D050"/>
                </a:solidFill>
                <a:latin typeface="Arial"/>
                <a:cs typeface="Arial"/>
              </a:rPr>
              <a:t>shape2 </a:t>
            </a:r>
            <a:r>
              <a:rPr sz="2400" b="1" spc="-85" dirty="0">
                <a:solidFill>
                  <a:srgbClr val="92D050"/>
                </a:solidFill>
                <a:latin typeface="Arial"/>
                <a:cs typeface="Arial"/>
              </a:rPr>
              <a:t>= </a:t>
            </a:r>
            <a:r>
              <a:rPr sz="2400" b="1" spc="-310" dirty="0">
                <a:solidFill>
                  <a:srgbClr val="92D050"/>
                </a:solidFill>
                <a:latin typeface="Arial"/>
                <a:cs typeface="Arial"/>
              </a:rPr>
              <a:t>shapeFactory.getShape("RECTANGLE");  </a:t>
            </a:r>
            <a:r>
              <a:rPr sz="2400" b="1" spc="-165" dirty="0">
                <a:solidFill>
                  <a:srgbClr val="92D050"/>
                </a:solidFill>
                <a:latin typeface="Arial"/>
                <a:cs typeface="Arial"/>
              </a:rPr>
              <a:t>shape2.draw();</a:t>
            </a:r>
            <a:endParaRPr sz="2400">
              <a:latin typeface="Arial"/>
              <a:cs typeface="Arial"/>
            </a:endParaRPr>
          </a:p>
          <a:p>
            <a:pPr marL="1384300" marR="420370">
              <a:lnSpc>
                <a:spcPct val="100000"/>
              </a:lnSpc>
              <a:spcBef>
                <a:spcPts val="5"/>
              </a:spcBef>
            </a:pPr>
            <a:r>
              <a:rPr sz="2400" b="1" spc="-360" dirty="0">
                <a:solidFill>
                  <a:srgbClr val="92D050"/>
                </a:solidFill>
                <a:latin typeface="Arial"/>
                <a:cs typeface="Arial"/>
              </a:rPr>
              <a:t>Shape </a:t>
            </a:r>
            <a:r>
              <a:rPr sz="2400" b="1" spc="-305" dirty="0">
                <a:solidFill>
                  <a:srgbClr val="92D050"/>
                </a:solidFill>
                <a:latin typeface="Arial"/>
                <a:cs typeface="Arial"/>
              </a:rPr>
              <a:t>shape3 </a:t>
            </a:r>
            <a:r>
              <a:rPr sz="2400" b="1" spc="-85" dirty="0">
                <a:solidFill>
                  <a:srgbClr val="92D050"/>
                </a:solidFill>
                <a:latin typeface="Arial"/>
                <a:cs typeface="Arial"/>
              </a:rPr>
              <a:t>= </a:t>
            </a:r>
            <a:r>
              <a:rPr sz="2400" b="1" spc="-290" dirty="0">
                <a:solidFill>
                  <a:srgbClr val="92D050"/>
                </a:solidFill>
                <a:latin typeface="Arial"/>
                <a:cs typeface="Arial"/>
              </a:rPr>
              <a:t>shapeFactory.getShape("SQUARE");  </a:t>
            </a:r>
            <a:r>
              <a:rPr sz="2400" b="1" spc="-190" dirty="0">
                <a:solidFill>
                  <a:srgbClr val="92D050"/>
                </a:solidFill>
                <a:latin typeface="Arial"/>
                <a:cs typeface="Arial"/>
              </a:rPr>
              <a:t>shape3.draw();</a:t>
            </a:r>
            <a:endParaRPr sz="2400">
              <a:latin typeface="Arial"/>
              <a:cs typeface="Arial"/>
            </a:endParaRPr>
          </a:p>
          <a:p>
            <a:pPr marL="859790">
              <a:lnSpc>
                <a:spcPct val="100000"/>
              </a:lnSpc>
            </a:pPr>
            <a:r>
              <a:rPr sz="2400" b="1" spc="385" dirty="0">
                <a:solidFill>
                  <a:srgbClr val="92D050"/>
                </a:solidFill>
                <a:latin typeface="Arial"/>
                <a:cs typeface="Arial"/>
              </a:rPr>
              <a:t>}</a:t>
            </a:r>
            <a:endParaRPr sz="2400">
              <a:latin typeface="Arial"/>
              <a:cs typeface="Arial"/>
            </a:endParaRPr>
          </a:p>
          <a:p>
            <a:pPr marL="469900">
              <a:lnSpc>
                <a:spcPct val="100000"/>
              </a:lnSpc>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444500" y="202647"/>
            <a:ext cx="2901315" cy="1374775"/>
          </a:xfrm>
          <a:prstGeom prst="rect">
            <a:avLst/>
          </a:prstGeom>
        </p:spPr>
        <p:txBody>
          <a:bodyPr vert="horz" wrap="square" lIns="0" tIns="137795" rIns="0" bIns="0" rtlCol="0">
            <a:spAutoFit/>
          </a:bodyPr>
          <a:lstStyle/>
          <a:p>
            <a:pPr marL="12700">
              <a:lnSpc>
                <a:spcPct val="100000"/>
              </a:lnSpc>
              <a:spcBef>
                <a:spcPts val="1085"/>
              </a:spcBef>
            </a:pPr>
            <a:r>
              <a:rPr sz="5000" spc="-310" dirty="0">
                <a:solidFill>
                  <a:srgbClr val="04607A"/>
                </a:solidFill>
                <a:latin typeface="Arial"/>
                <a:cs typeface="Arial"/>
              </a:rPr>
              <a:t>Step</a:t>
            </a:r>
            <a:r>
              <a:rPr sz="5000" spc="-295" dirty="0">
                <a:solidFill>
                  <a:srgbClr val="04607A"/>
                </a:solidFill>
                <a:latin typeface="Arial"/>
                <a:cs typeface="Arial"/>
              </a:rPr>
              <a:t> </a:t>
            </a:r>
            <a:r>
              <a:rPr sz="5000" spc="-245" dirty="0">
                <a:solidFill>
                  <a:srgbClr val="04607A"/>
                </a:solidFill>
                <a:latin typeface="Arial"/>
                <a:cs typeface="Arial"/>
              </a:rPr>
              <a:t>5</a:t>
            </a:r>
            <a:endParaRPr sz="5000">
              <a:latin typeface="Arial"/>
              <a:cs typeface="Arial"/>
            </a:endParaRPr>
          </a:p>
          <a:p>
            <a:pPr marL="104139">
              <a:lnSpc>
                <a:spcPct val="100000"/>
              </a:lnSpc>
              <a:spcBef>
                <a:spcPts val="515"/>
              </a:spcBef>
            </a:pPr>
            <a:r>
              <a:rPr sz="2450" spc="-625" dirty="0">
                <a:solidFill>
                  <a:srgbClr val="0AD0D9"/>
                </a:solidFill>
                <a:latin typeface="Arial"/>
                <a:cs typeface="Arial"/>
              </a:rPr>
              <a:t> </a:t>
            </a:r>
            <a:r>
              <a:rPr sz="2600" spc="-20" dirty="0">
                <a:latin typeface="Times New Roman"/>
                <a:cs typeface="Times New Roman"/>
              </a:rPr>
              <a:t>Verify </a:t>
            </a:r>
            <a:r>
              <a:rPr sz="2600" spc="160" dirty="0">
                <a:latin typeface="Times New Roman"/>
                <a:cs typeface="Times New Roman"/>
              </a:rPr>
              <a:t>the</a:t>
            </a:r>
            <a:r>
              <a:rPr sz="2600" spc="-260" dirty="0">
                <a:latin typeface="Times New Roman"/>
                <a:cs typeface="Times New Roman"/>
              </a:rPr>
              <a:t> </a:t>
            </a:r>
            <a:r>
              <a:rPr sz="2600" spc="90" dirty="0">
                <a:latin typeface="Times New Roman"/>
                <a:cs typeface="Times New Roman"/>
              </a:rPr>
              <a:t>output.</a:t>
            </a:r>
            <a:endParaRPr sz="2600">
              <a:latin typeface="Times New Roman"/>
              <a:cs typeface="Times New Roman"/>
            </a:endParaRPr>
          </a:p>
        </p:txBody>
      </p:sp>
      <p:sp>
        <p:nvSpPr>
          <p:cNvPr id="8" name="object 8"/>
          <p:cNvSpPr txBox="1"/>
          <p:nvPr/>
        </p:nvSpPr>
        <p:spPr>
          <a:xfrm>
            <a:off x="914400" y="1828800"/>
            <a:ext cx="7077709"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marR="2774950">
              <a:lnSpc>
                <a:spcPct val="100000"/>
              </a:lnSpc>
            </a:pPr>
            <a:r>
              <a:rPr sz="2400" b="1" spc="-85" dirty="0">
                <a:solidFill>
                  <a:srgbClr val="92D050"/>
                </a:solidFill>
                <a:latin typeface="Arial"/>
                <a:cs typeface="Arial"/>
              </a:rPr>
              <a:t>Inside </a:t>
            </a:r>
            <a:r>
              <a:rPr sz="2400" b="1" spc="-60" dirty="0">
                <a:solidFill>
                  <a:srgbClr val="92D050"/>
                </a:solidFill>
                <a:latin typeface="Arial"/>
                <a:cs typeface="Arial"/>
              </a:rPr>
              <a:t>Circle::draw()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55" dirty="0">
                <a:solidFill>
                  <a:srgbClr val="92D050"/>
                </a:solidFill>
                <a:latin typeface="Arial"/>
                <a:cs typeface="Arial"/>
              </a:rPr>
              <a:t>Rectangle::draw() </a:t>
            </a:r>
            <a:r>
              <a:rPr sz="2400" b="1" spc="-270" dirty="0">
                <a:solidFill>
                  <a:srgbClr val="92D050"/>
                </a:solidFill>
                <a:latin typeface="Arial"/>
                <a:cs typeface="Arial"/>
              </a:rPr>
              <a:t>method.  </a:t>
            </a:r>
            <a:r>
              <a:rPr sz="2400" b="1" spc="-85" dirty="0">
                <a:solidFill>
                  <a:srgbClr val="92D050"/>
                </a:solidFill>
                <a:latin typeface="Arial"/>
                <a:cs typeface="Arial"/>
              </a:rPr>
              <a:t>Inside </a:t>
            </a:r>
            <a:r>
              <a:rPr sz="2400" b="1" spc="-165" dirty="0">
                <a:solidFill>
                  <a:srgbClr val="92D050"/>
                </a:solidFill>
                <a:latin typeface="Arial"/>
                <a:cs typeface="Arial"/>
              </a:rPr>
              <a:t>Square::draw()</a:t>
            </a:r>
            <a:r>
              <a:rPr sz="2400" b="1" spc="200" dirty="0">
                <a:solidFill>
                  <a:srgbClr val="92D050"/>
                </a:solidFill>
                <a:latin typeface="Arial"/>
                <a:cs typeface="Arial"/>
              </a:rPr>
              <a:t> </a:t>
            </a:r>
            <a:r>
              <a:rPr sz="2400" b="1" spc="-270" dirty="0">
                <a:solidFill>
                  <a:srgbClr val="92D050"/>
                </a:solidFill>
                <a:latin typeface="Arial"/>
                <a:cs typeface="Arial"/>
              </a:rPr>
              <a:t>method.</a:t>
            </a:r>
            <a:endParaRPr sz="24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body" idx="1"/>
          </p:nvPr>
        </p:nvSpPr>
        <p:spPr>
          <a:prstGeom prst="rect">
            <a:avLst/>
          </a:prstGeom>
        </p:spPr>
        <p:txBody>
          <a:bodyPr vert="horz" wrap="square" lIns="0" tIns="13335" rIns="0" bIns="0" rtlCol="0">
            <a:spAutoFit/>
          </a:bodyPr>
          <a:lstStyle/>
          <a:p>
            <a:pPr marL="285115" marR="5715" indent="-273050">
              <a:lnSpc>
                <a:spcPct val="100000"/>
              </a:lnSpc>
              <a:spcBef>
                <a:spcPts val="105"/>
              </a:spcBef>
            </a:pPr>
            <a:r>
              <a:rPr sz="2450" spc="-625" dirty="0">
                <a:solidFill>
                  <a:srgbClr val="0AD0D9"/>
                </a:solidFill>
                <a:latin typeface="Arial"/>
                <a:cs typeface="Arial"/>
              </a:rPr>
              <a:t> </a:t>
            </a:r>
            <a:r>
              <a:rPr spc="-125" dirty="0"/>
              <a:t>A </a:t>
            </a:r>
            <a:r>
              <a:rPr spc="70" dirty="0"/>
              <a:t>real </a:t>
            </a:r>
            <a:r>
              <a:rPr spc="5" dirty="0"/>
              <a:t>life </a:t>
            </a:r>
            <a:r>
              <a:rPr spc="85" dirty="0"/>
              <a:t>example </a:t>
            </a:r>
            <a:r>
              <a:rPr spc="90" dirty="0"/>
              <a:t>could </a:t>
            </a:r>
            <a:r>
              <a:rPr spc="114" dirty="0"/>
              <a:t>be </a:t>
            </a:r>
            <a:r>
              <a:rPr spc="95" dirty="0"/>
              <a:t>a </a:t>
            </a:r>
            <a:r>
              <a:rPr spc="65" dirty="0"/>
              <a:t>case </a:t>
            </a:r>
            <a:r>
              <a:rPr spc="20" dirty="0"/>
              <a:t>of </a:t>
            </a:r>
            <a:r>
              <a:rPr spc="95" dirty="0"/>
              <a:t>card </a:t>
            </a:r>
            <a:r>
              <a:rPr spc="110" dirty="0"/>
              <a:t>reader  </a:t>
            </a:r>
            <a:r>
              <a:rPr spc="60" dirty="0"/>
              <a:t>which </a:t>
            </a:r>
            <a:r>
              <a:rPr spc="95" dirty="0"/>
              <a:t>acts </a:t>
            </a:r>
            <a:r>
              <a:rPr spc="65" dirty="0"/>
              <a:t>as </a:t>
            </a:r>
            <a:r>
              <a:rPr spc="155" dirty="0"/>
              <a:t>an </a:t>
            </a:r>
            <a:r>
              <a:rPr spc="125" dirty="0"/>
              <a:t>adapter </a:t>
            </a:r>
            <a:r>
              <a:rPr spc="114" dirty="0"/>
              <a:t>between </a:t>
            </a:r>
            <a:r>
              <a:rPr spc="125" dirty="0"/>
              <a:t>memory </a:t>
            </a:r>
            <a:r>
              <a:rPr spc="95" dirty="0"/>
              <a:t>card </a:t>
            </a:r>
            <a:r>
              <a:rPr spc="160" dirty="0"/>
              <a:t>and </a:t>
            </a:r>
            <a:r>
              <a:rPr spc="95" dirty="0"/>
              <a:t>a  </a:t>
            </a:r>
            <a:r>
              <a:rPr spc="80" dirty="0"/>
              <a:t>laptop.</a:t>
            </a:r>
            <a:endParaRPr sz="2450">
              <a:latin typeface="Arial"/>
              <a:cs typeface="Arial"/>
            </a:endParaRPr>
          </a:p>
          <a:p>
            <a:pPr marL="285115" marR="5080">
              <a:lnSpc>
                <a:spcPct val="100000"/>
              </a:lnSpc>
            </a:pPr>
            <a:r>
              <a:rPr spc="-85" dirty="0"/>
              <a:t>You </a:t>
            </a:r>
            <a:r>
              <a:rPr spc="100" dirty="0"/>
              <a:t>plugin</a:t>
            </a:r>
            <a:r>
              <a:rPr spc="-85" dirty="0"/>
              <a:t> </a:t>
            </a:r>
            <a:r>
              <a:rPr spc="160" dirty="0"/>
              <a:t>the</a:t>
            </a:r>
            <a:r>
              <a:rPr spc="-65" dirty="0"/>
              <a:t> </a:t>
            </a:r>
            <a:r>
              <a:rPr spc="125" dirty="0"/>
              <a:t>memory</a:t>
            </a:r>
            <a:r>
              <a:rPr spc="-145" dirty="0"/>
              <a:t> </a:t>
            </a:r>
            <a:r>
              <a:rPr spc="95" dirty="0"/>
              <a:t>card</a:t>
            </a:r>
            <a:r>
              <a:rPr dirty="0"/>
              <a:t> </a:t>
            </a:r>
            <a:r>
              <a:rPr spc="120" dirty="0"/>
              <a:t>into</a:t>
            </a:r>
            <a:r>
              <a:rPr spc="-135" dirty="0"/>
              <a:t> </a:t>
            </a:r>
            <a:r>
              <a:rPr spc="95" dirty="0"/>
              <a:t>card</a:t>
            </a:r>
            <a:r>
              <a:rPr spc="-45" dirty="0"/>
              <a:t> </a:t>
            </a:r>
            <a:r>
              <a:rPr spc="110" dirty="0"/>
              <a:t>reader</a:t>
            </a:r>
            <a:r>
              <a:rPr spc="-140" dirty="0"/>
              <a:t> </a:t>
            </a:r>
            <a:r>
              <a:rPr spc="160" dirty="0"/>
              <a:t>and</a:t>
            </a:r>
            <a:r>
              <a:rPr spc="-65" dirty="0"/>
              <a:t> </a:t>
            </a:r>
            <a:r>
              <a:rPr spc="95" dirty="0"/>
              <a:t>card  </a:t>
            </a:r>
            <a:r>
              <a:rPr spc="110" dirty="0"/>
              <a:t>reader</a:t>
            </a:r>
            <a:r>
              <a:rPr spc="-85" dirty="0"/>
              <a:t> </a:t>
            </a:r>
            <a:r>
              <a:rPr spc="120" dirty="0"/>
              <a:t>into</a:t>
            </a:r>
            <a:r>
              <a:rPr spc="-110" dirty="0"/>
              <a:t> </a:t>
            </a:r>
            <a:r>
              <a:rPr spc="160" dirty="0"/>
              <a:t>the</a:t>
            </a:r>
            <a:r>
              <a:rPr spc="-50" dirty="0"/>
              <a:t> </a:t>
            </a:r>
            <a:r>
              <a:rPr spc="110" dirty="0"/>
              <a:t>laptop</a:t>
            </a:r>
            <a:r>
              <a:rPr spc="-150" dirty="0"/>
              <a:t> </a:t>
            </a:r>
            <a:r>
              <a:rPr spc="70" dirty="0"/>
              <a:t>so</a:t>
            </a:r>
            <a:r>
              <a:rPr spc="-100" dirty="0"/>
              <a:t> </a:t>
            </a:r>
            <a:r>
              <a:rPr spc="170" dirty="0"/>
              <a:t>that</a:t>
            </a:r>
            <a:r>
              <a:rPr spc="-70" dirty="0"/>
              <a:t> </a:t>
            </a:r>
            <a:r>
              <a:rPr spc="125" dirty="0"/>
              <a:t>memory</a:t>
            </a:r>
            <a:r>
              <a:rPr spc="-140" dirty="0"/>
              <a:t> </a:t>
            </a:r>
            <a:r>
              <a:rPr spc="95" dirty="0"/>
              <a:t>card</a:t>
            </a:r>
            <a:r>
              <a:rPr spc="-65" dirty="0"/>
              <a:t> </a:t>
            </a:r>
            <a:r>
              <a:rPr spc="114" dirty="0"/>
              <a:t>can</a:t>
            </a:r>
            <a:r>
              <a:rPr spc="-35" dirty="0"/>
              <a:t> </a:t>
            </a:r>
            <a:r>
              <a:rPr spc="120" dirty="0"/>
              <a:t>be</a:t>
            </a:r>
            <a:r>
              <a:rPr spc="-114" dirty="0"/>
              <a:t> </a:t>
            </a:r>
            <a:r>
              <a:rPr spc="110" dirty="0"/>
              <a:t>read  </a:t>
            </a:r>
            <a:r>
              <a:rPr spc="20" dirty="0"/>
              <a:t>via</a:t>
            </a:r>
            <a:r>
              <a:rPr spc="-70" dirty="0"/>
              <a:t> </a:t>
            </a:r>
            <a:r>
              <a:rPr spc="80" dirty="0"/>
              <a:t>laptop.</a:t>
            </a:r>
          </a:p>
        </p:txBody>
      </p:sp>
      <p:sp>
        <p:nvSpPr>
          <p:cNvPr id="8" name="object 8"/>
          <p:cNvSpPr txBox="1">
            <a:spLocks noGrp="1"/>
          </p:cNvSpPr>
          <p:nvPr>
            <p:ph type="title"/>
          </p:nvPr>
        </p:nvSpPr>
        <p:spPr>
          <a:xfrm>
            <a:off x="444500" y="327406"/>
            <a:ext cx="2671445"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40" dirty="0"/>
              <a:t> </a:t>
            </a:r>
            <a:r>
              <a:rPr spc="-245" dirty="0"/>
              <a:t>1</a:t>
            </a:r>
          </a:p>
        </p:txBody>
      </p:sp>
      <p:sp>
        <p:nvSpPr>
          <p:cNvPr id="9" name="object 9"/>
          <p:cNvSpPr/>
          <p:nvPr/>
        </p:nvSpPr>
        <p:spPr>
          <a:xfrm>
            <a:off x="3051048" y="2983991"/>
            <a:ext cx="5635752" cy="3874007"/>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4998720" cy="4385945"/>
          </a:xfrm>
          <a:prstGeom prst="rect">
            <a:avLst/>
          </a:prstGeom>
        </p:spPr>
        <p:txBody>
          <a:bodyPr vert="horz" wrap="square" lIns="0" tIns="13335" rIns="0" bIns="0" rtlCol="0">
            <a:spAutoFit/>
          </a:bodyPr>
          <a:lstStyle/>
          <a:p>
            <a:pPr marL="285115" marR="5080" indent="-273050" algn="just">
              <a:lnSpc>
                <a:spcPct val="100000"/>
              </a:lnSpc>
              <a:spcBef>
                <a:spcPts val="105"/>
              </a:spcBef>
            </a:pPr>
            <a:r>
              <a:rPr sz="2450" spc="-625" dirty="0">
                <a:solidFill>
                  <a:srgbClr val="0AD0D9"/>
                </a:solidFill>
                <a:latin typeface="Arial"/>
                <a:cs typeface="Arial"/>
              </a:rPr>
              <a:t></a:t>
            </a:r>
            <a:r>
              <a:rPr sz="2450" spc="-580" dirty="0">
                <a:solidFill>
                  <a:srgbClr val="0AD0D9"/>
                </a:solidFill>
                <a:latin typeface="Arial"/>
                <a:cs typeface="Arial"/>
              </a:rPr>
              <a:t> </a:t>
            </a:r>
            <a:r>
              <a:rPr sz="2600" spc="-125" dirty="0">
                <a:latin typeface="Times New Roman"/>
                <a:cs typeface="Times New Roman"/>
              </a:rPr>
              <a:t>A</a:t>
            </a:r>
            <a:r>
              <a:rPr sz="2600" spc="-85" dirty="0">
                <a:latin typeface="Times New Roman"/>
                <a:cs typeface="Times New Roman"/>
              </a:rPr>
              <a:t> </a:t>
            </a:r>
            <a:r>
              <a:rPr sz="2600" spc="70" dirty="0">
                <a:latin typeface="Times New Roman"/>
                <a:cs typeface="Times New Roman"/>
              </a:rPr>
              <a:t>real</a:t>
            </a:r>
            <a:r>
              <a:rPr sz="2600" spc="-10" dirty="0">
                <a:latin typeface="Times New Roman"/>
                <a:cs typeface="Times New Roman"/>
              </a:rPr>
              <a:t> </a:t>
            </a:r>
            <a:r>
              <a:rPr sz="2600" spc="5" dirty="0">
                <a:latin typeface="Times New Roman"/>
                <a:cs typeface="Times New Roman"/>
              </a:rPr>
              <a:t>life</a:t>
            </a:r>
            <a:r>
              <a:rPr sz="2600" spc="-95" dirty="0">
                <a:latin typeface="Times New Roman"/>
                <a:cs typeface="Times New Roman"/>
              </a:rPr>
              <a:t> </a:t>
            </a:r>
            <a:r>
              <a:rPr sz="2600" spc="85" dirty="0">
                <a:latin typeface="Times New Roman"/>
                <a:cs typeface="Times New Roman"/>
              </a:rPr>
              <a:t>example</a:t>
            </a:r>
            <a:r>
              <a:rPr sz="2600" spc="-105" dirty="0">
                <a:latin typeface="Times New Roman"/>
                <a:cs typeface="Times New Roman"/>
              </a:rPr>
              <a:t> </a:t>
            </a:r>
            <a:r>
              <a:rPr sz="2600" spc="90" dirty="0">
                <a:latin typeface="Times New Roman"/>
                <a:cs typeface="Times New Roman"/>
              </a:rPr>
              <a:t>could</a:t>
            </a:r>
            <a:r>
              <a:rPr sz="2600" spc="-25" dirty="0">
                <a:latin typeface="Times New Roman"/>
                <a:cs typeface="Times New Roman"/>
              </a:rPr>
              <a:t> </a:t>
            </a:r>
            <a:r>
              <a:rPr sz="2600" spc="110" dirty="0">
                <a:latin typeface="Times New Roman"/>
                <a:cs typeface="Times New Roman"/>
              </a:rPr>
              <a:t>be</a:t>
            </a:r>
            <a:r>
              <a:rPr sz="2600" spc="-130" dirty="0">
                <a:latin typeface="Times New Roman"/>
                <a:cs typeface="Times New Roman"/>
              </a:rPr>
              <a:t> </a:t>
            </a:r>
            <a:r>
              <a:rPr sz="2600" spc="95" dirty="0">
                <a:latin typeface="Times New Roman"/>
                <a:cs typeface="Times New Roman"/>
              </a:rPr>
              <a:t>a</a:t>
            </a:r>
            <a:r>
              <a:rPr sz="2600" spc="-95" dirty="0">
                <a:latin typeface="Times New Roman"/>
                <a:cs typeface="Times New Roman"/>
              </a:rPr>
              <a:t> </a:t>
            </a:r>
            <a:r>
              <a:rPr sz="2600" spc="-100" dirty="0">
                <a:latin typeface="Times New Roman"/>
                <a:cs typeface="Times New Roman"/>
              </a:rPr>
              <a:t>Car  </a:t>
            </a:r>
            <a:r>
              <a:rPr sz="2600" spc="95" dirty="0">
                <a:latin typeface="Times New Roman"/>
                <a:cs typeface="Times New Roman"/>
              </a:rPr>
              <a:t>mobile </a:t>
            </a:r>
            <a:r>
              <a:rPr sz="2600" spc="85" dirty="0">
                <a:latin typeface="Times New Roman"/>
                <a:cs typeface="Times New Roman"/>
              </a:rPr>
              <a:t>charger </a:t>
            </a:r>
            <a:r>
              <a:rPr sz="2600" spc="95" dirty="0">
                <a:latin typeface="Times New Roman"/>
                <a:cs typeface="Times New Roman"/>
              </a:rPr>
              <a:t>which </a:t>
            </a:r>
            <a:r>
              <a:rPr sz="2600" spc="90" dirty="0">
                <a:latin typeface="Times New Roman"/>
                <a:cs typeface="Times New Roman"/>
              </a:rPr>
              <a:t>acts </a:t>
            </a:r>
            <a:r>
              <a:rPr sz="2600" spc="60" dirty="0">
                <a:latin typeface="Times New Roman"/>
                <a:cs typeface="Times New Roman"/>
              </a:rPr>
              <a:t>as </a:t>
            </a:r>
            <a:r>
              <a:rPr sz="2600" spc="140" dirty="0">
                <a:latin typeface="Times New Roman"/>
                <a:cs typeface="Times New Roman"/>
              </a:rPr>
              <a:t>an  </a:t>
            </a:r>
            <a:r>
              <a:rPr sz="2600" spc="125" dirty="0">
                <a:latin typeface="Times New Roman"/>
                <a:cs typeface="Times New Roman"/>
              </a:rPr>
              <a:t>adapter </a:t>
            </a:r>
            <a:r>
              <a:rPr sz="2600" spc="110" dirty="0">
                <a:latin typeface="Times New Roman"/>
                <a:cs typeface="Times New Roman"/>
              </a:rPr>
              <a:t>between </a:t>
            </a:r>
            <a:r>
              <a:rPr sz="2600" spc="25" dirty="0">
                <a:latin typeface="Times New Roman"/>
                <a:cs typeface="Times New Roman"/>
              </a:rPr>
              <a:t>cell </a:t>
            </a:r>
            <a:r>
              <a:rPr sz="2600" spc="150" dirty="0">
                <a:latin typeface="Times New Roman"/>
                <a:cs typeface="Times New Roman"/>
              </a:rPr>
              <a:t>phone </a:t>
            </a:r>
            <a:r>
              <a:rPr sz="2600" spc="-80" dirty="0">
                <a:latin typeface="Times New Roman"/>
                <a:cs typeface="Times New Roman"/>
              </a:rPr>
              <a:t>USB  </a:t>
            </a:r>
            <a:r>
              <a:rPr sz="2600" spc="75" dirty="0">
                <a:latin typeface="Times New Roman"/>
                <a:cs typeface="Times New Roman"/>
              </a:rPr>
              <a:t>cable </a:t>
            </a:r>
            <a:r>
              <a:rPr sz="2600" spc="160" dirty="0">
                <a:latin typeface="Times New Roman"/>
                <a:cs typeface="Times New Roman"/>
              </a:rPr>
              <a:t>and </a:t>
            </a:r>
            <a:r>
              <a:rPr sz="2600" spc="95" dirty="0">
                <a:latin typeface="Times New Roman"/>
                <a:cs typeface="Times New Roman"/>
              </a:rPr>
              <a:t>a </a:t>
            </a:r>
            <a:r>
              <a:rPr sz="2600" spc="85" dirty="0">
                <a:latin typeface="Times New Roman"/>
                <a:cs typeface="Times New Roman"/>
              </a:rPr>
              <a:t>car </a:t>
            </a:r>
            <a:r>
              <a:rPr sz="2600" spc="80" dirty="0">
                <a:latin typeface="Times New Roman"/>
                <a:cs typeface="Times New Roman"/>
              </a:rPr>
              <a:t>cigarette </a:t>
            </a:r>
            <a:r>
              <a:rPr sz="2600" spc="85" dirty="0">
                <a:latin typeface="Times New Roman"/>
                <a:cs typeface="Times New Roman"/>
              </a:rPr>
              <a:t>lighter  </a:t>
            </a:r>
            <a:r>
              <a:rPr sz="2600" spc="75" dirty="0">
                <a:latin typeface="Times New Roman"/>
                <a:cs typeface="Times New Roman"/>
              </a:rPr>
              <a:t>power </a:t>
            </a:r>
            <a:r>
              <a:rPr sz="2600" spc="25" dirty="0">
                <a:latin typeface="Times New Roman"/>
                <a:cs typeface="Times New Roman"/>
              </a:rPr>
              <a:t>supply. </a:t>
            </a:r>
            <a:r>
              <a:rPr sz="2600" spc="-90" dirty="0">
                <a:latin typeface="Times New Roman"/>
                <a:cs typeface="Times New Roman"/>
              </a:rPr>
              <a:t>You</a:t>
            </a:r>
            <a:r>
              <a:rPr sz="2600" spc="470" dirty="0">
                <a:latin typeface="Times New Roman"/>
                <a:cs typeface="Times New Roman"/>
              </a:rPr>
              <a:t> </a:t>
            </a:r>
            <a:r>
              <a:rPr sz="2600" spc="90" dirty="0">
                <a:latin typeface="Times New Roman"/>
                <a:cs typeface="Times New Roman"/>
              </a:rPr>
              <a:t>plugin </a:t>
            </a:r>
            <a:r>
              <a:rPr sz="2600" spc="160" dirty="0">
                <a:latin typeface="Times New Roman"/>
                <a:cs typeface="Times New Roman"/>
              </a:rPr>
              <a:t>the  </a:t>
            </a:r>
            <a:r>
              <a:rPr sz="2600" spc="-80" dirty="0">
                <a:latin typeface="Times New Roman"/>
                <a:cs typeface="Times New Roman"/>
              </a:rPr>
              <a:t>USB </a:t>
            </a:r>
            <a:r>
              <a:rPr sz="2600" spc="70" dirty="0">
                <a:latin typeface="Times New Roman"/>
                <a:cs typeface="Times New Roman"/>
              </a:rPr>
              <a:t>cable </a:t>
            </a:r>
            <a:r>
              <a:rPr sz="2600" spc="120" dirty="0">
                <a:latin typeface="Times New Roman"/>
                <a:cs typeface="Times New Roman"/>
              </a:rPr>
              <a:t>into </a:t>
            </a:r>
            <a:r>
              <a:rPr sz="2600" spc="85" dirty="0">
                <a:latin typeface="Times New Roman"/>
                <a:cs typeface="Times New Roman"/>
              </a:rPr>
              <a:t>car  charger  </a:t>
            </a:r>
            <a:r>
              <a:rPr sz="2600" spc="80" dirty="0">
                <a:latin typeface="Times New Roman"/>
                <a:cs typeface="Times New Roman"/>
              </a:rPr>
              <a:t>interface</a:t>
            </a:r>
            <a:r>
              <a:rPr sz="2600" spc="-100" dirty="0">
                <a:latin typeface="Times New Roman"/>
                <a:cs typeface="Times New Roman"/>
              </a:rPr>
              <a:t> </a:t>
            </a:r>
            <a:r>
              <a:rPr sz="2600" spc="155" dirty="0">
                <a:latin typeface="Times New Roman"/>
                <a:cs typeface="Times New Roman"/>
              </a:rPr>
              <a:t>and</a:t>
            </a:r>
            <a:r>
              <a:rPr sz="2600" spc="-45" dirty="0">
                <a:latin typeface="Times New Roman"/>
                <a:cs typeface="Times New Roman"/>
              </a:rPr>
              <a:t> </a:t>
            </a:r>
            <a:r>
              <a:rPr sz="2600" spc="85" dirty="0">
                <a:latin typeface="Times New Roman"/>
                <a:cs typeface="Times New Roman"/>
              </a:rPr>
              <a:t>car</a:t>
            </a:r>
            <a:r>
              <a:rPr sz="2600" spc="-125" dirty="0">
                <a:latin typeface="Times New Roman"/>
                <a:cs typeface="Times New Roman"/>
              </a:rPr>
              <a:t> </a:t>
            </a:r>
            <a:r>
              <a:rPr sz="2600" spc="85" dirty="0">
                <a:latin typeface="Times New Roman"/>
                <a:cs typeface="Times New Roman"/>
              </a:rPr>
              <a:t>charger</a:t>
            </a:r>
            <a:r>
              <a:rPr sz="2600" spc="-95" dirty="0">
                <a:latin typeface="Times New Roman"/>
                <a:cs typeface="Times New Roman"/>
              </a:rPr>
              <a:t> </a:t>
            </a:r>
            <a:r>
              <a:rPr sz="2600" spc="120" dirty="0">
                <a:latin typeface="Times New Roman"/>
                <a:cs typeface="Times New Roman"/>
              </a:rPr>
              <a:t>into</a:t>
            </a:r>
            <a:r>
              <a:rPr sz="2600" spc="-114" dirty="0">
                <a:latin typeface="Times New Roman"/>
                <a:cs typeface="Times New Roman"/>
              </a:rPr>
              <a:t> </a:t>
            </a:r>
            <a:r>
              <a:rPr sz="2600" spc="160" dirty="0">
                <a:latin typeface="Times New Roman"/>
                <a:cs typeface="Times New Roman"/>
              </a:rPr>
              <a:t>the  </a:t>
            </a:r>
            <a:r>
              <a:rPr sz="2600" spc="80" dirty="0">
                <a:latin typeface="Times New Roman"/>
                <a:cs typeface="Times New Roman"/>
              </a:rPr>
              <a:t>cigarette </a:t>
            </a:r>
            <a:r>
              <a:rPr sz="2600" spc="85" dirty="0">
                <a:latin typeface="Times New Roman"/>
                <a:cs typeface="Times New Roman"/>
              </a:rPr>
              <a:t>lighter </a:t>
            </a:r>
            <a:r>
              <a:rPr sz="2600" spc="70" dirty="0">
                <a:latin typeface="Times New Roman"/>
                <a:cs typeface="Times New Roman"/>
              </a:rPr>
              <a:t>power </a:t>
            </a:r>
            <a:r>
              <a:rPr sz="2600" spc="75" dirty="0">
                <a:latin typeface="Times New Roman"/>
                <a:cs typeface="Times New Roman"/>
              </a:rPr>
              <a:t>supply </a:t>
            </a:r>
            <a:r>
              <a:rPr sz="2600" spc="60" dirty="0">
                <a:latin typeface="Times New Roman"/>
                <a:cs typeface="Times New Roman"/>
              </a:rPr>
              <a:t>so  </a:t>
            </a:r>
            <a:r>
              <a:rPr sz="2600" spc="170" dirty="0">
                <a:latin typeface="Times New Roman"/>
                <a:cs typeface="Times New Roman"/>
              </a:rPr>
              <a:t>that </a:t>
            </a:r>
            <a:r>
              <a:rPr sz="2600" spc="65" dirty="0">
                <a:latin typeface="Times New Roman"/>
                <a:cs typeface="Times New Roman"/>
              </a:rPr>
              <a:t>your </a:t>
            </a:r>
            <a:r>
              <a:rPr sz="2600" spc="25" dirty="0">
                <a:latin typeface="Times New Roman"/>
                <a:cs typeface="Times New Roman"/>
              </a:rPr>
              <a:t>cell </a:t>
            </a:r>
            <a:r>
              <a:rPr sz="2600" spc="150" dirty="0">
                <a:latin typeface="Times New Roman"/>
                <a:cs typeface="Times New Roman"/>
              </a:rPr>
              <a:t>phone </a:t>
            </a:r>
            <a:r>
              <a:rPr sz="2600" spc="114" dirty="0">
                <a:latin typeface="Times New Roman"/>
                <a:cs typeface="Times New Roman"/>
              </a:rPr>
              <a:t>can </a:t>
            </a:r>
            <a:r>
              <a:rPr sz="2600" spc="80" dirty="0">
                <a:latin typeface="Times New Roman"/>
                <a:cs typeface="Times New Roman"/>
              </a:rPr>
              <a:t>get </a:t>
            </a:r>
            <a:r>
              <a:rPr sz="2600" spc="160" dirty="0">
                <a:latin typeface="Times New Roman"/>
                <a:cs typeface="Times New Roman"/>
              </a:rPr>
              <a:t>the  </a:t>
            </a:r>
            <a:r>
              <a:rPr sz="2600" spc="110" dirty="0">
                <a:latin typeface="Times New Roman"/>
                <a:cs typeface="Times New Roman"/>
              </a:rPr>
              <a:t>appropriate </a:t>
            </a:r>
            <a:r>
              <a:rPr sz="2600" spc="45" dirty="0">
                <a:latin typeface="Times New Roman"/>
                <a:cs typeface="Times New Roman"/>
              </a:rPr>
              <a:t>voltage </a:t>
            </a:r>
            <a:r>
              <a:rPr sz="2600" spc="110" dirty="0">
                <a:latin typeface="Times New Roman"/>
                <a:cs typeface="Times New Roman"/>
              </a:rPr>
              <a:t>required </a:t>
            </a:r>
            <a:r>
              <a:rPr sz="2600" spc="50" dirty="0">
                <a:latin typeface="Times New Roman"/>
                <a:cs typeface="Times New Roman"/>
              </a:rPr>
              <a:t>for  </a:t>
            </a:r>
            <a:r>
              <a:rPr sz="2600" spc="70" dirty="0">
                <a:latin typeface="Times New Roman"/>
                <a:cs typeface="Times New Roman"/>
              </a:rPr>
              <a:t>charging.</a:t>
            </a:r>
            <a:endParaRPr sz="2600">
              <a:latin typeface="Times New Roman"/>
              <a:cs typeface="Times New Roman"/>
            </a:endParaRPr>
          </a:p>
        </p:txBody>
      </p:sp>
      <p:sp>
        <p:nvSpPr>
          <p:cNvPr id="8" name="object 8"/>
          <p:cNvSpPr txBox="1">
            <a:spLocks noGrp="1"/>
          </p:cNvSpPr>
          <p:nvPr>
            <p:ph type="title"/>
          </p:nvPr>
        </p:nvSpPr>
        <p:spPr>
          <a:xfrm>
            <a:off x="444500" y="327406"/>
            <a:ext cx="2672080" cy="788035"/>
          </a:xfrm>
          <a:prstGeom prst="rect">
            <a:avLst/>
          </a:prstGeom>
        </p:spPr>
        <p:txBody>
          <a:bodyPr vert="horz" wrap="square" lIns="0" tIns="12700" rIns="0" bIns="0" rtlCol="0">
            <a:spAutoFit/>
          </a:bodyPr>
          <a:lstStyle/>
          <a:p>
            <a:pPr marL="12700">
              <a:lnSpc>
                <a:spcPct val="100000"/>
              </a:lnSpc>
              <a:spcBef>
                <a:spcPts val="100"/>
              </a:spcBef>
            </a:pPr>
            <a:r>
              <a:rPr spc="-330" dirty="0"/>
              <a:t>Example</a:t>
            </a:r>
            <a:r>
              <a:rPr spc="-335" dirty="0"/>
              <a:t> </a:t>
            </a:r>
            <a:r>
              <a:rPr spc="-245" dirty="0"/>
              <a:t>2</a:t>
            </a:r>
          </a:p>
        </p:txBody>
      </p:sp>
      <p:sp>
        <p:nvSpPr>
          <p:cNvPr id="9" name="object 9"/>
          <p:cNvSpPr/>
          <p:nvPr/>
        </p:nvSpPr>
        <p:spPr>
          <a:xfrm>
            <a:off x="5600700" y="1143000"/>
            <a:ext cx="3543299" cy="3543300"/>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202647"/>
            <a:ext cx="8164830" cy="2564130"/>
          </a:xfrm>
          <a:prstGeom prst="rect">
            <a:avLst/>
          </a:prstGeom>
        </p:spPr>
        <p:txBody>
          <a:bodyPr vert="horz" wrap="square" lIns="0" tIns="137795" rIns="0" bIns="0" rtlCol="0">
            <a:spAutoFit/>
          </a:bodyPr>
          <a:lstStyle/>
          <a:p>
            <a:pPr marL="12700">
              <a:lnSpc>
                <a:spcPct val="100000"/>
              </a:lnSpc>
              <a:spcBef>
                <a:spcPts val="1085"/>
              </a:spcBef>
            </a:pPr>
            <a:r>
              <a:rPr spc="-330" dirty="0"/>
              <a:t>Example</a:t>
            </a:r>
            <a:r>
              <a:rPr spc="-280" dirty="0"/>
              <a:t> </a:t>
            </a:r>
            <a:r>
              <a:rPr spc="-245" dirty="0"/>
              <a:t>3</a:t>
            </a:r>
          </a:p>
          <a:p>
            <a:pPr marL="376555" marR="5080" indent="-273050">
              <a:lnSpc>
                <a:spcPct val="100000"/>
              </a:lnSpc>
              <a:spcBef>
                <a:spcPts val="515"/>
              </a:spcBef>
            </a:pPr>
            <a:r>
              <a:rPr sz="2450" spc="-625" dirty="0">
                <a:solidFill>
                  <a:srgbClr val="0AD0D9"/>
                </a:solidFill>
              </a:rPr>
              <a:t> </a:t>
            </a:r>
            <a:r>
              <a:rPr sz="2600" spc="50" dirty="0">
                <a:solidFill>
                  <a:srgbClr val="000000"/>
                </a:solidFill>
                <a:latin typeface="Times New Roman"/>
                <a:cs typeface="Times New Roman"/>
              </a:rPr>
              <a:t>We </a:t>
            </a:r>
            <a:r>
              <a:rPr sz="2600" spc="90" dirty="0">
                <a:solidFill>
                  <a:srgbClr val="000000"/>
                </a:solidFill>
                <a:latin typeface="Times New Roman"/>
                <a:cs typeface="Times New Roman"/>
              </a:rPr>
              <a:t>are </a:t>
            </a:r>
            <a:r>
              <a:rPr sz="2600" spc="125" dirty="0">
                <a:solidFill>
                  <a:srgbClr val="000000"/>
                </a:solidFill>
                <a:latin typeface="Times New Roman"/>
                <a:cs typeface="Times New Roman"/>
              </a:rPr>
              <a:t>demonstrating </a:t>
            </a:r>
            <a:r>
              <a:rPr sz="2600" spc="100" dirty="0">
                <a:solidFill>
                  <a:srgbClr val="000000"/>
                </a:solidFill>
                <a:latin typeface="Times New Roman"/>
                <a:cs typeface="Times New Roman"/>
              </a:rPr>
              <a:t>use </a:t>
            </a:r>
            <a:r>
              <a:rPr sz="2600" spc="20" dirty="0">
                <a:solidFill>
                  <a:srgbClr val="000000"/>
                </a:solidFill>
                <a:latin typeface="Times New Roman"/>
                <a:cs typeface="Times New Roman"/>
              </a:rPr>
              <a:t>of </a:t>
            </a:r>
            <a:r>
              <a:rPr sz="2600" spc="90" dirty="0">
                <a:solidFill>
                  <a:srgbClr val="000000"/>
                </a:solidFill>
                <a:latin typeface="Times New Roman"/>
                <a:cs typeface="Times New Roman"/>
              </a:rPr>
              <a:t>Adapter </a:t>
            </a:r>
            <a:r>
              <a:rPr sz="2600" spc="140" dirty="0">
                <a:solidFill>
                  <a:srgbClr val="000000"/>
                </a:solidFill>
                <a:latin typeface="Times New Roman"/>
                <a:cs typeface="Times New Roman"/>
              </a:rPr>
              <a:t>pattern </a:t>
            </a:r>
            <a:r>
              <a:rPr sz="2600" spc="20" dirty="0">
                <a:solidFill>
                  <a:srgbClr val="000000"/>
                </a:solidFill>
                <a:latin typeface="Times New Roman"/>
                <a:cs typeface="Times New Roman"/>
              </a:rPr>
              <a:t>via  </a:t>
            </a:r>
            <a:r>
              <a:rPr sz="2600" spc="40" dirty="0">
                <a:solidFill>
                  <a:srgbClr val="000000"/>
                </a:solidFill>
                <a:latin typeface="Times New Roman"/>
                <a:cs typeface="Times New Roman"/>
              </a:rPr>
              <a:t>following</a:t>
            </a:r>
            <a:r>
              <a:rPr sz="2600" spc="-100" dirty="0">
                <a:solidFill>
                  <a:srgbClr val="000000"/>
                </a:solidFill>
                <a:latin typeface="Times New Roman"/>
                <a:cs typeface="Times New Roman"/>
              </a:rPr>
              <a:t> </a:t>
            </a:r>
            <a:r>
              <a:rPr sz="2600" spc="85" dirty="0">
                <a:solidFill>
                  <a:srgbClr val="000000"/>
                </a:solidFill>
                <a:latin typeface="Times New Roman"/>
                <a:cs typeface="Times New Roman"/>
              </a:rPr>
              <a:t>example</a:t>
            </a:r>
            <a:r>
              <a:rPr sz="2600" spc="-70" dirty="0">
                <a:solidFill>
                  <a:srgbClr val="000000"/>
                </a:solidFill>
                <a:latin typeface="Times New Roman"/>
                <a:cs typeface="Times New Roman"/>
              </a:rPr>
              <a:t> </a:t>
            </a:r>
            <a:r>
              <a:rPr sz="2600" spc="105" dirty="0">
                <a:solidFill>
                  <a:srgbClr val="000000"/>
                </a:solidFill>
                <a:latin typeface="Times New Roman"/>
                <a:cs typeface="Times New Roman"/>
              </a:rPr>
              <a:t>in</a:t>
            </a:r>
            <a:r>
              <a:rPr sz="2600" spc="-105" dirty="0">
                <a:solidFill>
                  <a:srgbClr val="000000"/>
                </a:solidFill>
                <a:latin typeface="Times New Roman"/>
                <a:cs typeface="Times New Roman"/>
              </a:rPr>
              <a:t> </a:t>
            </a:r>
            <a:r>
              <a:rPr sz="2600" spc="95" dirty="0">
                <a:solidFill>
                  <a:srgbClr val="000000"/>
                </a:solidFill>
                <a:latin typeface="Times New Roman"/>
                <a:cs typeface="Times New Roman"/>
              </a:rPr>
              <a:t>which</a:t>
            </a:r>
            <a:r>
              <a:rPr sz="2600" spc="-10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25" dirty="0">
                <a:solidFill>
                  <a:srgbClr val="000000"/>
                </a:solidFill>
                <a:latin typeface="Times New Roman"/>
                <a:cs typeface="Times New Roman"/>
              </a:rPr>
              <a:t> </a:t>
            </a:r>
            <a:r>
              <a:rPr sz="2600" spc="114" dirty="0">
                <a:solidFill>
                  <a:srgbClr val="000000"/>
                </a:solidFill>
                <a:latin typeface="Times New Roman"/>
                <a:cs typeface="Times New Roman"/>
              </a:rPr>
              <a:t>audio</a:t>
            </a:r>
            <a:r>
              <a:rPr sz="2600" spc="-120" dirty="0">
                <a:solidFill>
                  <a:srgbClr val="000000"/>
                </a:solidFill>
                <a:latin typeface="Times New Roman"/>
                <a:cs typeface="Times New Roman"/>
              </a:rPr>
              <a:t> </a:t>
            </a:r>
            <a:r>
              <a:rPr sz="2600" spc="50" dirty="0">
                <a:solidFill>
                  <a:srgbClr val="000000"/>
                </a:solidFill>
                <a:latin typeface="Times New Roman"/>
                <a:cs typeface="Times New Roman"/>
              </a:rPr>
              <a:t>player</a:t>
            </a:r>
            <a:r>
              <a:rPr sz="2600" spc="-170" dirty="0">
                <a:solidFill>
                  <a:srgbClr val="000000"/>
                </a:solidFill>
                <a:latin typeface="Times New Roman"/>
                <a:cs typeface="Times New Roman"/>
              </a:rPr>
              <a:t> </a:t>
            </a:r>
            <a:r>
              <a:rPr sz="2600" spc="50" dirty="0">
                <a:solidFill>
                  <a:srgbClr val="000000"/>
                </a:solidFill>
                <a:latin typeface="Times New Roman"/>
                <a:cs typeface="Times New Roman"/>
              </a:rPr>
              <a:t>device</a:t>
            </a:r>
            <a:r>
              <a:rPr sz="2600" spc="-135" dirty="0">
                <a:solidFill>
                  <a:srgbClr val="000000"/>
                </a:solidFill>
                <a:latin typeface="Times New Roman"/>
                <a:cs typeface="Times New Roman"/>
              </a:rPr>
              <a:t> </a:t>
            </a:r>
            <a:r>
              <a:rPr sz="2600" spc="110" dirty="0">
                <a:solidFill>
                  <a:srgbClr val="000000"/>
                </a:solidFill>
                <a:latin typeface="Times New Roman"/>
                <a:cs typeface="Times New Roman"/>
              </a:rPr>
              <a:t>can  </a:t>
            </a:r>
            <a:r>
              <a:rPr sz="2600" spc="40" dirty="0">
                <a:solidFill>
                  <a:srgbClr val="000000"/>
                </a:solidFill>
                <a:latin typeface="Times New Roman"/>
                <a:cs typeface="Times New Roman"/>
              </a:rPr>
              <a:t>play</a:t>
            </a:r>
            <a:r>
              <a:rPr sz="2600" spc="-85" dirty="0">
                <a:solidFill>
                  <a:srgbClr val="000000"/>
                </a:solidFill>
                <a:latin typeface="Times New Roman"/>
                <a:cs typeface="Times New Roman"/>
              </a:rPr>
              <a:t> </a:t>
            </a:r>
            <a:r>
              <a:rPr sz="2600" spc="85" dirty="0">
                <a:solidFill>
                  <a:srgbClr val="000000"/>
                </a:solidFill>
                <a:latin typeface="Times New Roman"/>
                <a:cs typeface="Times New Roman"/>
              </a:rPr>
              <a:t>mp3</a:t>
            </a:r>
            <a:r>
              <a:rPr sz="2600" spc="-25" dirty="0">
                <a:solidFill>
                  <a:srgbClr val="000000"/>
                </a:solidFill>
                <a:latin typeface="Times New Roman"/>
                <a:cs typeface="Times New Roman"/>
              </a:rPr>
              <a:t> </a:t>
            </a:r>
            <a:r>
              <a:rPr sz="2600" spc="25" dirty="0">
                <a:solidFill>
                  <a:srgbClr val="000000"/>
                </a:solidFill>
                <a:latin typeface="Times New Roman"/>
                <a:cs typeface="Times New Roman"/>
              </a:rPr>
              <a:t>files</a:t>
            </a:r>
            <a:r>
              <a:rPr sz="2600" spc="-125" dirty="0">
                <a:solidFill>
                  <a:srgbClr val="000000"/>
                </a:solidFill>
                <a:latin typeface="Times New Roman"/>
                <a:cs typeface="Times New Roman"/>
              </a:rPr>
              <a:t> </a:t>
            </a:r>
            <a:r>
              <a:rPr sz="2600" spc="60" dirty="0">
                <a:solidFill>
                  <a:srgbClr val="000000"/>
                </a:solidFill>
                <a:latin typeface="Times New Roman"/>
                <a:cs typeface="Times New Roman"/>
              </a:rPr>
              <a:t>only</a:t>
            </a:r>
            <a:r>
              <a:rPr sz="2600" spc="-145"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70" dirty="0">
                <a:solidFill>
                  <a:srgbClr val="000000"/>
                </a:solidFill>
                <a:latin typeface="Times New Roman"/>
                <a:cs typeface="Times New Roman"/>
              </a:rPr>
              <a:t> </a:t>
            </a:r>
            <a:r>
              <a:rPr sz="2600" spc="110" dirty="0">
                <a:solidFill>
                  <a:srgbClr val="000000"/>
                </a:solidFill>
                <a:latin typeface="Times New Roman"/>
                <a:cs typeface="Times New Roman"/>
              </a:rPr>
              <a:t>wants</a:t>
            </a:r>
            <a:r>
              <a:rPr sz="2600" spc="-110" dirty="0">
                <a:solidFill>
                  <a:srgbClr val="000000"/>
                </a:solidFill>
                <a:latin typeface="Times New Roman"/>
                <a:cs typeface="Times New Roman"/>
              </a:rPr>
              <a:t> </a:t>
            </a:r>
            <a:r>
              <a:rPr sz="2600" spc="130" dirty="0">
                <a:solidFill>
                  <a:srgbClr val="000000"/>
                </a:solidFill>
                <a:latin typeface="Times New Roman"/>
                <a:cs typeface="Times New Roman"/>
              </a:rPr>
              <a:t>to</a:t>
            </a:r>
            <a:r>
              <a:rPr sz="2600" spc="-114" dirty="0">
                <a:solidFill>
                  <a:srgbClr val="000000"/>
                </a:solidFill>
                <a:latin typeface="Times New Roman"/>
                <a:cs typeface="Times New Roman"/>
              </a:rPr>
              <a:t> </a:t>
            </a:r>
            <a:r>
              <a:rPr sz="2600" spc="100" dirty="0">
                <a:solidFill>
                  <a:srgbClr val="000000"/>
                </a:solidFill>
                <a:latin typeface="Times New Roman"/>
                <a:cs typeface="Times New Roman"/>
              </a:rPr>
              <a:t>use</a:t>
            </a:r>
            <a:r>
              <a:rPr sz="2600" spc="-140" dirty="0">
                <a:solidFill>
                  <a:srgbClr val="000000"/>
                </a:solidFill>
                <a:latin typeface="Times New Roman"/>
                <a:cs typeface="Times New Roman"/>
              </a:rPr>
              <a:t> </a:t>
            </a:r>
            <a:r>
              <a:rPr sz="2600" spc="155" dirty="0">
                <a:solidFill>
                  <a:srgbClr val="000000"/>
                </a:solidFill>
                <a:latin typeface="Times New Roman"/>
                <a:cs typeface="Times New Roman"/>
              </a:rPr>
              <a:t>an</a:t>
            </a:r>
            <a:r>
              <a:rPr sz="2600" spc="-100" dirty="0">
                <a:solidFill>
                  <a:srgbClr val="000000"/>
                </a:solidFill>
                <a:latin typeface="Times New Roman"/>
                <a:cs typeface="Times New Roman"/>
              </a:rPr>
              <a:t> </a:t>
            </a:r>
            <a:r>
              <a:rPr sz="2600" spc="90" dirty="0">
                <a:solidFill>
                  <a:srgbClr val="000000"/>
                </a:solidFill>
                <a:latin typeface="Times New Roman"/>
                <a:cs typeface="Times New Roman"/>
              </a:rPr>
              <a:t>advanced</a:t>
            </a:r>
            <a:r>
              <a:rPr sz="2600" spc="-75" dirty="0">
                <a:solidFill>
                  <a:srgbClr val="000000"/>
                </a:solidFill>
                <a:latin typeface="Times New Roman"/>
                <a:cs typeface="Times New Roman"/>
              </a:rPr>
              <a:t> </a:t>
            </a:r>
            <a:r>
              <a:rPr sz="2600" spc="114" dirty="0">
                <a:solidFill>
                  <a:srgbClr val="000000"/>
                </a:solidFill>
                <a:latin typeface="Times New Roman"/>
                <a:cs typeface="Times New Roman"/>
              </a:rPr>
              <a:t>audio  </a:t>
            </a:r>
            <a:r>
              <a:rPr sz="2600" spc="50" dirty="0">
                <a:solidFill>
                  <a:srgbClr val="000000"/>
                </a:solidFill>
                <a:latin typeface="Times New Roman"/>
                <a:cs typeface="Times New Roman"/>
              </a:rPr>
              <a:t>player</a:t>
            </a:r>
            <a:r>
              <a:rPr sz="2600" spc="-165" dirty="0">
                <a:solidFill>
                  <a:srgbClr val="000000"/>
                </a:solidFill>
                <a:latin typeface="Times New Roman"/>
                <a:cs typeface="Times New Roman"/>
              </a:rPr>
              <a:t> </a:t>
            </a:r>
            <a:r>
              <a:rPr sz="2600" spc="85" dirty="0">
                <a:solidFill>
                  <a:srgbClr val="000000"/>
                </a:solidFill>
                <a:latin typeface="Times New Roman"/>
                <a:cs typeface="Times New Roman"/>
              </a:rPr>
              <a:t>capable</a:t>
            </a:r>
            <a:r>
              <a:rPr sz="2600" spc="-135" dirty="0">
                <a:solidFill>
                  <a:srgbClr val="000000"/>
                </a:solidFill>
                <a:latin typeface="Times New Roman"/>
                <a:cs typeface="Times New Roman"/>
              </a:rPr>
              <a:t> </a:t>
            </a:r>
            <a:r>
              <a:rPr sz="2600" spc="20" dirty="0">
                <a:solidFill>
                  <a:srgbClr val="000000"/>
                </a:solidFill>
                <a:latin typeface="Times New Roman"/>
                <a:cs typeface="Times New Roman"/>
              </a:rPr>
              <a:t>of</a:t>
            </a:r>
            <a:r>
              <a:rPr sz="2600" spc="10" dirty="0">
                <a:solidFill>
                  <a:srgbClr val="000000"/>
                </a:solidFill>
                <a:latin typeface="Times New Roman"/>
                <a:cs typeface="Times New Roman"/>
              </a:rPr>
              <a:t> </a:t>
            </a:r>
            <a:r>
              <a:rPr sz="2600" spc="55" dirty="0">
                <a:solidFill>
                  <a:srgbClr val="000000"/>
                </a:solidFill>
                <a:latin typeface="Times New Roman"/>
                <a:cs typeface="Times New Roman"/>
              </a:rPr>
              <a:t>playing</a:t>
            </a:r>
            <a:r>
              <a:rPr sz="2600" spc="-75" dirty="0">
                <a:solidFill>
                  <a:srgbClr val="000000"/>
                </a:solidFill>
                <a:latin typeface="Times New Roman"/>
                <a:cs typeface="Times New Roman"/>
              </a:rPr>
              <a:t> </a:t>
            </a:r>
            <a:r>
              <a:rPr sz="2600" spc="-5" dirty="0">
                <a:solidFill>
                  <a:srgbClr val="000000"/>
                </a:solidFill>
                <a:latin typeface="Times New Roman"/>
                <a:cs typeface="Times New Roman"/>
              </a:rPr>
              <a:t>vlc</a:t>
            </a:r>
            <a:r>
              <a:rPr sz="2600" spc="-150" dirty="0">
                <a:solidFill>
                  <a:srgbClr val="000000"/>
                </a:solidFill>
                <a:latin typeface="Times New Roman"/>
                <a:cs typeface="Times New Roman"/>
              </a:rPr>
              <a:t> </a:t>
            </a:r>
            <a:r>
              <a:rPr sz="2600" spc="160" dirty="0">
                <a:solidFill>
                  <a:srgbClr val="000000"/>
                </a:solidFill>
                <a:latin typeface="Times New Roman"/>
                <a:cs typeface="Times New Roman"/>
              </a:rPr>
              <a:t>and</a:t>
            </a:r>
            <a:r>
              <a:rPr sz="2600" spc="-10" dirty="0">
                <a:solidFill>
                  <a:srgbClr val="000000"/>
                </a:solidFill>
                <a:latin typeface="Times New Roman"/>
                <a:cs typeface="Times New Roman"/>
              </a:rPr>
              <a:t> </a:t>
            </a:r>
            <a:r>
              <a:rPr sz="2600" spc="150" dirty="0">
                <a:solidFill>
                  <a:srgbClr val="000000"/>
                </a:solidFill>
                <a:latin typeface="Times New Roman"/>
                <a:cs typeface="Times New Roman"/>
              </a:rPr>
              <a:t>mp4</a:t>
            </a:r>
            <a:r>
              <a:rPr sz="2600" spc="-35" dirty="0">
                <a:solidFill>
                  <a:srgbClr val="000000"/>
                </a:solidFill>
                <a:latin typeface="Times New Roman"/>
                <a:cs typeface="Times New Roman"/>
              </a:rPr>
              <a:t> </a:t>
            </a:r>
            <a:r>
              <a:rPr sz="2600" spc="15" dirty="0">
                <a:solidFill>
                  <a:srgbClr val="000000"/>
                </a:solidFill>
                <a:latin typeface="Times New Roman"/>
                <a:cs typeface="Times New Roman"/>
              </a:rPr>
              <a:t>files.</a:t>
            </a:r>
            <a:endParaRPr sz="26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718425" cy="3751579"/>
          </a:xfrm>
          <a:prstGeom prst="rect">
            <a:avLst/>
          </a:prstGeom>
        </p:spPr>
        <p:txBody>
          <a:bodyPr vert="horz" wrap="square" lIns="0" tIns="13335" rIns="0" bIns="0" rtlCol="0">
            <a:spAutoFit/>
          </a:bodyPr>
          <a:lstStyle/>
          <a:p>
            <a:pPr marL="285115" marR="728980"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65" dirty="0">
                <a:latin typeface="Times New Roman"/>
                <a:cs typeface="Times New Roman"/>
              </a:rPr>
              <a:t> </a:t>
            </a:r>
            <a:r>
              <a:rPr sz="2600" spc="55" dirty="0">
                <a:latin typeface="Times New Roman"/>
                <a:cs typeface="Times New Roman"/>
              </a:rPr>
              <a:t>have</a:t>
            </a:r>
            <a:r>
              <a:rPr sz="2600" spc="-145" dirty="0">
                <a:latin typeface="Times New Roman"/>
                <a:cs typeface="Times New Roman"/>
              </a:rPr>
              <a:t> </a:t>
            </a:r>
            <a:r>
              <a:rPr sz="2600" spc="95" dirty="0">
                <a:latin typeface="Times New Roman"/>
                <a:cs typeface="Times New Roman"/>
              </a:rPr>
              <a:t>a</a:t>
            </a:r>
            <a:r>
              <a:rPr sz="2600" spc="-70" dirty="0">
                <a:latin typeface="Times New Roman"/>
                <a:cs typeface="Times New Roman"/>
              </a:rPr>
              <a:t> </a:t>
            </a:r>
            <a:r>
              <a:rPr sz="2600" i="1" spc="-130" dirty="0">
                <a:latin typeface="Georgia"/>
                <a:cs typeface="Georgia"/>
              </a:rPr>
              <a:t>MediaPlayer</a:t>
            </a:r>
            <a:r>
              <a:rPr sz="2600" i="1" spc="20" dirty="0">
                <a:latin typeface="Georgia"/>
                <a:cs typeface="Georgia"/>
              </a:rPr>
              <a:t> </a:t>
            </a:r>
            <a:r>
              <a:rPr sz="2600" spc="80" dirty="0">
                <a:latin typeface="Times New Roman"/>
                <a:cs typeface="Times New Roman"/>
              </a:rPr>
              <a:t>interface</a:t>
            </a:r>
            <a:r>
              <a:rPr sz="2600" spc="-130" dirty="0">
                <a:latin typeface="Times New Roman"/>
                <a:cs typeface="Times New Roman"/>
              </a:rPr>
              <a:t> </a:t>
            </a:r>
            <a:r>
              <a:rPr sz="2600" spc="160" dirty="0">
                <a:latin typeface="Times New Roman"/>
                <a:cs typeface="Times New Roman"/>
              </a:rPr>
              <a:t>and</a:t>
            </a:r>
            <a:r>
              <a:rPr sz="2600" spc="-70" dirty="0">
                <a:latin typeface="Times New Roman"/>
                <a:cs typeface="Times New Roman"/>
              </a:rPr>
              <a:t> </a:t>
            </a:r>
            <a:r>
              <a:rPr sz="2600" spc="95" dirty="0">
                <a:latin typeface="Times New Roman"/>
                <a:cs typeface="Times New Roman"/>
              </a:rPr>
              <a:t>a</a:t>
            </a:r>
            <a:r>
              <a:rPr sz="2600" spc="-140" dirty="0">
                <a:latin typeface="Times New Roman"/>
                <a:cs typeface="Times New Roman"/>
              </a:rPr>
              <a:t> </a:t>
            </a:r>
            <a:r>
              <a:rPr sz="2600" spc="45" dirty="0">
                <a:latin typeface="Times New Roman"/>
                <a:cs typeface="Times New Roman"/>
              </a:rPr>
              <a:t>concrete  </a:t>
            </a:r>
            <a:r>
              <a:rPr sz="2600" spc="40" dirty="0">
                <a:latin typeface="Times New Roman"/>
                <a:cs typeface="Times New Roman"/>
              </a:rPr>
              <a:t>class </a:t>
            </a:r>
            <a:r>
              <a:rPr sz="2600" i="1" spc="-110" dirty="0">
                <a:latin typeface="Georgia"/>
                <a:cs typeface="Georgia"/>
              </a:rPr>
              <a:t>AudioPlayer</a:t>
            </a:r>
            <a:r>
              <a:rPr sz="2600" i="1" spc="-100" dirty="0">
                <a:latin typeface="Georgia"/>
                <a:cs typeface="Georgia"/>
              </a:rPr>
              <a:t> </a:t>
            </a:r>
            <a:r>
              <a:rPr sz="2600" spc="120" dirty="0">
                <a:latin typeface="Times New Roman"/>
                <a:cs typeface="Times New Roman"/>
              </a:rPr>
              <a:t>implementing</a:t>
            </a:r>
            <a:endParaRPr sz="2600">
              <a:latin typeface="Times New Roman"/>
              <a:cs typeface="Times New Roman"/>
            </a:endParaRPr>
          </a:p>
          <a:p>
            <a:pPr marL="285115" marR="5080">
              <a:lnSpc>
                <a:spcPct val="100000"/>
              </a:lnSpc>
            </a:pPr>
            <a:r>
              <a:rPr sz="2600" spc="160" dirty="0">
                <a:latin typeface="Times New Roman"/>
                <a:cs typeface="Times New Roman"/>
              </a:rPr>
              <a:t>the </a:t>
            </a:r>
            <a:r>
              <a:rPr sz="2600" i="1" spc="-130" dirty="0">
                <a:latin typeface="Georgia"/>
                <a:cs typeface="Georgia"/>
              </a:rPr>
              <a:t>MediaPlayer </a:t>
            </a:r>
            <a:r>
              <a:rPr sz="2600" spc="70" dirty="0">
                <a:latin typeface="Times New Roman"/>
                <a:cs typeface="Times New Roman"/>
              </a:rPr>
              <a:t>interface. </a:t>
            </a:r>
            <a:r>
              <a:rPr sz="2600" i="1" spc="-110" dirty="0">
                <a:latin typeface="Georgia"/>
                <a:cs typeface="Georgia"/>
              </a:rPr>
              <a:t>AudioPlayer </a:t>
            </a:r>
            <a:r>
              <a:rPr sz="2600" spc="114" dirty="0">
                <a:latin typeface="Times New Roman"/>
                <a:cs typeface="Times New Roman"/>
              </a:rPr>
              <a:t>can </a:t>
            </a:r>
            <a:r>
              <a:rPr sz="2600" spc="40" dirty="0">
                <a:latin typeface="Times New Roman"/>
                <a:cs typeface="Times New Roman"/>
              </a:rPr>
              <a:t>play</a:t>
            </a:r>
            <a:r>
              <a:rPr sz="2600" spc="-380" dirty="0">
                <a:latin typeface="Times New Roman"/>
                <a:cs typeface="Times New Roman"/>
              </a:rPr>
              <a:t> </a:t>
            </a:r>
            <a:r>
              <a:rPr sz="2600" spc="85" dirty="0">
                <a:latin typeface="Times New Roman"/>
                <a:cs typeface="Times New Roman"/>
              </a:rPr>
              <a:t>mp3  </a:t>
            </a:r>
            <a:r>
              <a:rPr sz="2600" spc="110" dirty="0">
                <a:latin typeface="Times New Roman"/>
                <a:cs typeface="Times New Roman"/>
              </a:rPr>
              <a:t>format</a:t>
            </a:r>
            <a:r>
              <a:rPr sz="2600" spc="-150" dirty="0">
                <a:latin typeface="Times New Roman"/>
                <a:cs typeface="Times New Roman"/>
              </a:rPr>
              <a:t> </a:t>
            </a:r>
            <a:r>
              <a:rPr sz="2600" spc="114" dirty="0">
                <a:latin typeface="Times New Roman"/>
                <a:cs typeface="Times New Roman"/>
              </a:rPr>
              <a:t>audio</a:t>
            </a:r>
            <a:r>
              <a:rPr sz="2600" spc="-95" dirty="0">
                <a:latin typeface="Times New Roman"/>
                <a:cs typeface="Times New Roman"/>
              </a:rPr>
              <a:t> </a:t>
            </a:r>
            <a:r>
              <a:rPr sz="2600" spc="25" dirty="0">
                <a:latin typeface="Times New Roman"/>
                <a:cs typeface="Times New Roman"/>
              </a:rPr>
              <a:t>files</a:t>
            </a:r>
            <a:r>
              <a:rPr sz="2600" spc="-5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5" dirty="0">
                <a:latin typeface="Times New Roman"/>
                <a:cs typeface="Times New Roman"/>
              </a:rPr>
              <a:t>default.</a:t>
            </a:r>
            <a:endParaRPr sz="2600">
              <a:latin typeface="Times New Roman"/>
              <a:cs typeface="Times New Roman"/>
            </a:endParaRPr>
          </a:p>
          <a:p>
            <a:pPr>
              <a:lnSpc>
                <a:spcPct val="100000"/>
              </a:lnSpc>
            </a:pPr>
            <a:endParaRPr sz="380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spc="55" dirty="0">
                <a:latin typeface="Times New Roman"/>
                <a:cs typeface="Times New Roman"/>
              </a:rPr>
              <a:t>We </a:t>
            </a:r>
            <a:r>
              <a:rPr sz="2600" spc="90" dirty="0">
                <a:latin typeface="Times New Roman"/>
                <a:cs typeface="Times New Roman"/>
              </a:rPr>
              <a:t>are </a:t>
            </a:r>
            <a:r>
              <a:rPr sz="2600" spc="70" dirty="0">
                <a:latin typeface="Times New Roman"/>
                <a:cs typeface="Times New Roman"/>
              </a:rPr>
              <a:t>having</a:t>
            </a:r>
            <a:r>
              <a:rPr sz="2600" spc="-415" dirty="0">
                <a:latin typeface="Times New Roman"/>
                <a:cs typeface="Times New Roman"/>
              </a:rPr>
              <a:t> </a:t>
            </a:r>
            <a:r>
              <a:rPr sz="2600" spc="145" dirty="0">
                <a:latin typeface="Times New Roman"/>
                <a:cs typeface="Times New Roman"/>
              </a:rPr>
              <a:t>another</a:t>
            </a:r>
            <a:endParaRPr sz="2600">
              <a:latin typeface="Times New Roman"/>
              <a:cs typeface="Times New Roman"/>
            </a:endParaRPr>
          </a:p>
          <a:p>
            <a:pPr marL="285115" marR="69215">
              <a:lnSpc>
                <a:spcPct val="100000"/>
              </a:lnSpc>
            </a:pPr>
            <a:r>
              <a:rPr sz="2600" spc="80" dirty="0">
                <a:latin typeface="Times New Roman"/>
                <a:cs typeface="Times New Roman"/>
              </a:rPr>
              <a:t>interface </a:t>
            </a:r>
            <a:r>
              <a:rPr sz="2600" i="1" spc="-125" dirty="0">
                <a:latin typeface="Georgia"/>
                <a:cs typeface="Georgia"/>
              </a:rPr>
              <a:t>AdvancedMediaPlayer </a:t>
            </a:r>
            <a:r>
              <a:rPr sz="2600" spc="160" dirty="0">
                <a:latin typeface="Times New Roman"/>
                <a:cs typeface="Times New Roman"/>
              </a:rPr>
              <a:t>and </a:t>
            </a:r>
            <a:r>
              <a:rPr sz="2600" spc="95" dirty="0">
                <a:latin typeface="Times New Roman"/>
                <a:cs typeface="Times New Roman"/>
              </a:rPr>
              <a:t>concrete</a:t>
            </a:r>
            <a:r>
              <a:rPr sz="2600" spc="-425" dirty="0">
                <a:latin typeface="Times New Roman"/>
                <a:cs typeface="Times New Roman"/>
              </a:rPr>
              <a:t> </a:t>
            </a:r>
            <a:r>
              <a:rPr sz="2600" spc="45" dirty="0">
                <a:latin typeface="Times New Roman"/>
                <a:cs typeface="Times New Roman"/>
              </a:rPr>
              <a:t>classes  </a:t>
            </a:r>
            <a:r>
              <a:rPr sz="2600" spc="120" dirty="0">
                <a:latin typeface="Times New Roman"/>
                <a:cs typeface="Times New Roman"/>
              </a:rPr>
              <a:t>implementing </a:t>
            </a:r>
            <a:r>
              <a:rPr sz="2600" spc="160" dirty="0">
                <a:latin typeface="Times New Roman"/>
                <a:cs typeface="Times New Roman"/>
              </a:rPr>
              <a:t>the </a:t>
            </a:r>
            <a:r>
              <a:rPr sz="2600" i="1" spc="-125" dirty="0">
                <a:latin typeface="Georgia"/>
                <a:cs typeface="Georgia"/>
              </a:rPr>
              <a:t>AdvancedMediaPlayer</a:t>
            </a:r>
            <a:r>
              <a:rPr sz="2600" i="1" spc="-380" dirty="0">
                <a:latin typeface="Georgia"/>
                <a:cs typeface="Georgia"/>
              </a:rPr>
              <a:t> </a:t>
            </a:r>
            <a:r>
              <a:rPr sz="2600" spc="70" dirty="0">
                <a:latin typeface="Times New Roman"/>
                <a:cs typeface="Times New Roman"/>
              </a:rPr>
              <a:t>interface.</a:t>
            </a:r>
            <a:endParaRPr sz="2600">
              <a:latin typeface="Times New Roman"/>
              <a:cs typeface="Times New Roman"/>
            </a:endParaRPr>
          </a:p>
          <a:p>
            <a:pPr marL="285115">
              <a:lnSpc>
                <a:spcPct val="100000"/>
              </a:lnSpc>
            </a:pPr>
            <a:r>
              <a:rPr sz="2600" spc="85" dirty="0">
                <a:latin typeface="Times New Roman"/>
                <a:cs typeface="Times New Roman"/>
              </a:rPr>
              <a:t>These</a:t>
            </a:r>
            <a:r>
              <a:rPr sz="2600" spc="-120" dirty="0">
                <a:latin typeface="Times New Roman"/>
                <a:cs typeface="Times New Roman"/>
              </a:rPr>
              <a:t> </a:t>
            </a:r>
            <a:r>
              <a:rPr sz="2600" spc="45" dirty="0">
                <a:latin typeface="Times New Roman"/>
                <a:cs typeface="Times New Roman"/>
              </a:rPr>
              <a:t>classes</a:t>
            </a:r>
            <a:r>
              <a:rPr sz="2600" spc="-135" dirty="0">
                <a:latin typeface="Times New Roman"/>
                <a:cs typeface="Times New Roman"/>
              </a:rPr>
              <a:t> </a:t>
            </a:r>
            <a:r>
              <a:rPr sz="2600" spc="114" dirty="0">
                <a:latin typeface="Times New Roman"/>
                <a:cs typeface="Times New Roman"/>
              </a:rPr>
              <a:t>can</a:t>
            </a:r>
            <a:r>
              <a:rPr sz="2600" spc="-85"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5" dirty="0">
                <a:latin typeface="Times New Roman"/>
                <a:cs typeface="Times New Roman"/>
              </a:rPr>
              <a:t>vlc</a:t>
            </a:r>
            <a:r>
              <a:rPr sz="2600" spc="-150"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50" dirty="0">
                <a:latin typeface="Times New Roman"/>
                <a:cs typeface="Times New Roman"/>
              </a:rPr>
              <a:t>mp4</a:t>
            </a:r>
            <a:r>
              <a:rPr sz="2600" spc="-35" dirty="0">
                <a:latin typeface="Times New Roman"/>
                <a:cs typeface="Times New Roman"/>
              </a:rPr>
              <a:t> </a:t>
            </a:r>
            <a:r>
              <a:rPr sz="2600" spc="110" dirty="0">
                <a:latin typeface="Times New Roman"/>
                <a:cs typeface="Times New Roman"/>
              </a:rPr>
              <a:t>format</a:t>
            </a:r>
            <a:r>
              <a:rPr sz="2600" spc="-90" dirty="0">
                <a:latin typeface="Times New Roman"/>
                <a:cs typeface="Times New Roman"/>
              </a:rPr>
              <a:t> </a:t>
            </a:r>
            <a:r>
              <a:rPr sz="2600" spc="15" dirty="0">
                <a:latin typeface="Times New Roman"/>
                <a:cs typeface="Times New Roman"/>
              </a:rPr>
              <a:t>files.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8009255" cy="4861560"/>
          </a:xfrm>
          <a:prstGeom prst="rect">
            <a:avLst/>
          </a:prstGeom>
        </p:spPr>
        <p:txBody>
          <a:bodyPr vert="horz" wrap="square" lIns="0" tIns="13335" rIns="0" bIns="0" rtlCol="0">
            <a:spAutoFit/>
          </a:bodyPr>
          <a:lstStyle/>
          <a:p>
            <a:pPr marL="285115" marR="90805" indent="-272415">
              <a:lnSpc>
                <a:spcPct val="100000"/>
              </a:lnSpc>
              <a:spcBef>
                <a:spcPts val="105"/>
              </a:spcBef>
              <a:buClr>
                <a:srgbClr val="0AD0D9"/>
              </a:buClr>
              <a:buSzPct val="94230"/>
              <a:buFont typeface="Arial"/>
              <a:buChar char=""/>
              <a:tabLst>
                <a:tab pos="285750" algn="l"/>
              </a:tabLst>
            </a:pPr>
            <a:r>
              <a:rPr sz="2600" spc="50" dirty="0">
                <a:latin typeface="Times New Roman"/>
                <a:cs typeface="Times New Roman"/>
              </a:rPr>
              <a:t>We</a:t>
            </a:r>
            <a:r>
              <a:rPr sz="2600" spc="-135" dirty="0">
                <a:latin typeface="Times New Roman"/>
                <a:cs typeface="Times New Roman"/>
              </a:rPr>
              <a:t> </a:t>
            </a:r>
            <a:r>
              <a:rPr sz="2600" spc="125" dirty="0">
                <a:latin typeface="Times New Roman"/>
                <a:cs typeface="Times New Roman"/>
              </a:rPr>
              <a:t>want</a:t>
            </a:r>
            <a:r>
              <a:rPr sz="2600" spc="-110" dirty="0">
                <a:latin typeface="Times New Roman"/>
                <a:cs typeface="Times New Roman"/>
              </a:rPr>
              <a:t> </a:t>
            </a:r>
            <a:r>
              <a:rPr sz="2600" spc="130" dirty="0">
                <a:latin typeface="Times New Roman"/>
                <a:cs typeface="Times New Roman"/>
              </a:rPr>
              <a:t>to</a:t>
            </a:r>
            <a:r>
              <a:rPr sz="2600" spc="-80" dirty="0">
                <a:latin typeface="Times New Roman"/>
                <a:cs typeface="Times New Roman"/>
              </a:rPr>
              <a:t> </a:t>
            </a:r>
            <a:r>
              <a:rPr sz="2600" spc="105" dirty="0">
                <a:latin typeface="Times New Roman"/>
                <a:cs typeface="Times New Roman"/>
              </a:rPr>
              <a:t>make</a:t>
            </a:r>
            <a:r>
              <a:rPr sz="2600" spc="-65" dirty="0">
                <a:latin typeface="Times New Roman"/>
                <a:cs typeface="Times New Roman"/>
              </a:rPr>
              <a:t> </a:t>
            </a:r>
            <a:r>
              <a:rPr sz="2600" i="1" spc="-110" dirty="0">
                <a:latin typeface="Georgia"/>
                <a:cs typeface="Georgia"/>
              </a:rPr>
              <a:t>AudioPlayer</a:t>
            </a:r>
            <a:r>
              <a:rPr sz="2600" i="1" spc="-5" dirty="0">
                <a:latin typeface="Georgia"/>
                <a:cs typeface="Georgia"/>
              </a:rPr>
              <a:t> </a:t>
            </a:r>
            <a:r>
              <a:rPr sz="2600" spc="130" dirty="0">
                <a:latin typeface="Times New Roman"/>
                <a:cs typeface="Times New Roman"/>
              </a:rPr>
              <a:t>to</a:t>
            </a:r>
            <a:r>
              <a:rPr sz="2600" spc="-130" dirty="0">
                <a:latin typeface="Times New Roman"/>
                <a:cs typeface="Times New Roman"/>
              </a:rPr>
              <a:t> </a:t>
            </a:r>
            <a:r>
              <a:rPr sz="2600" spc="40" dirty="0">
                <a:latin typeface="Times New Roman"/>
                <a:cs typeface="Times New Roman"/>
              </a:rPr>
              <a:t>play</a:t>
            </a:r>
            <a:r>
              <a:rPr sz="2600" spc="-140" dirty="0">
                <a:latin typeface="Times New Roman"/>
                <a:cs typeface="Times New Roman"/>
              </a:rPr>
              <a:t> </a:t>
            </a:r>
            <a:r>
              <a:rPr sz="2600" spc="145" dirty="0">
                <a:latin typeface="Times New Roman"/>
                <a:cs typeface="Times New Roman"/>
              </a:rPr>
              <a:t>other</a:t>
            </a:r>
            <a:r>
              <a:rPr sz="2600" spc="-105" dirty="0">
                <a:latin typeface="Times New Roman"/>
                <a:cs typeface="Times New Roman"/>
              </a:rPr>
              <a:t> </a:t>
            </a:r>
            <a:r>
              <a:rPr sz="2600" spc="100" dirty="0">
                <a:latin typeface="Times New Roman"/>
                <a:cs typeface="Times New Roman"/>
              </a:rPr>
              <a:t>formats</a:t>
            </a:r>
            <a:r>
              <a:rPr sz="2600" spc="-135" dirty="0">
                <a:latin typeface="Times New Roman"/>
                <a:cs typeface="Times New Roman"/>
              </a:rPr>
              <a:t> </a:t>
            </a:r>
            <a:r>
              <a:rPr sz="2600" spc="-325" dirty="0">
                <a:latin typeface="Times New Roman"/>
                <a:cs typeface="Times New Roman"/>
              </a:rPr>
              <a:t>as  </a:t>
            </a:r>
            <a:r>
              <a:rPr sz="2600" spc="20" dirty="0">
                <a:latin typeface="Times New Roman"/>
                <a:cs typeface="Times New Roman"/>
              </a:rPr>
              <a:t>well.</a:t>
            </a:r>
            <a:r>
              <a:rPr sz="2600" spc="-80" dirty="0">
                <a:latin typeface="Times New Roman"/>
                <a:cs typeface="Times New Roman"/>
              </a:rPr>
              <a:t> </a:t>
            </a:r>
            <a:r>
              <a:rPr sz="2600" spc="-60" dirty="0">
                <a:latin typeface="Times New Roman"/>
                <a:cs typeface="Times New Roman"/>
              </a:rPr>
              <a:t>To</a:t>
            </a:r>
            <a:r>
              <a:rPr sz="2600" spc="-130" dirty="0">
                <a:latin typeface="Times New Roman"/>
                <a:cs typeface="Times New Roman"/>
              </a:rPr>
              <a:t> </a:t>
            </a:r>
            <a:r>
              <a:rPr sz="2600" spc="125" dirty="0">
                <a:latin typeface="Times New Roman"/>
                <a:cs typeface="Times New Roman"/>
              </a:rPr>
              <a:t>attain</a:t>
            </a:r>
            <a:r>
              <a:rPr sz="2600" spc="-95" dirty="0">
                <a:latin typeface="Times New Roman"/>
                <a:cs typeface="Times New Roman"/>
              </a:rPr>
              <a:t> </a:t>
            </a:r>
            <a:r>
              <a:rPr sz="2600" spc="85" dirty="0">
                <a:latin typeface="Times New Roman"/>
                <a:cs typeface="Times New Roman"/>
              </a:rPr>
              <a:t>this,</a:t>
            </a:r>
            <a:r>
              <a:rPr sz="2600" spc="-80" dirty="0">
                <a:latin typeface="Times New Roman"/>
                <a:cs typeface="Times New Roman"/>
              </a:rPr>
              <a:t> </a:t>
            </a:r>
            <a:r>
              <a:rPr sz="2600" spc="30" dirty="0">
                <a:latin typeface="Times New Roman"/>
                <a:cs typeface="Times New Roman"/>
              </a:rPr>
              <a:t>we</a:t>
            </a:r>
            <a:r>
              <a:rPr sz="2600" spc="-75" dirty="0">
                <a:latin typeface="Times New Roman"/>
                <a:cs typeface="Times New Roman"/>
              </a:rPr>
              <a:t> </a:t>
            </a:r>
            <a:r>
              <a:rPr sz="2600" spc="55" dirty="0">
                <a:latin typeface="Times New Roman"/>
                <a:cs typeface="Times New Roman"/>
              </a:rPr>
              <a:t>have</a:t>
            </a:r>
            <a:r>
              <a:rPr sz="2600" spc="-135" dirty="0">
                <a:latin typeface="Times New Roman"/>
                <a:cs typeface="Times New Roman"/>
              </a:rPr>
              <a:t> </a:t>
            </a:r>
            <a:r>
              <a:rPr sz="2600" spc="105" dirty="0">
                <a:latin typeface="Times New Roman"/>
                <a:cs typeface="Times New Roman"/>
              </a:rPr>
              <a:t>created</a:t>
            </a:r>
            <a:r>
              <a:rPr sz="2600" spc="-75" dirty="0">
                <a:latin typeface="Times New Roman"/>
                <a:cs typeface="Times New Roman"/>
              </a:rPr>
              <a:t> </a:t>
            </a:r>
            <a:r>
              <a:rPr sz="2600" spc="155" dirty="0">
                <a:latin typeface="Times New Roman"/>
                <a:cs typeface="Times New Roman"/>
              </a:rPr>
              <a:t>an</a:t>
            </a:r>
            <a:r>
              <a:rPr sz="2600" spc="-10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260600">
              <a:lnSpc>
                <a:spcPct val="100000"/>
              </a:lnSpc>
            </a:pPr>
            <a:r>
              <a:rPr sz="2600" spc="40" dirty="0">
                <a:latin typeface="Times New Roman"/>
                <a:cs typeface="Times New Roman"/>
              </a:rPr>
              <a:t>class </a:t>
            </a:r>
            <a:r>
              <a:rPr sz="2600" i="1" spc="-114" dirty="0">
                <a:latin typeface="Georgia"/>
                <a:cs typeface="Georgia"/>
              </a:rPr>
              <a:t>MediaAdapter </a:t>
            </a:r>
            <a:r>
              <a:rPr sz="2600" spc="95" dirty="0">
                <a:latin typeface="Times New Roman"/>
                <a:cs typeface="Times New Roman"/>
              </a:rPr>
              <a:t>which</a:t>
            </a:r>
            <a:r>
              <a:rPr sz="2600" spc="-120" dirty="0">
                <a:latin typeface="Times New Roman"/>
                <a:cs typeface="Times New Roman"/>
              </a:rPr>
              <a:t> </a:t>
            </a:r>
            <a:r>
              <a:rPr sz="2600" spc="125" dirty="0">
                <a:latin typeface="Times New Roman"/>
                <a:cs typeface="Times New Roman"/>
              </a:rPr>
              <a:t>implements  </a:t>
            </a:r>
            <a:r>
              <a:rPr sz="2600" spc="160" dirty="0">
                <a:latin typeface="Times New Roman"/>
                <a:cs typeface="Times New Roman"/>
              </a:rPr>
              <a:t>the </a:t>
            </a:r>
            <a:r>
              <a:rPr sz="2600" i="1" spc="-130" dirty="0">
                <a:latin typeface="Georgia"/>
                <a:cs typeface="Georgia"/>
              </a:rPr>
              <a:t>MediaPlayer </a:t>
            </a:r>
            <a:r>
              <a:rPr sz="2600" spc="80" dirty="0">
                <a:latin typeface="Times New Roman"/>
                <a:cs typeface="Times New Roman"/>
              </a:rPr>
              <a:t>interface</a:t>
            </a:r>
            <a:r>
              <a:rPr sz="2600" spc="-210" dirty="0">
                <a:latin typeface="Times New Roman"/>
                <a:cs typeface="Times New Roman"/>
              </a:rPr>
              <a:t> </a:t>
            </a:r>
            <a:r>
              <a:rPr sz="2600" spc="160" dirty="0">
                <a:latin typeface="Times New Roman"/>
                <a:cs typeface="Times New Roman"/>
              </a:rPr>
              <a:t>and</a:t>
            </a:r>
            <a:endParaRPr sz="2600">
              <a:latin typeface="Times New Roman"/>
              <a:cs typeface="Times New Roman"/>
            </a:endParaRPr>
          </a:p>
          <a:p>
            <a:pPr marL="285115" marR="5080">
              <a:lnSpc>
                <a:spcPct val="100000"/>
              </a:lnSpc>
            </a:pPr>
            <a:r>
              <a:rPr sz="2600" spc="85" dirty="0">
                <a:latin typeface="Times New Roman"/>
                <a:cs typeface="Times New Roman"/>
              </a:rPr>
              <a:t>uses</a:t>
            </a:r>
            <a:r>
              <a:rPr sz="2600" spc="-65" dirty="0">
                <a:latin typeface="Times New Roman"/>
                <a:cs typeface="Times New Roman"/>
              </a:rPr>
              <a:t> </a:t>
            </a:r>
            <a:r>
              <a:rPr sz="2600" i="1" spc="-125" dirty="0">
                <a:latin typeface="Georgia"/>
                <a:cs typeface="Georgia"/>
              </a:rPr>
              <a:t>AdvancedMediaPlayer</a:t>
            </a:r>
            <a:r>
              <a:rPr sz="2600" i="1" spc="-60" dirty="0">
                <a:latin typeface="Georgia"/>
                <a:cs typeface="Georgia"/>
              </a:rPr>
              <a:t> </a:t>
            </a:r>
            <a:r>
              <a:rPr sz="2600" spc="85" dirty="0">
                <a:latin typeface="Times New Roman"/>
                <a:cs typeface="Times New Roman"/>
              </a:rPr>
              <a:t>objects</a:t>
            </a:r>
            <a:r>
              <a:rPr sz="2600" spc="-95" dirty="0">
                <a:latin typeface="Times New Roman"/>
                <a:cs typeface="Times New Roman"/>
              </a:rPr>
              <a:t> </a:t>
            </a:r>
            <a:r>
              <a:rPr sz="2600" spc="130" dirty="0">
                <a:latin typeface="Times New Roman"/>
                <a:cs typeface="Times New Roman"/>
              </a:rPr>
              <a:t>to</a:t>
            </a:r>
            <a:r>
              <a:rPr sz="2600" spc="-125" dirty="0">
                <a:latin typeface="Times New Roman"/>
                <a:cs typeface="Times New Roman"/>
              </a:rPr>
              <a:t> </a:t>
            </a:r>
            <a:r>
              <a:rPr sz="2600" spc="40"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a:t>
            </a:r>
            <a:r>
              <a:rPr sz="2600" spc="-100" dirty="0">
                <a:latin typeface="Times New Roman"/>
                <a:cs typeface="Times New Roman"/>
              </a:rPr>
              <a:t> </a:t>
            </a:r>
            <a:r>
              <a:rPr sz="2600" spc="110" dirty="0">
                <a:latin typeface="Times New Roman"/>
                <a:cs typeface="Times New Roman"/>
              </a:rPr>
              <a:t>required  </a:t>
            </a:r>
            <a:r>
              <a:rPr sz="2600" spc="95" dirty="0">
                <a:latin typeface="Times New Roman"/>
                <a:cs typeface="Times New Roman"/>
              </a:rPr>
              <a:t>format.</a:t>
            </a:r>
            <a:endParaRPr sz="2600">
              <a:latin typeface="Times New Roman"/>
              <a:cs typeface="Times New Roman"/>
            </a:endParaRPr>
          </a:p>
          <a:p>
            <a:pPr>
              <a:lnSpc>
                <a:spcPct val="100000"/>
              </a:lnSpc>
              <a:spcBef>
                <a:spcPts val="10"/>
              </a:spcBef>
            </a:pPr>
            <a:endParaRPr sz="3250">
              <a:latin typeface="Times New Roman"/>
              <a:cs typeface="Times New Roman"/>
            </a:endParaRPr>
          </a:p>
          <a:p>
            <a:pPr marL="285115" indent="-272415">
              <a:lnSpc>
                <a:spcPct val="100000"/>
              </a:lnSpc>
              <a:buClr>
                <a:srgbClr val="0AD0D9"/>
              </a:buClr>
              <a:buSzPct val="94230"/>
              <a:buFont typeface="Arial"/>
              <a:buChar char=""/>
              <a:tabLst>
                <a:tab pos="285750" algn="l"/>
              </a:tabLst>
            </a:pPr>
            <a:r>
              <a:rPr sz="2600" i="1" spc="-110" dirty="0">
                <a:latin typeface="Georgia"/>
                <a:cs typeface="Georgia"/>
              </a:rPr>
              <a:t>AudioPlayer </a:t>
            </a:r>
            <a:r>
              <a:rPr sz="2600" spc="85" dirty="0">
                <a:latin typeface="Times New Roman"/>
                <a:cs typeface="Times New Roman"/>
              </a:rPr>
              <a:t>uses </a:t>
            </a:r>
            <a:r>
              <a:rPr sz="2600" spc="160" dirty="0">
                <a:latin typeface="Times New Roman"/>
                <a:cs typeface="Times New Roman"/>
              </a:rPr>
              <a:t>the</a:t>
            </a:r>
            <a:r>
              <a:rPr sz="2600" spc="-245" dirty="0">
                <a:latin typeface="Times New Roman"/>
                <a:cs typeface="Times New Roman"/>
              </a:rPr>
              <a:t> </a:t>
            </a:r>
            <a:r>
              <a:rPr sz="2600" spc="125" dirty="0">
                <a:latin typeface="Times New Roman"/>
                <a:cs typeface="Times New Roman"/>
              </a:rPr>
              <a:t>adapter</a:t>
            </a:r>
            <a:endParaRPr sz="2600">
              <a:latin typeface="Times New Roman"/>
              <a:cs typeface="Times New Roman"/>
            </a:endParaRPr>
          </a:p>
          <a:p>
            <a:pPr marL="285115" marR="201930">
              <a:lnSpc>
                <a:spcPct val="100000"/>
              </a:lnSpc>
            </a:pPr>
            <a:r>
              <a:rPr sz="2600" spc="40" dirty="0">
                <a:latin typeface="Times New Roman"/>
                <a:cs typeface="Times New Roman"/>
              </a:rPr>
              <a:t>class </a:t>
            </a:r>
            <a:r>
              <a:rPr sz="2600" i="1" spc="-114" dirty="0">
                <a:latin typeface="Georgia"/>
                <a:cs typeface="Georgia"/>
              </a:rPr>
              <a:t>MediaAdapter </a:t>
            </a:r>
            <a:r>
              <a:rPr sz="2600" spc="80" dirty="0">
                <a:latin typeface="Times New Roman"/>
                <a:cs typeface="Times New Roman"/>
              </a:rPr>
              <a:t>passing </a:t>
            </a:r>
            <a:r>
              <a:rPr sz="2600" spc="95" dirty="0">
                <a:latin typeface="Times New Roman"/>
                <a:cs typeface="Times New Roman"/>
              </a:rPr>
              <a:t>it </a:t>
            </a:r>
            <a:r>
              <a:rPr sz="2600" spc="160" dirty="0">
                <a:latin typeface="Times New Roman"/>
                <a:cs typeface="Times New Roman"/>
              </a:rPr>
              <a:t>the </a:t>
            </a:r>
            <a:r>
              <a:rPr sz="2600" spc="95" dirty="0">
                <a:latin typeface="Times New Roman"/>
                <a:cs typeface="Times New Roman"/>
              </a:rPr>
              <a:t>desired </a:t>
            </a:r>
            <a:r>
              <a:rPr sz="2600" spc="114" dirty="0">
                <a:latin typeface="Times New Roman"/>
                <a:cs typeface="Times New Roman"/>
              </a:rPr>
              <a:t>audio </a:t>
            </a:r>
            <a:r>
              <a:rPr sz="2600" spc="95" dirty="0">
                <a:latin typeface="Times New Roman"/>
                <a:cs typeface="Times New Roman"/>
              </a:rPr>
              <a:t>type  </a:t>
            </a:r>
            <a:r>
              <a:rPr sz="2600" spc="135" dirty="0">
                <a:latin typeface="Times New Roman"/>
                <a:cs typeface="Times New Roman"/>
              </a:rPr>
              <a:t>without</a:t>
            </a:r>
            <a:r>
              <a:rPr sz="2600" spc="-114" dirty="0">
                <a:latin typeface="Times New Roman"/>
                <a:cs typeface="Times New Roman"/>
              </a:rPr>
              <a:t> </a:t>
            </a:r>
            <a:r>
              <a:rPr sz="2600" spc="90" dirty="0">
                <a:latin typeface="Times New Roman"/>
                <a:cs typeface="Times New Roman"/>
              </a:rPr>
              <a:t>knowing</a:t>
            </a:r>
            <a:r>
              <a:rPr sz="2600" spc="-30" dirty="0">
                <a:latin typeface="Times New Roman"/>
                <a:cs typeface="Times New Roman"/>
              </a:rPr>
              <a:t> </a:t>
            </a:r>
            <a:r>
              <a:rPr sz="2600" spc="160" dirty="0">
                <a:latin typeface="Times New Roman"/>
                <a:cs typeface="Times New Roman"/>
              </a:rPr>
              <a:t>the</a:t>
            </a:r>
            <a:r>
              <a:rPr sz="2600" spc="-135" dirty="0">
                <a:latin typeface="Times New Roman"/>
                <a:cs typeface="Times New Roman"/>
              </a:rPr>
              <a:t> </a:t>
            </a:r>
            <a:r>
              <a:rPr sz="2600" spc="105" dirty="0">
                <a:latin typeface="Times New Roman"/>
                <a:cs typeface="Times New Roman"/>
              </a:rPr>
              <a:t>actual</a:t>
            </a:r>
            <a:r>
              <a:rPr sz="2600" spc="-105" dirty="0">
                <a:latin typeface="Times New Roman"/>
                <a:cs typeface="Times New Roman"/>
              </a:rPr>
              <a:t> </a:t>
            </a:r>
            <a:r>
              <a:rPr sz="2600" spc="40" dirty="0">
                <a:latin typeface="Times New Roman"/>
                <a:cs typeface="Times New Roman"/>
              </a:rPr>
              <a:t>class</a:t>
            </a:r>
            <a:r>
              <a:rPr sz="2600" spc="-145" dirty="0">
                <a:latin typeface="Times New Roman"/>
                <a:cs typeface="Times New Roman"/>
              </a:rPr>
              <a:t> </a:t>
            </a:r>
            <a:r>
              <a:rPr sz="2600" spc="95" dirty="0">
                <a:latin typeface="Times New Roman"/>
                <a:cs typeface="Times New Roman"/>
              </a:rPr>
              <a:t>which</a:t>
            </a:r>
            <a:r>
              <a:rPr sz="2600" spc="-105" dirty="0">
                <a:latin typeface="Times New Roman"/>
                <a:cs typeface="Times New Roman"/>
              </a:rPr>
              <a:t> </a:t>
            </a:r>
            <a:r>
              <a:rPr sz="2600" spc="114" dirty="0">
                <a:latin typeface="Times New Roman"/>
                <a:cs typeface="Times New Roman"/>
              </a:rPr>
              <a:t>can</a:t>
            </a:r>
            <a:r>
              <a:rPr sz="2600" spc="-90" dirty="0">
                <a:latin typeface="Times New Roman"/>
                <a:cs typeface="Times New Roman"/>
              </a:rPr>
              <a:t> </a:t>
            </a:r>
            <a:r>
              <a:rPr sz="2600" spc="35" dirty="0">
                <a:latin typeface="Times New Roman"/>
                <a:cs typeface="Times New Roman"/>
              </a:rPr>
              <a:t>play</a:t>
            </a:r>
            <a:r>
              <a:rPr sz="2600" spc="-105" dirty="0">
                <a:latin typeface="Times New Roman"/>
                <a:cs typeface="Times New Roman"/>
              </a:rPr>
              <a:t> </a:t>
            </a:r>
            <a:r>
              <a:rPr sz="2600" spc="160" dirty="0">
                <a:latin typeface="Times New Roman"/>
                <a:cs typeface="Times New Roman"/>
              </a:rPr>
              <a:t>the  </a:t>
            </a:r>
            <a:r>
              <a:rPr sz="2600" spc="95" dirty="0">
                <a:latin typeface="Times New Roman"/>
                <a:cs typeface="Times New Roman"/>
              </a:rPr>
              <a:t>desired</a:t>
            </a:r>
            <a:r>
              <a:rPr sz="2600" spc="-10" dirty="0">
                <a:latin typeface="Times New Roman"/>
                <a:cs typeface="Times New Roman"/>
              </a:rPr>
              <a:t> </a:t>
            </a:r>
            <a:r>
              <a:rPr sz="2600" spc="95" dirty="0">
                <a:latin typeface="Times New Roman"/>
                <a:cs typeface="Times New Roman"/>
              </a:rPr>
              <a:t>format.</a:t>
            </a:r>
            <a:r>
              <a:rPr sz="2600" spc="-5" dirty="0">
                <a:latin typeface="Times New Roman"/>
                <a:cs typeface="Times New Roman"/>
              </a:rPr>
              <a:t> </a:t>
            </a:r>
            <a:r>
              <a:rPr sz="2600" i="1" spc="-90" dirty="0">
                <a:latin typeface="Georgia"/>
                <a:cs typeface="Georgia"/>
              </a:rPr>
              <a:t>AdapterPatternDemo</a:t>
            </a:r>
            <a:r>
              <a:rPr sz="2600" spc="-90" dirty="0">
                <a:latin typeface="Times New Roman"/>
                <a:cs typeface="Times New Roman"/>
              </a:rPr>
              <a:t>,</a:t>
            </a:r>
            <a:r>
              <a:rPr sz="2600" spc="-105" dirty="0">
                <a:latin typeface="Times New Roman"/>
                <a:cs typeface="Times New Roman"/>
              </a:rPr>
              <a:t> </a:t>
            </a:r>
            <a:r>
              <a:rPr sz="2600" spc="140" dirty="0">
                <a:latin typeface="Times New Roman"/>
                <a:cs typeface="Times New Roman"/>
              </a:rPr>
              <a:t>our</a:t>
            </a:r>
            <a:r>
              <a:rPr sz="2600" spc="-155" dirty="0">
                <a:latin typeface="Times New Roman"/>
                <a:cs typeface="Times New Roman"/>
              </a:rPr>
              <a:t> </a:t>
            </a:r>
            <a:r>
              <a:rPr sz="2600" spc="145" dirty="0">
                <a:latin typeface="Times New Roman"/>
                <a:cs typeface="Times New Roman"/>
              </a:rPr>
              <a:t>demo</a:t>
            </a:r>
            <a:r>
              <a:rPr sz="2600" spc="-135" dirty="0">
                <a:latin typeface="Times New Roman"/>
                <a:cs typeface="Times New Roman"/>
              </a:rPr>
              <a:t> </a:t>
            </a:r>
            <a:r>
              <a:rPr sz="2600" spc="40" dirty="0">
                <a:latin typeface="Times New Roman"/>
                <a:cs typeface="Times New Roman"/>
              </a:rPr>
              <a:t>class  </a:t>
            </a:r>
            <a:r>
              <a:rPr sz="2600" spc="15" dirty="0">
                <a:latin typeface="Times New Roman"/>
                <a:cs typeface="Times New Roman"/>
              </a:rPr>
              <a:t>will</a:t>
            </a:r>
            <a:r>
              <a:rPr sz="2600" spc="-60" dirty="0">
                <a:latin typeface="Times New Roman"/>
                <a:cs typeface="Times New Roman"/>
              </a:rPr>
              <a:t> </a:t>
            </a:r>
            <a:r>
              <a:rPr sz="2600" spc="100" dirty="0">
                <a:latin typeface="Times New Roman"/>
                <a:cs typeface="Times New Roman"/>
              </a:rPr>
              <a:t>use</a:t>
            </a:r>
            <a:r>
              <a:rPr sz="2600" spc="-80" dirty="0">
                <a:latin typeface="Times New Roman"/>
                <a:cs typeface="Times New Roman"/>
              </a:rPr>
              <a:t> </a:t>
            </a:r>
            <a:r>
              <a:rPr sz="2600" i="1" spc="-110" dirty="0">
                <a:latin typeface="Georgia"/>
                <a:cs typeface="Georgia"/>
              </a:rPr>
              <a:t>AudioPlayer</a:t>
            </a:r>
            <a:r>
              <a:rPr sz="2600" i="1" spc="-55" dirty="0">
                <a:latin typeface="Georgia"/>
                <a:cs typeface="Georgia"/>
              </a:rPr>
              <a:t> </a:t>
            </a:r>
            <a:r>
              <a:rPr sz="2600" spc="40" dirty="0">
                <a:latin typeface="Times New Roman"/>
                <a:cs typeface="Times New Roman"/>
              </a:rPr>
              <a:t>class</a:t>
            </a:r>
            <a:r>
              <a:rPr sz="2600" spc="-100" dirty="0">
                <a:latin typeface="Times New Roman"/>
                <a:cs typeface="Times New Roman"/>
              </a:rPr>
              <a:t> </a:t>
            </a:r>
            <a:r>
              <a:rPr sz="2600" spc="130" dirty="0">
                <a:latin typeface="Times New Roman"/>
                <a:cs typeface="Times New Roman"/>
              </a:rPr>
              <a:t>to</a:t>
            </a:r>
            <a:r>
              <a:rPr sz="2600" spc="-114" dirty="0">
                <a:latin typeface="Times New Roman"/>
                <a:cs typeface="Times New Roman"/>
              </a:rPr>
              <a:t> </a:t>
            </a:r>
            <a:r>
              <a:rPr sz="2600" spc="40" dirty="0">
                <a:latin typeface="Times New Roman"/>
                <a:cs typeface="Times New Roman"/>
              </a:rPr>
              <a:t>play</a:t>
            </a:r>
            <a:r>
              <a:rPr sz="2600" spc="-155" dirty="0">
                <a:latin typeface="Times New Roman"/>
                <a:cs typeface="Times New Roman"/>
              </a:rPr>
              <a:t> </a:t>
            </a:r>
            <a:r>
              <a:rPr sz="2600" spc="70" dirty="0">
                <a:latin typeface="Times New Roman"/>
                <a:cs typeface="Times New Roman"/>
              </a:rPr>
              <a:t>various</a:t>
            </a:r>
            <a:r>
              <a:rPr sz="2600" spc="-100" dirty="0">
                <a:latin typeface="Times New Roman"/>
                <a:cs typeface="Times New Roman"/>
              </a:rPr>
              <a:t> </a:t>
            </a:r>
            <a:r>
              <a:rPr sz="2600" spc="85" dirty="0">
                <a:latin typeface="Times New Roman"/>
                <a:cs typeface="Times New Roman"/>
              </a:rPr>
              <a:t>formats.</a:t>
            </a:r>
            <a:endParaRPr sz="2600">
              <a:latin typeface="Times New Roman"/>
              <a:cs typeface="Times New Roman"/>
            </a:endParaRPr>
          </a:p>
        </p:txBody>
      </p:sp>
      <p:sp>
        <p:nvSpPr>
          <p:cNvPr id="8" name="object 8"/>
          <p:cNvSpPr txBox="1">
            <a:spLocks noGrp="1"/>
          </p:cNvSpPr>
          <p:nvPr>
            <p:ph type="title"/>
          </p:nvPr>
        </p:nvSpPr>
        <p:spPr>
          <a:xfrm>
            <a:off x="444500" y="327406"/>
            <a:ext cx="4171950" cy="788035"/>
          </a:xfrm>
          <a:prstGeom prst="rect">
            <a:avLst/>
          </a:prstGeom>
        </p:spPr>
        <p:txBody>
          <a:bodyPr vert="horz" wrap="square" lIns="0" tIns="12700" rIns="0" bIns="0" rtlCol="0">
            <a:spAutoFit/>
          </a:bodyPr>
          <a:lstStyle/>
          <a:p>
            <a:pPr marL="12700">
              <a:lnSpc>
                <a:spcPct val="100000"/>
              </a:lnSpc>
              <a:spcBef>
                <a:spcPts val="100"/>
              </a:spcBef>
            </a:pPr>
            <a:r>
              <a:rPr spc="-114" dirty="0"/>
              <a:t>Implementation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444500" y="0"/>
            <a:ext cx="3752850" cy="788670"/>
          </a:xfrm>
          <a:prstGeom prst="rect">
            <a:avLst/>
          </a:prstGeom>
        </p:spPr>
        <p:txBody>
          <a:bodyPr vert="horz" wrap="square" lIns="0" tIns="13335" rIns="0" bIns="0" rtlCol="0">
            <a:spAutoFit/>
          </a:bodyPr>
          <a:lstStyle/>
          <a:p>
            <a:pPr marL="12700">
              <a:lnSpc>
                <a:spcPct val="100000"/>
              </a:lnSpc>
              <a:spcBef>
                <a:spcPts val="105"/>
              </a:spcBef>
            </a:pPr>
            <a:r>
              <a:rPr spc="-200" dirty="0"/>
              <a:t>MediaAda</a:t>
            </a:r>
            <a:r>
              <a:rPr spc="-229" dirty="0"/>
              <a:t>p</a:t>
            </a:r>
            <a:r>
              <a:rPr spc="240" dirty="0"/>
              <a:t>t</a:t>
            </a:r>
            <a:r>
              <a:rPr spc="-105" dirty="0"/>
              <a:t>er</a:t>
            </a:r>
          </a:p>
        </p:txBody>
      </p:sp>
      <p:sp>
        <p:nvSpPr>
          <p:cNvPr id="8" name="object 8"/>
          <p:cNvSpPr/>
          <p:nvPr/>
        </p:nvSpPr>
        <p:spPr>
          <a:xfrm>
            <a:off x="838200" y="775716"/>
            <a:ext cx="8077200" cy="5580888"/>
          </a:xfrm>
          <a:prstGeom prst="rect">
            <a:avLst/>
          </a:prstGeom>
          <a:blipFill>
            <a:blip r:embed="rId7" cstate="print"/>
            <a:stretch>
              <a:fillRect/>
            </a:stretch>
          </a:blip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148830" cy="129476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80" dirty="0">
                <a:latin typeface="Times New Roman"/>
                <a:cs typeface="Times New Roman"/>
              </a:rPr>
              <a:t>Create</a:t>
            </a:r>
            <a:r>
              <a:rPr sz="2600" spc="-80" dirty="0">
                <a:latin typeface="Times New Roman"/>
                <a:cs typeface="Times New Roman"/>
              </a:rPr>
              <a:t> </a:t>
            </a:r>
            <a:r>
              <a:rPr sz="2600" spc="75" dirty="0">
                <a:latin typeface="Times New Roman"/>
                <a:cs typeface="Times New Roman"/>
              </a:rPr>
              <a:t>interfaces</a:t>
            </a:r>
            <a:r>
              <a:rPr sz="2600" spc="-75" dirty="0">
                <a:latin typeface="Times New Roman"/>
                <a:cs typeface="Times New Roman"/>
              </a:rPr>
              <a:t> </a:t>
            </a:r>
            <a:r>
              <a:rPr sz="2600" spc="50" dirty="0">
                <a:latin typeface="Times New Roman"/>
                <a:cs typeface="Times New Roman"/>
              </a:rPr>
              <a:t>for</a:t>
            </a:r>
            <a:r>
              <a:rPr sz="2600" spc="-95" dirty="0">
                <a:latin typeface="Times New Roman"/>
                <a:cs typeface="Times New Roman"/>
              </a:rPr>
              <a:t> </a:t>
            </a:r>
            <a:r>
              <a:rPr sz="2600" spc="70" dirty="0">
                <a:latin typeface="Times New Roman"/>
                <a:cs typeface="Times New Roman"/>
              </a:rPr>
              <a:t>Media</a:t>
            </a:r>
            <a:r>
              <a:rPr sz="2600" spc="-65" dirty="0">
                <a:latin typeface="Times New Roman"/>
                <a:cs typeface="Times New Roman"/>
              </a:rPr>
              <a:t> </a:t>
            </a:r>
            <a:r>
              <a:rPr sz="2600" spc="35" dirty="0">
                <a:latin typeface="Times New Roman"/>
                <a:cs typeface="Times New Roman"/>
              </a:rPr>
              <a:t>Player</a:t>
            </a:r>
            <a:r>
              <a:rPr sz="2600" spc="-170" dirty="0">
                <a:latin typeface="Times New Roman"/>
                <a:cs typeface="Times New Roman"/>
              </a:rPr>
              <a:t> </a:t>
            </a:r>
            <a:r>
              <a:rPr sz="2600" spc="160" dirty="0">
                <a:latin typeface="Times New Roman"/>
                <a:cs typeface="Times New Roman"/>
              </a:rPr>
              <a:t>and</a:t>
            </a:r>
            <a:r>
              <a:rPr sz="2600" spc="-45" dirty="0">
                <a:latin typeface="Times New Roman"/>
                <a:cs typeface="Times New Roman"/>
              </a:rPr>
              <a:t> </a:t>
            </a:r>
            <a:r>
              <a:rPr sz="2600" spc="15" dirty="0">
                <a:latin typeface="Times New Roman"/>
                <a:cs typeface="Times New Roman"/>
              </a:rPr>
              <a:t>Advanced  </a:t>
            </a:r>
            <a:r>
              <a:rPr sz="2600" spc="70" dirty="0">
                <a:latin typeface="Times New Roman"/>
                <a:cs typeface="Times New Roman"/>
              </a:rPr>
              <a:t>Media</a:t>
            </a:r>
            <a:r>
              <a:rPr sz="2600" spc="-70" dirty="0">
                <a:latin typeface="Times New Roman"/>
                <a:cs typeface="Times New Roman"/>
              </a:rPr>
              <a:t> </a:t>
            </a:r>
            <a:r>
              <a:rPr sz="2600" dirty="0">
                <a:latin typeface="Times New Roman"/>
                <a:cs typeface="Times New Roman"/>
              </a:rPr>
              <a:t>Player.</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i="1" spc="-145" dirty="0">
                <a:latin typeface="Georgia"/>
                <a:cs typeface="Georgia"/>
              </a:rPr>
              <a:t>MediaPlayer.java</a:t>
            </a:r>
            <a:endParaRPr sz="2600">
              <a:latin typeface="Georgia"/>
              <a:cs typeface="Georgia"/>
            </a:endParaRPr>
          </a:p>
        </p:txBody>
      </p:sp>
      <p:sp>
        <p:nvSpPr>
          <p:cNvPr id="8" name="object 8"/>
          <p:cNvSpPr txBox="1"/>
          <p:nvPr/>
        </p:nvSpPr>
        <p:spPr>
          <a:xfrm>
            <a:off x="535940" y="4404740"/>
            <a:ext cx="4029075" cy="422275"/>
          </a:xfrm>
          <a:prstGeom prst="rect">
            <a:avLst/>
          </a:prstGeom>
        </p:spPr>
        <p:txBody>
          <a:bodyPr vert="horz" wrap="square" lIns="0" tIns="12700" rIns="0" bIns="0" rtlCol="0">
            <a:spAutoFit/>
          </a:bodyPr>
          <a:lstStyle/>
          <a:p>
            <a:pPr marL="12700">
              <a:lnSpc>
                <a:spcPct val="100000"/>
              </a:lnSpc>
              <a:spcBef>
                <a:spcPts val="100"/>
              </a:spcBef>
            </a:pPr>
            <a:r>
              <a:rPr sz="2450" spc="-625" dirty="0">
                <a:solidFill>
                  <a:srgbClr val="0AD0D9"/>
                </a:solidFill>
                <a:latin typeface="Arial"/>
                <a:cs typeface="Arial"/>
              </a:rPr>
              <a:t></a:t>
            </a:r>
            <a:r>
              <a:rPr sz="2450" spc="-590" dirty="0">
                <a:solidFill>
                  <a:srgbClr val="0AD0D9"/>
                </a:solidFill>
                <a:latin typeface="Arial"/>
                <a:cs typeface="Arial"/>
              </a:rPr>
              <a:t> </a:t>
            </a:r>
            <a:r>
              <a:rPr sz="2600" i="1" spc="-150" dirty="0">
                <a:latin typeface="Georgia"/>
                <a:cs typeface="Georgia"/>
              </a:rPr>
              <a:t>AdvancedMediaPlayer.java</a:t>
            </a:r>
            <a:endParaRPr sz="2600">
              <a:latin typeface="Georgia"/>
              <a:cs typeface="Georgia"/>
            </a:endParaRPr>
          </a:p>
        </p:txBody>
      </p:sp>
      <p:sp>
        <p:nvSpPr>
          <p:cNvPr id="9" name="object 9"/>
          <p:cNvSpPr txBox="1">
            <a:spLocks noGrp="1"/>
          </p:cNvSpPr>
          <p:nvPr>
            <p:ph type="title"/>
          </p:nvPr>
        </p:nvSpPr>
        <p:spPr>
          <a:xfrm>
            <a:off x="444500" y="327406"/>
            <a:ext cx="1638935" cy="788035"/>
          </a:xfrm>
          <a:prstGeom prst="rect">
            <a:avLst/>
          </a:prstGeom>
        </p:spPr>
        <p:txBody>
          <a:bodyPr vert="horz" wrap="square" lIns="0" tIns="12700" rIns="0" bIns="0" rtlCol="0">
            <a:spAutoFit/>
          </a:bodyPr>
          <a:lstStyle/>
          <a:p>
            <a:pPr marL="12700">
              <a:lnSpc>
                <a:spcPct val="100000"/>
              </a:lnSpc>
              <a:spcBef>
                <a:spcPts val="100"/>
              </a:spcBef>
            </a:pPr>
            <a:r>
              <a:rPr spc="-310" dirty="0"/>
              <a:t>Step</a:t>
            </a:r>
            <a:r>
              <a:rPr spc="-375" dirty="0"/>
              <a:t> </a:t>
            </a:r>
            <a:r>
              <a:rPr spc="-245" dirty="0"/>
              <a:t>1</a:t>
            </a:r>
          </a:p>
        </p:txBody>
      </p:sp>
      <p:sp>
        <p:nvSpPr>
          <p:cNvPr id="10" name="object 10"/>
          <p:cNvSpPr txBox="1"/>
          <p:nvPr/>
        </p:nvSpPr>
        <p:spPr>
          <a:xfrm>
            <a:off x="685800" y="2481072"/>
            <a:ext cx="7772400" cy="1938655"/>
          </a:xfrm>
          <a:prstGeom prst="rect">
            <a:avLst/>
          </a:prstGeom>
          <a:solidFill>
            <a:srgbClr val="000000"/>
          </a:solidFill>
        </p:spPr>
        <p:txBody>
          <a:bodyPr vert="horz" wrap="square" lIns="0" tIns="635" rIns="0" bIns="0" rtlCol="0">
            <a:spAutoFit/>
          </a:bodyPr>
          <a:lstStyle/>
          <a:p>
            <a:pPr>
              <a:lnSpc>
                <a:spcPct val="100000"/>
              </a:lnSpc>
              <a:spcBef>
                <a:spcPts val="5"/>
              </a:spcBef>
            </a:pPr>
            <a:endParaRPr sz="2700">
              <a:latin typeface="Times New Roman"/>
              <a:cs typeface="Times New Roman"/>
            </a:endParaRPr>
          </a:p>
          <a:p>
            <a:pPr marL="91440">
              <a:lnSpc>
                <a:spcPct val="100000"/>
              </a:lnSpc>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225" dirty="0">
                <a:solidFill>
                  <a:srgbClr val="92D050"/>
                </a:solidFill>
                <a:latin typeface="Arial"/>
                <a:cs typeface="Arial"/>
              </a:rPr>
              <a:t>MediaPlayer</a:t>
            </a:r>
            <a:r>
              <a:rPr sz="2400" b="1" spc="-229" dirty="0">
                <a:solidFill>
                  <a:srgbClr val="92D050"/>
                </a:solidFill>
                <a:latin typeface="Arial"/>
                <a:cs typeface="Arial"/>
              </a:rPr>
              <a:t> </a:t>
            </a:r>
            <a:r>
              <a:rPr sz="2400" b="1" spc="385" dirty="0">
                <a:solidFill>
                  <a:srgbClr val="92D050"/>
                </a:solidFill>
                <a:latin typeface="Arial"/>
                <a:cs typeface="Arial"/>
              </a:rPr>
              <a:t>{</a:t>
            </a:r>
            <a:endParaRPr sz="2400">
              <a:latin typeface="Arial"/>
              <a:cs typeface="Arial"/>
            </a:endParaRPr>
          </a:p>
          <a:p>
            <a:pPr marL="481330">
              <a:lnSpc>
                <a:spcPct val="100000"/>
              </a:lnSpc>
            </a:pP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90" dirty="0">
                <a:solidFill>
                  <a:srgbClr val="92D050"/>
                </a:solidFill>
                <a:latin typeface="Arial"/>
                <a:cs typeface="Arial"/>
              </a:rPr>
              <a:t>play(String </a:t>
            </a:r>
            <a:r>
              <a:rPr sz="2400" b="1" spc="-215" dirty="0">
                <a:solidFill>
                  <a:srgbClr val="92D050"/>
                </a:solidFill>
                <a:latin typeface="Arial"/>
                <a:cs typeface="Arial"/>
              </a:rPr>
              <a:t>audioType, </a:t>
            </a:r>
            <a:r>
              <a:rPr sz="2400" b="1" spc="-85" dirty="0">
                <a:solidFill>
                  <a:srgbClr val="92D050"/>
                </a:solidFill>
                <a:latin typeface="Arial"/>
                <a:cs typeface="Arial"/>
              </a:rPr>
              <a:t>String</a:t>
            </a:r>
            <a:r>
              <a:rPr sz="2400" b="1" spc="-114"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pPr>
            <a:r>
              <a:rPr sz="2400" b="1" spc="385" dirty="0">
                <a:solidFill>
                  <a:srgbClr val="92D050"/>
                </a:solidFill>
                <a:latin typeface="Arial"/>
                <a:cs typeface="Arial"/>
              </a:rPr>
              <a:t>}</a:t>
            </a:r>
            <a:endParaRPr sz="2400">
              <a:latin typeface="Arial"/>
              <a:cs typeface="Arial"/>
            </a:endParaRPr>
          </a:p>
        </p:txBody>
      </p:sp>
      <p:sp>
        <p:nvSpPr>
          <p:cNvPr id="11" name="object 11"/>
          <p:cNvSpPr txBox="1"/>
          <p:nvPr/>
        </p:nvSpPr>
        <p:spPr>
          <a:xfrm>
            <a:off x="685800" y="4919471"/>
            <a:ext cx="7772400" cy="1569720"/>
          </a:xfrm>
          <a:prstGeom prst="rect">
            <a:avLst/>
          </a:prstGeom>
          <a:solidFill>
            <a:srgbClr val="000000"/>
          </a:solidFill>
        </p:spPr>
        <p:txBody>
          <a:bodyPr vert="horz" wrap="square" lIns="0" tIns="29209" rIns="0" bIns="0" rtlCol="0">
            <a:spAutoFit/>
          </a:bodyPr>
          <a:lstStyle/>
          <a:p>
            <a:pPr marL="481330" marR="2463165" indent="-390525">
              <a:lnSpc>
                <a:spcPct val="100000"/>
              </a:lnSpc>
              <a:spcBef>
                <a:spcPts val="229"/>
              </a:spcBef>
            </a:pPr>
            <a:r>
              <a:rPr sz="2400" b="1" spc="-110" dirty="0">
                <a:solidFill>
                  <a:srgbClr val="92D050"/>
                </a:solidFill>
                <a:latin typeface="Arial"/>
                <a:cs typeface="Arial"/>
              </a:rPr>
              <a:t>public </a:t>
            </a:r>
            <a:r>
              <a:rPr sz="2400" b="1" spc="-55" dirty="0">
                <a:solidFill>
                  <a:srgbClr val="92D050"/>
                </a:solidFill>
                <a:latin typeface="Arial"/>
                <a:cs typeface="Arial"/>
              </a:rPr>
              <a:t>interface </a:t>
            </a:r>
            <a:r>
              <a:rPr sz="2400" b="1" spc="-305" dirty="0">
                <a:solidFill>
                  <a:srgbClr val="92D050"/>
                </a:solidFill>
                <a:latin typeface="Arial"/>
                <a:cs typeface="Arial"/>
              </a:rPr>
              <a:t>AdvancedMediaPlayer </a:t>
            </a:r>
            <a:r>
              <a:rPr sz="2400" b="1" spc="385" dirty="0">
                <a:solidFill>
                  <a:srgbClr val="92D050"/>
                </a:solidFill>
                <a:latin typeface="Arial"/>
                <a:cs typeface="Arial"/>
              </a:rPr>
              <a:t>{  </a:t>
            </a:r>
            <a:r>
              <a:rPr sz="2400" b="1" spc="-105" dirty="0">
                <a:solidFill>
                  <a:srgbClr val="92D050"/>
                </a:solidFill>
                <a:latin typeface="Arial"/>
                <a:cs typeface="Arial"/>
              </a:rPr>
              <a:t>public </a:t>
            </a:r>
            <a:r>
              <a:rPr sz="2400" b="1" spc="-140" dirty="0">
                <a:solidFill>
                  <a:srgbClr val="92D050"/>
                </a:solidFill>
                <a:latin typeface="Arial"/>
                <a:cs typeface="Arial"/>
              </a:rPr>
              <a:t>void </a:t>
            </a:r>
            <a:r>
              <a:rPr sz="2400" b="1" spc="-110" dirty="0">
                <a:solidFill>
                  <a:srgbClr val="92D050"/>
                </a:solidFill>
                <a:latin typeface="Arial"/>
                <a:cs typeface="Arial"/>
              </a:rPr>
              <a:t>playVlc(String </a:t>
            </a:r>
            <a:r>
              <a:rPr sz="2400" b="1" spc="-140" dirty="0">
                <a:solidFill>
                  <a:srgbClr val="92D050"/>
                </a:solidFill>
                <a:latin typeface="Arial"/>
                <a:cs typeface="Arial"/>
              </a:rPr>
              <a:t>fileName);  </a:t>
            </a:r>
            <a:r>
              <a:rPr sz="2400" b="1" spc="-105" dirty="0">
                <a:solidFill>
                  <a:srgbClr val="92D050"/>
                </a:solidFill>
                <a:latin typeface="Arial"/>
                <a:cs typeface="Arial"/>
              </a:rPr>
              <a:t>public </a:t>
            </a:r>
            <a:r>
              <a:rPr sz="2400" b="1" spc="-135" dirty="0">
                <a:solidFill>
                  <a:srgbClr val="92D050"/>
                </a:solidFill>
                <a:latin typeface="Arial"/>
                <a:cs typeface="Arial"/>
              </a:rPr>
              <a:t>void </a:t>
            </a:r>
            <a:r>
              <a:rPr sz="2400" b="1" spc="-195" dirty="0">
                <a:solidFill>
                  <a:srgbClr val="92D050"/>
                </a:solidFill>
                <a:latin typeface="Arial"/>
                <a:cs typeface="Arial"/>
              </a:rPr>
              <a:t>playMp4(String</a:t>
            </a:r>
            <a:r>
              <a:rPr sz="2400" b="1" spc="-120" dirty="0">
                <a:solidFill>
                  <a:srgbClr val="92D050"/>
                </a:solidFill>
                <a:latin typeface="Arial"/>
                <a:cs typeface="Arial"/>
              </a:rPr>
              <a:t> </a:t>
            </a:r>
            <a:r>
              <a:rPr sz="2400" b="1" spc="-140" dirty="0">
                <a:solidFill>
                  <a:srgbClr val="92D050"/>
                </a:solidFill>
                <a:latin typeface="Arial"/>
                <a:cs typeface="Arial"/>
              </a:rPr>
              <a:t>fileName);</a:t>
            </a:r>
            <a:endParaRPr sz="2400">
              <a:latin typeface="Arial"/>
              <a:cs typeface="Arial"/>
            </a:endParaRPr>
          </a:p>
          <a:p>
            <a:pPr marL="91440">
              <a:lnSpc>
                <a:spcPct val="100000"/>
              </a:lnSpc>
              <a:spcBef>
                <a:spcPts val="5"/>
              </a:spcBef>
            </a:pPr>
            <a:r>
              <a:rPr sz="2400" b="1" spc="385" dirty="0">
                <a:solidFill>
                  <a:srgbClr val="92D050"/>
                </a:solidFill>
                <a:latin typeface="Arial"/>
                <a:cs typeface="Arial"/>
              </a:rPr>
              <a:t>}</a:t>
            </a:r>
            <a:endParaRPr sz="24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1176</Words>
  <Application>Microsoft Office PowerPoint</Application>
  <PresentationFormat>On-screen Show (4:3)</PresentationFormat>
  <Paragraphs>158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Georgia</vt:lpstr>
      <vt:lpstr>Times New Roman</vt:lpstr>
      <vt:lpstr>Office Theme</vt:lpstr>
      <vt:lpstr>PowerPoint Presentation</vt:lpstr>
      <vt:lpstr>Adapter Design Pattern</vt:lpstr>
      <vt:lpstr>Example 1</vt:lpstr>
      <vt:lpstr>Example 2</vt:lpstr>
      <vt:lpstr>Example 3  We are demonstrating use of Adapter pattern via  following example in which an audio player device can  play mp3 files only and wants to use an advanced audio  player capable of playing vlc and mp4 files.</vt:lpstr>
      <vt:lpstr>Implementation</vt:lpstr>
      <vt:lpstr>Implementation</vt:lpstr>
      <vt:lpstr>MediaAdapter</vt:lpstr>
      <vt:lpstr>Step 1</vt:lpstr>
      <vt:lpstr>Step 2</vt:lpstr>
      <vt:lpstr>Step 2</vt:lpstr>
      <vt:lpstr>Step 3</vt:lpstr>
      <vt:lpstr>Step 4</vt:lpstr>
      <vt:lpstr>Step 5</vt:lpstr>
      <vt:lpstr>Step 6</vt:lpstr>
      <vt:lpstr>PowerPoint Presentation</vt:lpstr>
      <vt:lpstr>Factory Pattern  Factory pattern is one of the most used design  patterns in Java. This type of design pattern comes  under creational pattern as this pattern provides one  of the best ways to create an object.</vt:lpstr>
      <vt:lpstr>Implementation  We're going to create a Shape interface and concrete  classes implementing the Shape interface. A factory  class ShapeFactory is defined as a next step.</vt:lpstr>
      <vt:lpstr>Implementation</vt:lpstr>
      <vt:lpstr>Step 1</vt:lpstr>
      <vt:lpstr>Step 2</vt:lpstr>
      <vt:lpstr>Step 3</vt:lpstr>
      <vt:lpstr>Step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Windows User</cp:lastModifiedBy>
  <cp:revision>2</cp:revision>
  <dcterms:created xsi:type="dcterms:W3CDTF">2018-08-13T07:15:26Z</dcterms:created>
  <dcterms:modified xsi:type="dcterms:W3CDTF">2023-11-29T03:24:26Z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2017-05-18T00:00:00Z</vt:filetime>
  </property>
  <property fmtid="{D5CDD505-2E9C-101B-9397-08002B2CF9AE}" pid="3" name="Creator">
    <vt:lpwstr>Microsoft® PowerPoint® 2016</vt:lpwstr>
  </property>
  <property fmtid="{D5CDD505-2E9C-101B-9397-08002B2CF9AE}" pid="4" name="LastSaved">
    <vt:filetime>2018-08-13T00:00:00Z</vt:filetime>
  </property>
</Properties>
</file>