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327659" y="1266444"/>
            <a:ext cx="8662416" cy="24155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101"/>
            <a:ext cx="4720590" cy="788669"/>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077213"/>
            <a:ext cx="6905625" cy="3951604"/>
          </a:xfrm>
          <a:prstGeom prst="rect">
            <a:avLst/>
          </a:prstGeom>
        </p:spPr>
        <p:txBody>
          <a:bodyPr wrap="square" lIns="0" tIns="0" rIns="0" bIns="0">
            <a:spAutoFit/>
          </a:bodyPr>
          <a:lstStyle>
            <a:lvl1pPr>
              <a:defRPr sz="28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308324"/>
          </a:xfrm>
          <a:prstGeom prst="rect">
            <a:avLst/>
          </a:prstGeom>
        </p:spPr>
        <p:txBody>
          <a:bodyPr>
            <a:spAutoFit/>
          </a:bodyPr>
          <a:lstStyle/>
          <a:p>
            <a:r>
              <a:rPr lang="en-US" dirty="0"/>
              <a:t>The iTunes setup can be downloaded from the iTunes website, and also it can be installed on the home computer. Once the installation and the registration are done, iTunes application can easily interconnect with the Apple iTunes store. Users can purchase and download music, </a:t>
            </a:r>
            <a:r>
              <a:rPr lang="en-US" dirty="0" err="1"/>
              <a:t>video,TV</a:t>
            </a:r>
            <a:r>
              <a:rPr lang="en-US" dirty="0"/>
              <a:t> serials, etc. </a:t>
            </a:r>
            <a:r>
              <a:rPr lang="en-US"/>
              <a:t>and cache it in the media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850505" cy="248348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40" dirty="0">
                <a:latin typeface="Georgia"/>
                <a:cs typeface="Georgia"/>
              </a:rPr>
              <a:t>•Observer </a:t>
            </a:r>
            <a:r>
              <a:rPr sz="2600" spc="-20" dirty="0">
                <a:latin typeface="Georgia"/>
                <a:cs typeface="Georgia"/>
              </a:rPr>
              <a:t>Design </a:t>
            </a:r>
            <a:r>
              <a:rPr sz="2600" spc="-45" dirty="0">
                <a:latin typeface="Georgia"/>
                <a:cs typeface="Georgia"/>
              </a:rPr>
              <a:t>Pattern </a:t>
            </a:r>
            <a:r>
              <a:rPr sz="2600" spc="-50" dirty="0">
                <a:latin typeface="Georgia"/>
                <a:cs typeface="Georgia"/>
              </a:rPr>
              <a:t>is </a:t>
            </a:r>
            <a:r>
              <a:rPr sz="2600" spc="-65" dirty="0">
                <a:latin typeface="Georgia"/>
                <a:cs typeface="Georgia"/>
              </a:rPr>
              <a:t>a </a:t>
            </a:r>
            <a:r>
              <a:rPr sz="2600" spc="-40" dirty="0">
                <a:latin typeface="Georgia"/>
                <a:cs typeface="Georgia"/>
              </a:rPr>
              <a:t>software </a:t>
            </a:r>
            <a:r>
              <a:rPr sz="2600" spc="-30" dirty="0">
                <a:latin typeface="Georgia"/>
                <a:cs typeface="Georgia"/>
              </a:rPr>
              <a:t>design </a:t>
            </a:r>
            <a:r>
              <a:rPr sz="2600" spc="-60" dirty="0">
                <a:latin typeface="Georgia"/>
                <a:cs typeface="Georgia"/>
              </a:rPr>
              <a:t>pattern  </a:t>
            </a:r>
            <a:r>
              <a:rPr sz="2600" spc="-25" dirty="0">
                <a:latin typeface="Georgia"/>
                <a:cs typeface="Georgia"/>
              </a:rPr>
              <a:t>in </a:t>
            </a:r>
            <a:r>
              <a:rPr sz="2600" spc="-10" dirty="0">
                <a:latin typeface="Georgia"/>
                <a:cs typeface="Georgia"/>
              </a:rPr>
              <a:t>which </a:t>
            </a:r>
            <a:r>
              <a:rPr sz="2600" spc="-45" dirty="0">
                <a:latin typeface="Georgia"/>
                <a:cs typeface="Georgia"/>
              </a:rPr>
              <a:t>an </a:t>
            </a:r>
            <a:r>
              <a:rPr sz="2600" spc="-10" dirty="0">
                <a:latin typeface="Georgia"/>
                <a:cs typeface="Georgia"/>
              </a:rPr>
              <a:t>object, </a:t>
            </a:r>
            <a:r>
              <a:rPr sz="2600" spc="-20" dirty="0">
                <a:latin typeface="Georgia"/>
                <a:cs typeface="Georgia"/>
              </a:rPr>
              <a:t>called </a:t>
            </a:r>
            <a:r>
              <a:rPr sz="2600" spc="-5" dirty="0">
                <a:latin typeface="Georgia"/>
                <a:cs typeface="Georgia"/>
              </a:rPr>
              <a:t>the </a:t>
            </a:r>
            <a:r>
              <a:rPr sz="2600" spc="-25" dirty="0">
                <a:latin typeface="Georgia"/>
                <a:cs typeface="Georgia"/>
              </a:rPr>
              <a:t>subject, </a:t>
            </a:r>
            <a:r>
              <a:rPr sz="2600" spc="-40" dirty="0">
                <a:latin typeface="Georgia"/>
                <a:cs typeface="Georgia"/>
              </a:rPr>
              <a:t>maintains </a:t>
            </a:r>
            <a:r>
              <a:rPr sz="2600" spc="-65" dirty="0">
                <a:latin typeface="Georgia"/>
                <a:cs typeface="Georgia"/>
              </a:rPr>
              <a:t>a</a:t>
            </a:r>
            <a:r>
              <a:rPr sz="2600" spc="-425" dirty="0">
                <a:latin typeface="Georgia"/>
                <a:cs typeface="Georgia"/>
              </a:rPr>
              <a:t> </a:t>
            </a:r>
            <a:r>
              <a:rPr sz="2600" spc="-25" dirty="0">
                <a:latin typeface="Georgia"/>
                <a:cs typeface="Georgia"/>
              </a:rPr>
              <a:t>list  </a:t>
            </a:r>
            <a:r>
              <a:rPr sz="2600" spc="-20" dirty="0">
                <a:latin typeface="Georgia"/>
                <a:cs typeface="Georgia"/>
              </a:rPr>
              <a:t>of </a:t>
            </a:r>
            <a:r>
              <a:rPr sz="2600" spc="-30" dirty="0">
                <a:latin typeface="Georgia"/>
                <a:cs typeface="Georgia"/>
              </a:rPr>
              <a:t>its </a:t>
            </a:r>
            <a:r>
              <a:rPr sz="2600" spc="-25" dirty="0">
                <a:latin typeface="Georgia"/>
                <a:cs typeface="Georgia"/>
              </a:rPr>
              <a:t>dependents, </a:t>
            </a:r>
            <a:r>
              <a:rPr sz="2600" spc="-20" dirty="0">
                <a:latin typeface="Georgia"/>
                <a:cs typeface="Georgia"/>
              </a:rPr>
              <a:t>called </a:t>
            </a:r>
            <a:r>
              <a:rPr sz="2600" spc="-45" dirty="0">
                <a:latin typeface="Georgia"/>
                <a:cs typeface="Georgia"/>
              </a:rPr>
              <a:t>observers, </a:t>
            </a:r>
            <a:r>
              <a:rPr sz="2600" spc="-35" dirty="0">
                <a:latin typeface="Georgia"/>
                <a:cs typeface="Georgia"/>
              </a:rPr>
              <a:t>and </a:t>
            </a:r>
            <a:r>
              <a:rPr sz="2600" spc="-20" dirty="0">
                <a:latin typeface="Georgia"/>
                <a:cs typeface="Georgia"/>
              </a:rPr>
              <a:t>notifies </a:t>
            </a:r>
            <a:r>
              <a:rPr sz="2600" spc="-15" dirty="0">
                <a:latin typeface="Georgia"/>
                <a:cs typeface="Georgia"/>
              </a:rPr>
              <a:t>them  </a:t>
            </a:r>
            <a:r>
              <a:rPr sz="2600" spc="-30" dirty="0">
                <a:latin typeface="Georgia"/>
                <a:cs typeface="Georgia"/>
              </a:rPr>
              <a:t>automatically </a:t>
            </a:r>
            <a:r>
              <a:rPr sz="2600" spc="-20" dirty="0">
                <a:latin typeface="Georgia"/>
                <a:cs typeface="Georgia"/>
              </a:rPr>
              <a:t>of </a:t>
            </a:r>
            <a:r>
              <a:rPr sz="2600" spc="-55" dirty="0">
                <a:latin typeface="Georgia"/>
                <a:cs typeface="Georgia"/>
              </a:rPr>
              <a:t>any </a:t>
            </a:r>
            <a:r>
              <a:rPr sz="2600" spc="-30" dirty="0">
                <a:latin typeface="Georgia"/>
                <a:cs typeface="Georgia"/>
              </a:rPr>
              <a:t>state </a:t>
            </a:r>
            <a:r>
              <a:rPr sz="2600" spc="-40" dirty="0">
                <a:latin typeface="Georgia"/>
                <a:cs typeface="Georgia"/>
              </a:rPr>
              <a:t>changes, usually </a:t>
            </a:r>
            <a:r>
              <a:rPr sz="2600" spc="-30" dirty="0">
                <a:latin typeface="Georgia"/>
                <a:cs typeface="Georgia"/>
              </a:rPr>
              <a:t>by </a:t>
            </a:r>
            <a:r>
              <a:rPr sz="2600" spc="-25" dirty="0">
                <a:latin typeface="Georgia"/>
                <a:cs typeface="Georgia"/>
              </a:rPr>
              <a:t>calling  </a:t>
            </a:r>
            <a:r>
              <a:rPr sz="2600" spc="-15" dirty="0">
                <a:latin typeface="Georgia"/>
                <a:cs typeface="Georgia"/>
              </a:rPr>
              <a:t>one </a:t>
            </a:r>
            <a:r>
              <a:rPr sz="2600" spc="-20" dirty="0">
                <a:latin typeface="Georgia"/>
                <a:cs typeface="Georgia"/>
              </a:rPr>
              <a:t>of </a:t>
            </a:r>
            <a:r>
              <a:rPr sz="2600" spc="-25" dirty="0">
                <a:latin typeface="Georgia"/>
                <a:cs typeface="Georgia"/>
              </a:rPr>
              <a:t>their</a:t>
            </a:r>
            <a:r>
              <a:rPr sz="2600" spc="-100" dirty="0">
                <a:latin typeface="Georgia"/>
                <a:cs typeface="Georgia"/>
              </a:rPr>
              <a:t> </a:t>
            </a:r>
            <a:r>
              <a:rPr sz="2600" spc="-30" dirty="0">
                <a:latin typeface="Georgia"/>
                <a:cs typeface="Georgia"/>
              </a:rPr>
              <a:t>methods.</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105" dirty="0">
                <a:latin typeface="Georgia"/>
                <a:cs typeface="Georgia"/>
              </a:rPr>
              <a:t>•Type </a:t>
            </a:r>
            <a:r>
              <a:rPr sz="2600" spc="-150" dirty="0">
                <a:latin typeface="Georgia"/>
                <a:cs typeface="Georgia"/>
              </a:rPr>
              <a:t>: </a:t>
            </a:r>
            <a:r>
              <a:rPr sz="2600" spc="-55" dirty="0">
                <a:latin typeface="Georgia"/>
                <a:cs typeface="Georgia"/>
              </a:rPr>
              <a:t>Behavioral</a:t>
            </a:r>
            <a:r>
              <a:rPr sz="2600" spc="-285" dirty="0">
                <a:latin typeface="Georgia"/>
                <a:cs typeface="Georgia"/>
              </a:rPr>
              <a:t> </a:t>
            </a:r>
            <a:r>
              <a:rPr sz="2600" spc="-35" dirty="0">
                <a:latin typeface="Georgia"/>
                <a:cs typeface="Georgia"/>
              </a:rPr>
              <a:t>pattern.</a:t>
            </a:r>
            <a:endParaRPr sz="2600">
              <a:latin typeface="Georgia"/>
              <a:cs typeface="Georgia"/>
            </a:endParaRPr>
          </a:p>
        </p:txBody>
      </p:sp>
      <p:sp>
        <p:nvSpPr>
          <p:cNvPr id="8" name="object 8"/>
          <p:cNvSpPr txBox="1">
            <a:spLocks noGrp="1"/>
          </p:cNvSpPr>
          <p:nvPr>
            <p:ph type="title"/>
          </p:nvPr>
        </p:nvSpPr>
        <p:spPr>
          <a:xfrm>
            <a:off x="444500" y="327101"/>
            <a:ext cx="6295390" cy="788670"/>
          </a:xfrm>
          <a:prstGeom prst="rect">
            <a:avLst/>
          </a:prstGeom>
        </p:spPr>
        <p:txBody>
          <a:bodyPr vert="horz" wrap="square" lIns="0" tIns="13335" rIns="0" bIns="0" rtlCol="0">
            <a:spAutoFit/>
          </a:bodyPr>
          <a:lstStyle/>
          <a:p>
            <a:pPr marL="12700">
              <a:lnSpc>
                <a:spcPct val="100000"/>
              </a:lnSpc>
              <a:spcBef>
                <a:spcPts val="105"/>
              </a:spcBef>
            </a:pPr>
            <a:r>
              <a:rPr spc="-254" dirty="0"/>
              <a:t>Observer </a:t>
            </a:r>
            <a:r>
              <a:rPr spc="-325" dirty="0"/>
              <a:t>Design</a:t>
            </a:r>
            <a:r>
              <a:rPr spc="-350" dirty="0"/>
              <a:t> </a:t>
            </a:r>
            <a:r>
              <a:rPr spc="-175" dirty="0"/>
              <a:t>Pattern</a:t>
            </a:r>
          </a:p>
        </p:txBody>
      </p:sp>
      <p:sp>
        <p:nvSpPr>
          <p:cNvPr id="9" name="object 9"/>
          <p:cNvSpPr/>
          <p:nvPr/>
        </p:nvSpPr>
        <p:spPr>
          <a:xfrm>
            <a:off x="907084" y="3823461"/>
            <a:ext cx="7329805" cy="303453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709534" cy="208724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10" dirty="0">
                <a:latin typeface="Georgia"/>
                <a:cs typeface="Georgia"/>
              </a:rPr>
              <a:t>Define </a:t>
            </a:r>
            <a:r>
              <a:rPr sz="2600" spc="-45" dirty="0">
                <a:latin typeface="Georgia"/>
                <a:cs typeface="Georgia"/>
              </a:rPr>
              <a:t>an </a:t>
            </a:r>
            <a:r>
              <a:rPr sz="2600" spc="-35" dirty="0">
                <a:latin typeface="Georgia"/>
                <a:cs typeface="Georgia"/>
              </a:rPr>
              <a:t>interface </a:t>
            </a:r>
            <a:r>
              <a:rPr sz="2600" spc="-45" dirty="0">
                <a:latin typeface="Georgia"/>
                <a:cs typeface="Georgia"/>
              </a:rPr>
              <a:t>for </a:t>
            </a:r>
            <a:r>
              <a:rPr sz="2600" spc="-25" dirty="0">
                <a:latin typeface="Georgia"/>
                <a:cs typeface="Georgia"/>
              </a:rPr>
              <a:t>creating </a:t>
            </a:r>
            <a:r>
              <a:rPr sz="2600" spc="-45" dirty="0">
                <a:latin typeface="Georgia"/>
                <a:cs typeface="Georgia"/>
              </a:rPr>
              <a:t>an </a:t>
            </a:r>
            <a:r>
              <a:rPr sz="2600" spc="-10" dirty="0">
                <a:latin typeface="Georgia"/>
                <a:cs typeface="Georgia"/>
              </a:rPr>
              <a:t>object, </a:t>
            </a:r>
            <a:r>
              <a:rPr sz="2600" spc="-5" dirty="0">
                <a:latin typeface="Georgia"/>
                <a:cs typeface="Georgia"/>
              </a:rPr>
              <a:t>but let </a:t>
            </a:r>
            <a:r>
              <a:rPr sz="2600" spc="-405" dirty="0">
                <a:latin typeface="Georgia"/>
                <a:cs typeface="Georgia"/>
              </a:rPr>
              <a:t>the  </a:t>
            </a:r>
            <a:r>
              <a:rPr sz="2600" spc="-40" dirty="0">
                <a:latin typeface="Georgia"/>
                <a:cs typeface="Georgia"/>
              </a:rPr>
              <a:t>subclasses </a:t>
            </a:r>
            <a:r>
              <a:rPr sz="2600" spc="-15" dirty="0">
                <a:latin typeface="Georgia"/>
                <a:cs typeface="Georgia"/>
              </a:rPr>
              <a:t>decide </a:t>
            </a:r>
            <a:r>
              <a:rPr sz="2600" spc="-10" dirty="0">
                <a:latin typeface="Georgia"/>
                <a:cs typeface="Georgia"/>
              </a:rPr>
              <a:t>which </a:t>
            </a:r>
            <a:r>
              <a:rPr sz="2600" spc="-45" dirty="0">
                <a:latin typeface="Georgia"/>
                <a:cs typeface="Georgia"/>
              </a:rPr>
              <a:t>class </a:t>
            </a:r>
            <a:r>
              <a:rPr sz="2600" spc="-5" dirty="0">
                <a:latin typeface="Georgia"/>
                <a:cs typeface="Georgia"/>
              </a:rPr>
              <a:t>to </a:t>
            </a:r>
            <a:r>
              <a:rPr sz="2600" spc="-30" dirty="0">
                <a:latin typeface="Georgia"/>
                <a:cs typeface="Georgia"/>
              </a:rPr>
              <a:t>instantiate. </a:t>
            </a:r>
            <a:r>
              <a:rPr sz="2600" spc="-15" dirty="0">
                <a:latin typeface="Georgia"/>
                <a:cs typeface="Georgia"/>
              </a:rPr>
              <a:t>The  </a:t>
            </a:r>
            <a:r>
              <a:rPr sz="2600" spc="-55" dirty="0">
                <a:latin typeface="Georgia"/>
                <a:cs typeface="Georgia"/>
              </a:rPr>
              <a:t>Factory </a:t>
            </a:r>
            <a:r>
              <a:rPr sz="2600" spc="-10" dirty="0">
                <a:latin typeface="Georgia"/>
                <a:cs typeface="Georgia"/>
              </a:rPr>
              <a:t>method </a:t>
            </a:r>
            <a:r>
              <a:rPr sz="2600" spc="-20" dirty="0">
                <a:latin typeface="Georgia"/>
                <a:cs typeface="Georgia"/>
              </a:rPr>
              <a:t>lets </a:t>
            </a:r>
            <a:r>
              <a:rPr sz="2600" spc="-60" dirty="0">
                <a:latin typeface="Georgia"/>
                <a:cs typeface="Georgia"/>
              </a:rPr>
              <a:t>a </a:t>
            </a:r>
            <a:r>
              <a:rPr sz="2600" spc="-45" dirty="0">
                <a:latin typeface="Georgia"/>
                <a:cs typeface="Georgia"/>
              </a:rPr>
              <a:t>class </a:t>
            </a:r>
            <a:r>
              <a:rPr sz="2600" spc="-40" dirty="0">
                <a:latin typeface="Georgia"/>
                <a:cs typeface="Georgia"/>
              </a:rPr>
              <a:t>defer </a:t>
            </a:r>
            <a:r>
              <a:rPr sz="2600" spc="-25" dirty="0">
                <a:latin typeface="Georgia"/>
                <a:cs typeface="Georgia"/>
              </a:rPr>
              <a:t>instantiation </a:t>
            </a:r>
            <a:r>
              <a:rPr sz="2600" spc="-5" dirty="0">
                <a:latin typeface="Georgia"/>
                <a:cs typeface="Georgia"/>
              </a:rPr>
              <a:t>to  </a:t>
            </a:r>
            <a:r>
              <a:rPr sz="2600" spc="-45" dirty="0">
                <a:latin typeface="Georgia"/>
                <a:cs typeface="Georgia"/>
              </a:rPr>
              <a:t>subclasses.</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80" dirty="0">
                <a:latin typeface="Georgia"/>
                <a:cs typeface="Georgia"/>
              </a:rPr>
              <a:t>Type </a:t>
            </a:r>
            <a:r>
              <a:rPr sz="2600" spc="-150" dirty="0">
                <a:latin typeface="Georgia"/>
                <a:cs typeface="Georgia"/>
              </a:rPr>
              <a:t>: </a:t>
            </a:r>
            <a:r>
              <a:rPr sz="2600" spc="-30" dirty="0">
                <a:latin typeface="Georgia"/>
                <a:cs typeface="Georgia"/>
              </a:rPr>
              <a:t>Creational</a:t>
            </a:r>
            <a:r>
              <a:rPr sz="2600" spc="-295" dirty="0">
                <a:latin typeface="Georgia"/>
                <a:cs typeface="Georgia"/>
              </a:rPr>
              <a:t> </a:t>
            </a:r>
            <a:r>
              <a:rPr sz="2600" spc="-35" dirty="0">
                <a:latin typeface="Georgia"/>
                <a:cs typeface="Georgia"/>
              </a:rPr>
              <a:t>pattern.</a:t>
            </a:r>
            <a:endParaRPr sz="2600">
              <a:latin typeface="Georgia"/>
              <a:cs typeface="Georgia"/>
            </a:endParaRPr>
          </a:p>
        </p:txBody>
      </p:sp>
      <p:sp>
        <p:nvSpPr>
          <p:cNvPr id="8" name="object 8"/>
          <p:cNvSpPr txBox="1">
            <a:spLocks noGrp="1"/>
          </p:cNvSpPr>
          <p:nvPr>
            <p:ph type="title"/>
          </p:nvPr>
        </p:nvSpPr>
        <p:spPr>
          <a:xfrm>
            <a:off x="444500" y="327101"/>
            <a:ext cx="5836285" cy="788670"/>
          </a:xfrm>
          <a:prstGeom prst="rect">
            <a:avLst/>
          </a:prstGeom>
        </p:spPr>
        <p:txBody>
          <a:bodyPr vert="horz" wrap="square" lIns="0" tIns="13335" rIns="0" bIns="0" rtlCol="0">
            <a:spAutoFit/>
          </a:bodyPr>
          <a:lstStyle/>
          <a:p>
            <a:pPr marL="12700">
              <a:lnSpc>
                <a:spcPct val="100000"/>
              </a:lnSpc>
              <a:spcBef>
                <a:spcPts val="105"/>
              </a:spcBef>
            </a:pPr>
            <a:r>
              <a:rPr spc="-245" dirty="0"/>
              <a:t>Factory </a:t>
            </a:r>
            <a:r>
              <a:rPr spc="-325" dirty="0"/>
              <a:t>Design</a:t>
            </a:r>
            <a:r>
              <a:rPr spc="-390" dirty="0"/>
              <a:t> </a:t>
            </a:r>
            <a:r>
              <a:rPr spc="-175" dirty="0"/>
              <a:t>Pattern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429500" cy="2166620"/>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70" dirty="0">
                <a:latin typeface="Georgia"/>
                <a:cs typeface="Georgia"/>
              </a:rPr>
              <a:t>Ensure </a:t>
            </a:r>
            <a:r>
              <a:rPr sz="2600" spc="-65" dirty="0">
                <a:latin typeface="Georgia"/>
                <a:cs typeface="Georgia"/>
              </a:rPr>
              <a:t>a </a:t>
            </a:r>
            <a:r>
              <a:rPr sz="2600" spc="-45" dirty="0">
                <a:latin typeface="Georgia"/>
                <a:cs typeface="Georgia"/>
              </a:rPr>
              <a:t>class has </a:t>
            </a:r>
            <a:r>
              <a:rPr sz="2600" spc="-25" dirty="0">
                <a:latin typeface="Georgia"/>
                <a:cs typeface="Georgia"/>
              </a:rPr>
              <a:t>only </a:t>
            </a:r>
            <a:r>
              <a:rPr sz="2600" spc="-15" dirty="0">
                <a:latin typeface="Georgia"/>
                <a:cs typeface="Georgia"/>
              </a:rPr>
              <a:t>one </a:t>
            </a:r>
            <a:r>
              <a:rPr sz="2600" spc="-35" dirty="0">
                <a:latin typeface="Georgia"/>
                <a:cs typeface="Georgia"/>
              </a:rPr>
              <a:t>instance, and </a:t>
            </a:r>
            <a:r>
              <a:rPr sz="2600" spc="-40" dirty="0">
                <a:latin typeface="Georgia"/>
                <a:cs typeface="Georgia"/>
              </a:rPr>
              <a:t>provide </a:t>
            </a:r>
            <a:r>
              <a:rPr sz="2600" spc="-459" dirty="0">
                <a:latin typeface="Georgia"/>
                <a:cs typeface="Georgia"/>
              </a:rPr>
              <a:t>a  </a:t>
            </a:r>
            <a:r>
              <a:rPr sz="2600" spc="-20" dirty="0">
                <a:latin typeface="Georgia"/>
                <a:cs typeface="Georgia"/>
              </a:rPr>
              <a:t>global </a:t>
            </a:r>
            <a:r>
              <a:rPr sz="2600" spc="-15" dirty="0">
                <a:latin typeface="Georgia"/>
                <a:cs typeface="Georgia"/>
              </a:rPr>
              <a:t>point </a:t>
            </a:r>
            <a:r>
              <a:rPr sz="2600" spc="-20" dirty="0">
                <a:latin typeface="Georgia"/>
                <a:cs typeface="Georgia"/>
              </a:rPr>
              <a:t>of </a:t>
            </a:r>
            <a:r>
              <a:rPr sz="2600" spc="-50" dirty="0">
                <a:latin typeface="Georgia"/>
                <a:cs typeface="Georgia"/>
              </a:rPr>
              <a:t>access </a:t>
            </a:r>
            <a:r>
              <a:rPr sz="2600" spc="-5" dirty="0">
                <a:latin typeface="Georgia"/>
                <a:cs typeface="Georgia"/>
              </a:rPr>
              <a:t>to</a:t>
            </a:r>
            <a:r>
              <a:rPr sz="2600" spc="-170" dirty="0">
                <a:latin typeface="Georgia"/>
                <a:cs typeface="Georgia"/>
              </a:rPr>
              <a:t> </a:t>
            </a:r>
            <a:r>
              <a:rPr sz="2600" spc="-20" dirty="0">
                <a:latin typeface="Georgia"/>
                <a:cs typeface="Georgia"/>
              </a:rPr>
              <a:t>it.</a:t>
            </a:r>
            <a:endParaRPr sz="2600">
              <a:latin typeface="Georgia"/>
              <a:cs typeface="Georgia"/>
            </a:endParaRPr>
          </a:p>
          <a:p>
            <a:pPr marL="285115" marR="926465" indent="-272415">
              <a:lnSpc>
                <a:spcPct val="100000"/>
              </a:lnSpc>
              <a:spcBef>
                <a:spcPts val="625"/>
              </a:spcBef>
              <a:buClr>
                <a:srgbClr val="0AD0D9"/>
              </a:buClr>
              <a:buSzPct val="94230"/>
              <a:buFont typeface="Arial"/>
              <a:buChar char=""/>
              <a:tabLst>
                <a:tab pos="285750" algn="l"/>
              </a:tabLst>
            </a:pPr>
            <a:r>
              <a:rPr sz="2600" spc="-40" dirty="0">
                <a:latin typeface="Georgia"/>
                <a:cs typeface="Georgia"/>
              </a:rPr>
              <a:t>Encapsulated </a:t>
            </a:r>
            <a:r>
              <a:rPr sz="2600" spc="-35" dirty="0">
                <a:latin typeface="Georgia"/>
                <a:cs typeface="Georgia"/>
              </a:rPr>
              <a:t>“just-in-time </a:t>
            </a:r>
            <a:r>
              <a:rPr sz="2600" spc="-30" dirty="0">
                <a:latin typeface="Georgia"/>
                <a:cs typeface="Georgia"/>
              </a:rPr>
              <a:t>initialization” </a:t>
            </a:r>
            <a:r>
              <a:rPr sz="2600" spc="-420" dirty="0">
                <a:latin typeface="Georgia"/>
                <a:cs typeface="Georgia"/>
              </a:rPr>
              <a:t>or  </a:t>
            </a:r>
            <a:r>
              <a:rPr sz="2600" spc="-25" dirty="0">
                <a:latin typeface="Georgia"/>
                <a:cs typeface="Georgia"/>
              </a:rPr>
              <a:t>“initialization </a:t>
            </a:r>
            <a:r>
              <a:rPr sz="2600" spc="-10" dirty="0">
                <a:latin typeface="Georgia"/>
                <a:cs typeface="Georgia"/>
              </a:rPr>
              <a:t>on </a:t>
            </a:r>
            <a:r>
              <a:rPr sz="2600" spc="-30" dirty="0">
                <a:latin typeface="Georgia"/>
                <a:cs typeface="Georgia"/>
              </a:rPr>
              <a:t>first</a:t>
            </a:r>
            <a:r>
              <a:rPr sz="2600" spc="-185" dirty="0">
                <a:latin typeface="Georgia"/>
                <a:cs typeface="Georgia"/>
              </a:rPr>
              <a:t> </a:t>
            </a:r>
            <a:r>
              <a:rPr sz="2600" spc="-130" dirty="0">
                <a:latin typeface="Georgia"/>
                <a:cs typeface="Georgia"/>
              </a:rPr>
              <a:t>use”.</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80" dirty="0">
                <a:latin typeface="Georgia"/>
                <a:cs typeface="Georgia"/>
              </a:rPr>
              <a:t>Type </a:t>
            </a:r>
            <a:r>
              <a:rPr sz="2600" spc="-150" dirty="0">
                <a:latin typeface="Georgia"/>
                <a:cs typeface="Georgia"/>
              </a:rPr>
              <a:t>: </a:t>
            </a:r>
            <a:r>
              <a:rPr sz="2600" spc="-30" dirty="0">
                <a:latin typeface="Georgia"/>
                <a:cs typeface="Georgia"/>
              </a:rPr>
              <a:t>Creational</a:t>
            </a:r>
            <a:r>
              <a:rPr sz="2600" spc="-295" dirty="0">
                <a:latin typeface="Georgia"/>
                <a:cs typeface="Georgia"/>
              </a:rPr>
              <a:t> </a:t>
            </a:r>
            <a:r>
              <a:rPr sz="2600" spc="-35" dirty="0">
                <a:latin typeface="Georgia"/>
                <a:cs typeface="Georgia"/>
              </a:rPr>
              <a:t>pattern.</a:t>
            </a:r>
            <a:endParaRPr sz="2600">
              <a:latin typeface="Georgia"/>
              <a:cs typeface="Georgia"/>
            </a:endParaRPr>
          </a:p>
        </p:txBody>
      </p:sp>
      <p:sp>
        <p:nvSpPr>
          <p:cNvPr id="8" name="object 8"/>
          <p:cNvSpPr txBox="1">
            <a:spLocks noGrp="1"/>
          </p:cNvSpPr>
          <p:nvPr>
            <p:ph type="title"/>
          </p:nvPr>
        </p:nvSpPr>
        <p:spPr>
          <a:xfrm>
            <a:off x="444500" y="327101"/>
            <a:ext cx="6337300" cy="788670"/>
          </a:xfrm>
          <a:prstGeom prst="rect">
            <a:avLst/>
          </a:prstGeom>
        </p:spPr>
        <p:txBody>
          <a:bodyPr vert="horz" wrap="square" lIns="0" tIns="13335" rIns="0" bIns="0" rtlCol="0">
            <a:spAutoFit/>
          </a:bodyPr>
          <a:lstStyle/>
          <a:p>
            <a:pPr marL="12700">
              <a:lnSpc>
                <a:spcPct val="100000"/>
              </a:lnSpc>
              <a:spcBef>
                <a:spcPts val="105"/>
              </a:spcBef>
            </a:pPr>
            <a:r>
              <a:rPr spc="-220" dirty="0"/>
              <a:t>Singleton </a:t>
            </a:r>
            <a:r>
              <a:rPr spc="-325" dirty="0"/>
              <a:t>Design</a:t>
            </a:r>
            <a:r>
              <a:rPr spc="-390" dirty="0"/>
              <a:t> </a:t>
            </a:r>
            <a:r>
              <a:rPr spc="-175" dirty="0"/>
              <a:t>Pattern</a:t>
            </a:r>
          </a:p>
        </p:txBody>
      </p:sp>
      <p:sp>
        <p:nvSpPr>
          <p:cNvPr id="9" name="object 9"/>
          <p:cNvSpPr/>
          <p:nvPr/>
        </p:nvSpPr>
        <p:spPr>
          <a:xfrm>
            <a:off x="685800" y="3352800"/>
            <a:ext cx="7277100" cy="344805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02399"/>
            <a:ext cx="7863840" cy="2564130"/>
          </a:xfrm>
          <a:prstGeom prst="rect">
            <a:avLst/>
          </a:prstGeom>
        </p:spPr>
        <p:txBody>
          <a:bodyPr vert="horz" wrap="square" lIns="0" tIns="137795" rIns="0" bIns="0" rtlCol="0">
            <a:spAutoFit/>
          </a:bodyPr>
          <a:lstStyle/>
          <a:p>
            <a:pPr marL="12700">
              <a:lnSpc>
                <a:spcPct val="100000"/>
              </a:lnSpc>
              <a:spcBef>
                <a:spcPts val="1085"/>
              </a:spcBef>
            </a:pPr>
            <a:r>
              <a:rPr spc="-140" dirty="0"/>
              <a:t>Adaptor </a:t>
            </a:r>
            <a:r>
              <a:rPr spc="-325" dirty="0"/>
              <a:t>Design</a:t>
            </a:r>
            <a:r>
              <a:rPr spc="-450" dirty="0"/>
              <a:t> </a:t>
            </a:r>
            <a:r>
              <a:rPr spc="-75" dirty="0"/>
              <a:t>pattern</a:t>
            </a:r>
          </a:p>
          <a:p>
            <a:pPr marL="376555" marR="5080" indent="-273050">
              <a:lnSpc>
                <a:spcPct val="100000"/>
              </a:lnSpc>
              <a:spcBef>
                <a:spcPts val="520"/>
              </a:spcBef>
            </a:pPr>
            <a:r>
              <a:rPr sz="2450" spc="-625" dirty="0">
                <a:solidFill>
                  <a:srgbClr val="0AD0D9"/>
                </a:solidFill>
              </a:rPr>
              <a:t> </a:t>
            </a:r>
            <a:r>
              <a:rPr sz="2600" spc="-15" dirty="0">
                <a:solidFill>
                  <a:srgbClr val="000000"/>
                </a:solidFill>
                <a:latin typeface="Georgia"/>
                <a:cs typeface="Georgia"/>
              </a:rPr>
              <a:t>The </a:t>
            </a:r>
            <a:r>
              <a:rPr sz="2600" spc="-40" dirty="0">
                <a:solidFill>
                  <a:srgbClr val="000000"/>
                </a:solidFill>
                <a:latin typeface="Georgia"/>
                <a:cs typeface="Georgia"/>
              </a:rPr>
              <a:t>adapter </a:t>
            </a:r>
            <a:r>
              <a:rPr sz="2600" spc="-35" dirty="0">
                <a:solidFill>
                  <a:srgbClr val="000000"/>
                </a:solidFill>
                <a:latin typeface="Georgia"/>
                <a:cs typeface="Georgia"/>
              </a:rPr>
              <a:t>pattern </a:t>
            </a:r>
            <a:r>
              <a:rPr sz="2600" spc="-20" dirty="0">
                <a:solidFill>
                  <a:srgbClr val="000000"/>
                </a:solidFill>
                <a:latin typeface="Georgia"/>
                <a:cs typeface="Georgia"/>
              </a:rPr>
              <a:t>(often </a:t>
            </a:r>
            <a:r>
              <a:rPr sz="2600" spc="-50" dirty="0">
                <a:solidFill>
                  <a:srgbClr val="000000"/>
                </a:solidFill>
                <a:latin typeface="Georgia"/>
                <a:cs typeface="Georgia"/>
              </a:rPr>
              <a:t>referred </a:t>
            </a:r>
            <a:r>
              <a:rPr sz="2600" spc="-5" dirty="0">
                <a:solidFill>
                  <a:srgbClr val="000000"/>
                </a:solidFill>
                <a:latin typeface="Georgia"/>
                <a:cs typeface="Georgia"/>
              </a:rPr>
              <a:t>to </a:t>
            </a:r>
            <a:r>
              <a:rPr sz="2600" spc="-65" dirty="0">
                <a:solidFill>
                  <a:srgbClr val="000000"/>
                </a:solidFill>
                <a:latin typeface="Georgia"/>
                <a:cs typeface="Georgia"/>
              </a:rPr>
              <a:t>as </a:t>
            </a:r>
            <a:r>
              <a:rPr sz="2600" spc="-5" dirty="0">
                <a:solidFill>
                  <a:srgbClr val="000000"/>
                </a:solidFill>
                <a:latin typeface="Georgia"/>
                <a:cs typeface="Georgia"/>
              </a:rPr>
              <a:t>the  </a:t>
            </a:r>
            <a:r>
              <a:rPr sz="2600" spc="-95" dirty="0">
                <a:solidFill>
                  <a:srgbClr val="000000"/>
                </a:solidFill>
                <a:latin typeface="Georgia"/>
                <a:cs typeface="Georgia"/>
              </a:rPr>
              <a:t>wrapper </a:t>
            </a:r>
            <a:r>
              <a:rPr sz="2600" spc="-35" dirty="0">
                <a:solidFill>
                  <a:srgbClr val="000000"/>
                </a:solidFill>
                <a:latin typeface="Georgia"/>
                <a:cs typeface="Georgia"/>
              </a:rPr>
              <a:t>pattern or </a:t>
            </a:r>
            <a:r>
              <a:rPr sz="2600" spc="-40" dirty="0">
                <a:solidFill>
                  <a:srgbClr val="000000"/>
                </a:solidFill>
                <a:latin typeface="Georgia"/>
                <a:cs typeface="Georgia"/>
              </a:rPr>
              <a:t>simply </a:t>
            </a:r>
            <a:r>
              <a:rPr sz="2600" spc="-65" dirty="0">
                <a:solidFill>
                  <a:srgbClr val="000000"/>
                </a:solidFill>
                <a:latin typeface="Georgia"/>
                <a:cs typeface="Georgia"/>
              </a:rPr>
              <a:t>a </a:t>
            </a:r>
            <a:r>
              <a:rPr sz="2600" spc="-45" dirty="0">
                <a:solidFill>
                  <a:srgbClr val="000000"/>
                </a:solidFill>
                <a:latin typeface="Georgia"/>
                <a:cs typeface="Georgia"/>
              </a:rPr>
              <a:t>wrapper) </a:t>
            </a:r>
            <a:r>
              <a:rPr sz="2600" spc="-50" dirty="0">
                <a:solidFill>
                  <a:srgbClr val="000000"/>
                </a:solidFill>
                <a:latin typeface="Georgia"/>
                <a:cs typeface="Georgia"/>
              </a:rPr>
              <a:t>is </a:t>
            </a:r>
            <a:r>
              <a:rPr sz="2600" spc="-65" dirty="0">
                <a:solidFill>
                  <a:srgbClr val="000000"/>
                </a:solidFill>
                <a:latin typeface="Georgia"/>
                <a:cs typeface="Georgia"/>
              </a:rPr>
              <a:t>a </a:t>
            </a:r>
            <a:r>
              <a:rPr sz="2600" spc="-30" dirty="0">
                <a:solidFill>
                  <a:srgbClr val="000000"/>
                </a:solidFill>
                <a:latin typeface="Georgia"/>
                <a:cs typeface="Georgia"/>
              </a:rPr>
              <a:t>design  </a:t>
            </a:r>
            <a:r>
              <a:rPr sz="2600" spc="-35" dirty="0">
                <a:solidFill>
                  <a:srgbClr val="000000"/>
                </a:solidFill>
                <a:latin typeface="Georgia"/>
                <a:cs typeface="Georgia"/>
              </a:rPr>
              <a:t>pattern </a:t>
            </a:r>
            <a:r>
              <a:rPr sz="2600" spc="-15" dirty="0">
                <a:solidFill>
                  <a:srgbClr val="000000"/>
                </a:solidFill>
                <a:latin typeface="Georgia"/>
                <a:cs typeface="Georgia"/>
              </a:rPr>
              <a:t>that </a:t>
            </a:r>
            <a:r>
              <a:rPr sz="2600" b="1" i="1" spc="-120" dirty="0">
                <a:solidFill>
                  <a:srgbClr val="000000"/>
                </a:solidFill>
                <a:latin typeface="Georgia"/>
                <a:cs typeface="Georgia"/>
              </a:rPr>
              <a:t>translates</a:t>
            </a:r>
            <a:r>
              <a:rPr sz="2600" spc="-120" dirty="0">
                <a:solidFill>
                  <a:srgbClr val="000000"/>
                </a:solidFill>
                <a:latin typeface="Georgia"/>
                <a:cs typeface="Georgia"/>
              </a:rPr>
              <a:t>one </a:t>
            </a:r>
            <a:r>
              <a:rPr sz="2600" spc="-35" dirty="0">
                <a:solidFill>
                  <a:srgbClr val="000000"/>
                </a:solidFill>
                <a:latin typeface="Georgia"/>
                <a:cs typeface="Georgia"/>
              </a:rPr>
              <a:t>interface </a:t>
            </a:r>
            <a:r>
              <a:rPr sz="2600" spc="-45" dirty="0">
                <a:solidFill>
                  <a:srgbClr val="000000"/>
                </a:solidFill>
                <a:latin typeface="Georgia"/>
                <a:cs typeface="Georgia"/>
              </a:rPr>
              <a:t>for </a:t>
            </a:r>
            <a:r>
              <a:rPr sz="2600" spc="-60" dirty="0">
                <a:solidFill>
                  <a:srgbClr val="000000"/>
                </a:solidFill>
                <a:latin typeface="Georgia"/>
                <a:cs typeface="Georgia"/>
              </a:rPr>
              <a:t>a </a:t>
            </a:r>
            <a:r>
              <a:rPr sz="2600" spc="-45" dirty="0">
                <a:solidFill>
                  <a:srgbClr val="000000"/>
                </a:solidFill>
                <a:latin typeface="Georgia"/>
                <a:cs typeface="Georgia"/>
              </a:rPr>
              <a:t>class </a:t>
            </a:r>
            <a:r>
              <a:rPr sz="2600" spc="-20" dirty="0">
                <a:solidFill>
                  <a:srgbClr val="000000"/>
                </a:solidFill>
                <a:latin typeface="Georgia"/>
                <a:cs typeface="Georgia"/>
              </a:rPr>
              <a:t>into  </a:t>
            </a:r>
            <a:r>
              <a:rPr sz="2600" spc="-60" dirty="0">
                <a:solidFill>
                  <a:srgbClr val="000000"/>
                </a:solidFill>
                <a:latin typeface="Georgia"/>
                <a:cs typeface="Georgia"/>
              </a:rPr>
              <a:t>a </a:t>
            </a:r>
            <a:r>
              <a:rPr sz="2600" spc="-20" dirty="0">
                <a:solidFill>
                  <a:srgbClr val="000000"/>
                </a:solidFill>
                <a:latin typeface="Georgia"/>
                <a:cs typeface="Georgia"/>
              </a:rPr>
              <a:t>compatible</a:t>
            </a:r>
            <a:r>
              <a:rPr sz="2600" spc="-60" dirty="0">
                <a:solidFill>
                  <a:srgbClr val="000000"/>
                </a:solidFill>
                <a:latin typeface="Georgia"/>
                <a:cs typeface="Georgia"/>
              </a:rPr>
              <a:t> </a:t>
            </a:r>
            <a:r>
              <a:rPr sz="2600" spc="-35" dirty="0">
                <a:solidFill>
                  <a:srgbClr val="000000"/>
                </a:solidFill>
                <a:latin typeface="Georgia"/>
                <a:cs typeface="Georgia"/>
              </a:rPr>
              <a:t>interface.</a:t>
            </a:r>
            <a:endParaRPr sz="2600">
              <a:latin typeface="Georgia"/>
              <a:cs typeface="Georgia"/>
            </a:endParaRPr>
          </a:p>
        </p:txBody>
      </p:sp>
      <p:sp>
        <p:nvSpPr>
          <p:cNvPr id="8" name="object 8"/>
          <p:cNvSpPr/>
          <p:nvPr/>
        </p:nvSpPr>
        <p:spPr>
          <a:xfrm>
            <a:off x="2438400" y="2446147"/>
            <a:ext cx="6473825" cy="441184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195820" cy="169100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10" dirty="0">
                <a:latin typeface="Georgia"/>
                <a:cs typeface="Georgia"/>
              </a:rPr>
              <a:t>A </a:t>
            </a:r>
            <a:r>
              <a:rPr sz="2600" spc="-30" dirty="0">
                <a:latin typeface="Georgia"/>
                <a:cs typeface="Georgia"/>
              </a:rPr>
              <a:t>facade </a:t>
            </a:r>
            <a:r>
              <a:rPr sz="2600" spc="-55" dirty="0">
                <a:latin typeface="Georgia"/>
                <a:cs typeface="Georgia"/>
              </a:rPr>
              <a:t>is </a:t>
            </a:r>
            <a:r>
              <a:rPr sz="2600" spc="-45" dirty="0">
                <a:latin typeface="Georgia"/>
                <a:cs typeface="Georgia"/>
              </a:rPr>
              <a:t>an </a:t>
            </a:r>
            <a:r>
              <a:rPr sz="2600" spc="-10" dirty="0">
                <a:latin typeface="Georgia"/>
                <a:cs typeface="Georgia"/>
              </a:rPr>
              <a:t>object that </a:t>
            </a:r>
            <a:r>
              <a:rPr sz="2600" spc="-45" dirty="0">
                <a:latin typeface="Georgia"/>
                <a:cs typeface="Georgia"/>
              </a:rPr>
              <a:t>provides </a:t>
            </a:r>
            <a:r>
              <a:rPr sz="2600" spc="-65" dirty="0">
                <a:latin typeface="Georgia"/>
                <a:cs typeface="Georgia"/>
              </a:rPr>
              <a:t>a </a:t>
            </a:r>
            <a:r>
              <a:rPr sz="2600" b="1" spc="-95" dirty="0">
                <a:latin typeface="Georgia"/>
                <a:cs typeface="Georgia"/>
              </a:rPr>
              <a:t>simplified  </a:t>
            </a:r>
            <a:r>
              <a:rPr sz="2600" b="1" spc="-120" dirty="0">
                <a:latin typeface="Georgia"/>
                <a:cs typeface="Georgia"/>
              </a:rPr>
              <a:t>interface </a:t>
            </a:r>
            <a:r>
              <a:rPr sz="2600" spc="-5" dirty="0">
                <a:latin typeface="Georgia"/>
                <a:cs typeface="Georgia"/>
              </a:rPr>
              <a:t>to </a:t>
            </a:r>
            <a:r>
              <a:rPr sz="2600" spc="-65" dirty="0">
                <a:latin typeface="Georgia"/>
                <a:cs typeface="Georgia"/>
              </a:rPr>
              <a:t>a </a:t>
            </a:r>
            <a:r>
              <a:rPr sz="2600" spc="-55" dirty="0">
                <a:latin typeface="Georgia"/>
                <a:cs typeface="Georgia"/>
              </a:rPr>
              <a:t>larger </a:t>
            </a:r>
            <a:r>
              <a:rPr sz="2600" spc="-25" dirty="0">
                <a:latin typeface="Georgia"/>
                <a:cs typeface="Georgia"/>
              </a:rPr>
              <a:t>body </a:t>
            </a:r>
            <a:r>
              <a:rPr sz="2600" spc="-20" dirty="0">
                <a:latin typeface="Georgia"/>
                <a:cs typeface="Georgia"/>
              </a:rPr>
              <a:t>of code, such </a:t>
            </a:r>
            <a:r>
              <a:rPr sz="2600" spc="-65" dirty="0">
                <a:latin typeface="Georgia"/>
                <a:cs typeface="Georgia"/>
              </a:rPr>
              <a:t>as a</a:t>
            </a:r>
            <a:r>
              <a:rPr sz="2600" spc="-415" dirty="0">
                <a:latin typeface="Georgia"/>
                <a:cs typeface="Georgia"/>
              </a:rPr>
              <a:t> </a:t>
            </a:r>
            <a:r>
              <a:rPr sz="2600" spc="-45" dirty="0">
                <a:latin typeface="Georgia"/>
                <a:cs typeface="Georgia"/>
              </a:rPr>
              <a:t>class  </a:t>
            </a:r>
            <a:r>
              <a:rPr sz="2600" spc="-75" dirty="0">
                <a:latin typeface="Georgia"/>
                <a:cs typeface="Georgia"/>
              </a:rPr>
              <a:t>library.</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90" dirty="0">
                <a:latin typeface="Georgia"/>
                <a:cs typeface="Georgia"/>
              </a:rPr>
              <a:t>Type: </a:t>
            </a:r>
            <a:r>
              <a:rPr sz="2600" spc="-40" dirty="0">
                <a:latin typeface="Georgia"/>
                <a:cs typeface="Georgia"/>
              </a:rPr>
              <a:t>Structural </a:t>
            </a:r>
            <a:r>
              <a:rPr sz="2600" spc="-20" dirty="0">
                <a:latin typeface="Georgia"/>
                <a:cs typeface="Georgia"/>
              </a:rPr>
              <a:t>Design</a:t>
            </a:r>
            <a:r>
              <a:rPr sz="2600" spc="110" dirty="0">
                <a:latin typeface="Georgia"/>
                <a:cs typeface="Georgia"/>
              </a:rPr>
              <a:t> </a:t>
            </a:r>
            <a:r>
              <a:rPr sz="2600" spc="-45" dirty="0">
                <a:latin typeface="Georgia"/>
                <a:cs typeface="Georgia"/>
              </a:rPr>
              <a:t>Pattern.</a:t>
            </a:r>
            <a:endParaRPr sz="2600">
              <a:latin typeface="Georgia"/>
              <a:cs typeface="Georgia"/>
            </a:endParaRPr>
          </a:p>
        </p:txBody>
      </p:sp>
      <p:sp>
        <p:nvSpPr>
          <p:cNvPr id="8" name="object 8"/>
          <p:cNvSpPr txBox="1">
            <a:spLocks noGrp="1"/>
          </p:cNvSpPr>
          <p:nvPr>
            <p:ph type="title"/>
          </p:nvPr>
        </p:nvSpPr>
        <p:spPr>
          <a:xfrm>
            <a:off x="444500" y="327101"/>
            <a:ext cx="3879850" cy="788670"/>
          </a:xfrm>
          <a:prstGeom prst="rect">
            <a:avLst/>
          </a:prstGeom>
        </p:spPr>
        <p:txBody>
          <a:bodyPr vert="horz" wrap="square" lIns="0" tIns="13335" rIns="0" bIns="0" rtlCol="0">
            <a:spAutoFit/>
          </a:bodyPr>
          <a:lstStyle/>
          <a:p>
            <a:pPr marL="12700">
              <a:lnSpc>
                <a:spcPct val="100000"/>
              </a:lnSpc>
              <a:spcBef>
                <a:spcPts val="105"/>
              </a:spcBef>
            </a:pPr>
            <a:r>
              <a:rPr spc="-420" dirty="0"/>
              <a:t>Façade</a:t>
            </a:r>
            <a:r>
              <a:rPr spc="-355" dirty="0"/>
              <a:t> </a:t>
            </a:r>
            <a:r>
              <a:rPr spc="-75" dirty="0"/>
              <a:t>pattern</a:t>
            </a:r>
          </a:p>
        </p:txBody>
      </p:sp>
      <p:sp>
        <p:nvSpPr>
          <p:cNvPr id="9" name="object 9"/>
          <p:cNvSpPr/>
          <p:nvPr/>
        </p:nvSpPr>
        <p:spPr>
          <a:xfrm>
            <a:off x="1676400" y="2800984"/>
            <a:ext cx="6096000" cy="4057012"/>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013"/>
            <a:ext cx="3879850" cy="788670"/>
          </a:xfrm>
          <a:prstGeom prst="rect">
            <a:avLst/>
          </a:prstGeom>
        </p:spPr>
        <p:txBody>
          <a:bodyPr vert="horz" wrap="square" lIns="0" tIns="13335" rIns="0" bIns="0" rtlCol="0">
            <a:spAutoFit/>
          </a:bodyPr>
          <a:lstStyle/>
          <a:p>
            <a:pPr marL="12700">
              <a:lnSpc>
                <a:spcPct val="100000"/>
              </a:lnSpc>
              <a:spcBef>
                <a:spcPts val="105"/>
              </a:spcBef>
            </a:pPr>
            <a:r>
              <a:rPr spc="-420" dirty="0"/>
              <a:t>Façade</a:t>
            </a:r>
            <a:r>
              <a:rPr spc="-355" dirty="0"/>
              <a:t> </a:t>
            </a:r>
            <a:r>
              <a:rPr spc="-75" dirty="0"/>
              <a:t>pattern</a:t>
            </a:r>
          </a:p>
        </p:txBody>
      </p:sp>
      <p:sp>
        <p:nvSpPr>
          <p:cNvPr id="3" name="object 3"/>
          <p:cNvSpPr/>
          <p:nvPr/>
        </p:nvSpPr>
        <p:spPr>
          <a:xfrm>
            <a:off x="2286000" y="820052"/>
            <a:ext cx="5257800" cy="60244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3602990" cy="788670"/>
          </a:xfrm>
          <a:prstGeom prst="rect">
            <a:avLst/>
          </a:prstGeom>
        </p:spPr>
        <p:txBody>
          <a:bodyPr vert="horz" wrap="square" lIns="0" tIns="13335" rIns="0" bIns="0" rtlCol="0">
            <a:spAutoFit/>
          </a:bodyPr>
          <a:lstStyle/>
          <a:p>
            <a:pPr marL="12700">
              <a:lnSpc>
                <a:spcPct val="100000"/>
              </a:lnSpc>
              <a:spcBef>
                <a:spcPts val="105"/>
              </a:spcBef>
            </a:pPr>
            <a:r>
              <a:rPr spc="-175" dirty="0"/>
              <a:t>Pattern</a:t>
            </a:r>
            <a:r>
              <a:rPr spc="-345" dirty="0"/>
              <a:t> </a:t>
            </a:r>
            <a:r>
              <a:rPr spc="-415" dirty="0"/>
              <a:t>Scope</a:t>
            </a:r>
          </a:p>
        </p:txBody>
      </p:sp>
      <p:sp>
        <p:nvSpPr>
          <p:cNvPr id="8" name="object 8"/>
          <p:cNvSpPr txBox="1"/>
          <p:nvPr/>
        </p:nvSpPr>
        <p:spPr>
          <a:xfrm>
            <a:off x="535940" y="1153413"/>
            <a:ext cx="7604759" cy="3609975"/>
          </a:xfrm>
          <a:prstGeom prst="rect">
            <a:avLst/>
          </a:prstGeom>
        </p:spPr>
        <p:txBody>
          <a:bodyPr vert="horz" wrap="square" lIns="0" tIns="12065" rIns="0" bIns="0" rtlCol="0">
            <a:spAutoFit/>
          </a:bodyPr>
          <a:lstStyle/>
          <a:p>
            <a:pPr marL="285115" marR="647700" indent="-272415">
              <a:lnSpc>
                <a:spcPct val="100000"/>
              </a:lnSpc>
              <a:spcBef>
                <a:spcPts val="95"/>
              </a:spcBef>
              <a:buClr>
                <a:srgbClr val="0AD0D9"/>
              </a:buClr>
              <a:buSzPct val="94642"/>
              <a:buFont typeface="Arial"/>
              <a:buChar char=""/>
              <a:tabLst>
                <a:tab pos="285750" algn="l"/>
              </a:tabLst>
            </a:pPr>
            <a:r>
              <a:rPr sz="2800" spc="-20" dirty="0">
                <a:latin typeface="Georgia"/>
                <a:cs typeface="Georgia"/>
              </a:rPr>
              <a:t>The </a:t>
            </a:r>
            <a:r>
              <a:rPr sz="2800" spc="-35" dirty="0">
                <a:latin typeface="Georgia"/>
                <a:cs typeface="Georgia"/>
              </a:rPr>
              <a:t>scope </a:t>
            </a:r>
            <a:r>
              <a:rPr sz="2800" spc="-25" dirty="0">
                <a:latin typeface="Georgia"/>
                <a:cs typeface="Georgia"/>
              </a:rPr>
              <a:t>of </a:t>
            </a:r>
            <a:r>
              <a:rPr sz="2800" spc="-70" dirty="0">
                <a:latin typeface="Georgia"/>
                <a:cs typeface="Georgia"/>
              </a:rPr>
              <a:t>a </a:t>
            </a:r>
            <a:r>
              <a:rPr sz="2800" spc="-40" dirty="0">
                <a:latin typeface="Georgia"/>
                <a:cs typeface="Georgia"/>
              </a:rPr>
              <a:t>pattern </a:t>
            </a:r>
            <a:r>
              <a:rPr sz="2800" spc="-30" dirty="0">
                <a:latin typeface="Georgia"/>
                <a:cs typeface="Georgia"/>
              </a:rPr>
              <a:t>specifies </a:t>
            </a:r>
            <a:r>
              <a:rPr sz="2800" spc="-20" dirty="0">
                <a:latin typeface="Georgia"/>
                <a:cs typeface="Georgia"/>
              </a:rPr>
              <a:t>whether </a:t>
            </a:r>
            <a:r>
              <a:rPr sz="2800" spc="-455" dirty="0">
                <a:latin typeface="Georgia"/>
                <a:cs typeface="Georgia"/>
              </a:rPr>
              <a:t>the  </a:t>
            </a:r>
            <a:r>
              <a:rPr sz="2800" spc="-40" dirty="0">
                <a:latin typeface="Georgia"/>
                <a:cs typeface="Georgia"/>
              </a:rPr>
              <a:t>pattern </a:t>
            </a:r>
            <a:r>
              <a:rPr sz="2800" spc="-45" dirty="0">
                <a:latin typeface="Georgia"/>
                <a:cs typeface="Georgia"/>
              </a:rPr>
              <a:t>applies </a:t>
            </a:r>
            <a:r>
              <a:rPr sz="2800" spc="-15" dirty="0">
                <a:latin typeface="Georgia"/>
                <a:cs typeface="Georgia"/>
              </a:rPr>
              <a:t>to </a:t>
            </a:r>
            <a:r>
              <a:rPr sz="2800" b="1" spc="-140" dirty="0">
                <a:latin typeface="Georgia"/>
                <a:cs typeface="Georgia"/>
              </a:rPr>
              <a:t>classes </a:t>
            </a:r>
            <a:r>
              <a:rPr sz="2800" spc="-40" dirty="0">
                <a:latin typeface="Georgia"/>
                <a:cs typeface="Georgia"/>
              </a:rPr>
              <a:t>or</a:t>
            </a:r>
            <a:r>
              <a:rPr sz="2800" spc="-60" dirty="0">
                <a:latin typeface="Georgia"/>
                <a:cs typeface="Georgia"/>
              </a:rPr>
              <a:t> </a:t>
            </a:r>
            <a:r>
              <a:rPr sz="2800" b="1" spc="-100" dirty="0">
                <a:latin typeface="Georgia"/>
                <a:cs typeface="Georgia"/>
              </a:rPr>
              <a:t>objects</a:t>
            </a:r>
            <a:r>
              <a:rPr sz="2800" spc="-100" dirty="0">
                <a:latin typeface="Georgia"/>
                <a:cs typeface="Georgia"/>
              </a:rPr>
              <a:t>.</a:t>
            </a:r>
            <a:endParaRPr sz="2800">
              <a:latin typeface="Georgia"/>
              <a:cs typeface="Georgia"/>
            </a:endParaRPr>
          </a:p>
          <a:p>
            <a:pPr marL="285115" marR="5080" indent="-272415">
              <a:lnSpc>
                <a:spcPct val="100000"/>
              </a:lnSpc>
              <a:spcBef>
                <a:spcPts val="675"/>
              </a:spcBef>
              <a:buClr>
                <a:srgbClr val="0AD0D9"/>
              </a:buClr>
              <a:buSzPct val="94642"/>
              <a:buFont typeface="Arial"/>
              <a:buChar char=""/>
              <a:tabLst>
                <a:tab pos="285750" algn="l"/>
              </a:tabLst>
            </a:pPr>
            <a:r>
              <a:rPr sz="2800" b="1" spc="-140" dirty="0">
                <a:latin typeface="Georgia"/>
                <a:cs typeface="Georgia"/>
              </a:rPr>
              <a:t>Class patterns </a:t>
            </a:r>
            <a:r>
              <a:rPr sz="2800" spc="-35" dirty="0">
                <a:latin typeface="Georgia"/>
                <a:cs typeface="Georgia"/>
              </a:rPr>
              <a:t>describe </a:t>
            </a:r>
            <a:r>
              <a:rPr sz="2800" spc="-40" dirty="0">
                <a:latin typeface="Georgia"/>
                <a:cs typeface="Georgia"/>
              </a:rPr>
              <a:t>relationships </a:t>
            </a:r>
            <a:r>
              <a:rPr sz="2800" spc="-25" dirty="0">
                <a:latin typeface="Georgia"/>
                <a:cs typeface="Georgia"/>
              </a:rPr>
              <a:t>between  </a:t>
            </a:r>
            <a:r>
              <a:rPr sz="2800" spc="-50" dirty="0">
                <a:latin typeface="Georgia"/>
                <a:cs typeface="Georgia"/>
              </a:rPr>
              <a:t>classes </a:t>
            </a:r>
            <a:r>
              <a:rPr sz="2800" spc="-40" dirty="0">
                <a:latin typeface="Georgia"/>
                <a:cs typeface="Georgia"/>
              </a:rPr>
              <a:t>and </a:t>
            </a:r>
            <a:r>
              <a:rPr sz="2800" spc="-30" dirty="0">
                <a:latin typeface="Georgia"/>
                <a:cs typeface="Georgia"/>
              </a:rPr>
              <a:t>their </a:t>
            </a:r>
            <a:r>
              <a:rPr sz="2800" spc="-50" dirty="0">
                <a:latin typeface="Georgia"/>
                <a:cs typeface="Georgia"/>
              </a:rPr>
              <a:t>subclasses. </a:t>
            </a:r>
            <a:r>
              <a:rPr sz="2800" spc="-35" dirty="0">
                <a:latin typeface="Georgia"/>
                <a:cs typeface="Georgia"/>
              </a:rPr>
              <a:t>These </a:t>
            </a:r>
            <a:r>
              <a:rPr sz="2800" spc="-40" dirty="0">
                <a:latin typeface="Georgia"/>
                <a:cs typeface="Georgia"/>
              </a:rPr>
              <a:t>relationships  </a:t>
            </a:r>
            <a:r>
              <a:rPr sz="2800" spc="-70" dirty="0">
                <a:latin typeface="Georgia"/>
                <a:cs typeface="Georgia"/>
              </a:rPr>
              <a:t>are</a:t>
            </a:r>
            <a:r>
              <a:rPr sz="2800" spc="-100" dirty="0">
                <a:latin typeface="Georgia"/>
                <a:cs typeface="Georgia"/>
              </a:rPr>
              <a:t> </a:t>
            </a:r>
            <a:r>
              <a:rPr sz="2800" spc="-30" dirty="0">
                <a:latin typeface="Georgia"/>
                <a:cs typeface="Georgia"/>
              </a:rPr>
              <a:t>static.</a:t>
            </a:r>
            <a:endParaRPr sz="2800">
              <a:latin typeface="Georgia"/>
              <a:cs typeface="Georgia"/>
            </a:endParaRPr>
          </a:p>
          <a:p>
            <a:pPr marL="285115" marR="418465" indent="-272415">
              <a:lnSpc>
                <a:spcPct val="100000"/>
              </a:lnSpc>
              <a:spcBef>
                <a:spcPts val="675"/>
              </a:spcBef>
              <a:buClr>
                <a:srgbClr val="0AD0D9"/>
              </a:buClr>
              <a:buSzPct val="94642"/>
              <a:buFont typeface="Arial"/>
              <a:buChar char=""/>
              <a:tabLst>
                <a:tab pos="285750" algn="l"/>
                <a:tab pos="2994025" algn="l"/>
              </a:tabLst>
            </a:pPr>
            <a:r>
              <a:rPr sz="2800" b="1" spc="-75" dirty="0">
                <a:latin typeface="Georgia"/>
                <a:cs typeface="Georgia"/>
              </a:rPr>
              <a:t>Object </a:t>
            </a:r>
            <a:r>
              <a:rPr sz="2800" b="1" spc="-140" dirty="0">
                <a:latin typeface="Georgia"/>
                <a:cs typeface="Georgia"/>
              </a:rPr>
              <a:t>patterns </a:t>
            </a:r>
            <a:r>
              <a:rPr sz="2800" spc="-35" dirty="0">
                <a:latin typeface="Georgia"/>
                <a:cs typeface="Georgia"/>
              </a:rPr>
              <a:t>describe </a:t>
            </a:r>
            <a:r>
              <a:rPr sz="2800" spc="-5" dirty="0">
                <a:latin typeface="Georgia"/>
                <a:cs typeface="Georgia"/>
              </a:rPr>
              <a:t>the </a:t>
            </a:r>
            <a:r>
              <a:rPr sz="2800" spc="-40" dirty="0">
                <a:latin typeface="Georgia"/>
                <a:cs typeface="Georgia"/>
              </a:rPr>
              <a:t>relationships  </a:t>
            </a:r>
            <a:r>
              <a:rPr sz="2800" spc="-25" dirty="0">
                <a:latin typeface="Georgia"/>
                <a:cs typeface="Georgia"/>
              </a:rPr>
              <a:t>between</a:t>
            </a:r>
            <a:r>
              <a:rPr sz="2800" spc="-85" dirty="0">
                <a:latin typeface="Georgia"/>
                <a:cs typeface="Georgia"/>
              </a:rPr>
              <a:t> </a:t>
            </a:r>
            <a:r>
              <a:rPr sz="2800" spc="-30" dirty="0">
                <a:latin typeface="Georgia"/>
                <a:cs typeface="Georgia"/>
              </a:rPr>
              <a:t>objects.	</a:t>
            </a:r>
            <a:r>
              <a:rPr sz="2800" spc="-40" dirty="0">
                <a:latin typeface="Georgia"/>
                <a:cs typeface="Georgia"/>
              </a:rPr>
              <a:t>Theses relationships </a:t>
            </a:r>
            <a:r>
              <a:rPr sz="2800" spc="-30" dirty="0">
                <a:latin typeface="Georgia"/>
                <a:cs typeface="Georgia"/>
              </a:rPr>
              <a:t>can</a:t>
            </a:r>
            <a:r>
              <a:rPr sz="2800" spc="-140" dirty="0">
                <a:latin typeface="Georgia"/>
                <a:cs typeface="Georgia"/>
              </a:rPr>
              <a:t> </a:t>
            </a:r>
            <a:r>
              <a:rPr sz="2800" spc="-20" dirty="0">
                <a:latin typeface="Georgia"/>
                <a:cs typeface="Georgia"/>
              </a:rPr>
              <a:t>be  </a:t>
            </a:r>
            <a:r>
              <a:rPr sz="2800" spc="-35" dirty="0">
                <a:latin typeface="Georgia"/>
                <a:cs typeface="Georgia"/>
              </a:rPr>
              <a:t>changed </a:t>
            </a:r>
            <a:r>
              <a:rPr sz="2800" spc="-25" dirty="0">
                <a:latin typeface="Georgia"/>
                <a:cs typeface="Georgia"/>
              </a:rPr>
              <a:t>at</a:t>
            </a:r>
            <a:r>
              <a:rPr sz="2800" spc="-90" dirty="0">
                <a:latin typeface="Georgia"/>
                <a:cs typeface="Georgia"/>
              </a:rPr>
              <a:t> </a:t>
            </a:r>
            <a:r>
              <a:rPr sz="2800" spc="-35" dirty="0">
                <a:latin typeface="Georgia"/>
                <a:cs typeface="Georgia"/>
              </a:rPr>
              <a:t>runtime.</a:t>
            </a:r>
            <a:endParaRPr sz="2800">
              <a:latin typeface="Georgia"/>
              <a:cs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4462145" cy="788670"/>
          </a:xfrm>
          <a:prstGeom prst="rect">
            <a:avLst/>
          </a:prstGeom>
        </p:spPr>
        <p:txBody>
          <a:bodyPr vert="horz" wrap="square" lIns="0" tIns="13335" rIns="0" bIns="0" rtlCol="0">
            <a:spAutoFit/>
          </a:bodyPr>
          <a:lstStyle/>
          <a:p>
            <a:pPr marL="12700">
              <a:lnSpc>
                <a:spcPct val="100000"/>
              </a:lnSpc>
              <a:spcBef>
                <a:spcPts val="105"/>
              </a:spcBef>
            </a:pPr>
            <a:r>
              <a:rPr spc="-180" dirty="0"/>
              <a:t>Defining</a:t>
            </a:r>
            <a:r>
              <a:rPr spc="-320" dirty="0"/>
              <a:t> </a:t>
            </a:r>
            <a:r>
              <a:rPr spc="-225" dirty="0"/>
              <a:t>Patterns</a:t>
            </a:r>
          </a:p>
        </p:txBody>
      </p:sp>
      <p:sp>
        <p:nvSpPr>
          <p:cNvPr id="8" name="object 8"/>
          <p:cNvSpPr txBox="1"/>
          <p:nvPr/>
        </p:nvSpPr>
        <p:spPr>
          <a:xfrm>
            <a:off x="535940" y="1110742"/>
            <a:ext cx="8013065" cy="3013075"/>
          </a:xfrm>
          <a:prstGeom prst="rect">
            <a:avLst/>
          </a:prstGeom>
        </p:spPr>
        <p:txBody>
          <a:bodyPr vert="horz" wrap="square" lIns="0" tIns="60960" rIns="0" bIns="0" rtlCol="0">
            <a:spAutoFit/>
          </a:bodyPr>
          <a:lstStyle/>
          <a:p>
            <a:pPr marL="285115" marR="611505" indent="-272415">
              <a:lnSpc>
                <a:spcPts val="3020"/>
              </a:lnSpc>
              <a:spcBef>
                <a:spcPts val="480"/>
              </a:spcBef>
              <a:buClr>
                <a:srgbClr val="0AD0D9"/>
              </a:buClr>
              <a:buSzPct val="94642"/>
              <a:buFont typeface="Arial"/>
              <a:buChar char=""/>
              <a:tabLst>
                <a:tab pos="285750" algn="l"/>
              </a:tabLst>
            </a:pPr>
            <a:r>
              <a:rPr sz="2800" spc="-45" dirty="0">
                <a:latin typeface="Georgia"/>
                <a:cs typeface="Georgia"/>
              </a:rPr>
              <a:t>Are </a:t>
            </a:r>
            <a:r>
              <a:rPr sz="2800" spc="-20" dirty="0">
                <a:latin typeface="Georgia"/>
                <a:cs typeface="Georgia"/>
              </a:rPr>
              <a:t>defined </a:t>
            </a:r>
            <a:r>
              <a:rPr sz="2800" spc="-35" dirty="0">
                <a:latin typeface="Georgia"/>
                <a:cs typeface="Georgia"/>
              </a:rPr>
              <a:t>in </a:t>
            </a:r>
            <a:r>
              <a:rPr sz="2800" spc="-50" dirty="0">
                <a:latin typeface="Georgia"/>
                <a:cs typeface="Georgia"/>
              </a:rPr>
              <a:t>terms </a:t>
            </a:r>
            <a:r>
              <a:rPr sz="2800" spc="-25" dirty="0">
                <a:latin typeface="Georgia"/>
                <a:cs typeface="Georgia"/>
              </a:rPr>
              <a:t>of </a:t>
            </a:r>
            <a:r>
              <a:rPr sz="2800" spc="-50" dirty="0">
                <a:latin typeface="Georgia"/>
                <a:cs typeface="Georgia"/>
              </a:rPr>
              <a:t>classes </a:t>
            </a:r>
            <a:r>
              <a:rPr sz="2800" spc="-40" dirty="0">
                <a:latin typeface="Georgia"/>
                <a:cs typeface="Georgia"/>
              </a:rPr>
              <a:t>and </a:t>
            </a:r>
            <a:r>
              <a:rPr sz="2800" spc="-25" dirty="0">
                <a:latin typeface="Georgia"/>
                <a:cs typeface="Georgia"/>
              </a:rPr>
              <a:t>objects </a:t>
            </a:r>
            <a:r>
              <a:rPr sz="2800" spc="-475" dirty="0">
                <a:latin typeface="Georgia"/>
                <a:cs typeface="Georgia"/>
              </a:rPr>
              <a:t>and  </a:t>
            </a:r>
            <a:r>
              <a:rPr sz="2800" spc="-40" dirty="0">
                <a:latin typeface="Georgia"/>
                <a:cs typeface="Georgia"/>
              </a:rPr>
              <a:t>relationships </a:t>
            </a:r>
            <a:r>
              <a:rPr sz="2800" spc="-25" dirty="0">
                <a:latin typeface="Georgia"/>
                <a:cs typeface="Georgia"/>
              </a:rPr>
              <a:t>between</a:t>
            </a:r>
            <a:r>
              <a:rPr sz="2800" spc="-45" dirty="0">
                <a:latin typeface="Georgia"/>
                <a:cs typeface="Georgia"/>
              </a:rPr>
              <a:t> </a:t>
            </a:r>
            <a:r>
              <a:rPr sz="2800" spc="-25" dirty="0">
                <a:latin typeface="Georgia"/>
                <a:cs typeface="Georgia"/>
              </a:rPr>
              <a:t>them.</a:t>
            </a:r>
            <a:endParaRPr sz="2800">
              <a:latin typeface="Georgia"/>
              <a:cs typeface="Georgia"/>
            </a:endParaRPr>
          </a:p>
          <a:p>
            <a:pPr marL="285115" marR="316230" indent="-272415">
              <a:lnSpc>
                <a:spcPts val="3020"/>
              </a:lnSpc>
              <a:spcBef>
                <a:spcPts val="680"/>
              </a:spcBef>
              <a:buClr>
                <a:srgbClr val="0AD0D9"/>
              </a:buClr>
              <a:buSzPct val="94642"/>
              <a:buFont typeface="Arial"/>
              <a:buChar char=""/>
              <a:tabLst>
                <a:tab pos="285750" algn="l"/>
              </a:tabLst>
            </a:pPr>
            <a:r>
              <a:rPr sz="2800" spc="-50" dirty="0">
                <a:latin typeface="Georgia"/>
                <a:cs typeface="Georgia"/>
              </a:rPr>
              <a:t>Using </a:t>
            </a:r>
            <a:r>
              <a:rPr sz="2800" spc="-30" dirty="0">
                <a:latin typeface="Georgia"/>
                <a:cs typeface="Georgia"/>
              </a:rPr>
              <a:t>existing </a:t>
            </a:r>
            <a:r>
              <a:rPr sz="2800" spc="-35" dirty="0">
                <a:latin typeface="Georgia"/>
                <a:cs typeface="Georgia"/>
              </a:rPr>
              <a:t>well-tested </a:t>
            </a:r>
            <a:r>
              <a:rPr sz="2800" spc="-45" dirty="0">
                <a:latin typeface="Georgia"/>
                <a:cs typeface="Georgia"/>
              </a:rPr>
              <a:t>patterns </a:t>
            </a:r>
            <a:r>
              <a:rPr sz="2800" spc="-85" dirty="0">
                <a:latin typeface="Georgia"/>
                <a:cs typeface="Georgia"/>
              </a:rPr>
              <a:t>saves </a:t>
            </a:r>
            <a:r>
              <a:rPr sz="2800" spc="-25" dirty="0">
                <a:latin typeface="Georgia"/>
                <a:cs typeface="Georgia"/>
              </a:rPr>
              <a:t>time  </a:t>
            </a:r>
            <a:r>
              <a:rPr sz="2800" spc="-40" dirty="0">
                <a:latin typeface="Georgia"/>
                <a:cs typeface="Georgia"/>
              </a:rPr>
              <a:t>instead </a:t>
            </a:r>
            <a:r>
              <a:rPr sz="2800" spc="-25" dirty="0">
                <a:latin typeface="Georgia"/>
                <a:cs typeface="Georgia"/>
              </a:rPr>
              <a:t>of </a:t>
            </a:r>
            <a:r>
              <a:rPr sz="2800" spc="-35" dirty="0">
                <a:latin typeface="Georgia"/>
                <a:cs typeface="Georgia"/>
              </a:rPr>
              <a:t>deriving </a:t>
            </a:r>
            <a:r>
              <a:rPr sz="2800" spc="-20" dirty="0">
                <a:latin typeface="Georgia"/>
                <a:cs typeface="Georgia"/>
              </a:rPr>
              <a:t>them </a:t>
            </a:r>
            <a:r>
              <a:rPr sz="2800" spc="-55" dirty="0">
                <a:latin typeface="Georgia"/>
                <a:cs typeface="Georgia"/>
              </a:rPr>
              <a:t>from </a:t>
            </a:r>
            <a:r>
              <a:rPr sz="2800" spc="-40" dirty="0">
                <a:latin typeface="Georgia"/>
                <a:cs typeface="Georgia"/>
              </a:rPr>
              <a:t>scratch </a:t>
            </a:r>
            <a:r>
              <a:rPr sz="2800" spc="-20" dirty="0">
                <a:latin typeface="Georgia"/>
                <a:cs typeface="Georgia"/>
              </a:rPr>
              <a:t>each</a:t>
            </a:r>
            <a:r>
              <a:rPr sz="2800" spc="-60" dirty="0">
                <a:latin typeface="Georgia"/>
                <a:cs typeface="Georgia"/>
              </a:rPr>
              <a:t> </a:t>
            </a:r>
            <a:r>
              <a:rPr sz="2800" spc="-30" dirty="0">
                <a:latin typeface="Georgia"/>
                <a:cs typeface="Georgia"/>
              </a:rPr>
              <a:t>time.</a:t>
            </a:r>
            <a:endParaRPr sz="2800">
              <a:latin typeface="Georgia"/>
              <a:cs typeface="Georgia"/>
            </a:endParaRPr>
          </a:p>
          <a:p>
            <a:pPr marL="285115" marR="392430" indent="-272415">
              <a:lnSpc>
                <a:spcPts val="3020"/>
              </a:lnSpc>
              <a:spcBef>
                <a:spcPts val="680"/>
              </a:spcBef>
              <a:buClr>
                <a:srgbClr val="0AD0D9"/>
              </a:buClr>
              <a:buSzPct val="94642"/>
              <a:buFont typeface="Arial"/>
              <a:buChar char=""/>
              <a:tabLst>
                <a:tab pos="285750" algn="l"/>
              </a:tabLst>
            </a:pPr>
            <a:r>
              <a:rPr sz="2800" spc="-55" dirty="0">
                <a:latin typeface="Georgia"/>
                <a:cs typeface="Georgia"/>
              </a:rPr>
              <a:t>Patterns </a:t>
            </a:r>
            <a:r>
              <a:rPr sz="2800" spc="-45" dirty="0">
                <a:latin typeface="Georgia"/>
                <a:cs typeface="Georgia"/>
              </a:rPr>
              <a:t>usually </a:t>
            </a:r>
            <a:r>
              <a:rPr sz="2800" spc="-35" dirty="0">
                <a:latin typeface="Georgia"/>
                <a:cs typeface="Georgia"/>
              </a:rPr>
              <a:t>consist </a:t>
            </a:r>
            <a:r>
              <a:rPr sz="2800" spc="-25" dirty="0">
                <a:latin typeface="Georgia"/>
                <a:cs typeface="Georgia"/>
              </a:rPr>
              <a:t>of </a:t>
            </a:r>
            <a:r>
              <a:rPr sz="2800" spc="-50" dirty="0">
                <a:latin typeface="Georgia"/>
                <a:cs typeface="Georgia"/>
              </a:rPr>
              <a:t>smaller </a:t>
            </a:r>
            <a:r>
              <a:rPr sz="2800" spc="-95" dirty="0">
                <a:latin typeface="Georgia"/>
                <a:cs typeface="Georgia"/>
              </a:rPr>
              <a:t>patterns/sub-  </a:t>
            </a:r>
            <a:r>
              <a:rPr sz="2800" spc="-50" dirty="0">
                <a:latin typeface="Georgia"/>
                <a:cs typeface="Georgia"/>
              </a:rPr>
              <a:t>patterns.</a:t>
            </a:r>
            <a:endParaRPr sz="2800">
              <a:latin typeface="Georgia"/>
              <a:cs typeface="Georgia"/>
            </a:endParaRPr>
          </a:p>
          <a:p>
            <a:pPr marL="285115" indent="-272415">
              <a:lnSpc>
                <a:spcPct val="100000"/>
              </a:lnSpc>
              <a:spcBef>
                <a:spcPts val="300"/>
              </a:spcBef>
              <a:buClr>
                <a:srgbClr val="0AD0D9"/>
              </a:buClr>
              <a:buSzPct val="94642"/>
              <a:buFont typeface="Arial"/>
              <a:buChar char=""/>
              <a:tabLst>
                <a:tab pos="285750" algn="l"/>
              </a:tabLst>
            </a:pPr>
            <a:r>
              <a:rPr sz="2800" spc="-50" dirty="0">
                <a:latin typeface="Georgia"/>
                <a:cs typeface="Georgia"/>
              </a:rPr>
              <a:t>Class </a:t>
            </a:r>
            <a:r>
              <a:rPr sz="2800" spc="-60" dirty="0">
                <a:latin typeface="Georgia"/>
                <a:cs typeface="Georgia"/>
              </a:rPr>
              <a:t>diagrams </a:t>
            </a:r>
            <a:r>
              <a:rPr sz="2800" spc="-70" dirty="0">
                <a:latin typeface="Georgia"/>
                <a:cs typeface="Georgia"/>
              </a:rPr>
              <a:t>are </a:t>
            </a:r>
            <a:r>
              <a:rPr sz="2800" spc="-40" dirty="0">
                <a:latin typeface="Georgia"/>
                <a:cs typeface="Georgia"/>
              </a:rPr>
              <a:t>used </a:t>
            </a:r>
            <a:r>
              <a:rPr sz="2800" spc="-10" dirty="0">
                <a:latin typeface="Georgia"/>
                <a:cs typeface="Georgia"/>
              </a:rPr>
              <a:t>to </a:t>
            </a:r>
            <a:r>
              <a:rPr sz="2800" spc="-65" dirty="0">
                <a:latin typeface="Georgia"/>
                <a:cs typeface="Georgia"/>
              </a:rPr>
              <a:t>express </a:t>
            </a:r>
            <a:r>
              <a:rPr sz="2800" spc="-35" dirty="0">
                <a:latin typeface="Georgia"/>
                <a:cs typeface="Georgia"/>
              </a:rPr>
              <a:t>design</a:t>
            </a:r>
            <a:r>
              <a:rPr sz="2800" spc="-160" dirty="0">
                <a:latin typeface="Georgia"/>
                <a:cs typeface="Georgia"/>
              </a:rPr>
              <a:t> </a:t>
            </a:r>
            <a:r>
              <a:rPr sz="2800" spc="-90" dirty="0">
                <a:latin typeface="Georgia"/>
                <a:cs typeface="Georgia"/>
              </a:rPr>
              <a:t>patterns.</a:t>
            </a:r>
            <a:endParaRPr sz="28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7814309" cy="788670"/>
          </a:xfrm>
          <a:prstGeom prst="rect">
            <a:avLst/>
          </a:prstGeom>
        </p:spPr>
        <p:txBody>
          <a:bodyPr vert="horz" wrap="square" lIns="0" tIns="13335" rIns="0" bIns="0" rtlCol="0">
            <a:spAutoFit/>
          </a:bodyPr>
          <a:lstStyle/>
          <a:p>
            <a:pPr marL="12700">
              <a:lnSpc>
                <a:spcPct val="100000"/>
              </a:lnSpc>
              <a:spcBef>
                <a:spcPts val="105"/>
              </a:spcBef>
            </a:pPr>
            <a:r>
              <a:rPr spc="-345" dirty="0"/>
              <a:t>Core </a:t>
            </a:r>
            <a:r>
              <a:rPr spc="-250" dirty="0"/>
              <a:t>Components </a:t>
            </a:r>
            <a:r>
              <a:rPr spc="-5" dirty="0"/>
              <a:t>of </a:t>
            </a:r>
            <a:r>
              <a:rPr spc="-385" dirty="0"/>
              <a:t>a</a:t>
            </a:r>
            <a:r>
              <a:rPr spc="-555" dirty="0"/>
              <a:t> </a:t>
            </a:r>
            <a:r>
              <a:rPr spc="-175" dirty="0"/>
              <a:t>Pattern</a:t>
            </a:r>
          </a:p>
        </p:txBody>
      </p:sp>
      <p:sp>
        <p:nvSpPr>
          <p:cNvPr id="8" name="object 8"/>
          <p:cNvSpPr txBox="1"/>
          <p:nvPr/>
        </p:nvSpPr>
        <p:spPr>
          <a:xfrm>
            <a:off x="535940" y="1153413"/>
            <a:ext cx="8016240" cy="3609975"/>
          </a:xfrm>
          <a:prstGeom prst="rect">
            <a:avLst/>
          </a:prstGeom>
        </p:spPr>
        <p:txBody>
          <a:bodyPr vert="horz" wrap="square" lIns="0" tIns="12065" rIns="0" bIns="0" rtlCol="0">
            <a:spAutoFit/>
          </a:bodyPr>
          <a:lstStyle/>
          <a:p>
            <a:pPr marL="285115" marR="5080" indent="-272415">
              <a:lnSpc>
                <a:spcPct val="100000"/>
              </a:lnSpc>
              <a:spcBef>
                <a:spcPts val="95"/>
              </a:spcBef>
              <a:buClr>
                <a:srgbClr val="0AD0D9"/>
              </a:buClr>
              <a:buSzPct val="94642"/>
              <a:buFont typeface="Arial"/>
              <a:buChar char=""/>
              <a:tabLst>
                <a:tab pos="285750" algn="l"/>
                <a:tab pos="7145020" algn="l"/>
              </a:tabLst>
            </a:pPr>
            <a:r>
              <a:rPr sz="2800" spc="-20" dirty="0">
                <a:latin typeface="Georgia"/>
                <a:cs typeface="Georgia"/>
              </a:rPr>
              <a:t>The </a:t>
            </a:r>
            <a:r>
              <a:rPr sz="2800" spc="-35" dirty="0">
                <a:latin typeface="Georgia"/>
                <a:cs typeface="Georgia"/>
              </a:rPr>
              <a:t>problem </a:t>
            </a:r>
            <a:r>
              <a:rPr sz="2800" spc="-15" dirty="0">
                <a:latin typeface="Georgia"/>
                <a:cs typeface="Georgia"/>
              </a:rPr>
              <a:t>which </a:t>
            </a:r>
            <a:r>
              <a:rPr sz="2800" spc="-5" dirty="0">
                <a:latin typeface="Georgia"/>
                <a:cs typeface="Georgia"/>
              </a:rPr>
              <a:t>the </a:t>
            </a:r>
            <a:r>
              <a:rPr sz="2800" spc="-40" dirty="0">
                <a:latin typeface="Georgia"/>
                <a:cs typeface="Georgia"/>
              </a:rPr>
              <a:t>pattern </a:t>
            </a:r>
            <a:r>
              <a:rPr sz="2800" spc="-65" dirty="0">
                <a:latin typeface="Georgia"/>
                <a:cs typeface="Georgia"/>
              </a:rPr>
              <a:t>was </a:t>
            </a:r>
            <a:r>
              <a:rPr sz="2800" spc="-40" dirty="0">
                <a:latin typeface="Georgia"/>
                <a:cs typeface="Georgia"/>
              </a:rPr>
              <a:t>used </a:t>
            </a:r>
            <a:r>
              <a:rPr sz="2800" spc="-10" dirty="0">
                <a:latin typeface="Georgia"/>
                <a:cs typeface="Georgia"/>
              </a:rPr>
              <a:t>to </a:t>
            </a:r>
            <a:r>
              <a:rPr sz="2800" spc="-55" dirty="0">
                <a:latin typeface="Georgia"/>
                <a:cs typeface="Georgia"/>
              </a:rPr>
              <a:t>solve  </a:t>
            </a:r>
            <a:r>
              <a:rPr sz="2800" spc="-40" dirty="0">
                <a:latin typeface="Georgia"/>
                <a:cs typeface="Georgia"/>
              </a:rPr>
              <a:t>and </a:t>
            </a:r>
            <a:r>
              <a:rPr sz="2800" spc="-5" dirty="0">
                <a:latin typeface="Georgia"/>
                <a:cs typeface="Georgia"/>
              </a:rPr>
              <a:t>the </a:t>
            </a:r>
            <a:r>
              <a:rPr sz="2800" spc="-25" dirty="0">
                <a:latin typeface="Georgia"/>
                <a:cs typeface="Georgia"/>
              </a:rPr>
              <a:t>situation </a:t>
            </a:r>
            <a:r>
              <a:rPr sz="2800" spc="-30" dirty="0">
                <a:latin typeface="Georgia"/>
                <a:cs typeface="Georgia"/>
              </a:rPr>
              <a:t>giving </a:t>
            </a:r>
            <a:r>
              <a:rPr sz="2800" spc="-55" dirty="0">
                <a:latin typeface="Georgia"/>
                <a:cs typeface="Georgia"/>
              </a:rPr>
              <a:t>rise </a:t>
            </a:r>
            <a:r>
              <a:rPr sz="2800" spc="-10" dirty="0">
                <a:latin typeface="Georgia"/>
                <a:cs typeface="Georgia"/>
              </a:rPr>
              <a:t>to</a:t>
            </a:r>
            <a:r>
              <a:rPr sz="2800" spc="-150" dirty="0">
                <a:latin typeface="Georgia"/>
                <a:cs typeface="Georgia"/>
              </a:rPr>
              <a:t> </a:t>
            </a:r>
            <a:r>
              <a:rPr sz="2800" spc="-5" dirty="0">
                <a:latin typeface="Georgia"/>
                <a:cs typeface="Georgia"/>
              </a:rPr>
              <a:t>the</a:t>
            </a:r>
            <a:r>
              <a:rPr sz="2800" spc="-85" dirty="0">
                <a:latin typeface="Georgia"/>
                <a:cs typeface="Georgia"/>
              </a:rPr>
              <a:t> </a:t>
            </a:r>
            <a:r>
              <a:rPr sz="2800" spc="-35" dirty="0">
                <a:latin typeface="Georgia"/>
                <a:cs typeface="Georgia"/>
              </a:rPr>
              <a:t>problem.	</a:t>
            </a:r>
            <a:r>
              <a:rPr sz="2800" spc="5" dirty="0">
                <a:latin typeface="Georgia"/>
                <a:cs typeface="Georgia"/>
              </a:rPr>
              <a:t>A</a:t>
            </a:r>
            <a:r>
              <a:rPr sz="2800" spc="-100" dirty="0">
                <a:latin typeface="Georgia"/>
                <a:cs typeface="Georgia"/>
              </a:rPr>
              <a:t> </a:t>
            </a:r>
            <a:r>
              <a:rPr sz="2800" b="1" spc="-80" dirty="0">
                <a:latin typeface="Georgia"/>
                <a:cs typeface="Georgia"/>
              </a:rPr>
              <a:t>list  </a:t>
            </a:r>
            <a:r>
              <a:rPr sz="2800" b="1" spc="-110" dirty="0">
                <a:latin typeface="Georgia"/>
                <a:cs typeface="Georgia"/>
              </a:rPr>
              <a:t>of </a:t>
            </a:r>
            <a:r>
              <a:rPr sz="2800" b="1" spc="-80" dirty="0">
                <a:latin typeface="Georgia"/>
                <a:cs typeface="Georgia"/>
              </a:rPr>
              <a:t>the </a:t>
            </a:r>
            <a:r>
              <a:rPr sz="2800" b="1" spc="-120" dirty="0">
                <a:latin typeface="Georgia"/>
                <a:cs typeface="Georgia"/>
              </a:rPr>
              <a:t>conditions </a:t>
            </a:r>
            <a:r>
              <a:rPr sz="2800" b="1" spc="-85" dirty="0">
                <a:latin typeface="Georgia"/>
                <a:cs typeface="Georgia"/>
              </a:rPr>
              <a:t>that </a:t>
            </a:r>
            <a:r>
              <a:rPr sz="2800" b="1" spc="-145" dirty="0">
                <a:latin typeface="Georgia"/>
                <a:cs typeface="Georgia"/>
              </a:rPr>
              <a:t>must </a:t>
            </a:r>
            <a:r>
              <a:rPr sz="2800" b="1" spc="-100" dirty="0">
                <a:latin typeface="Georgia"/>
                <a:cs typeface="Georgia"/>
              </a:rPr>
              <a:t>be </a:t>
            </a:r>
            <a:r>
              <a:rPr sz="2800" b="1" spc="-120" dirty="0">
                <a:latin typeface="Georgia"/>
                <a:cs typeface="Georgia"/>
              </a:rPr>
              <a:t>met </a:t>
            </a:r>
            <a:r>
              <a:rPr sz="2800" spc="-30" dirty="0">
                <a:latin typeface="Georgia"/>
                <a:cs typeface="Georgia"/>
              </a:rPr>
              <a:t>in </a:t>
            </a:r>
            <a:r>
              <a:rPr sz="2800" spc="-50" dirty="0">
                <a:latin typeface="Georgia"/>
                <a:cs typeface="Georgia"/>
              </a:rPr>
              <a:t>order </a:t>
            </a:r>
            <a:r>
              <a:rPr sz="2800" spc="-10" dirty="0">
                <a:latin typeface="Georgia"/>
                <a:cs typeface="Georgia"/>
              </a:rPr>
              <a:t>to  </a:t>
            </a:r>
            <a:r>
              <a:rPr sz="2800" spc="-50" dirty="0">
                <a:latin typeface="Georgia"/>
                <a:cs typeface="Georgia"/>
              </a:rPr>
              <a:t>apply </a:t>
            </a:r>
            <a:r>
              <a:rPr sz="2800" spc="-5" dirty="0">
                <a:latin typeface="Georgia"/>
                <a:cs typeface="Georgia"/>
              </a:rPr>
              <a:t>the </a:t>
            </a:r>
            <a:r>
              <a:rPr sz="2800" spc="-40" dirty="0">
                <a:latin typeface="Georgia"/>
                <a:cs typeface="Georgia"/>
              </a:rPr>
              <a:t>pattern </a:t>
            </a:r>
            <a:r>
              <a:rPr sz="2800" spc="-75" dirty="0">
                <a:latin typeface="Georgia"/>
                <a:cs typeface="Georgia"/>
              </a:rPr>
              <a:t>may </a:t>
            </a:r>
            <a:r>
              <a:rPr sz="2800" spc="-45" dirty="0">
                <a:latin typeface="Georgia"/>
                <a:cs typeface="Georgia"/>
              </a:rPr>
              <a:t>also </a:t>
            </a:r>
            <a:r>
              <a:rPr sz="2800" spc="-15" dirty="0">
                <a:latin typeface="Georgia"/>
                <a:cs typeface="Georgia"/>
              </a:rPr>
              <a:t>be</a:t>
            </a:r>
            <a:r>
              <a:rPr sz="2800" spc="-100" dirty="0">
                <a:latin typeface="Georgia"/>
                <a:cs typeface="Georgia"/>
              </a:rPr>
              <a:t> </a:t>
            </a:r>
            <a:r>
              <a:rPr sz="2800" spc="-25" dirty="0">
                <a:latin typeface="Georgia"/>
                <a:cs typeface="Georgia"/>
              </a:rPr>
              <a:t>included.</a:t>
            </a:r>
            <a:endParaRPr sz="2800">
              <a:latin typeface="Georgia"/>
              <a:cs typeface="Georgia"/>
            </a:endParaRPr>
          </a:p>
          <a:p>
            <a:pPr marL="285115" marR="521970" indent="-272415">
              <a:lnSpc>
                <a:spcPct val="100000"/>
              </a:lnSpc>
              <a:spcBef>
                <a:spcPts val="675"/>
              </a:spcBef>
              <a:buClr>
                <a:srgbClr val="0AD0D9"/>
              </a:buClr>
              <a:buSzPct val="94642"/>
              <a:buFont typeface="Arial"/>
              <a:buChar char=""/>
              <a:tabLst>
                <a:tab pos="285750" algn="l"/>
              </a:tabLst>
            </a:pPr>
            <a:r>
              <a:rPr sz="2800" spc="-20" dirty="0">
                <a:latin typeface="Georgia"/>
                <a:cs typeface="Georgia"/>
              </a:rPr>
              <a:t>The </a:t>
            </a:r>
            <a:r>
              <a:rPr sz="2800" b="1" spc="-175" dirty="0">
                <a:latin typeface="Georgia"/>
                <a:cs typeface="Georgia"/>
              </a:rPr>
              <a:t>core </a:t>
            </a:r>
            <a:r>
              <a:rPr sz="2800" b="1" spc="-105" dirty="0">
                <a:latin typeface="Georgia"/>
                <a:cs typeface="Georgia"/>
              </a:rPr>
              <a:t>solution </a:t>
            </a:r>
            <a:r>
              <a:rPr sz="2800" spc="-10" dirty="0">
                <a:latin typeface="Georgia"/>
                <a:cs typeface="Georgia"/>
              </a:rPr>
              <a:t>to </a:t>
            </a:r>
            <a:r>
              <a:rPr sz="2800" spc="-5" dirty="0">
                <a:latin typeface="Georgia"/>
                <a:cs typeface="Georgia"/>
              </a:rPr>
              <a:t>the </a:t>
            </a:r>
            <a:r>
              <a:rPr sz="2800" spc="-35" dirty="0">
                <a:latin typeface="Georgia"/>
                <a:cs typeface="Georgia"/>
              </a:rPr>
              <a:t>problem in </a:t>
            </a:r>
            <a:r>
              <a:rPr sz="2800" spc="-50" dirty="0">
                <a:latin typeface="Georgia"/>
                <a:cs typeface="Georgia"/>
              </a:rPr>
              <a:t>terms </a:t>
            </a:r>
            <a:r>
              <a:rPr sz="2800" spc="-25" dirty="0">
                <a:latin typeface="Georgia"/>
                <a:cs typeface="Georgia"/>
              </a:rPr>
              <a:t>of </a:t>
            </a:r>
            <a:r>
              <a:rPr sz="2800" spc="-505" dirty="0">
                <a:latin typeface="Georgia"/>
                <a:cs typeface="Georgia"/>
              </a:rPr>
              <a:t>a  </a:t>
            </a:r>
            <a:r>
              <a:rPr sz="2800" spc="-30" dirty="0">
                <a:latin typeface="Georgia"/>
                <a:cs typeface="Georgia"/>
              </a:rPr>
              <a:t>description </a:t>
            </a:r>
            <a:r>
              <a:rPr sz="2800" spc="-25" dirty="0">
                <a:latin typeface="Georgia"/>
                <a:cs typeface="Georgia"/>
              </a:rPr>
              <a:t>of </a:t>
            </a:r>
            <a:r>
              <a:rPr sz="2800" spc="-5" dirty="0">
                <a:latin typeface="Georgia"/>
                <a:cs typeface="Georgia"/>
              </a:rPr>
              <a:t>the </a:t>
            </a:r>
            <a:r>
              <a:rPr sz="2800" spc="-35" dirty="0">
                <a:latin typeface="Georgia"/>
                <a:cs typeface="Georgia"/>
              </a:rPr>
              <a:t>design </a:t>
            </a:r>
            <a:r>
              <a:rPr sz="2800" spc="-50" dirty="0">
                <a:latin typeface="Georgia"/>
                <a:cs typeface="Georgia"/>
              </a:rPr>
              <a:t>rather </a:t>
            </a:r>
            <a:r>
              <a:rPr sz="2800" spc="-25" dirty="0">
                <a:latin typeface="Georgia"/>
                <a:cs typeface="Georgia"/>
              </a:rPr>
              <a:t>than  </a:t>
            </a:r>
            <a:r>
              <a:rPr sz="2800" spc="-30" dirty="0">
                <a:latin typeface="Georgia"/>
                <a:cs typeface="Georgia"/>
              </a:rPr>
              <a:t>implementation</a:t>
            </a:r>
            <a:r>
              <a:rPr sz="2800" spc="-100" dirty="0">
                <a:latin typeface="Georgia"/>
                <a:cs typeface="Georgia"/>
              </a:rPr>
              <a:t> </a:t>
            </a:r>
            <a:r>
              <a:rPr sz="2800" spc="-45" dirty="0">
                <a:latin typeface="Georgia"/>
                <a:cs typeface="Georgia"/>
              </a:rPr>
              <a:t>details.</a:t>
            </a:r>
            <a:endParaRPr sz="2800">
              <a:latin typeface="Georgia"/>
              <a:cs typeface="Georgia"/>
            </a:endParaRPr>
          </a:p>
          <a:p>
            <a:pPr marL="285115" indent="-272415">
              <a:lnSpc>
                <a:spcPct val="100000"/>
              </a:lnSpc>
              <a:spcBef>
                <a:spcPts val="675"/>
              </a:spcBef>
              <a:buClr>
                <a:srgbClr val="0AD0D9"/>
              </a:buClr>
              <a:buSzPct val="94642"/>
              <a:buFont typeface="Arial"/>
              <a:buChar char=""/>
              <a:tabLst>
                <a:tab pos="285750" algn="l"/>
              </a:tabLst>
            </a:pPr>
            <a:r>
              <a:rPr sz="2800" b="1" spc="-170" dirty="0">
                <a:latin typeface="Georgia"/>
                <a:cs typeface="Georgia"/>
              </a:rPr>
              <a:t>Uses </a:t>
            </a:r>
            <a:r>
              <a:rPr sz="2800" spc="-25" dirty="0">
                <a:latin typeface="Georgia"/>
                <a:cs typeface="Georgia"/>
              </a:rPr>
              <a:t>of </a:t>
            </a:r>
            <a:r>
              <a:rPr sz="2800" spc="-5" dirty="0">
                <a:latin typeface="Georgia"/>
                <a:cs typeface="Georgia"/>
              </a:rPr>
              <a:t>the</a:t>
            </a:r>
            <a:r>
              <a:rPr sz="2800" spc="85" dirty="0">
                <a:latin typeface="Georgia"/>
                <a:cs typeface="Georgia"/>
              </a:rPr>
              <a:t> </a:t>
            </a:r>
            <a:r>
              <a:rPr sz="2800" spc="-25" dirty="0">
                <a:latin typeface="Georgia"/>
                <a:cs typeface="Georgia"/>
              </a:rPr>
              <a:t>solution</a:t>
            </a:r>
            <a:endParaRPr sz="2800">
              <a:latin typeface="Georgia"/>
              <a:cs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6929120" cy="788670"/>
          </a:xfrm>
          <a:prstGeom prst="rect">
            <a:avLst/>
          </a:prstGeom>
        </p:spPr>
        <p:txBody>
          <a:bodyPr vert="horz" wrap="square" lIns="0" tIns="13335" rIns="0" bIns="0" rtlCol="0">
            <a:spAutoFit/>
          </a:bodyPr>
          <a:lstStyle/>
          <a:p>
            <a:pPr marL="12700">
              <a:lnSpc>
                <a:spcPct val="100000"/>
              </a:lnSpc>
              <a:spcBef>
                <a:spcPts val="105"/>
              </a:spcBef>
            </a:pPr>
            <a:r>
              <a:rPr spc="-440" dirty="0"/>
              <a:t>A </a:t>
            </a:r>
            <a:r>
              <a:rPr spc="-75" dirty="0"/>
              <a:t>More </a:t>
            </a:r>
            <a:r>
              <a:rPr spc="-175" dirty="0"/>
              <a:t>Detailed</a:t>
            </a:r>
            <a:r>
              <a:rPr spc="-375" dirty="0"/>
              <a:t> </a:t>
            </a:r>
            <a:r>
              <a:rPr spc="-85" dirty="0"/>
              <a:t>Definition</a:t>
            </a:r>
          </a:p>
        </p:txBody>
      </p:sp>
      <p:sp>
        <p:nvSpPr>
          <p:cNvPr id="8" name="object 8"/>
          <p:cNvSpPr txBox="1"/>
          <p:nvPr/>
        </p:nvSpPr>
        <p:spPr>
          <a:xfrm>
            <a:off x="535940" y="1104645"/>
            <a:ext cx="2526665" cy="4599305"/>
          </a:xfrm>
          <a:prstGeom prst="rect">
            <a:avLst/>
          </a:prstGeom>
        </p:spPr>
        <p:txBody>
          <a:bodyPr vert="horz" wrap="square" lIns="0" tIns="13335" rIns="0" bIns="0" rtlCol="0">
            <a:spAutoFit/>
          </a:bodyPr>
          <a:lstStyle/>
          <a:p>
            <a:pPr marL="285115" indent="-272415">
              <a:lnSpc>
                <a:spcPct val="100000"/>
              </a:lnSpc>
              <a:spcBef>
                <a:spcPts val="105"/>
              </a:spcBef>
              <a:buClr>
                <a:srgbClr val="0AD0D9"/>
              </a:buClr>
              <a:buSzPct val="95000"/>
              <a:buFont typeface="Arial"/>
              <a:buChar char=""/>
              <a:tabLst>
                <a:tab pos="285115" algn="l"/>
                <a:tab pos="285750" algn="l"/>
              </a:tabLst>
            </a:pPr>
            <a:r>
              <a:rPr sz="2000" spc="-40" dirty="0">
                <a:latin typeface="Georgia"/>
                <a:cs typeface="Georgia"/>
              </a:rPr>
              <a:t>Name</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5" dirty="0">
                <a:latin typeface="Georgia"/>
                <a:cs typeface="Georgia"/>
              </a:rPr>
              <a:t>Intent </a:t>
            </a:r>
            <a:r>
              <a:rPr sz="2000" spc="-15" dirty="0">
                <a:latin typeface="Georgia"/>
                <a:cs typeface="Georgia"/>
              </a:rPr>
              <a:t>of </a:t>
            </a:r>
            <a:r>
              <a:rPr sz="2000" spc="-5" dirty="0">
                <a:latin typeface="Georgia"/>
                <a:cs typeface="Georgia"/>
              </a:rPr>
              <a:t>the</a:t>
            </a:r>
            <a:r>
              <a:rPr sz="2000" spc="-160" dirty="0">
                <a:latin typeface="Georgia"/>
                <a:cs typeface="Georgia"/>
              </a:rPr>
              <a:t> </a:t>
            </a:r>
            <a:r>
              <a:rPr sz="2000" spc="-25" dirty="0">
                <a:latin typeface="Georgia"/>
                <a:cs typeface="Georgia"/>
              </a:rPr>
              <a:t>pattern</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30" dirty="0">
                <a:latin typeface="Georgia"/>
                <a:cs typeface="Georgia"/>
              </a:rPr>
              <a:t>Aliases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10" dirty="0">
                <a:latin typeface="Georgia"/>
                <a:cs typeface="Georgia"/>
              </a:rPr>
              <a:t>The</a:t>
            </a:r>
            <a:r>
              <a:rPr sz="2000" spc="-75" dirty="0">
                <a:latin typeface="Georgia"/>
                <a:cs typeface="Georgia"/>
              </a:rPr>
              <a:t> </a:t>
            </a:r>
            <a:r>
              <a:rPr sz="2000" spc="-25" dirty="0">
                <a:latin typeface="Georgia"/>
                <a:cs typeface="Georgia"/>
              </a:rPr>
              <a:t>problem</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0" dirty="0">
                <a:latin typeface="Georgia"/>
                <a:cs typeface="Georgia"/>
              </a:rPr>
              <a:t>Solution</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60" dirty="0">
                <a:latin typeface="Georgia"/>
                <a:cs typeface="Georgia"/>
              </a:rPr>
              <a:t>Example/s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15" dirty="0">
                <a:latin typeface="Georgia"/>
                <a:cs typeface="Georgia"/>
              </a:rPr>
              <a:t>Applicability</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5" dirty="0">
                <a:latin typeface="Georgia"/>
                <a:cs typeface="Georgia"/>
              </a:rPr>
              <a:t>Structure</a:t>
            </a:r>
            <a:endParaRPr sz="2000">
              <a:latin typeface="Georgia"/>
              <a:cs typeface="Georgia"/>
            </a:endParaRPr>
          </a:p>
          <a:p>
            <a:pPr marL="285115" indent="-272415">
              <a:lnSpc>
                <a:spcPct val="100000"/>
              </a:lnSpc>
              <a:spcBef>
                <a:spcPts val="5"/>
              </a:spcBef>
              <a:buClr>
                <a:srgbClr val="0AD0D9"/>
              </a:buClr>
              <a:buSzPct val="95000"/>
              <a:buFont typeface="Arial"/>
              <a:buChar char=""/>
              <a:tabLst>
                <a:tab pos="285115" algn="l"/>
                <a:tab pos="285750" algn="l"/>
              </a:tabLst>
            </a:pPr>
            <a:r>
              <a:rPr sz="2000" spc="-30" dirty="0">
                <a:latin typeface="Georgia"/>
                <a:cs typeface="Georgia"/>
              </a:rPr>
              <a:t>Participants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5" dirty="0">
                <a:latin typeface="Georgia"/>
                <a:cs typeface="Georgia"/>
              </a:rPr>
              <a:t>Collaborations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0" dirty="0">
                <a:latin typeface="Georgia"/>
                <a:cs typeface="Georgia"/>
              </a:rPr>
              <a:t>Implementation</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35" dirty="0">
                <a:latin typeface="Georgia"/>
                <a:cs typeface="Georgia"/>
              </a:rPr>
              <a:t>Sample</a:t>
            </a:r>
            <a:r>
              <a:rPr sz="2000" spc="-80" dirty="0">
                <a:latin typeface="Georgia"/>
                <a:cs typeface="Georgia"/>
              </a:rPr>
              <a:t> </a:t>
            </a:r>
            <a:r>
              <a:rPr sz="2000" spc="-10" dirty="0">
                <a:latin typeface="Georgia"/>
                <a:cs typeface="Georgia"/>
              </a:rPr>
              <a:t>code</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35" dirty="0">
                <a:latin typeface="Georgia"/>
                <a:cs typeface="Georgia"/>
              </a:rPr>
              <a:t>Known</a:t>
            </a:r>
            <a:r>
              <a:rPr sz="2000" spc="-75" dirty="0">
                <a:latin typeface="Georgia"/>
                <a:cs typeface="Georgia"/>
              </a:rPr>
              <a:t> </a:t>
            </a:r>
            <a:r>
              <a:rPr sz="2000" spc="-40" dirty="0">
                <a:latin typeface="Georgia"/>
                <a:cs typeface="Georgia"/>
              </a:rPr>
              <a:t>uses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40" dirty="0">
                <a:latin typeface="Georgia"/>
                <a:cs typeface="Georgia"/>
              </a:rPr>
              <a:t>Related</a:t>
            </a:r>
            <a:r>
              <a:rPr sz="2000" spc="-35" dirty="0">
                <a:latin typeface="Georgia"/>
                <a:cs typeface="Georgia"/>
              </a:rPr>
              <a:t> </a:t>
            </a:r>
            <a:r>
              <a:rPr sz="2000" spc="-30" dirty="0">
                <a:latin typeface="Georgia"/>
                <a:cs typeface="Georgia"/>
              </a:rPr>
              <a:t>patterns</a:t>
            </a:r>
            <a:endParaRPr sz="2000">
              <a:latin typeface="Georgia"/>
              <a:cs typeface="Georgia"/>
            </a:endParaRPr>
          </a:p>
          <a:p>
            <a:pPr marL="285115" indent="-272415">
              <a:lnSpc>
                <a:spcPct val="100000"/>
              </a:lnSpc>
              <a:buClr>
                <a:srgbClr val="0AD0D9"/>
              </a:buClr>
              <a:buSzPct val="95000"/>
              <a:buFont typeface="Arial"/>
              <a:buChar char=""/>
              <a:tabLst>
                <a:tab pos="285115" algn="l"/>
                <a:tab pos="285750" algn="l"/>
              </a:tabLst>
            </a:pPr>
            <a:r>
              <a:rPr sz="2000" spc="-20" dirty="0">
                <a:latin typeface="Georgia"/>
                <a:cs typeface="Georgia"/>
              </a:rPr>
              <a:t>Consequences</a:t>
            </a:r>
            <a:endParaRPr sz="20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736840" cy="2483485"/>
          </a:xfrm>
          <a:prstGeom prst="rect">
            <a:avLst/>
          </a:prstGeom>
        </p:spPr>
        <p:txBody>
          <a:bodyPr vert="horz" wrap="square" lIns="0" tIns="13335" rIns="0" bIns="0" rtlCol="0">
            <a:spAutoFit/>
          </a:bodyPr>
          <a:lstStyle/>
          <a:p>
            <a:pPr marL="285115" marR="444500" indent="-272415">
              <a:lnSpc>
                <a:spcPct val="100000"/>
              </a:lnSpc>
              <a:spcBef>
                <a:spcPts val="105"/>
              </a:spcBef>
              <a:buClr>
                <a:srgbClr val="0AD0D9"/>
              </a:buClr>
              <a:buSzPct val="94230"/>
              <a:buFont typeface="Arial"/>
              <a:buChar char=""/>
              <a:tabLst>
                <a:tab pos="285750" algn="l"/>
              </a:tabLst>
            </a:pPr>
            <a:r>
              <a:rPr sz="2600" spc="-20" dirty="0">
                <a:latin typeface="Georgia"/>
                <a:cs typeface="Georgia"/>
              </a:rPr>
              <a:t>Design </a:t>
            </a:r>
            <a:r>
              <a:rPr sz="2600" spc="-35" dirty="0">
                <a:latin typeface="Georgia"/>
                <a:cs typeface="Georgia"/>
              </a:rPr>
              <a:t>pattern </a:t>
            </a:r>
            <a:r>
              <a:rPr sz="2600" spc="-50" dirty="0">
                <a:latin typeface="Georgia"/>
                <a:cs typeface="Georgia"/>
              </a:rPr>
              <a:t>is </a:t>
            </a:r>
            <a:r>
              <a:rPr sz="2600" spc="-65" dirty="0">
                <a:latin typeface="Georgia"/>
                <a:cs typeface="Georgia"/>
              </a:rPr>
              <a:t>a </a:t>
            </a:r>
            <a:r>
              <a:rPr sz="2600" spc="-45" dirty="0">
                <a:latin typeface="Georgia"/>
                <a:cs typeface="Georgia"/>
              </a:rPr>
              <a:t>general </a:t>
            </a:r>
            <a:r>
              <a:rPr sz="2600" b="1" spc="-130" dirty="0">
                <a:latin typeface="Georgia"/>
                <a:cs typeface="Georgia"/>
              </a:rPr>
              <a:t>reusable </a:t>
            </a:r>
            <a:r>
              <a:rPr sz="2600" spc="-20" dirty="0">
                <a:latin typeface="Georgia"/>
                <a:cs typeface="Georgia"/>
              </a:rPr>
              <a:t>solution </a:t>
            </a:r>
            <a:r>
              <a:rPr sz="2600" spc="-5" dirty="0">
                <a:latin typeface="Georgia"/>
                <a:cs typeface="Georgia"/>
              </a:rPr>
              <a:t>to </a:t>
            </a:r>
            <a:r>
              <a:rPr sz="2600" spc="-490" dirty="0">
                <a:latin typeface="Georgia"/>
                <a:cs typeface="Georgia"/>
              </a:rPr>
              <a:t>a  </a:t>
            </a:r>
            <a:r>
              <a:rPr sz="2600" spc="-25" dirty="0">
                <a:latin typeface="Georgia"/>
                <a:cs typeface="Georgia"/>
              </a:rPr>
              <a:t>commonly </a:t>
            </a:r>
            <a:r>
              <a:rPr sz="2600" spc="-30" dirty="0">
                <a:latin typeface="Georgia"/>
                <a:cs typeface="Georgia"/>
              </a:rPr>
              <a:t>occurring problem </a:t>
            </a:r>
            <a:r>
              <a:rPr sz="2600" spc="-25" dirty="0">
                <a:latin typeface="Georgia"/>
                <a:cs typeface="Georgia"/>
              </a:rPr>
              <a:t>in </a:t>
            </a:r>
            <a:r>
              <a:rPr sz="2600" spc="-40" dirty="0">
                <a:latin typeface="Georgia"/>
                <a:cs typeface="Georgia"/>
              </a:rPr>
              <a:t>software</a:t>
            </a:r>
            <a:r>
              <a:rPr sz="2600" spc="-285" dirty="0">
                <a:latin typeface="Georgia"/>
                <a:cs typeface="Georgia"/>
              </a:rPr>
              <a:t> </a:t>
            </a:r>
            <a:r>
              <a:rPr sz="2600" spc="-35" dirty="0">
                <a:latin typeface="Georgia"/>
                <a:cs typeface="Georgia"/>
              </a:rPr>
              <a:t>design.</a:t>
            </a:r>
            <a:endParaRPr sz="2600">
              <a:latin typeface="Georgia"/>
              <a:cs typeface="Georgia"/>
            </a:endParaRPr>
          </a:p>
          <a:p>
            <a:pPr marL="285115" marR="5080" indent="-272415">
              <a:lnSpc>
                <a:spcPct val="100000"/>
              </a:lnSpc>
              <a:spcBef>
                <a:spcPts val="625"/>
              </a:spcBef>
              <a:buClr>
                <a:srgbClr val="0AD0D9"/>
              </a:buClr>
              <a:buSzPct val="94230"/>
              <a:buFont typeface="Arial"/>
              <a:buChar char=""/>
              <a:tabLst>
                <a:tab pos="285750" algn="l"/>
              </a:tabLst>
            </a:pPr>
            <a:r>
              <a:rPr sz="2600" spc="10" dirty="0">
                <a:latin typeface="Georgia"/>
                <a:cs typeface="Georgia"/>
              </a:rPr>
              <a:t>A </a:t>
            </a:r>
            <a:r>
              <a:rPr sz="2600" spc="-30" dirty="0">
                <a:latin typeface="Georgia"/>
                <a:cs typeface="Georgia"/>
              </a:rPr>
              <a:t>design </a:t>
            </a:r>
            <a:r>
              <a:rPr sz="2600" spc="-35" dirty="0">
                <a:latin typeface="Georgia"/>
                <a:cs typeface="Georgia"/>
              </a:rPr>
              <a:t>pattern </a:t>
            </a:r>
            <a:r>
              <a:rPr sz="2600" spc="-50" dirty="0">
                <a:latin typeface="Georgia"/>
                <a:cs typeface="Georgia"/>
              </a:rPr>
              <a:t>is </a:t>
            </a:r>
            <a:r>
              <a:rPr sz="2600" spc="-5" dirty="0">
                <a:latin typeface="Georgia"/>
                <a:cs typeface="Georgia"/>
              </a:rPr>
              <a:t>not </a:t>
            </a:r>
            <a:r>
              <a:rPr sz="2600" spc="-60" dirty="0">
                <a:latin typeface="Georgia"/>
                <a:cs typeface="Georgia"/>
              </a:rPr>
              <a:t>a </a:t>
            </a:r>
            <a:r>
              <a:rPr sz="2600" spc="-25" dirty="0">
                <a:latin typeface="Georgia"/>
                <a:cs typeface="Georgia"/>
              </a:rPr>
              <a:t>finished </a:t>
            </a:r>
            <a:r>
              <a:rPr sz="2600" spc="-30" dirty="0">
                <a:latin typeface="Georgia"/>
                <a:cs typeface="Georgia"/>
              </a:rPr>
              <a:t>design </a:t>
            </a:r>
            <a:r>
              <a:rPr sz="2600" spc="-10" dirty="0">
                <a:latin typeface="Georgia"/>
                <a:cs typeface="Georgia"/>
              </a:rPr>
              <a:t>that </a:t>
            </a:r>
            <a:r>
              <a:rPr sz="2600" spc="-25" dirty="0">
                <a:latin typeface="Georgia"/>
                <a:cs typeface="Georgia"/>
              </a:rPr>
              <a:t>can </a:t>
            </a:r>
            <a:r>
              <a:rPr sz="2600" spc="-15" dirty="0">
                <a:latin typeface="Georgia"/>
                <a:cs typeface="Georgia"/>
              </a:rPr>
              <a:t>be  </a:t>
            </a:r>
            <a:r>
              <a:rPr sz="2600" spc="-45" dirty="0">
                <a:latin typeface="Georgia"/>
                <a:cs typeface="Georgia"/>
              </a:rPr>
              <a:t>transformed </a:t>
            </a:r>
            <a:r>
              <a:rPr sz="2600" spc="-25" dirty="0">
                <a:latin typeface="Georgia"/>
                <a:cs typeface="Georgia"/>
              </a:rPr>
              <a:t>directly </a:t>
            </a:r>
            <a:r>
              <a:rPr sz="2600" spc="-20" dirty="0">
                <a:latin typeface="Georgia"/>
                <a:cs typeface="Georgia"/>
              </a:rPr>
              <a:t>into code. </a:t>
            </a:r>
            <a:r>
              <a:rPr sz="2600" spc="-85" dirty="0">
                <a:latin typeface="Georgia"/>
                <a:cs typeface="Georgia"/>
              </a:rPr>
              <a:t>It </a:t>
            </a:r>
            <a:r>
              <a:rPr sz="2600" spc="-50" dirty="0">
                <a:latin typeface="Georgia"/>
                <a:cs typeface="Georgia"/>
              </a:rPr>
              <a:t>is </a:t>
            </a:r>
            <a:r>
              <a:rPr sz="2600" spc="-65" dirty="0">
                <a:latin typeface="Georgia"/>
                <a:cs typeface="Georgia"/>
              </a:rPr>
              <a:t>a </a:t>
            </a:r>
            <a:r>
              <a:rPr sz="2600" spc="-25" dirty="0">
                <a:latin typeface="Georgia"/>
                <a:cs typeface="Georgia"/>
              </a:rPr>
              <a:t>description </a:t>
            </a:r>
            <a:r>
              <a:rPr sz="2600" spc="-35" dirty="0">
                <a:latin typeface="Georgia"/>
                <a:cs typeface="Georgia"/>
              </a:rPr>
              <a:t>or  </a:t>
            </a:r>
            <a:r>
              <a:rPr sz="2600" spc="-25" dirty="0">
                <a:latin typeface="Georgia"/>
                <a:cs typeface="Georgia"/>
              </a:rPr>
              <a:t>template</a:t>
            </a:r>
            <a:r>
              <a:rPr sz="2600" spc="-95" dirty="0">
                <a:latin typeface="Georgia"/>
                <a:cs typeface="Georgia"/>
              </a:rPr>
              <a:t> </a:t>
            </a:r>
            <a:r>
              <a:rPr sz="2600" spc="-45" dirty="0">
                <a:latin typeface="Georgia"/>
                <a:cs typeface="Georgia"/>
              </a:rPr>
              <a:t>for</a:t>
            </a:r>
            <a:r>
              <a:rPr sz="2600" spc="-65" dirty="0">
                <a:latin typeface="Georgia"/>
                <a:cs typeface="Georgia"/>
              </a:rPr>
              <a:t> </a:t>
            </a:r>
            <a:r>
              <a:rPr sz="2600" spc="-25" dirty="0">
                <a:latin typeface="Georgia"/>
                <a:cs typeface="Georgia"/>
              </a:rPr>
              <a:t>how</a:t>
            </a:r>
            <a:r>
              <a:rPr sz="2600" spc="-80" dirty="0">
                <a:latin typeface="Georgia"/>
                <a:cs typeface="Georgia"/>
              </a:rPr>
              <a:t> </a:t>
            </a:r>
            <a:r>
              <a:rPr sz="2600" spc="-5" dirty="0">
                <a:latin typeface="Georgia"/>
                <a:cs typeface="Georgia"/>
              </a:rPr>
              <a:t>to</a:t>
            </a:r>
            <a:r>
              <a:rPr sz="2600" spc="-120" dirty="0">
                <a:latin typeface="Georgia"/>
                <a:cs typeface="Georgia"/>
              </a:rPr>
              <a:t> </a:t>
            </a:r>
            <a:r>
              <a:rPr sz="2600" spc="-45" dirty="0">
                <a:latin typeface="Georgia"/>
                <a:cs typeface="Georgia"/>
              </a:rPr>
              <a:t>solve</a:t>
            </a:r>
            <a:r>
              <a:rPr sz="2600" spc="-130" dirty="0">
                <a:latin typeface="Georgia"/>
                <a:cs typeface="Georgia"/>
              </a:rPr>
              <a:t> </a:t>
            </a:r>
            <a:r>
              <a:rPr sz="2600" spc="-65" dirty="0">
                <a:latin typeface="Georgia"/>
                <a:cs typeface="Georgia"/>
              </a:rPr>
              <a:t>a</a:t>
            </a:r>
            <a:r>
              <a:rPr sz="2600" spc="-95" dirty="0">
                <a:latin typeface="Georgia"/>
                <a:cs typeface="Georgia"/>
              </a:rPr>
              <a:t> </a:t>
            </a:r>
            <a:r>
              <a:rPr sz="2600" spc="-30" dirty="0">
                <a:latin typeface="Georgia"/>
                <a:cs typeface="Georgia"/>
              </a:rPr>
              <a:t>problem</a:t>
            </a:r>
            <a:r>
              <a:rPr sz="2600" spc="-60" dirty="0">
                <a:latin typeface="Georgia"/>
                <a:cs typeface="Georgia"/>
              </a:rPr>
              <a:t> </a:t>
            </a:r>
            <a:r>
              <a:rPr sz="2600" spc="-10" dirty="0">
                <a:latin typeface="Georgia"/>
                <a:cs typeface="Georgia"/>
              </a:rPr>
              <a:t>that</a:t>
            </a:r>
            <a:r>
              <a:rPr sz="2600" spc="-114" dirty="0">
                <a:latin typeface="Georgia"/>
                <a:cs typeface="Georgia"/>
              </a:rPr>
              <a:t> </a:t>
            </a:r>
            <a:r>
              <a:rPr sz="2600" spc="-25" dirty="0">
                <a:latin typeface="Georgia"/>
                <a:cs typeface="Georgia"/>
              </a:rPr>
              <a:t>can </a:t>
            </a:r>
            <a:r>
              <a:rPr sz="2600" spc="-10" dirty="0">
                <a:latin typeface="Georgia"/>
                <a:cs typeface="Georgia"/>
              </a:rPr>
              <a:t>be</a:t>
            </a:r>
            <a:r>
              <a:rPr sz="2600" spc="-80" dirty="0">
                <a:latin typeface="Georgia"/>
                <a:cs typeface="Georgia"/>
              </a:rPr>
              <a:t> </a:t>
            </a:r>
            <a:r>
              <a:rPr sz="2600" spc="-30" dirty="0">
                <a:latin typeface="Georgia"/>
                <a:cs typeface="Georgia"/>
              </a:rPr>
              <a:t>used  </a:t>
            </a:r>
            <a:r>
              <a:rPr sz="2600" spc="-25" dirty="0">
                <a:latin typeface="Georgia"/>
                <a:cs typeface="Georgia"/>
              </a:rPr>
              <a:t>in </a:t>
            </a:r>
            <a:r>
              <a:rPr sz="2600" spc="-55" dirty="0">
                <a:latin typeface="Georgia"/>
                <a:cs typeface="Georgia"/>
              </a:rPr>
              <a:t>many </a:t>
            </a:r>
            <a:r>
              <a:rPr sz="2600" spc="-35" dirty="0">
                <a:latin typeface="Georgia"/>
                <a:cs typeface="Georgia"/>
              </a:rPr>
              <a:t>different</a:t>
            </a:r>
            <a:r>
              <a:rPr sz="2600" spc="-150" dirty="0">
                <a:latin typeface="Georgia"/>
                <a:cs typeface="Georgia"/>
              </a:rPr>
              <a:t> </a:t>
            </a:r>
            <a:r>
              <a:rPr sz="2600" spc="-30" dirty="0">
                <a:latin typeface="Georgia"/>
                <a:cs typeface="Georgia"/>
              </a:rPr>
              <a:t>situations.</a:t>
            </a:r>
            <a:endParaRPr sz="2600">
              <a:latin typeface="Georgia"/>
              <a:cs typeface="Georgia"/>
            </a:endParaRPr>
          </a:p>
        </p:txBody>
      </p:sp>
      <p:sp>
        <p:nvSpPr>
          <p:cNvPr id="8" name="object 8"/>
          <p:cNvSpPr txBox="1">
            <a:spLocks noGrp="1"/>
          </p:cNvSpPr>
          <p:nvPr>
            <p:ph type="title"/>
          </p:nvPr>
        </p:nvSpPr>
        <p:spPr>
          <a:xfrm>
            <a:off x="444500" y="327101"/>
            <a:ext cx="5883910" cy="788670"/>
          </a:xfrm>
          <a:prstGeom prst="rect">
            <a:avLst/>
          </a:prstGeom>
        </p:spPr>
        <p:txBody>
          <a:bodyPr vert="horz" wrap="square" lIns="0" tIns="13335" rIns="0" bIns="0" rtlCol="0">
            <a:spAutoFit/>
          </a:bodyPr>
          <a:lstStyle/>
          <a:p>
            <a:pPr marL="12700">
              <a:lnSpc>
                <a:spcPct val="100000"/>
              </a:lnSpc>
              <a:spcBef>
                <a:spcPts val="105"/>
              </a:spcBef>
            </a:pPr>
            <a:r>
              <a:rPr spc="-145" dirty="0"/>
              <a:t>What </a:t>
            </a:r>
            <a:r>
              <a:rPr spc="-250" dirty="0"/>
              <a:t>is </a:t>
            </a:r>
            <a:r>
              <a:rPr spc="-325" dirty="0"/>
              <a:t>Design</a:t>
            </a:r>
            <a:r>
              <a:rPr spc="-495" dirty="0"/>
              <a:t> </a:t>
            </a:r>
            <a:r>
              <a:rPr spc="-175" dirty="0"/>
              <a:t>Pattern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6858634"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150" dirty="0">
                <a:latin typeface="Georgia"/>
                <a:cs typeface="Georgia"/>
              </a:rPr>
              <a:t>•To </a:t>
            </a:r>
            <a:r>
              <a:rPr sz="2600" b="1" spc="-105" dirty="0">
                <a:latin typeface="Georgia"/>
                <a:cs typeface="Georgia"/>
              </a:rPr>
              <a:t>design </a:t>
            </a:r>
            <a:r>
              <a:rPr sz="2600" b="1" spc="-155" dirty="0">
                <a:latin typeface="Georgia"/>
                <a:cs typeface="Georgia"/>
              </a:rPr>
              <a:t>a </a:t>
            </a:r>
            <a:r>
              <a:rPr sz="2600" b="1" spc="-160" dirty="0">
                <a:latin typeface="Georgia"/>
                <a:cs typeface="Georgia"/>
              </a:rPr>
              <a:t>new </a:t>
            </a:r>
            <a:r>
              <a:rPr sz="2600" spc="-40" dirty="0">
                <a:latin typeface="Georgia"/>
                <a:cs typeface="Georgia"/>
              </a:rPr>
              <a:t>software </a:t>
            </a:r>
            <a:r>
              <a:rPr sz="2600" spc="-45" dirty="0">
                <a:latin typeface="Georgia"/>
                <a:cs typeface="Georgia"/>
              </a:rPr>
              <a:t>system </a:t>
            </a:r>
            <a:r>
              <a:rPr sz="2600" spc="-20" dirty="0">
                <a:latin typeface="Georgia"/>
                <a:cs typeface="Georgia"/>
              </a:rPr>
              <a:t>quickly </a:t>
            </a:r>
            <a:r>
              <a:rPr sz="2600" spc="-455" dirty="0">
                <a:latin typeface="Georgia"/>
                <a:cs typeface="Georgia"/>
              </a:rPr>
              <a:t>and  </a:t>
            </a:r>
            <a:r>
              <a:rPr sz="2600" spc="-40" dirty="0">
                <a:latin typeface="Georgia"/>
                <a:cs typeface="Georgia"/>
              </a:rPr>
              <a:t>efficiently.</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150" dirty="0">
                <a:latin typeface="Georgia"/>
                <a:cs typeface="Georgia"/>
              </a:rPr>
              <a:t>•To </a:t>
            </a:r>
            <a:r>
              <a:rPr sz="2600" b="1" spc="-125" dirty="0">
                <a:latin typeface="Georgia"/>
                <a:cs typeface="Georgia"/>
              </a:rPr>
              <a:t>understand </a:t>
            </a:r>
            <a:r>
              <a:rPr sz="2600" b="1" spc="-155" dirty="0">
                <a:latin typeface="Georgia"/>
                <a:cs typeface="Georgia"/>
              </a:rPr>
              <a:t>a </a:t>
            </a:r>
            <a:r>
              <a:rPr sz="2600" b="1" spc="-90" dirty="0">
                <a:latin typeface="Georgia"/>
                <a:cs typeface="Georgia"/>
              </a:rPr>
              <a:t>existing </a:t>
            </a:r>
            <a:r>
              <a:rPr sz="2600" spc="-40" dirty="0">
                <a:latin typeface="Georgia"/>
                <a:cs typeface="Georgia"/>
              </a:rPr>
              <a:t>software</a:t>
            </a:r>
            <a:r>
              <a:rPr sz="2600" spc="-60" dirty="0">
                <a:latin typeface="Georgia"/>
                <a:cs typeface="Georgia"/>
              </a:rPr>
              <a:t> </a:t>
            </a:r>
            <a:r>
              <a:rPr sz="2600" spc="-40" dirty="0">
                <a:latin typeface="Georgia"/>
                <a:cs typeface="Georgia"/>
              </a:rPr>
              <a:t>system.</a:t>
            </a:r>
            <a:endParaRPr sz="2600">
              <a:latin typeface="Georgia"/>
              <a:cs typeface="Georgia"/>
            </a:endParaRPr>
          </a:p>
        </p:txBody>
      </p:sp>
      <p:sp>
        <p:nvSpPr>
          <p:cNvPr id="8" name="object 8"/>
          <p:cNvSpPr txBox="1">
            <a:spLocks noGrp="1"/>
          </p:cNvSpPr>
          <p:nvPr>
            <p:ph type="title"/>
          </p:nvPr>
        </p:nvSpPr>
        <p:spPr>
          <a:xfrm>
            <a:off x="444500" y="327101"/>
            <a:ext cx="5358765" cy="788670"/>
          </a:xfrm>
          <a:prstGeom prst="rect">
            <a:avLst/>
          </a:prstGeom>
        </p:spPr>
        <p:txBody>
          <a:bodyPr vert="horz" wrap="square" lIns="0" tIns="13335" rIns="0" bIns="0" rtlCol="0">
            <a:spAutoFit/>
          </a:bodyPr>
          <a:lstStyle/>
          <a:p>
            <a:pPr marL="12700">
              <a:lnSpc>
                <a:spcPct val="100000"/>
              </a:lnSpc>
              <a:spcBef>
                <a:spcPts val="105"/>
              </a:spcBef>
            </a:pPr>
            <a:r>
              <a:rPr spc="-250" dirty="0"/>
              <a:t>Why </a:t>
            </a:r>
            <a:r>
              <a:rPr spc="-325" dirty="0"/>
              <a:t>Design</a:t>
            </a:r>
            <a:r>
              <a:rPr spc="-360" dirty="0"/>
              <a:t> </a:t>
            </a:r>
            <a:r>
              <a:rPr spc="-225" dirty="0"/>
              <a:t>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3235325" cy="788670"/>
          </a:xfrm>
          <a:prstGeom prst="rect">
            <a:avLst/>
          </a:prstGeom>
        </p:spPr>
        <p:txBody>
          <a:bodyPr vert="horz" wrap="square" lIns="0" tIns="13335" rIns="0" bIns="0" rtlCol="0">
            <a:spAutoFit/>
          </a:bodyPr>
          <a:lstStyle/>
          <a:p>
            <a:pPr marL="12700">
              <a:lnSpc>
                <a:spcPct val="100000"/>
              </a:lnSpc>
              <a:spcBef>
                <a:spcPts val="105"/>
              </a:spcBef>
            </a:pPr>
            <a:r>
              <a:rPr spc="-75" dirty="0"/>
              <a:t>Introduction</a:t>
            </a:r>
          </a:p>
        </p:txBody>
      </p:sp>
      <p:sp>
        <p:nvSpPr>
          <p:cNvPr id="8" name="object 8"/>
          <p:cNvSpPr txBox="1"/>
          <p:nvPr/>
        </p:nvSpPr>
        <p:spPr>
          <a:xfrm>
            <a:off x="535940" y="1076299"/>
            <a:ext cx="7363459" cy="2324100"/>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spc="-35" dirty="0">
                <a:latin typeface="Georgia"/>
                <a:cs typeface="Georgia"/>
              </a:rPr>
              <a:t>Promote</a:t>
            </a:r>
            <a:r>
              <a:rPr sz="2600" spc="-105" dirty="0">
                <a:latin typeface="Georgia"/>
                <a:cs typeface="Georgia"/>
              </a:rPr>
              <a:t> </a:t>
            </a:r>
            <a:r>
              <a:rPr sz="2600" spc="-40" dirty="0">
                <a:latin typeface="Georgia"/>
                <a:cs typeface="Georgia"/>
              </a:rPr>
              <a:t>reuse.</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55" dirty="0">
                <a:latin typeface="Georgia"/>
                <a:cs typeface="Georgia"/>
              </a:rPr>
              <a:t>Use </a:t>
            </a:r>
            <a:r>
              <a:rPr sz="2600" spc="-5" dirty="0">
                <a:latin typeface="Georgia"/>
                <a:cs typeface="Georgia"/>
              </a:rPr>
              <a:t>the </a:t>
            </a:r>
            <a:r>
              <a:rPr sz="2600" spc="-40" dirty="0">
                <a:latin typeface="Georgia"/>
                <a:cs typeface="Georgia"/>
              </a:rPr>
              <a:t>experiences </a:t>
            </a:r>
            <a:r>
              <a:rPr sz="2600" spc="-20" dirty="0">
                <a:latin typeface="Georgia"/>
                <a:cs typeface="Georgia"/>
              </a:rPr>
              <a:t>of </a:t>
            </a:r>
            <a:r>
              <a:rPr sz="2600" spc="-40" dirty="0">
                <a:latin typeface="Georgia"/>
                <a:cs typeface="Georgia"/>
              </a:rPr>
              <a:t>software</a:t>
            </a:r>
            <a:r>
              <a:rPr sz="2600" spc="-254" dirty="0">
                <a:latin typeface="Georgia"/>
                <a:cs typeface="Georgia"/>
              </a:rPr>
              <a:t> </a:t>
            </a:r>
            <a:r>
              <a:rPr sz="2600" spc="-40" dirty="0">
                <a:latin typeface="Georgia"/>
                <a:cs typeface="Georgia"/>
              </a:rPr>
              <a:t>developers.</a:t>
            </a:r>
            <a:endParaRPr sz="2600">
              <a:latin typeface="Georgia"/>
              <a:cs typeface="Georgia"/>
            </a:endParaRPr>
          </a:p>
          <a:p>
            <a:pPr marL="285115" indent="-272415">
              <a:lnSpc>
                <a:spcPct val="100000"/>
              </a:lnSpc>
              <a:spcBef>
                <a:spcPts val="630"/>
              </a:spcBef>
              <a:buClr>
                <a:srgbClr val="0AD0D9"/>
              </a:buClr>
              <a:buSzPct val="94230"/>
              <a:buFont typeface="Arial"/>
              <a:buChar char=""/>
              <a:tabLst>
                <a:tab pos="285750" algn="l"/>
              </a:tabLst>
            </a:pPr>
            <a:r>
              <a:rPr sz="2600" spc="10" dirty="0">
                <a:latin typeface="Georgia"/>
                <a:cs typeface="Georgia"/>
              </a:rPr>
              <a:t>A </a:t>
            </a:r>
            <a:r>
              <a:rPr sz="2600" spc="-45" dirty="0">
                <a:latin typeface="Georgia"/>
                <a:cs typeface="Georgia"/>
              </a:rPr>
              <a:t>shared </a:t>
            </a:r>
            <a:r>
              <a:rPr sz="2600" spc="-50" dirty="0">
                <a:latin typeface="Georgia"/>
                <a:cs typeface="Georgia"/>
              </a:rPr>
              <a:t>library/lingo </a:t>
            </a:r>
            <a:r>
              <a:rPr sz="2600" spc="-30" dirty="0">
                <a:latin typeface="Georgia"/>
                <a:cs typeface="Georgia"/>
              </a:rPr>
              <a:t>used by</a:t>
            </a:r>
            <a:r>
              <a:rPr sz="2600" spc="-125" dirty="0">
                <a:latin typeface="Georgia"/>
                <a:cs typeface="Georgia"/>
              </a:rPr>
              <a:t> </a:t>
            </a:r>
            <a:r>
              <a:rPr sz="2600" spc="-40" dirty="0">
                <a:latin typeface="Georgia"/>
                <a:cs typeface="Georgia"/>
              </a:rPr>
              <a:t>developers.</a:t>
            </a:r>
            <a:endParaRPr sz="2600">
              <a:latin typeface="Georgia"/>
              <a:cs typeface="Georgia"/>
            </a:endParaRPr>
          </a:p>
          <a:p>
            <a:pPr marL="285115" marR="5080" indent="-272415">
              <a:lnSpc>
                <a:spcPct val="100000"/>
              </a:lnSpc>
              <a:spcBef>
                <a:spcPts val="620"/>
              </a:spcBef>
              <a:buClr>
                <a:srgbClr val="0AD0D9"/>
              </a:buClr>
              <a:buSzPct val="94230"/>
              <a:buFont typeface="Arial"/>
              <a:buChar char=""/>
              <a:tabLst>
                <a:tab pos="285750" algn="l"/>
              </a:tabLst>
            </a:pPr>
            <a:r>
              <a:rPr sz="2600" spc="-35" dirty="0">
                <a:latin typeface="Georgia"/>
                <a:cs typeface="Georgia"/>
              </a:rPr>
              <a:t>“Design </a:t>
            </a:r>
            <a:r>
              <a:rPr sz="2600" spc="-40" dirty="0">
                <a:latin typeface="Georgia"/>
                <a:cs typeface="Georgia"/>
              </a:rPr>
              <a:t>patterns </a:t>
            </a:r>
            <a:r>
              <a:rPr sz="2600" spc="-15" dirty="0">
                <a:latin typeface="Georgia"/>
                <a:cs typeface="Georgia"/>
              </a:rPr>
              <a:t>help </a:t>
            </a:r>
            <a:r>
              <a:rPr sz="2600" spc="-65" dirty="0">
                <a:latin typeface="Georgia"/>
                <a:cs typeface="Georgia"/>
              </a:rPr>
              <a:t>a </a:t>
            </a:r>
            <a:r>
              <a:rPr sz="2600" spc="-35" dirty="0">
                <a:latin typeface="Georgia"/>
                <a:cs typeface="Georgia"/>
              </a:rPr>
              <a:t>designer </a:t>
            </a:r>
            <a:r>
              <a:rPr sz="2600" spc="-20" dirty="0">
                <a:latin typeface="Georgia"/>
                <a:cs typeface="Georgia"/>
              </a:rPr>
              <a:t>get</a:t>
            </a:r>
            <a:r>
              <a:rPr sz="2600" spc="-455" dirty="0">
                <a:latin typeface="Georgia"/>
                <a:cs typeface="Georgia"/>
              </a:rPr>
              <a:t> </a:t>
            </a:r>
            <a:r>
              <a:rPr sz="2600" spc="-65" dirty="0">
                <a:latin typeface="Georgia"/>
                <a:cs typeface="Georgia"/>
              </a:rPr>
              <a:t>a </a:t>
            </a:r>
            <a:r>
              <a:rPr sz="2600" spc="-30" dirty="0">
                <a:latin typeface="Georgia"/>
                <a:cs typeface="Georgia"/>
              </a:rPr>
              <a:t>design </a:t>
            </a:r>
            <a:r>
              <a:rPr sz="2600" spc="-90" dirty="0">
                <a:latin typeface="Georgia"/>
                <a:cs typeface="Georgia"/>
              </a:rPr>
              <a:t>right  </a:t>
            </a:r>
            <a:r>
              <a:rPr sz="2600" spc="-95" dirty="0">
                <a:latin typeface="Georgia"/>
                <a:cs typeface="Georgia"/>
              </a:rPr>
              <a:t>faster”.</a:t>
            </a:r>
            <a:endParaRPr sz="26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3235325" cy="788670"/>
          </a:xfrm>
          <a:prstGeom prst="rect">
            <a:avLst/>
          </a:prstGeom>
        </p:spPr>
        <p:txBody>
          <a:bodyPr vert="horz" wrap="square" lIns="0" tIns="13335" rIns="0" bIns="0" rtlCol="0">
            <a:spAutoFit/>
          </a:bodyPr>
          <a:lstStyle/>
          <a:p>
            <a:pPr marL="12700">
              <a:lnSpc>
                <a:spcPct val="100000"/>
              </a:lnSpc>
              <a:spcBef>
                <a:spcPts val="105"/>
              </a:spcBef>
            </a:pPr>
            <a:r>
              <a:rPr spc="-75" dirty="0"/>
              <a:t>Introduction</a:t>
            </a:r>
          </a:p>
        </p:txBody>
      </p:sp>
      <p:sp>
        <p:nvSpPr>
          <p:cNvPr id="8" name="object 8"/>
          <p:cNvSpPr txBox="1"/>
          <p:nvPr/>
        </p:nvSpPr>
        <p:spPr>
          <a:xfrm>
            <a:off x="535940" y="1153413"/>
            <a:ext cx="8007350" cy="3695700"/>
          </a:xfrm>
          <a:prstGeom prst="rect">
            <a:avLst/>
          </a:prstGeom>
        </p:spPr>
        <p:txBody>
          <a:bodyPr vert="horz" wrap="square" lIns="0" tIns="12065" rIns="0" bIns="0" rtlCol="0">
            <a:spAutoFit/>
          </a:bodyPr>
          <a:lstStyle/>
          <a:p>
            <a:pPr marL="285115" marR="1186815" indent="-272415">
              <a:lnSpc>
                <a:spcPct val="100000"/>
              </a:lnSpc>
              <a:spcBef>
                <a:spcPts val="95"/>
              </a:spcBef>
              <a:buClr>
                <a:srgbClr val="0AD0D9"/>
              </a:buClr>
              <a:buSzPct val="94642"/>
              <a:buFont typeface="Arial"/>
              <a:buChar char=""/>
              <a:tabLst>
                <a:tab pos="285750" algn="l"/>
              </a:tabLst>
            </a:pPr>
            <a:r>
              <a:rPr sz="2800" b="1" spc="-170" dirty="0">
                <a:latin typeface="Georgia"/>
                <a:cs typeface="Georgia"/>
              </a:rPr>
              <a:t>Based </a:t>
            </a:r>
            <a:r>
              <a:rPr sz="2800" b="1" spc="-125" dirty="0">
                <a:latin typeface="Georgia"/>
                <a:cs typeface="Georgia"/>
              </a:rPr>
              <a:t>on </a:t>
            </a:r>
            <a:r>
              <a:rPr sz="2800" spc="-5" dirty="0">
                <a:latin typeface="Georgia"/>
                <a:cs typeface="Georgia"/>
              </a:rPr>
              <a:t>the </a:t>
            </a:r>
            <a:r>
              <a:rPr sz="2800" spc="-40" dirty="0">
                <a:latin typeface="Georgia"/>
                <a:cs typeface="Georgia"/>
              </a:rPr>
              <a:t>principles </a:t>
            </a:r>
            <a:r>
              <a:rPr sz="2800" spc="-25" dirty="0">
                <a:latin typeface="Georgia"/>
                <a:cs typeface="Georgia"/>
              </a:rPr>
              <a:t>of </a:t>
            </a:r>
            <a:r>
              <a:rPr sz="2800" spc="-50" dirty="0">
                <a:latin typeface="Georgia"/>
                <a:cs typeface="Georgia"/>
              </a:rPr>
              <a:t>object-oriented  </a:t>
            </a:r>
            <a:r>
              <a:rPr sz="2800" spc="-55" dirty="0">
                <a:latin typeface="Georgia"/>
                <a:cs typeface="Georgia"/>
              </a:rPr>
              <a:t>programming: </a:t>
            </a:r>
            <a:r>
              <a:rPr sz="2800" spc="-35" dirty="0">
                <a:latin typeface="Georgia"/>
                <a:cs typeface="Georgia"/>
              </a:rPr>
              <a:t>abstraction, inheritance,  </a:t>
            </a:r>
            <a:r>
              <a:rPr sz="2800" spc="-40" dirty="0">
                <a:latin typeface="Georgia"/>
                <a:cs typeface="Georgia"/>
              </a:rPr>
              <a:t>polymorphism and</a:t>
            </a:r>
            <a:r>
              <a:rPr sz="2800" spc="-65" dirty="0">
                <a:latin typeface="Georgia"/>
                <a:cs typeface="Georgia"/>
              </a:rPr>
              <a:t> </a:t>
            </a:r>
            <a:r>
              <a:rPr sz="2800" spc="-35" dirty="0">
                <a:latin typeface="Georgia"/>
                <a:cs typeface="Georgia"/>
              </a:rPr>
              <a:t>association.</a:t>
            </a:r>
            <a:endParaRPr sz="2800">
              <a:latin typeface="Georgia"/>
              <a:cs typeface="Georgia"/>
            </a:endParaRPr>
          </a:p>
          <a:p>
            <a:pPr marL="285115" marR="5080" indent="-272415">
              <a:lnSpc>
                <a:spcPct val="100000"/>
              </a:lnSpc>
              <a:spcBef>
                <a:spcPts val="675"/>
              </a:spcBef>
              <a:buClr>
                <a:srgbClr val="0AD0D9"/>
              </a:buClr>
              <a:buSzPct val="94642"/>
              <a:buFont typeface="Arial"/>
              <a:buChar char=""/>
              <a:tabLst>
                <a:tab pos="285750" algn="l"/>
              </a:tabLst>
            </a:pPr>
            <a:r>
              <a:rPr sz="2800" spc="-45" dirty="0">
                <a:latin typeface="Georgia"/>
                <a:cs typeface="Georgia"/>
              </a:rPr>
              <a:t>Are </a:t>
            </a:r>
            <a:r>
              <a:rPr sz="2800" b="1" spc="-110" dirty="0">
                <a:latin typeface="Georgia"/>
                <a:cs typeface="Georgia"/>
              </a:rPr>
              <a:t>solutions </a:t>
            </a:r>
            <a:r>
              <a:rPr sz="2800" b="1" spc="-95" dirty="0">
                <a:latin typeface="Georgia"/>
                <a:cs typeface="Georgia"/>
              </a:rPr>
              <a:t>to </a:t>
            </a:r>
            <a:r>
              <a:rPr sz="2800" b="1" spc="-165" dirty="0">
                <a:latin typeface="Georgia"/>
                <a:cs typeface="Georgia"/>
              </a:rPr>
              <a:t>recurring </a:t>
            </a:r>
            <a:r>
              <a:rPr sz="2800" b="1" spc="-150" dirty="0">
                <a:latin typeface="Georgia"/>
                <a:cs typeface="Georgia"/>
              </a:rPr>
              <a:t>problems </a:t>
            </a:r>
            <a:r>
              <a:rPr sz="2800" spc="-10" dirty="0">
                <a:latin typeface="Georgia"/>
                <a:cs typeface="Georgia"/>
              </a:rPr>
              <a:t>to </a:t>
            </a:r>
            <a:r>
              <a:rPr sz="2800" spc="-100" dirty="0">
                <a:latin typeface="Georgia"/>
                <a:cs typeface="Georgia"/>
              </a:rPr>
              <a:t>software  </a:t>
            </a:r>
            <a:r>
              <a:rPr sz="2800" spc="-40" dirty="0">
                <a:latin typeface="Georgia"/>
                <a:cs typeface="Georgia"/>
              </a:rPr>
              <a:t>design.</a:t>
            </a:r>
            <a:endParaRPr sz="2800">
              <a:latin typeface="Georgia"/>
              <a:cs typeface="Georgia"/>
            </a:endParaRPr>
          </a:p>
          <a:p>
            <a:pPr marL="285115" indent="-272415">
              <a:lnSpc>
                <a:spcPct val="100000"/>
              </a:lnSpc>
              <a:spcBef>
                <a:spcPts val="675"/>
              </a:spcBef>
              <a:buClr>
                <a:srgbClr val="0AD0D9"/>
              </a:buClr>
              <a:buSzPct val="94642"/>
              <a:buFont typeface="Arial"/>
              <a:buChar char=""/>
              <a:tabLst>
                <a:tab pos="285750" algn="l"/>
              </a:tabLst>
            </a:pPr>
            <a:r>
              <a:rPr sz="2800" spc="-45" dirty="0">
                <a:latin typeface="Georgia"/>
                <a:cs typeface="Georgia"/>
              </a:rPr>
              <a:t>Are </a:t>
            </a:r>
            <a:r>
              <a:rPr sz="2800" b="1" spc="-114" dirty="0">
                <a:latin typeface="Georgia"/>
                <a:cs typeface="Georgia"/>
              </a:rPr>
              <a:t>independent </a:t>
            </a:r>
            <a:r>
              <a:rPr sz="2800" b="1" spc="-110" dirty="0">
                <a:latin typeface="Georgia"/>
                <a:cs typeface="Georgia"/>
              </a:rPr>
              <a:t>of </a:t>
            </a:r>
            <a:r>
              <a:rPr sz="2800" b="1" spc="-80" dirty="0">
                <a:latin typeface="Georgia"/>
                <a:cs typeface="Georgia"/>
              </a:rPr>
              <a:t>the </a:t>
            </a:r>
            <a:r>
              <a:rPr sz="2800" b="1" spc="-114" dirty="0">
                <a:latin typeface="Georgia"/>
                <a:cs typeface="Georgia"/>
              </a:rPr>
              <a:t>application</a:t>
            </a:r>
            <a:r>
              <a:rPr sz="2800" b="1" spc="-155" dirty="0">
                <a:latin typeface="Georgia"/>
                <a:cs typeface="Georgia"/>
              </a:rPr>
              <a:t> </a:t>
            </a:r>
            <a:r>
              <a:rPr sz="2800" b="1" spc="-130" dirty="0">
                <a:latin typeface="Georgia"/>
                <a:cs typeface="Georgia"/>
              </a:rPr>
              <a:t>domain</a:t>
            </a:r>
            <a:r>
              <a:rPr sz="2800" spc="-130" dirty="0">
                <a:latin typeface="Georgia"/>
                <a:cs typeface="Georgia"/>
              </a:rPr>
              <a:t>.</a:t>
            </a:r>
            <a:endParaRPr sz="2800">
              <a:latin typeface="Georgia"/>
              <a:cs typeface="Georgia"/>
            </a:endParaRPr>
          </a:p>
          <a:p>
            <a:pPr marL="285115" marR="203835" indent="-272415">
              <a:lnSpc>
                <a:spcPct val="100000"/>
              </a:lnSpc>
              <a:spcBef>
                <a:spcPts val="670"/>
              </a:spcBef>
              <a:buClr>
                <a:srgbClr val="0AD0D9"/>
              </a:buClr>
              <a:buSzPct val="94642"/>
              <a:buFont typeface="Arial"/>
              <a:buChar char=""/>
              <a:tabLst>
                <a:tab pos="285750" algn="l"/>
              </a:tabLst>
            </a:pPr>
            <a:r>
              <a:rPr sz="2800" spc="-70" dirty="0">
                <a:latin typeface="Georgia"/>
                <a:cs typeface="Georgia"/>
              </a:rPr>
              <a:t>Example </a:t>
            </a:r>
            <a:r>
              <a:rPr sz="2800" spc="-405" dirty="0">
                <a:latin typeface="Georgia"/>
                <a:cs typeface="Georgia"/>
              </a:rPr>
              <a:t>– </a:t>
            </a:r>
            <a:r>
              <a:rPr sz="2800" spc="-50" dirty="0">
                <a:latin typeface="Georgia"/>
                <a:cs typeface="Georgia"/>
              </a:rPr>
              <a:t>Variability </a:t>
            </a:r>
            <a:r>
              <a:rPr sz="2800" spc="-25" dirty="0">
                <a:latin typeface="Georgia"/>
                <a:cs typeface="Georgia"/>
              </a:rPr>
              <a:t>of </a:t>
            </a:r>
            <a:r>
              <a:rPr sz="2800" spc="-45" dirty="0">
                <a:latin typeface="Georgia"/>
                <a:cs typeface="Georgia"/>
              </a:rPr>
              <a:t>interfaces </a:t>
            </a:r>
            <a:r>
              <a:rPr sz="2800" spc="-405" dirty="0">
                <a:latin typeface="Georgia"/>
                <a:cs typeface="Georgia"/>
              </a:rPr>
              <a:t>– </a:t>
            </a:r>
            <a:r>
              <a:rPr sz="2800" spc="-5" dirty="0">
                <a:latin typeface="Georgia"/>
                <a:cs typeface="Georgia"/>
              </a:rPr>
              <a:t>the </a:t>
            </a:r>
            <a:r>
              <a:rPr sz="2800" spc="-470" dirty="0">
                <a:latin typeface="Georgia"/>
                <a:cs typeface="Georgia"/>
              </a:rPr>
              <a:t>modeller  </a:t>
            </a:r>
            <a:r>
              <a:rPr sz="2800" spc="-25" dirty="0">
                <a:latin typeface="Georgia"/>
                <a:cs typeface="Georgia"/>
              </a:rPr>
              <a:t>view </a:t>
            </a:r>
            <a:r>
              <a:rPr sz="2800" spc="-30" dirty="0">
                <a:latin typeface="Georgia"/>
                <a:cs typeface="Georgia"/>
              </a:rPr>
              <a:t>controller </a:t>
            </a:r>
            <a:r>
              <a:rPr sz="2800" spc="-45" dirty="0">
                <a:latin typeface="Georgia"/>
                <a:cs typeface="Georgia"/>
              </a:rPr>
              <a:t>(MVC)</a:t>
            </a:r>
            <a:r>
              <a:rPr sz="2800" spc="-125" dirty="0">
                <a:latin typeface="Georgia"/>
                <a:cs typeface="Georgia"/>
              </a:rPr>
              <a:t> </a:t>
            </a:r>
            <a:r>
              <a:rPr sz="2800" spc="-40" dirty="0">
                <a:latin typeface="Georgia"/>
                <a:cs typeface="Georgia"/>
              </a:rPr>
              <a:t>pattern.</a:t>
            </a:r>
            <a:endParaRPr sz="28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3685540" cy="788670"/>
          </a:xfrm>
          <a:prstGeom prst="rect">
            <a:avLst/>
          </a:prstGeom>
        </p:spPr>
        <p:txBody>
          <a:bodyPr vert="horz" wrap="square" lIns="0" tIns="13335" rIns="0" bIns="0" rtlCol="0">
            <a:spAutoFit/>
          </a:bodyPr>
          <a:lstStyle/>
          <a:p>
            <a:pPr marL="12700">
              <a:lnSpc>
                <a:spcPct val="100000"/>
              </a:lnSpc>
              <a:spcBef>
                <a:spcPts val="105"/>
              </a:spcBef>
            </a:pPr>
            <a:r>
              <a:rPr spc="-355" dirty="0"/>
              <a:t>The </a:t>
            </a:r>
            <a:r>
              <a:rPr spc="-229" dirty="0"/>
              <a:t>Downside</a:t>
            </a:r>
          </a:p>
        </p:txBody>
      </p:sp>
      <p:sp>
        <p:nvSpPr>
          <p:cNvPr id="8" name="object 8"/>
          <p:cNvSpPr txBox="1"/>
          <p:nvPr/>
        </p:nvSpPr>
        <p:spPr>
          <a:xfrm>
            <a:off x="535940" y="1154938"/>
            <a:ext cx="7970520" cy="3301365"/>
          </a:xfrm>
          <a:prstGeom prst="rect">
            <a:avLst/>
          </a:prstGeom>
        </p:spPr>
        <p:txBody>
          <a:bodyPr vert="horz" wrap="square" lIns="0" tIns="13335" rIns="0" bIns="0" rtlCol="0">
            <a:spAutoFit/>
          </a:bodyPr>
          <a:lstStyle/>
          <a:p>
            <a:pPr marL="285115" marR="681990" indent="-272415">
              <a:lnSpc>
                <a:spcPct val="100000"/>
              </a:lnSpc>
              <a:spcBef>
                <a:spcPts val="105"/>
              </a:spcBef>
              <a:buClr>
                <a:srgbClr val="0AD0D9"/>
              </a:buClr>
              <a:buSzPct val="94230"/>
              <a:buFont typeface="Arial"/>
              <a:buChar char=""/>
              <a:tabLst>
                <a:tab pos="285750" algn="l"/>
              </a:tabLst>
            </a:pPr>
            <a:r>
              <a:rPr sz="2600" spc="-10" dirty="0">
                <a:latin typeface="Georgia"/>
                <a:cs typeface="Georgia"/>
              </a:rPr>
              <a:t>Although </a:t>
            </a:r>
            <a:r>
              <a:rPr sz="2600" spc="-30" dirty="0">
                <a:latin typeface="Georgia"/>
                <a:cs typeface="Georgia"/>
              </a:rPr>
              <a:t>design </a:t>
            </a:r>
            <a:r>
              <a:rPr sz="2600" spc="-40" dirty="0">
                <a:latin typeface="Georgia"/>
                <a:cs typeface="Georgia"/>
              </a:rPr>
              <a:t>patterns </a:t>
            </a:r>
            <a:r>
              <a:rPr sz="2600" spc="-60" dirty="0">
                <a:latin typeface="Georgia"/>
                <a:cs typeface="Georgia"/>
              </a:rPr>
              <a:t>are </a:t>
            </a:r>
            <a:r>
              <a:rPr sz="2600" spc="-30" dirty="0">
                <a:latin typeface="Georgia"/>
                <a:cs typeface="Georgia"/>
              </a:rPr>
              <a:t>useful </a:t>
            </a:r>
            <a:r>
              <a:rPr sz="2600" spc="-25" dirty="0">
                <a:latin typeface="Georgia"/>
                <a:cs typeface="Georgia"/>
              </a:rPr>
              <a:t>in </a:t>
            </a:r>
            <a:r>
              <a:rPr sz="2600" spc="-55" dirty="0">
                <a:latin typeface="Georgia"/>
                <a:cs typeface="Georgia"/>
              </a:rPr>
              <a:t>promoting  </a:t>
            </a:r>
            <a:r>
              <a:rPr sz="2600" spc="-30" dirty="0">
                <a:latin typeface="Georgia"/>
                <a:cs typeface="Georgia"/>
              </a:rPr>
              <a:t>flexibility, </a:t>
            </a:r>
            <a:r>
              <a:rPr sz="2600" spc="-25" dirty="0">
                <a:latin typeface="Georgia"/>
                <a:cs typeface="Georgia"/>
              </a:rPr>
              <a:t>this </a:t>
            </a:r>
            <a:r>
              <a:rPr sz="2600" spc="-45" dirty="0">
                <a:latin typeface="Georgia"/>
                <a:cs typeface="Georgia"/>
              </a:rPr>
              <a:t>maybe </a:t>
            </a:r>
            <a:r>
              <a:rPr sz="2600" spc="-20" dirty="0">
                <a:latin typeface="Georgia"/>
                <a:cs typeface="Georgia"/>
              </a:rPr>
              <a:t>at </a:t>
            </a:r>
            <a:r>
              <a:rPr sz="2600" spc="-5" dirty="0">
                <a:latin typeface="Georgia"/>
                <a:cs typeface="Georgia"/>
              </a:rPr>
              <a:t>the </a:t>
            </a:r>
            <a:r>
              <a:rPr sz="2600" spc="-40" dirty="0">
                <a:latin typeface="Georgia"/>
                <a:cs typeface="Georgia"/>
              </a:rPr>
              <a:t>expense </a:t>
            </a:r>
            <a:r>
              <a:rPr sz="2600" spc="-20" dirty="0">
                <a:latin typeface="Georgia"/>
                <a:cs typeface="Georgia"/>
              </a:rPr>
              <a:t>of </a:t>
            </a:r>
            <a:r>
              <a:rPr sz="2600" spc="-65" dirty="0">
                <a:latin typeface="Georgia"/>
                <a:cs typeface="Georgia"/>
              </a:rPr>
              <a:t>a </a:t>
            </a:r>
            <a:r>
              <a:rPr sz="2600" spc="-45" dirty="0">
                <a:latin typeface="Georgia"/>
                <a:cs typeface="Georgia"/>
              </a:rPr>
              <a:t>more  </a:t>
            </a:r>
            <a:r>
              <a:rPr sz="2600" b="1" spc="-114" dirty="0">
                <a:latin typeface="Georgia"/>
                <a:cs typeface="Georgia"/>
              </a:rPr>
              <a:t>complicated</a:t>
            </a:r>
            <a:r>
              <a:rPr sz="2600" b="1" spc="-130" dirty="0">
                <a:latin typeface="Georgia"/>
                <a:cs typeface="Georgia"/>
              </a:rPr>
              <a:t> </a:t>
            </a:r>
            <a:r>
              <a:rPr sz="2600" b="1" spc="-95" dirty="0">
                <a:latin typeface="Georgia"/>
                <a:cs typeface="Georgia"/>
              </a:rPr>
              <a:t>design</a:t>
            </a:r>
            <a:r>
              <a:rPr sz="2600" spc="-95" dirty="0">
                <a:latin typeface="Georgia"/>
                <a:cs typeface="Georgia"/>
              </a:rPr>
              <a:t>.</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spc="-35" dirty="0">
                <a:latin typeface="Georgia"/>
                <a:cs typeface="Georgia"/>
              </a:rPr>
              <a:t>There </a:t>
            </a:r>
            <a:r>
              <a:rPr sz="2600" spc="-30" dirty="0">
                <a:latin typeface="Georgia"/>
                <a:cs typeface="Georgia"/>
              </a:rPr>
              <a:t>does </a:t>
            </a:r>
            <a:r>
              <a:rPr sz="2600" spc="-5" dirty="0">
                <a:latin typeface="Georgia"/>
                <a:cs typeface="Georgia"/>
              </a:rPr>
              <a:t>not</a:t>
            </a:r>
            <a:r>
              <a:rPr sz="2600" spc="-195" dirty="0">
                <a:latin typeface="Georgia"/>
                <a:cs typeface="Georgia"/>
              </a:rPr>
              <a:t> </a:t>
            </a:r>
            <a:r>
              <a:rPr sz="2600" spc="-30" dirty="0">
                <a:latin typeface="Georgia"/>
                <a:cs typeface="Georgia"/>
              </a:rPr>
              <a:t>exist</a:t>
            </a:r>
            <a:endParaRPr sz="2600">
              <a:latin typeface="Georgia"/>
              <a:cs typeface="Georgia"/>
            </a:endParaRPr>
          </a:p>
          <a:p>
            <a:pPr marL="652780" lvl="1" indent="-247015">
              <a:lnSpc>
                <a:spcPct val="100000"/>
              </a:lnSpc>
              <a:spcBef>
                <a:spcPts val="585"/>
              </a:spcBef>
              <a:buClr>
                <a:srgbClr val="0E6EC5"/>
              </a:buClr>
              <a:buSzPct val="85416"/>
              <a:buFont typeface="Arial"/>
              <a:buChar char=""/>
              <a:tabLst>
                <a:tab pos="653415" algn="l"/>
              </a:tabLst>
            </a:pPr>
            <a:r>
              <a:rPr sz="2400" spc="5" dirty="0">
                <a:latin typeface="Georgia"/>
                <a:cs typeface="Georgia"/>
              </a:rPr>
              <a:t>A </a:t>
            </a:r>
            <a:r>
              <a:rPr sz="2400" b="1" spc="-110" dirty="0">
                <a:latin typeface="Georgia"/>
                <a:cs typeface="Georgia"/>
              </a:rPr>
              <a:t>standardization </a:t>
            </a:r>
            <a:r>
              <a:rPr sz="2400" spc="-40" dirty="0">
                <a:latin typeface="Georgia"/>
                <a:cs typeface="Georgia"/>
              </a:rPr>
              <a:t>for </a:t>
            </a:r>
            <a:r>
              <a:rPr sz="2400" spc="-30" dirty="0">
                <a:latin typeface="Georgia"/>
                <a:cs typeface="Georgia"/>
              </a:rPr>
              <a:t>indexing</a:t>
            </a:r>
            <a:r>
              <a:rPr sz="2400" spc="60" dirty="0">
                <a:latin typeface="Georgia"/>
                <a:cs typeface="Georgia"/>
              </a:rPr>
              <a:t> </a:t>
            </a:r>
            <a:r>
              <a:rPr sz="2400" spc="-40" dirty="0">
                <a:latin typeface="Georgia"/>
                <a:cs typeface="Georgia"/>
              </a:rPr>
              <a:t>patterns</a:t>
            </a:r>
            <a:endParaRPr sz="2400">
              <a:latin typeface="Georgia"/>
              <a:cs typeface="Georgia"/>
            </a:endParaRPr>
          </a:p>
          <a:p>
            <a:pPr marL="652780" marR="5080" lvl="1" indent="-247015">
              <a:lnSpc>
                <a:spcPct val="100000"/>
              </a:lnSpc>
              <a:spcBef>
                <a:spcPts val="575"/>
              </a:spcBef>
              <a:buClr>
                <a:srgbClr val="0E6EC5"/>
              </a:buClr>
              <a:buSzPct val="85416"/>
              <a:buFont typeface="Arial"/>
              <a:buChar char=""/>
              <a:tabLst>
                <a:tab pos="653415" algn="l"/>
              </a:tabLst>
            </a:pPr>
            <a:r>
              <a:rPr sz="2400" b="1" spc="-130" dirty="0">
                <a:latin typeface="Georgia"/>
                <a:cs typeface="Georgia"/>
              </a:rPr>
              <a:t>General practices/processes </a:t>
            </a:r>
            <a:r>
              <a:rPr sz="2400" spc="-40" dirty="0">
                <a:latin typeface="Georgia"/>
                <a:cs typeface="Georgia"/>
              </a:rPr>
              <a:t>for </a:t>
            </a:r>
            <a:r>
              <a:rPr sz="2400" spc="-30" dirty="0">
                <a:latin typeface="Georgia"/>
                <a:cs typeface="Georgia"/>
              </a:rPr>
              <a:t>using design </a:t>
            </a:r>
            <a:r>
              <a:rPr sz="2400" spc="-70" dirty="0">
                <a:latin typeface="Georgia"/>
                <a:cs typeface="Georgia"/>
              </a:rPr>
              <a:t>patterns  </a:t>
            </a:r>
            <a:r>
              <a:rPr sz="2400" spc="-30" dirty="0">
                <a:latin typeface="Georgia"/>
                <a:cs typeface="Georgia"/>
              </a:rPr>
              <a:t>during </a:t>
            </a:r>
            <a:r>
              <a:rPr sz="2400" spc="-5" dirty="0">
                <a:latin typeface="Georgia"/>
                <a:cs typeface="Georgia"/>
              </a:rPr>
              <a:t>the </a:t>
            </a:r>
            <a:r>
              <a:rPr sz="2400" spc="-30" dirty="0">
                <a:latin typeface="Georgia"/>
                <a:cs typeface="Georgia"/>
              </a:rPr>
              <a:t>design </a:t>
            </a:r>
            <a:r>
              <a:rPr sz="2400" spc="-45" dirty="0">
                <a:latin typeface="Georgia"/>
                <a:cs typeface="Georgia"/>
              </a:rPr>
              <a:t>process </a:t>
            </a:r>
            <a:r>
              <a:rPr sz="2400" spc="-60" dirty="0">
                <a:latin typeface="Georgia"/>
                <a:cs typeface="Georgia"/>
              </a:rPr>
              <a:t>have </a:t>
            </a:r>
            <a:r>
              <a:rPr sz="2400" spc="-5" dirty="0">
                <a:latin typeface="Georgia"/>
                <a:cs typeface="Georgia"/>
              </a:rPr>
              <a:t>not </a:t>
            </a:r>
            <a:r>
              <a:rPr sz="2400" spc="-65" dirty="0">
                <a:latin typeface="Georgia"/>
                <a:cs typeface="Georgia"/>
              </a:rPr>
              <a:t>as </a:t>
            </a:r>
            <a:r>
              <a:rPr sz="2400" spc="-30" dirty="0">
                <a:latin typeface="Georgia"/>
                <a:cs typeface="Georgia"/>
              </a:rPr>
              <a:t>yet </a:t>
            </a:r>
            <a:r>
              <a:rPr sz="2400" spc="-20" dirty="0">
                <a:latin typeface="Georgia"/>
                <a:cs typeface="Georgia"/>
              </a:rPr>
              <a:t>been  </a:t>
            </a:r>
            <a:r>
              <a:rPr sz="2400" spc="-30" dirty="0">
                <a:latin typeface="Georgia"/>
                <a:cs typeface="Georgia"/>
              </a:rPr>
              <a:t>established.</a:t>
            </a:r>
            <a:endParaRPr sz="24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6843395" cy="788670"/>
          </a:xfrm>
          <a:prstGeom prst="rect">
            <a:avLst/>
          </a:prstGeom>
        </p:spPr>
        <p:txBody>
          <a:bodyPr vert="horz" wrap="square" lIns="0" tIns="13335" rIns="0" bIns="0" rtlCol="0">
            <a:spAutoFit/>
          </a:bodyPr>
          <a:lstStyle/>
          <a:p>
            <a:pPr marL="12700">
              <a:lnSpc>
                <a:spcPct val="100000"/>
              </a:lnSpc>
              <a:spcBef>
                <a:spcPts val="105"/>
              </a:spcBef>
            </a:pPr>
            <a:r>
              <a:rPr spc="-160" dirty="0"/>
              <a:t>Object-Oriented</a:t>
            </a:r>
            <a:r>
              <a:rPr spc="-345" dirty="0"/>
              <a:t> </a:t>
            </a:r>
            <a:r>
              <a:rPr spc="-210" dirty="0"/>
              <a:t>Principles</a:t>
            </a:r>
          </a:p>
        </p:txBody>
      </p:sp>
      <p:sp>
        <p:nvSpPr>
          <p:cNvPr id="8" name="object 8"/>
          <p:cNvSpPr txBox="1"/>
          <p:nvPr/>
        </p:nvSpPr>
        <p:spPr>
          <a:xfrm>
            <a:off x="535940" y="1063930"/>
            <a:ext cx="7811134" cy="4102100"/>
          </a:xfrm>
          <a:prstGeom prst="rect">
            <a:avLst/>
          </a:prstGeom>
        </p:spPr>
        <p:txBody>
          <a:bodyPr vert="horz" wrap="square" lIns="0" tIns="101600" rIns="0" bIns="0" rtlCol="0">
            <a:spAutoFit/>
          </a:bodyPr>
          <a:lstStyle/>
          <a:p>
            <a:pPr marL="285115" indent="-272415">
              <a:lnSpc>
                <a:spcPct val="100000"/>
              </a:lnSpc>
              <a:spcBef>
                <a:spcPts val="800"/>
              </a:spcBef>
              <a:buClr>
                <a:srgbClr val="0AD0D9"/>
              </a:buClr>
              <a:buSzPct val="94642"/>
              <a:buFont typeface="Arial"/>
              <a:buChar char=""/>
              <a:tabLst>
                <a:tab pos="285750" algn="l"/>
              </a:tabLst>
            </a:pPr>
            <a:r>
              <a:rPr sz="2800" spc="-75" dirty="0">
                <a:latin typeface="Georgia"/>
                <a:cs typeface="Georgia"/>
              </a:rPr>
              <a:t>Involves</a:t>
            </a:r>
            <a:r>
              <a:rPr sz="2800" spc="-40" dirty="0">
                <a:latin typeface="Georgia"/>
                <a:cs typeface="Georgia"/>
              </a:rPr>
              <a:t> </a:t>
            </a:r>
            <a:r>
              <a:rPr sz="2800" spc="-30" dirty="0">
                <a:latin typeface="Georgia"/>
                <a:cs typeface="Georgia"/>
              </a:rPr>
              <a:t>identifying:</a:t>
            </a:r>
            <a:endParaRPr sz="2800">
              <a:latin typeface="Georgia"/>
              <a:cs typeface="Georgia"/>
            </a:endParaRPr>
          </a:p>
          <a:p>
            <a:pPr marL="652780" lvl="1" indent="-247015">
              <a:lnSpc>
                <a:spcPct val="100000"/>
              </a:lnSpc>
              <a:spcBef>
                <a:spcPts val="605"/>
              </a:spcBef>
              <a:buClr>
                <a:srgbClr val="0E6EC5"/>
              </a:buClr>
              <a:buSzPct val="85416"/>
              <a:buFont typeface="Arial"/>
              <a:buChar char=""/>
              <a:tabLst>
                <a:tab pos="653415" algn="l"/>
              </a:tabLst>
            </a:pPr>
            <a:r>
              <a:rPr sz="2400" b="1" spc="-120" dirty="0">
                <a:latin typeface="Georgia"/>
                <a:cs typeface="Georgia"/>
              </a:rPr>
              <a:t>Classes </a:t>
            </a:r>
            <a:r>
              <a:rPr sz="2400" spc="-35" dirty="0">
                <a:latin typeface="Georgia"/>
                <a:cs typeface="Georgia"/>
              </a:rPr>
              <a:t>and</a:t>
            </a:r>
            <a:r>
              <a:rPr sz="2400" spc="90" dirty="0">
                <a:latin typeface="Georgia"/>
                <a:cs typeface="Georgia"/>
              </a:rPr>
              <a:t> </a:t>
            </a:r>
            <a:r>
              <a:rPr sz="2400" b="1" spc="-85" dirty="0">
                <a:latin typeface="Georgia"/>
                <a:cs typeface="Georgia"/>
              </a:rPr>
              <a:t>objects</a:t>
            </a:r>
            <a:endParaRPr sz="2400">
              <a:latin typeface="Georgia"/>
              <a:cs typeface="Georgia"/>
            </a:endParaRPr>
          </a:p>
          <a:p>
            <a:pPr marL="652780" lvl="1" indent="-247015">
              <a:lnSpc>
                <a:spcPct val="100000"/>
              </a:lnSpc>
              <a:spcBef>
                <a:spcPts val="575"/>
              </a:spcBef>
              <a:buClr>
                <a:srgbClr val="0E6EC5"/>
              </a:buClr>
              <a:buSzPct val="85416"/>
              <a:buFont typeface="Arial"/>
              <a:buChar char=""/>
              <a:tabLst>
                <a:tab pos="653415" algn="l"/>
              </a:tabLst>
            </a:pPr>
            <a:r>
              <a:rPr sz="2400" spc="15" dirty="0">
                <a:latin typeface="Georgia"/>
                <a:cs typeface="Georgia"/>
              </a:rPr>
              <a:t>What </a:t>
            </a:r>
            <a:r>
              <a:rPr sz="2400" spc="-10" dirty="0">
                <a:latin typeface="Georgia"/>
                <a:cs typeface="Georgia"/>
              </a:rPr>
              <a:t>to</a:t>
            </a:r>
            <a:r>
              <a:rPr sz="2400" spc="-135" dirty="0">
                <a:latin typeface="Georgia"/>
                <a:cs typeface="Georgia"/>
              </a:rPr>
              <a:t> </a:t>
            </a:r>
            <a:r>
              <a:rPr sz="2400" b="1" spc="-105" dirty="0">
                <a:latin typeface="Georgia"/>
                <a:cs typeface="Georgia"/>
              </a:rPr>
              <a:t>encapsulate</a:t>
            </a:r>
            <a:endParaRPr sz="2400">
              <a:latin typeface="Georgia"/>
              <a:cs typeface="Georgia"/>
            </a:endParaRPr>
          </a:p>
          <a:p>
            <a:pPr marL="652780" lvl="1" indent="-247015">
              <a:lnSpc>
                <a:spcPct val="100000"/>
              </a:lnSpc>
              <a:spcBef>
                <a:spcPts val="580"/>
              </a:spcBef>
              <a:buClr>
                <a:srgbClr val="0E6EC5"/>
              </a:buClr>
              <a:buSzPct val="85416"/>
              <a:buFont typeface="Arial"/>
              <a:buChar char=""/>
              <a:tabLst>
                <a:tab pos="653415" algn="l"/>
              </a:tabLst>
            </a:pPr>
            <a:r>
              <a:rPr sz="2400" b="1" spc="-110" dirty="0">
                <a:latin typeface="Georgia"/>
                <a:cs typeface="Georgia"/>
              </a:rPr>
              <a:t>Association</a:t>
            </a:r>
            <a:r>
              <a:rPr sz="2400" b="1" spc="-10" dirty="0">
                <a:latin typeface="Georgia"/>
                <a:cs typeface="Georgia"/>
              </a:rPr>
              <a:t> </a:t>
            </a:r>
            <a:r>
              <a:rPr sz="2400" spc="-40" dirty="0">
                <a:latin typeface="Georgia"/>
                <a:cs typeface="Georgia"/>
              </a:rPr>
              <a:t>hierarchies</a:t>
            </a:r>
            <a:endParaRPr sz="2400">
              <a:latin typeface="Georgia"/>
              <a:cs typeface="Georgia"/>
            </a:endParaRPr>
          </a:p>
          <a:p>
            <a:pPr marL="652780" lvl="1" indent="-247015">
              <a:lnSpc>
                <a:spcPct val="100000"/>
              </a:lnSpc>
              <a:spcBef>
                <a:spcPts val="575"/>
              </a:spcBef>
              <a:buClr>
                <a:srgbClr val="0E6EC5"/>
              </a:buClr>
              <a:buSzPct val="85416"/>
              <a:buFont typeface="Arial"/>
              <a:buChar char=""/>
              <a:tabLst>
                <a:tab pos="653415" algn="l"/>
              </a:tabLst>
            </a:pPr>
            <a:r>
              <a:rPr sz="2400" b="1" spc="-114" dirty="0">
                <a:latin typeface="Georgia"/>
                <a:cs typeface="Georgia"/>
              </a:rPr>
              <a:t>Inheritance</a:t>
            </a:r>
            <a:r>
              <a:rPr sz="2400" b="1" spc="-55" dirty="0">
                <a:latin typeface="Georgia"/>
                <a:cs typeface="Georgia"/>
              </a:rPr>
              <a:t> </a:t>
            </a:r>
            <a:r>
              <a:rPr sz="2400" spc="-40" dirty="0">
                <a:latin typeface="Georgia"/>
                <a:cs typeface="Georgia"/>
              </a:rPr>
              <a:t>hierarchies</a:t>
            </a:r>
            <a:endParaRPr sz="2400">
              <a:latin typeface="Georgia"/>
              <a:cs typeface="Georgia"/>
            </a:endParaRPr>
          </a:p>
          <a:p>
            <a:pPr marL="652780" lvl="1" indent="-247015">
              <a:lnSpc>
                <a:spcPct val="100000"/>
              </a:lnSpc>
              <a:spcBef>
                <a:spcPts val="575"/>
              </a:spcBef>
              <a:buClr>
                <a:srgbClr val="0E6EC5"/>
              </a:buClr>
              <a:buSzPct val="85416"/>
              <a:buFont typeface="Arial"/>
              <a:buChar char=""/>
              <a:tabLst>
                <a:tab pos="653415" algn="l"/>
              </a:tabLst>
            </a:pPr>
            <a:r>
              <a:rPr sz="2400" b="1" spc="-120" dirty="0">
                <a:latin typeface="Georgia"/>
                <a:cs typeface="Georgia"/>
              </a:rPr>
              <a:t>Interface</a:t>
            </a:r>
            <a:r>
              <a:rPr sz="2400" b="1" spc="-45" dirty="0">
                <a:latin typeface="Georgia"/>
                <a:cs typeface="Georgia"/>
              </a:rPr>
              <a:t> </a:t>
            </a:r>
            <a:r>
              <a:rPr sz="2400" spc="-40" dirty="0">
                <a:latin typeface="Georgia"/>
                <a:cs typeface="Georgia"/>
              </a:rPr>
              <a:t>hierarchies</a:t>
            </a:r>
            <a:endParaRPr sz="2400">
              <a:latin typeface="Georgia"/>
              <a:cs typeface="Georgia"/>
            </a:endParaRPr>
          </a:p>
          <a:p>
            <a:pPr marL="285115" marR="5080" indent="-272415">
              <a:lnSpc>
                <a:spcPct val="100000"/>
              </a:lnSpc>
              <a:spcBef>
                <a:spcPts val="645"/>
              </a:spcBef>
              <a:buClr>
                <a:srgbClr val="0AD0D9"/>
              </a:buClr>
              <a:buSzPct val="94642"/>
              <a:buFont typeface="Arial"/>
              <a:buChar char=""/>
              <a:tabLst>
                <a:tab pos="285750" algn="l"/>
              </a:tabLst>
            </a:pPr>
            <a:r>
              <a:rPr sz="2800" spc="-10" dirty="0">
                <a:latin typeface="Georgia"/>
                <a:cs typeface="Georgia"/>
              </a:rPr>
              <a:t>Object-oriented </a:t>
            </a:r>
            <a:r>
              <a:rPr sz="2800" spc="-45" dirty="0">
                <a:latin typeface="Georgia"/>
                <a:cs typeface="Georgia"/>
              </a:rPr>
              <a:t>designs </a:t>
            </a:r>
            <a:r>
              <a:rPr sz="2800" spc="-70" dirty="0">
                <a:latin typeface="Georgia"/>
                <a:cs typeface="Georgia"/>
              </a:rPr>
              <a:t>are </a:t>
            </a:r>
            <a:r>
              <a:rPr sz="2800" spc="-35" dirty="0">
                <a:latin typeface="Georgia"/>
                <a:cs typeface="Georgia"/>
              </a:rPr>
              <a:t>evaluated in </a:t>
            </a:r>
            <a:r>
              <a:rPr sz="2800" spc="-50" dirty="0">
                <a:latin typeface="Georgia"/>
                <a:cs typeface="Georgia"/>
              </a:rPr>
              <a:t>terms </a:t>
            </a:r>
            <a:r>
              <a:rPr sz="2800" spc="-465" dirty="0">
                <a:latin typeface="Georgia"/>
                <a:cs typeface="Georgia"/>
              </a:rPr>
              <a:t>of  </a:t>
            </a:r>
            <a:r>
              <a:rPr sz="2800" spc="-35" dirty="0">
                <a:latin typeface="Georgia"/>
                <a:cs typeface="Georgia"/>
              </a:rPr>
              <a:t>how </a:t>
            </a:r>
            <a:r>
              <a:rPr sz="2800" b="1" u="heavy" spc="-130" dirty="0">
                <a:uFill>
                  <a:solidFill>
                    <a:srgbClr val="000000"/>
                  </a:solidFill>
                </a:uFill>
                <a:latin typeface="Georgia"/>
                <a:cs typeface="Georgia"/>
              </a:rPr>
              <a:t>reusable</a:t>
            </a:r>
            <a:r>
              <a:rPr sz="2800" spc="-130" dirty="0">
                <a:latin typeface="Georgia"/>
                <a:cs typeface="Georgia"/>
              </a:rPr>
              <a:t>, </a:t>
            </a:r>
            <a:r>
              <a:rPr sz="2800" b="1" u="heavy" spc="-110" dirty="0">
                <a:uFill>
                  <a:solidFill>
                    <a:srgbClr val="000000"/>
                  </a:solidFill>
                </a:uFill>
                <a:latin typeface="Georgia"/>
                <a:cs typeface="Georgia"/>
              </a:rPr>
              <a:t>extensible</a:t>
            </a:r>
            <a:r>
              <a:rPr sz="2800" b="1" spc="-110" dirty="0">
                <a:latin typeface="Georgia"/>
                <a:cs typeface="Georgia"/>
              </a:rPr>
              <a:t> </a:t>
            </a:r>
            <a:r>
              <a:rPr sz="2800" spc="-40" dirty="0">
                <a:latin typeface="Georgia"/>
                <a:cs typeface="Georgia"/>
              </a:rPr>
              <a:t>and </a:t>
            </a:r>
            <a:r>
              <a:rPr sz="2800" b="1" u="heavy" spc="-125" dirty="0">
                <a:uFill>
                  <a:solidFill>
                    <a:srgbClr val="000000"/>
                  </a:solidFill>
                </a:uFill>
                <a:latin typeface="Georgia"/>
                <a:cs typeface="Georgia"/>
              </a:rPr>
              <a:t>maintainable </a:t>
            </a:r>
            <a:r>
              <a:rPr sz="2800" b="1" spc="-125" dirty="0">
                <a:latin typeface="Georgia"/>
                <a:cs typeface="Georgia"/>
              </a:rPr>
              <a:t> </a:t>
            </a:r>
            <a:r>
              <a:rPr sz="2800" spc="-15" dirty="0">
                <a:latin typeface="Georgia"/>
                <a:cs typeface="Georgia"/>
              </a:rPr>
              <a:t>they</a:t>
            </a:r>
            <a:r>
              <a:rPr sz="2800" spc="-105" dirty="0">
                <a:latin typeface="Georgia"/>
                <a:cs typeface="Georgia"/>
              </a:rPr>
              <a:t> </a:t>
            </a:r>
            <a:r>
              <a:rPr sz="2800" spc="-60" dirty="0">
                <a:latin typeface="Georgia"/>
                <a:cs typeface="Georgia"/>
              </a:rPr>
              <a:t>are.</a:t>
            </a:r>
            <a:endParaRPr sz="28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7193280" cy="788670"/>
          </a:xfrm>
          <a:prstGeom prst="rect">
            <a:avLst/>
          </a:prstGeom>
        </p:spPr>
        <p:txBody>
          <a:bodyPr vert="horz" wrap="square" lIns="0" tIns="13335" rIns="0" bIns="0" rtlCol="0">
            <a:spAutoFit/>
          </a:bodyPr>
          <a:lstStyle/>
          <a:p>
            <a:pPr marL="12700">
              <a:lnSpc>
                <a:spcPct val="100000"/>
              </a:lnSpc>
              <a:spcBef>
                <a:spcPts val="105"/>
              </a:spcBef>
            </a:pPr>
            <a:r>
              <a:rPr spc="-415" dirty="0"/>
              <a:t>Types </a:t>
            </a:r>
            <a:r>
              <a:rPr spc="-5" dirty="0"/>
              <a:t>of </a:t>
            </a:r>
            <a:r>
              <a:rPr spc="-175" dirty="0"/>
              <a:t>Pattern </a:t>
            </a:r>
            <a:r>
              <a:rPr spc="-290" dirty="0"/>
              <a:t>– </a:t>
            </a:r>
            <a:r>
              <a:rPr spc="-295" dirty="0"/>
              <a:t>Catalog</a:t>
            </a:r>
            <a:r>
              <a:rPr spc="-565" dirty="0"/>
              <a:t> </a:t>
            </a:r>
            <a:r>
              <a:rPr spc="-245" dirty="0"/>
              <a:t>1</a:t>
            </a:r>
          </a:p>
        </p:txBody>
      </p:sp>
      <p:sp>
        <p:nvSpPr>
          <p:cNvPr id="8" name="object 8"/>
          <p:cNvSpPr txBox="1"/>
          <p:nvPr/>
        </p:nvSpPr>
        <p:spPr>
          <a:xfrm>
            <a:off x="535940" y="1063930"/>
            <a:ext cx="8044815" cy="5537835"/>
          </a:xfrm>
          <a:prstGeom prst="rect">
            <a:avLst/>
          </a:prstGeom>
        </p:spPr>
        <p:txBody>
          <a:bodyPr vert="horz" wrap="square" lIns="0" tIns="101600" rIns="0" bIns="0" rtlCol="0">
            <a:spAutoFit/>
          </a:bodyPr>
          <a:lstStyle/>
          <a:p>
            <a:pPr marL="285115" indent="-272415">
              <a:lnSpc>
                <a:spcPct val="100000"/>
              </a:lnSpc>
              <a:spcBef>
                <a:spcPts val="800"/>
              </a:spcBef>
              <a:buClr>
                <a:srgbClr val="0AD0D9"/>
              </a:buClr>
              <a:buSzPct val="94642"/>
              <a:buFont typeface="Arial"/>
              <a:buChar char=""/>
              <a:tabLst>
                <a:tab pos="285750" algn="l"/>
              </a:tabLst>
            </a:pPr>
            <a:r>
              <a:rPr sz="2800" spc="-30" dirty="0">
                <a:latin typeface="Georgia"/>
                <a:cs typeface="Georgia"/>
              </a:rPr>
              <a:t>Creational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lnSpc>
                <a:spcPct val="100000"/>
              </a:lnSpc>
              <a:spcBef>
                <a:spcPts val="605"/>
              </a:spcBef>
              <a:buClr>
                <a:srgbClr val="0E6EC5"/>
              </a:buClr>
              <a:buSzPct val="85416"/>
              <a:buFont typeface="Arial"/>
              <a:buChar char=""/>
              <a:tabLst>
                <a:tab pos="653415" algn="l"/>
              </a:tabLst>
            </a:pPr>
            <a:r>
              <a:rPr sz="2400" spc="-60" dirty="0">
                <a:latin typeface="Georgia"/>
                <a:cs typeface="Georgia"/>
              </a:rPr>
              <a:t>Focus </a:t>
            </a:r>
            <a:r>
              <a:rPr sz="2400" spc="-10" dirty="0">
                <a:latin typeface="Georgia"/>
                <a:cs typeface="Georgia"/>
              </a:rPr>
              <a:t>on </a:t>
            </a:r>
            <a:r>
              <a:rPr sz="2400" spc="10" dirty="0">
                <a:latin typeface="Georgia"/>
                <a:cs typeface="Georgia"/>
              </a:rPr>
              <a:t>Object</a:t>
            </a:r>
            <a:r>
              <a:rPr sz="2400" spc="-114" dirty="0">
                <a:latin typeface="Georgia"/>
                <a:cs typeface="Georgia"/>
              </a:rPr>
              <a:t> </a:t>
            </a:r>
            <a:r>
              <a:rPr sz="2400" spc="-30" dirty="0">
                <a:latin typeface="Georgia"/>
                <a:cs typeface="Georgia"/>
              </a:rPr>
              <a:t>creation.</a:t>
            </a:r>
            <a:endParaRPr sz="2400">
              <a:latin typeface="Georgia"/>
              <a:cs typeface="Georgia"/>
            </a:endParaRPr>
          </a:p>
          <a:p>
            <a:pPr marL="652780" marR="173990" lvl="1" indent="-247015">
              <a:lnSpc>
                <a:spcPct val="100000"/>
              </a:lnSpc>
              <a:spcBef>
                <a:spcPts val="61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dirty="0">
                <a:latin typeface="Georgia"/>
                <a:cs typeface="Georgia"/>
              </a:rPr>
              <a:t>the </a:t>
            </a:r>
            <a:r>
              <a:rPr sz="2600" spc="-20" dirty="0">
                <a:latin typeface="Georgia"/>
                <a:cs typeface="Georgia"/>
              </a:rPr>
              <a:t>best </a:t>
            </a:r>
            <a:r>
              <a:rPr sz="2600" spc="-60" dirty="0">
                <a:latin typeface="Georgia"/>
                <a:cs typeface="Georgia"/>
              </a:rPr>
              <a:t>way </a:t>
            </a:r>
            <a:r>
              <a:rPr sz="2600" spc="-5" dirty="0">
                <a:latin typeface="Georgia"/>
                <a:cs typeface="Georgia"/>
              </a:rPr>
              <a:t>to </a:t>
            </a:r>
            <a:r>
              <a:rPr sz="2600" spc="-35" dirty="0">
                <a:latin typeface="Georgia"/>
                <a:cs typeface="Georgia"/>
              </a:rPr>
              <a:t>create instances </a:t>
            </a:r>
            <a:r>
              <a:rPr sz="2600" spc="-20" dirty="0">
                <a:latin typeface="Georgia"/>
                <a:cs typeface="Georgia"/>
              </a:rPr>
              <a:t>of </a:t>
            </a:r>
            <a:r>
              <a:rPr sz="2600" spc="-365" dirty="0">
                <a:latin typeface="Georgia"/>
                <a:cs typeface="Georgia"/>
              </a:rPr>
              <a:t>objects  </a:t>
            </a:r>
            <a:r>
              <a:rPr sz="2600" spc="-5" dirty="0">
                <a:latin typeface="Georgia"/>
                <a:cs typeface="Georgia"/>
              </a:rPr>
              <a:t>to </a:t>
            </a:r>
            <a:r>
              <a:rPr sz="2600" spc="-30" dirty="0">
                <a:latin typeface="Georgia"/>
                <a:cs typeface="Georgia"/>
              </a:rPr>
              <a:t>promote flexibility, </a:t>
            </a:r>
            <a:r>
              <a:rPr sz="2600" spc="-40" dirty="0">
                <a:latin typeface="Georgia"/>
                <a:cs typeface="Georgia"/>
              </a:rPr>
              <a:t>e.g. </a:t>
            </a:r>
            <a:r>
              <a:rPr sz="2600" spc="-25" dirty="0">
                <a:latin typeface="Georgia"/>
                <a:cs typeface="Georgia"/>
              </a:rPr>
              <a:t>factory</a:t>
            </a:r>
            <a:r>
              <a:rPr sz="2600" spc="-229" dirty="0">
                <a:latin typeface="Georgia"/>
                <a:cs typeface="Georgia"/>
              </a:rPr>
              <a:t> </a:t>
            </a:r>
            <a:r>
              <a:rPr sz="2600" spc="-35" dirty="0">
                <a:latin typeface="Georgia"/>
                <a:cs typeface="Georgia"/>
              </a:rPr>
              <a:t>pattern.</a:t>
            </a:r>
            <a:endParaRPr sz="2600">
              <a:latin typeface="Georgia"/>
              <a:cs typeface="Georgia"/>
            </a:endParaRPr>
          </a:p>
          <a:p>
            <a:pPr marL="285115" indent="-272415">
              <a:lnSpc>
                <a:spcPct val="100000"/>
              </a:lnSpc>
              <a:spcBef>
                <a:spcPts val="655"/>
              </a:spcBef>
              <a:buClr>
                <a:srgbClr val="0AD0D9"/>
              </a:buClr>
              <a:buSzPct val="94642"/>
              <a:buFont typeface="Arial"/>
              <a:buChar char=""/>
              <a:tabLst>
                <a:tab pos="285750" algn="l"/>
              </a:tabLst>
            </a:pPr>
            <a:r>
              <a:rPr sz="2800" spc="-45" dirty="0">
                <a:latin typeface="Georgia"/>
                <a:cs typeface="Georgia"/>
              </a:rPr>
              <a:t>Structural</a:t>
            </a:r>
            <a:r>
              <a:rPr sz="2800" spc="10" dirty="0">
                <a:latin typeface="Georgia"/>
                <a:cs typeface="Georgia"/>
              </a:rPr>
              <a:t> </a:t>
            </a:r>
            <a:r>
              <a:rPr sz="2800" spc="-45" dirty="0">
                <a:latin typeface="Georgia"/>
                <a:cs typeface="Georgia"/>
              </a:rPr>
              <a:t>patterns</a:t>
            </a:r>
            <a:endParaRPr sz="2800">
              <a:latin typeface="Georgia"/>
              <a:cs typeface="Georgia"/>
            </a:endParaRPr>
          </a:p>
          <a:p>
            <a:pPr marL="652780" lvl="1" indent="-247015">
              <a:lnSpc>
                <a:spcPct val="100000"/>
              </a:lnSpc>
              <a:spcBef>
                <a:spcPts val="605"/>
              </a:spcBef>
              <a:buClr>
                <a:srgbClr val="0E6EC5"/>
              </a:buClr>
              <a:buSzPct val="85416"/>
              <a:buFont typeface="Arial"/>
              <a:buChar char=""/>
              <a:tabLst>
                <a:tab pos="653415" algn="l"/>
              </a:tabLst>
            </a:pPr>
            <a:r>
              <a:rPr sz="2400" spc="-60" dirty="0">
                <a:latin typeface="Georgia"/>
                <a:cs typeface="Georgia"/>
              </a:rPr>
              <a:t>Focus </a:t>
            </a:r>
            <a:r>
              <a:rPr sz="2400" spc="-10" dirty="0">
                <a:latin typeface="Georgia"/>
                <a:cs typeface="Georgia"/>
              </a:rPr>
              <a:t>on </a:t>
            </a:r>
            <a:r>
              <a:rPr sz="2400" spc="-40" dirty="0">
                <a:latin typeface="Georgia"/>
                <a:cs typeface="Georgia"/>
              </a:rPr>
              <a:t>Relationship </a:t>
            </a:r>
            <a:r>
              <a:rPr sz="2400" spc="-20" dirty="0">
                <a:latin typeface="Georgia"/>
                <a:cs typeface="Georgia"/>
              </a:rPr>
              <a:t>between</a:t>
            </a:r>
            <a:r>
              <a:rPr sz="2400" spc="-105" dirty="0">
                <a:latin typeface="Georgia"/>
                <a:cs typeface="Georgia"/>
              </a:rPr>
              <a:t> </a:t>
            </a:r>
            <a:r>
              <a:rPr sz="2400" spc="-20" dirty="0">
                <a:latin typeface="Georgia"/>
                <a:cs typeface="Georgia"/>
              </a:rPr>
              <a:t>entities.</a:t>
            </a:r>
            <a:endParaRPr sz="2400">
              <a:latin typeface="Georgia"/>
              <a:cs typeface="Georgia"/>
            </a:endParaRPr>
          </a:p>
          <a:p>
            <a:pPr marL="652780" marR="5080" lvl="1" indent="-247015">
              <a:lnSpc>
                <a:spcPct val="100000"/>
              </a:lnSpc>
              <a:spcBef>
                <a:spcPts val="61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25" dirty="0">
                <a:latin typeface="Georgia"/>
                <a:cs typeface="Georgia"/>
              </a:rPr>
              <a:t>composition </a:t>
            </a:r>
            <a:r>
              <a:rPr sz="2600" spc="-20" dirty="0">
                <a:latin typeface="Georgia"/>
                <a:cs typeface="Georgia"/>
              </a:rPr>
              <a:t>of </a:t>
            </a:r>
            <a:r>
              <a:rPr sz="2600" spc="-45" dirty="0">
                <a:latin typeface="Georgia"/>
                <a:cs typeface="Georgia"/>
              </a:rPr>
              <a:t>classes </a:t>
            </a:r>
            <a:r>
              <a:rPr sz="2600" spc="-35" dirty="0">
                <a:latin typeface="Georgia"/>
                <a:cs typeface="Georgia"/>
              </a:rPr>
              <a:t>and </a:t>
            </a:r>
            <a:r>
              <a:rPr sz="2600" spc="-15" dirty="0">
                <a:latin typeface="Georgia"/>
                <a:cs typeface="Georgia"/>
              </a:rPr>
              <a:t>objects </a:t>
            </a:r>
            <a:r>
              <a:rPr sz="2600" spc="-105" dirty="0">
                <a:latin typeface="Georgia"/>
                <a:cs typeface="Georgia"/>
              </a:rPr>
              <a:t>into  </a:t>
            </a:r>
            <a:r>
              <a:rPr sz="2600" spc="-55" dirty="0">
                <a:latin typeface="Georgia"/>
                <a:cs typeface="Georgia"/>
              </a:rPr>
              <a:t>larger </a:t>
            </a:r>
            <a:r>
              <a:rPr sz="2600" spc="-35" dirty="0">
                <a:latin typeface="Georgia"/>
                <a:cs typeface="Georgia"/>
              </a:rPr>
              <a:t>structures, </a:t>
            </a:r>
            <a:r>
              <a:rPr sz="2600" spc="-40" dirty="0">
                <a:latin typeface="Georgia"/>
                <a:cs typeface="Georgia"/>
              </a:rPr>
              <a:t>e.g. </a:t>
            </a:r>
            <a:r>
              <a:rPr sz="2600" spc="-5" dirty="0">
                <a:latin typeface="Georgia"/>
                <a:cs typeface="Georgia"/>
              </a:rPr>
              <a:t>the </a:t>
            </a:r>
            <a:r>
              <a:rPr sz="2600" spc="-40" dirty="0">
                <a:latin typeface="Georgia"/>
                <a:cs typeface="Georgia"/>
              </a:rPr>
              <a:t>adapter</a:t>
            </a:r>
            <a:r>
              <a:rPr sz="2600" spc="-300" dirty="0">
                <a:latin typeface="Georgia"/>
                <a:cs typeface="Georgia"/>
              </a:rPr>
              <a:t> </a:t>
            </a:r>
            <a:r>
              <a:rPr sz="2600" spc="-35" dirty="0">
                <a:latin typeface="Georgia"/>
                <a:cs typeface="Georgia"/>
              </a:rPr>
              <a:t>pattern.</a:t>
            </a:r>
            <a:endParaRPr sz="2600">
              <a:latin typeface="Georgia"/>
              <a:cs typeface="Georgia"/>
            </a:endParaRPr>
          </a:p>
          <a:p>
            <a:pPr marL="285115" indent="-272415">
              <a:lnSpc>
                <a:spcPct val="100000"/>
              </a:lnSpc>
              <a:spcBef>
                <a:spcPts val="655"/>
              </a:spcBef>
              <a:buClr>
                <a:srgbClr val="0AD0D9"/>
              </a:buClr>
              <a:buSzPct val="94642"/>
              <a:buFont typeface="Arial"/>
              <a:buChar char=""/>
              <a:tabLst>
                <a:tab pos="285750" algn="l"/>
              </a:tabLst>
            </a:pPr>
            <a:r>
              <a:rPr sz="2800" spc="-60" dirty="0">
                <a:latin typeface="Georgia"/>
                <a:cs typeface="Georgia"/>
              </a:rPr>
              <a:t>Behavioural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lnSpc>
                <a:spcPct val="100000"/>
              </a:lnSpc>
              <a:spcBef>
                <a:spcPts val="64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400" spc="-20" dirty="0">
                <a:latin typeface="Georgia"/>
                <a:cs typeface="Georgia"/>
              </a:rPr>
              <a:t>Communication between</a:t>
            </a:r>
            <a:r>
              <a:rPr sz="2400" spc="-155" dirty="0">
                <a:latin typeface="Georgia"/>
                <a:cs typeface="Georgia"/>
              </a:rPr>
              <a:t> </a:t>
            </a:r>
            <a:r>
              <a:rPr sz="2400" spc="-25" dirty="0">
                <a:latin typeface="Georgia"/>
                <a:cs typeface="Georgia"/>
              </a:rPr>
              <a:t>objects</a:t>
            </a:r>
            <a:endParaRPr sz="2400">
              <a:latin typeface="Georgia"/>
              <a:cs typeface="Georgia"/>
            </a:endParaRPr>
          </a:p>
          <a:p>
            <a:pPr marL="652780" lvl="1" indent="-247015">
              <a:lnSpc>
                <a:spcPct val="100000"/>
              </a:lnSpc>
              <a:spcBef>
                <a:spcPts val="62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25" dirty="0">
                <a:latin typeface="Georgia"/>
                <a:cs typeface="Georgia"/>
              </a:rPr>
              <a:t>interaction </a:t>
            </a:r>
            <a:r>
              <a:rPr sz="2600" spc="-20" dirty="0">
                <a:latin typeface="Georgia"/>
                <a:cs typeface="Georgia"/>
              </a:rPr>
              <a:t>between </a:t>
            </a:r>
            <a:r>
              <a:rPr sz="2600" spc="-45" dirty="0">
                <a:latin typeface="Georgia"/>
                <a:cs typeface="Georgia"/>
              </a:rPr>
              <a:t>classes </a:t>
            </a:r>
            <a:r>
              <a:rPr sz="2600" spc="-35" dirty="0">
                <a:latin typeface="Georgia"/>
                <a:cs typeface="Georgia"/>
              </a:rPr>
              <a:t>or</a:t>
            </a:r>
            <a:r>
              <a:rPr sz="2600" spc="-450" dirty="0">
                <a:latin typeface="Georgia"/>
                <a:cs typeface="Georgia"/>
              </a:rPr>
              <a:t> </a:t>
            </a:r>
            <a:r>
              <a:rPr sz="2600" spc="-20" dirty="0">
                <a:latin typeface="Georgia"/>
                <a:cs typeface="Georgia"/>
              </a:rPr>
              <a:t>objects,</a:t>
            </a:r>
            <a:endParaRPr sz="2600">
              <a:latin typeface="Georgia"/>
              <a:cs typeface="Georgia"/>
            </a:endParaRPr>
          </a:p>
          <a:p>
            <a:pPr marL="652780">
              <a:lnSpc>
                <a:spcPct val="100000"/>
              </a:lnSpc>
            </a:pPr>
            <a:r>
              <a:rPr sz="2600" spc="-40" dirty="0">
                <a:latin typeface="Georgia"/>
                <a:cs typeface="Georgia"/>
              </a:rPr>
              <a:t>e.g. </a:t>
            </a:r>
            <a:r>
              <a:rPr sz="2600" spc="-5" dirty="0">
                <a:latin typeface="Georgia"/>
                <a:cs typeface="Georgia"/>
              </a:rPr>
              <a:t>the </a:t>
            </a:r>
            <a:r>
              <a:rPr sz="2600" spc="-35" dirty="0">
                <a:latin typeface="Georgia"/>
                <a:cs typeface="Georgia"/>
              </a:rPr>
              <a:t>observer</a:t>
            </a:r>
            <a:r>
              <a:rPr sz="2600" spc="-200" dirty="0">
                <a:latin typeface="Georgia"/>
                <a:cs typeface="Georgia"/>
              </a:rPr>
              <a:t> </a:t>
            </a:r>
            <a:r>
              <a:rPr sz="2600" spc="-35" dirty="0">
                <a:latin typeface="Georgia"/>
                <a:cs typeface="Georgia"/>
              </a:rPr>
              <a:t>pattern.</a:t>
            </a:r>
            <a:endParaRPr sz="260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52"/>
            <a:ext cx="9143999"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2387" y="0"/>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187"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44" y="52959"/>
            <a:ext cx="9145606"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101"/>
            <a:ext cx="7193280" cy="788670"/>
          </a:xfrm>
          <a:prstGeom prst="rect">
            <a:avLst/>
          </a:prstGeom>
        </p:spPr>
        <p:txBody>
          <a:bodyPr vert="horz" wrap="square" lIns="0" tIns="13335" rIns="0" bIns="0" rtlCol="0">
            <a:spAutoFit/>
          </a:bodyPr>
          <a:lstStyle/>
          <a:p>
            <a:pPr marL="12700">
              <a:lnSpc>
                <a:spcPct val="100000"/>
              </a:lnSpc>
              <a:spcBef>
                <a:spcPts val="105"/>
              </a:spcBef>
            </a:pPr>
            <a:r>
              <a:rPr spc="-415" dirty="0"/>
              <a:t>Types </a:t>
            </a:r>
            <a:r>
              <a:rPr spc="-5" dirty="0"/>
              <a:t>of </a:t>
            </a:r>
            <a:r>
              <a:rPr spc="-175" dirty="0"/>
              <a:t>Pattern </a:t>
            </a:r>
            <a:r>
              <a:rPr spc="-290" dirty="0"/>
              <a:t>– </a:t>
            </a:r>
            <a:r>
              <a:rPr spc="-295" dirty="0"/>
              <a:t>Catalog</a:t>
            </a:r>
            <a:r>
              <a:rPr spc="-565" dirty="0"/>
              <a:t> </a:t>
            </a:r>
            <a:r>
              <a:rPr spc="-245" dirty="0"/>
              <a:t>2</a:t>
            </a:r>
          </a:p>
        </p:txBody>
      </p:sp>
      <p:sp>
        <p:nvSpPr>
          <p:cNvPr id="8" name="object 8"/>
          <p:cNvSpPr txBox="1"/>
          <p:nvPr/>
        </p:nvSpPr>
        <p:spPr>
          <a:xfrm>
            <a:off x="535940" y="1066031"/>
            <a:ext cx="7590155" cy="2798445"/>
          </a:xfrm>
          <a:prstGeom prst="rect">
            <a:avLst/>
          </a:prstGeom>
        </p:spPr>
        <p:txBody>
          <a:bodyPr vert="horz" wrap="square" lIns="0" tIns="99695" rIns="0" bIns="0" rtlCol="0">
            <a:spAutoFit/>
          </a:bodyPr>
          <a:lstStyle/>
          <a:p>
            <a:pPr marL="285115" indent="-272415">
              <a:lnSpc>
                <a:spcPct val="100000"/>
              </a:lnSpc>
              <a:spcBef>
                <a:spcPts val="785"/>
              </a:spcBef>
              <a:buClr>
                <a:srgbClr val="0AD0D9"/>
              </a:buClr>
              <a:buSzPct val="94642"/>
              <a:buFont typeface="Arial"/>
              <a:buChar char=""/>
              <a:tabLst>
                <a:tab pos="285750" algn="l"/>
              </a:tabLst>
            </a:pPr>
            <a:r>
              <a:rPr sz="2800" spc="-30" dirty="0">
                <a:latin typeface="Georgia"/>
                <a:cs typeface="Georgia"/>
              </a:rPr>
              <a:t>Architectural</a:t>
            </a:r>
            <a:r>
              <a:rPr sz="2800" spc="-5" dirty="0">
                <a:latin typeface="Georgia"/>
                <a:cs typeface="Georgia"/>
              </a:rPr>
              <a:t> </a:t>
            </a:r>
            <a:r>
              <a:rPr sz="2800" spc="-45" dirty="0">
                <a:latin typeface="Georgia"/>
                <a:cs typeface="Georgia"/>
              </a:rPr>
              <a:t>patterns</a:t>
            </a:r>
            <a:endParaRPr sz="2800">
              <a:latin typeface="Georgia"/>
              <a:cs typeface="Georgia"/>
            </a:endParaRPr>
          </a:p>
          <a:p>
            <a:pPr marL="652780" lvl="1" indent="-247015">
              <a:lnSpc>
                <a:spcPct val="100000"/>
              </a:lnSpc>
              <a:spcBef>
                <a:spcPts val="640"/>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40" dirty="0">
                <a:latin typeface="Georgia"/>
                <a:cs typeface="Georgia"/>
              </a:rPr>
              <a:t>form </a:t>
            </a:r>
            <a:r>
              <a:rPr sz="2600" spc="-20" dirty="0">
                <a:latin typeface="Georgia"/>
                <a:cs typeface="Georgia"/>
              </a:rPr>
              <a:t>of </a:t>
            </a:r>
            <a:r>
              <a:rPr sz="2600" spc="-5" dirty="0">
                <a:latin typeface="Georgia"/>
                <a:cs typeface="Georgia"/>
              </a:rPr>
              <a:t>the </a:t>
            </a:r>
            <a:r>
              <a:rPr sz="2600" b="1" spc="-135" dirty="0">
                <a:latin typeface="Georgia"/>
                <a:cs typeface="Georgia"/>
              </a:rPr>
              <a:t>overall</a:t>
            </a:r>
            <a:r>
              <a:rPr sz="2600" b="1" spc="-305" dirty="0">
                <a:latin typeface="Georgia"/>
                <a:cs typeface="Georgia"/>
              </a:rPr>
              <a:t> </a:t>
            </a:r>
            <a:r>
              <a:rPr sz="2600" b="1" spc="-120" dirty="0">
                <a:latin typeface="Georgia"/>
                <a:cs typeface="Georgia"/>
              </a:rPr>
              <a:t>system</a:t>
            </a:r>
            <a:r>
              <a:rPr sz="2600" spc="-120" dirty="0">
                <a:latin typeface="Georgia"/>
                <a:cs typeface="Georgia"/>
              </a:rPr>
              <a:t>.</a:t>
            </a:r>
            <a:endParaRPr sz="2600">
              <a:latin typeface="Georgia"/>
              <a:cs typeface="Georgia"/>
            </a:endParaRPr>
          </a:p>
          <a:p>
            <a:pPr marL="285115" indent="-272415">
              <a:lnSpc>
                <a:spcPct val="100000"/>
              </a:lnSpc>
              <a:spcBef>
                <a:spcPts val="655"/>
              </a:spcBef>
              <a:buClr>
                <a:srgbClr val="0AD0D9"/>
              </a:buClr>
              <a:buSzPct val="94642"/>
              <a:buFont typeface="Arial"/>
              <a:buChar char=""/>
              <a:tabLst>
                <a:tab pos="285750" algn="l"/>
              </a:tabLst>
            </a:pPr>
            <a:r>
              <a:rPr sz="2800" spc="-30" dirty="0">
                <a:latin typeface="Georgia"/>
                <a:cs typeface="Georgia"/>
              </a:rPr>
              <a:t>Design</a:t>
            </a:r>
            <a:r>
              <a:rPr sz="2800" spc="-55" dirty="0">
                <a:latin typeface="Georgia"/>
                <a:cs typeface="Georgia"/>
              </a:rPr>
              <a:t> </a:t>
            </a:r>
            <a:r>
              <a:rPr sz="2800" spc="-45" dirty="0">
                <a:latin typeface="Georgia"/>
                <a:cs typeface="Georgia"/>
              </a:rPr>
              <a:t>patterns</a:t>
            </a:r>
            <a:endParaRPr sz="2800">
              <a:latin typeface="Georgia"/>
              <a:cs typeface="Georgia"/>
            </a:endParaRPr>
          </a:p>
          <a:p>
            <a:pPr marL="652780" marR="5080" lvl="1" indent="-247015">
              <a:lnSpc>
                <a:spcPct val="100000"/>
              </a:lnSpc>
              <a:spcBef>
                <a:spcPts val="645"/>
              </a:spcBef>
              <a:buClr>
                <a:srgbClr val="0E6EC5"/>
              </a:buClr>
              <a:buSzPct val="84615"/>
              <a:buFont typeface="Arial"/>
              <a:buChar char=""/>
              <a:tabLst>
                <a:tab pos="653415" algn="l"/>
              </a:tabLst>
            </a:pPr>
            <a:r>
              <a:rPr sz="2600" spc="-60" dirty="0">
                <a:latin typeface="Georgia"/>
                <a:cs typeface="Georgia"/>
              </a:rPr>
              <a:t>Focus </a:t>
            </a:r>
            <a:r>
              <a:rPr sz="2600" spc="-10" dirty="0">
                <a:latin typeface="Georgia"/>
                <a:cs typeface="Georgia"/>
              </a:rPr>
              <a:t>on </a:t>
            </a:r>
            <a:r>
              <a:rPr sz="2600" spc="-5" dirty="0">
                <a:latin typeface="Georgia"/>
                <a:cs typeface="Georgia"/>
              </a:rPr>
              <a:t>the </a:t>
            </a:r>
            <a:r>
              <a:rPr sz="2600" spc="-40" dirty="0">
                <a:latin typeface="Georgia"/>
                <a:cs typeface="Georgia"/>
              </a:rPr>
              <a:t>form </a:t>
            </a:r>
            <a:r>
              <a:rPr sz="2600" spc="-20" dirty="0">
                <a:latin typeface="Georgia"/>
                <a:cs typeface="Georgia"/>
              </a:rPr>
              <a:t>of </a:t>
            </a:r>
            <a:r>
              <a:rPr sz="2600" spc="-5" dirty="0">
                <a:latin typeface="Georgia"/>
                <a:cs typeface="Georgia"/>
              </a:rPr>
              <a:t>the </a:t>
            </a:r>
            <a:r>
              <a:rPr sz="2600" b="1" spc="-135" dirty="0">
                <a:latin typeface="Georgia"/>
                <a:cs typeface="Georgia"/>
              </a:rPr>
              <a:t>subsystems </a:t>
            </a:r>
            <a:r>
              <a:rPr sz="2600" spc="-30" dirty="0">
                <a:latin typeface="Georgia"/>
                <a:cs typeface="Georgia"/>
              </a:rPr>
              <a:t>making </a:t>
            </a:r>
            <a:r>
              <a:rPr sz="2600" spc="-375" dirty="0">
                <a:latin typeface="Georgia"/>
                <a:cs typeface="Georgia"/>
              </a:rPr>
              <a:t>up  </a:t>
            </a:r>
            <a:r>
              <a:rPr sz="2600" spc="-5" dirty="0">
                <a:latin typeface="Georgia"/>
                <a:cs typeface="Georgia"/>
              </a:rPr>
              <a:t>the </a:t>
            </a:r>
            <a:r>
              <a:rPr sz="2600" spc="-50" dirty="0">
                <a:latin typeface="Georgia"/>
                <a:cs typeface="Georgia"/>
              </a:rPr>
              <a:t>overall </a:t>
            </a:r>
            <a:r>
              <a:rPr sz="2600" spc="-45" dirty="0">
                <a:latin typeface="Georgia"/>
                <a:cs typeface="Georgia"/>
              </a:rPr>
              <a:t>system </a:t>
            </a:r>
            <a:r>
              <a:rPr sz="2600" spc="-35" dirty="0">
                <a:latin typeface="Georgia"/>
                <a:cs typeface="Georgia"/>
              </a:rPr>
              <a:t>and </a:t>
            </a:r>
            <a:r>
              <a:rPr sz="2600" spc="-30" dirty="0">
                <a:latin typeface="Georgia"/>
                <a:cs typeface="Georgia"/>
              </a:rPr>
              <a:t>essentially </a:t>
            </a:r>
            <a:r>
              <a:rPr sz="2600" b="1" spc="-135" dirty="0">
                <a:latin typeface="Georgia"/>
                <a:cs typeface="Georgia"/>
              </a:rPr>
              <a:t>provides  </a:t>
            </a:r>
            <a:r>
              <a:rPr sz="2600" b="1" spc="-130" dirty="0">
                <a:latin typeface="Georgia"/>
                <a:cs typeface="Georgia"/>
              </a:rPr>
              <a:t>schemes </a:t>
            </a:r>
            <a:r>
              <a:rPr sz="2600" spc="-45" dirty="0">
                <a:latin typeface="Georgia"/>
                <a:cs typeface="Georgia"/>
              </a:rPr>
              <a:t>for </a:t>
            </a:r>
            <a:r>
              <a:rPr sz="2600" spc="-30" dirty="0">
                <a:latin typeface="Georgia"/>
                <a:cs typeface="Georgia"/>
              </a:rPr>
              <a:t>refining </a:t>
            </a:r>
            <a:r>
              <a:rPr sz="2600" spc="-15" dirty="0">
                <a:latin typeface="Georgia"/>
                <a:cs typeface="Georgia"/>
              </a:rPr>
              <a:t>them.</a:t>
            </a:r>
            <a:endParaRPr sz="26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751</Words>
  <Application>Microsoft Office PowerPoint</Application>
  <PresentationFormat>On-screen Show (4:3)</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Georgia</vt:lpstr>
      <vt:lpstr>Office Theme</vt:lpstr>
      <vt:lpstr>PowerPoint Presentation</vt:lpstr>
      <vt:lpstr>What is Design Pattern</vt:lpstr>
      <vt:lpstr>Why Design Patterns</vt:lpstr>
      <vt:lpstr>Introduction</vt:lpstr>
      <vt:lpstr>Introduction</vt:lpstr>
      <vt:lpstr>The Downside</vt:lpstr>
      <vt:lpstr>Object-Oriented Principles</vt:lpstr>
      <vt:lpstr>Types of Pattern – Catalog 1</vt:lpstr>
      <vt:lpstr>Types of Pattern – Catalog 2</vt:lpstr>
      <vt:lpstr>Observer Design Pattern</vt:lpstr>
      <vt:lpstr>Factory Design Pattern</vt:lpstr>
      <vt:lpstr>Singleton Design Pattern</vt:lpstr>
      <vt:lpstr>Adaptor Design pattern  The adapter pattern (often referred to as the  wrapper pattern or simply a wrapper) is a design  pattern that translatesone interface for a class into  a compatible interface.</vt:lpstr>
      <vt:lpstr>Façade pattern</vt:lpstr>
      <vt:lpstr>Façade pattern</vt:lpstr>
      <vt:lpstr>Pattern Scope</vt:lpstr>
      <vt:lpstr>Defining Patterns</vt:lpstr>
      <vt:lpstr>Core Components of a Pattern</vt:lpstr>
      <vt:lpstr>A More Detailed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Windows User</cp:lastModifiedBy>
  <cp:revision>3</cp:revision>
  <dcterms:created xsi:type="dcterms:W3CDTF">2018-08-08T09:54:53Z</dcterms:created>
  <dcterms:modified xsi:type="dcterms:W3CDTF">2023-11-27T06:58:10Z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2017-04-20T00:00:00Z</vt:filetime>
  </property>
  <property fmtid="{D5CDD505-2E9C-101B-9397-08002B2CF9AE}" pid="3" name="Creator">
    <vt:lpwstr>Microsoft® PowerPoint® 2010</vt:lpwstr>
  </property>
  <property fmtid="{D5CDD505-2E9C-101B-9397-08002B2CF9AE}" pid="4" name="LastSaved">
    <vt:filetime>2018-08-08T00:00:00Z</vt:filetime>
  </property>
</Properties>
</file>