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74" r:id="rId5"/>
    <p:sldId id="273"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71BF0-FA42-4C9A-B9CE-69041B7DE272}"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1071C-EBB7-4E9F-93FE-098AB2A23132}" type="slidenum">
              <a:rPr lang="en-US" smtClean="0"/>
              <a:t>‹#›</a:t>
            </a:fld>
            <a:endParaRPr lang="en-US"/>
          </a:p>
        </p:txBody>
      </p:sp>
    </p:spTree>
    <p:extLst>
      <p:ext uri="{BB962C8B-B14F-4D97-AF65-F5344CB8AC3E}">
        <p14:creationId xmlns:p14="http://schemas.microsoft.com/office/powerpoint/2010/main" val="308488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AD449B-3E70-4620-A4F0-17344D9C2F9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388433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AD449B-3E70-4620-A4F0-17344D9C2F9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70762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AD449B-3E70-4620-A4F0-17344D9C2F9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7455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AD449B-3E70-4620-A4F0-17344D9C2F9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47773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D449B-3E70-4620-A4F0-17344D9C2F92}"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53329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AD449B-3E70-4620-A4F0-17344D9C2F9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80161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AD449B-3E70-4620-A4F0-17344D9C2F92}"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89872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AD449B-3E70-4620-A4F0-17344D9C2F92}"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1095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D449B-3E70-4620-A4F0-17344D9C2F92}"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73326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D449B-3E70-4620-A4F0-17344D9C2F9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52188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D449B-3E70-4620-A4F0-17344D9C2F92}"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A0787-EF31-4752-9C3B-F14F704EFFC5}" type="slidenum">
              <a:rPr lang="en-US" smtClean="0"/>
              <a:t>‹#›</a:t>
            </a:fld>
            <a:endParaRPr lang="en-US"/>
          </a:p>
        </p:txBody>
      </p:sp>
    </p:spTree>
    <p:extLst>
      <p:ext uri="{BB962C8B-B14F-4D97-AF65-F5344CB8AC3E}">
        <p14:creationId xmlns:p14="http://schemas.microsoft.com/office/powerpoint/2010/main" val="25069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D449B-3E70-4620-A4F0-17344D9C2F92}" type="datetimeFigureOut">
              <a:rPr lang="en-US" smtClean="0"/>
              <a:t>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A0787-EF31-4752-9C3B-F14F704EFFC5}" type="slidenum">
              <a:rPr lang="en-US" smtClean="0"/>
              <a:t>‹#›</a:t>
            </a:fld>
            <a:endParaRPr lang="en-US"/>
          </a:p>
        </p:txBody>
      </p:sp>
    </p:spTree>
    <p:extLst>
      <p:ext uri="{BB962C8B-B14F-4D97-AF65-F5344CB8AC3E}">
        <p14:creationId xmlns:p14="http://schemas.microsoft.com/office/powerpoint/2010/main" val="35930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Georgia" panose="02040502050405020303" pitchFamily="18" charset="0"/>
              </a:rPr>
              <a:t>Communication and Presentation Skills</a:t>
            </a:r>
            <a:endParaRPr lang="en-US" b="1" dirty="0">
              <a:latin typeface="Georgia" panose="02040502050405020303" pitchFamily="18" charset="0"/>
            </a:endParaRPr>
          </a:p>
        </p:txBody>
      </p:sp>
      <p:sp>
        <p:nvSpPr>
          <p:cNvPr id="3" name="Subtitle 2"/>
          <p:cNvSpPr>
            <a:spLocks noGrp="1"/>
          </p:cNvSpPr>
          <p:nvPr>
            <p:ph type="subTitle" idx="1"/>
          </p:nvPr>
        </p:nvSpPr>
        <p:spPr/>
        <p:txBody>
          <a:bodyPr>
            <a:normAutofit/>
          </a:bodyPr>
          <a:lstStyle/>
          <a:p>
            <a:r>
              <a:rPr lang="en-US" sz="4000" b="1" dirty="0" smtClean="0">
                <a:latin typeface="Georgia" panose="02040502050405020303" pitchFamily="18" charset="0"/>
              </a:rPr>
              <a:t>Spring 2022</a:t>
            </a:r>
            <a:endParaRPr lang="en-US" sz="4000" b="1" dirty="0">
              <a:latin typeface="Georgia" panose="02040502050405020303" pitchFamily="18" charset="0"/>
            </a:endParaRPr>
          </a:p>
        </p:txBody>
      </p:sp>
    </p:spTree>
    <p:extLst>
      <p:ext uri="{BB962C8B-B14F-4D97-AF65-F5344CB8AC3E}">
        <p14:creationId xmlns:p14="http://schemas.microsoft.com/office/powerpoint/2010/main" val="367281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Georgia" panose="02040502050405020303" pitchFamily="18" charset="0"/>
              </a:rPr>
              <a:t>Forms of Communication</a:t>
            </a:r>
            <a:endParaRPr lang="en-US" b="1" dirty="0">
              <a:latin typeface="Georgia" panose="02040502050405020303"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Georgia" panose="02040502050405020303" pitchFamily="18" charset="0"/>
              </a:rPr>
              <a:t>1. </a:t>
            </a:r>
            <a:r>
              <a:rPr lang="en-US" b="1" dirty="0" smtClean="0">
                <a:latin typeface="Georgia" panose="02040502050405020303" pitchFamily="18" charset="0"/>
              </a:rPr>
              <a:t>VERBAL</a:t>
            </a:r>
            <a:r>
              <a:rPr lang="en-US" b="1" dirty="0">
                <a:latin typeface="Georgia" panose="02040502050405020303" pitchFamily="18" charset="0"/>
              </a:rPr>
              <a:t>:</a:t>
            </a:r>
            <a:r>
              <a:rPr lang="en-US" dirty="0">
                <a:latin typeface="Georgia" panose="02040502050405020303" pitchFamily="18" charset="0"/>
              </a:rPr>
              <a:t> Verbal form can either be spoken or written. It involves the use of words.</a:t>
            </a:r>
          </a:p>
          <a:p>
            <a:pPr marL="0" indent="0">
              <a:buNone/>
            </a:pPr>
            <a:r>
              <a:rPr lang="en-US" dirty="0" smtClean="0">
                <a:latin typeface="Georgia" panose="02040502050405020303" pitchFamily="18" charset="0"/>
              </a:rPr>
              <a:t>2. </a:t>
            </a:r>
            <a:r>
              <a:rPr lang="en-US" b="1" dirty="0" smtClean="0">
                <a:latin typeface="Georgia" panose="02040502050405020303" pitchFamily="18" charset="0"/>
              </a:rPr>
              <a:t>NON-VERBAL</a:t>
            </a:r>
            <a:r>
              <a:rPr lang="en-US" b="1" dirty="0">
                <a:latin typeface="Georgia" panose="02040502050405020303" pitchFamily="18" charset="0"/>
              </a:rPr>
              <a:t>:</a:t>
            </a:r>
            <a:r>
              <a:rPr lang="en-US" dirty="0">
                <a:latin typeface="Georgia" panose="02040502050405020303" pitchFamily="18" charset="0"/>
              </a:rPr>
              <a:t> In this form, words or graphics are not employed. It is present in written, oral, and graphic communication. It involves the use of body language, paralanguage, dressing, in speech. On the other hand, format, layout, handwriting style, </a:t>
            </a:r>
            <a:r>
              <a:rPr lang="en-US" dirty="0" err="1">
                <a:latin typeface="Georgia" panose="02040502050405020303" pitchFamily="18" charset="0"/>
              </a:rPr>
              <a:t>etc</a:t>
            </a:r>
            <a:r>
              <a:rPr lang="en-US" dirty="0">
                <a:latin typeface="Georgia" panose="02040502050405020303" pitchFamily="18" charset="0"/>
              </a:rPr>
              <a:t> are non-verbal elements in writing.</a:t>
            </a:r>
          </a:p>
          <a:p>
            <a:pPr marL="0" indent="0">
              <a:buNone/>
            </a:pPr>
            <a:r>
              <a:rPr lang="en-US" dirty="0" smtClean="0">
                <a:latin typeface="Georgia" panose="02040502050405020303" pitchFamily="18" charset="0"/>
              </a:rPr>
              <a:t>3. </a:t>
            </a:r>
            <a:r>
              <a:rPr lang="en-US" b="1" dirty="0" smtClean="0">
                <a:latin typeface="Georgia" panose="02040502050405020303" pitchFamily="18" charset="0"/>
              </a:rPr>
              <a:t>GRAPHIC </a:t>
            </a:r>
            <a:r>
              <a:rPr lang="en-US" b="1" dirty="0">
                <a:latin typeface="Georgia" panose="02040502050405020303" pitchFamily="18" charset="0"/>
              </a:rPr>
              <a:t>COMMUNICTION</a:t>
            </a:r>
            <a:r>
              <a:rPr lang="en-US" dirty="0">
                <a:latin typeface="Georgia" panose="02040502050405020303" pitchFamily="18" charset="0"/>
              </a:rPr>
              <a:t>: It represents ideas, feelings, views, </a:t>
            </a:r>
            <a:r>
              <a:rPr lang="en-US" dirty="0" err="1">
                <a:latin typeface="Georgia" panose="02040502050405020303" pitchFamily="18" charset="0"/>
              </a:rPr>
              <a:t>etc</a:t>
            </a:r>
            <a:r>
              <a:rPr lang="en-US" dirty="0">
                <a:latin typeface="Georgia" panose="02040502050405020303" pitchFamily="18" charset="0"/>
              </a:rPr>
              <a:t> visually by the use of shapes, diagrams, lines, symbols, illustrations, color, etc. It can have both verbal and non-verbal elements.</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266075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latin typeface="Georgia" panose="02040502050405020303" pitchFamily="18" charset="0"/>
              </a:rPr>
              <a:t>TYPES OF COMMUNICTAION</a:t>
            </a:r>
          </a:p>
        </p:txBody>
      </p:sp>
      <p:sp>
        <p:nvSpPr>
          <p:cNvPr id="3" name="Content Placeholder 2"/>
          <p:cNvSpPr>
            <a:spLocks noGrp="1"/>
          </p:cNvSpPr>
          <p:nvPr>
            <p:ph idx="1"/>
          </p:nvPr>
        </p:nvSpPr>
        <p:spPr>
          <a:xfrm>
            <a:off x="618186" y="1326524"/>
            <a:ext cx="10735614" cy="5318975"/>
          </a:xfrm>
        </p:spPr>
        <p:txBody>
          <a:bodyPr>
            <a:noAutofit/>
          </a:bodyPr>
          <a:lstStyle/>
          <a:p>
            <a:pPr lvl="0"/>
            <a:r>
              <a:rPr lang="en-US" sz="1800" b="1" u="sng" dirty="0">
                <a:latin typeface="Georgia" panose="02040502050405020303" pitchFamily="18" charset="0"/>
              </a:rPr>
              <a:t>INTERPERSONAL:</a:t>
            </a:r>
            <a:r>
              <a:rPr lang="en-US" sz="1800" dirty="0">
                <a:latin typeface="Georgia" panose="02040502050405020303" pitchFamily="18" charset="0"/>
              </a:rPr>
              <a:t> It involves interaction between people on a one-to-one basis or a one-to-many basis. </a:t>
            </a:r>
          </a:p>
          <a:p>
            <a:pPr lvl="0"/>
            <a:r>
              <a:rPr lang="en-US" sz="1800" b="1" u="sng" dirty="0">
                <a:latin typeface="Georgia" panose="02040502050405020303" pitchFamily="18" charset="0"/>
              </a:rPr>
              <a:t>INTRAPERSONAL:</a:t>
            </a:r>
            <a:r>
              <a:rPr lang="en-US" sz="1800" dirty="0">
                <a:latin typeface="Georgia" panose="02040502050405020303" pitchFamily="18" charset="0"/>
              </a:rPr>
              <a:t> In this, you think about, learn about, reason with, and evaluate yourself. It includes uses one’s mental faculties for a better understanding of oneself as well as the world.</a:t>
            </a:r>
          </a:p>
          <a:p>
            <a:pPr lvl="0"/>
            <a:r>
              <a:rPr lang="en-US" sz="1800" b="1" u="sng" dirty="0">
                <a:latin typeface="Georgia" panose="02040502050405020303" pitchFamily="18" charset="0"/>
              </a:rPr>
              <a:t>TELEPHONIC COMMUNICATION:</a:t>
            </a:r>
            <a:r>
              <a:rPr lang="en-US" sz="1800" dirty="0">
                <a:latin typeface="Georgia" panose="02040502050405020303" pitchFamily="18" charset="0"/>
              </a:rPr>
              <a:t> It uses a telephonic or any other advanced medium for communication between participants.</a:t>
            </a:r>
          </a:p>
          <a:p>
            <a:pPr lvl="0"/>
            <a:r>
              <a:rPr lang="en-US" sz="1800" b="1" u="sng" dirty="0">
                <a:latin typeface="Georgia" panose="02040502050405020303" pitchFamily="18" charset="0"/>
              </a:rPr>
              <a:t>PUBLIC COMMUNICATION:</a:t>
            </a:r>
            <a:r>
              <a:rPr lang="en-US" sz="1800" dirty="0">
                <a:latin typeface="Georgia" panose="02040502050405020303" pitchFamily="18" charset="0"/>
              </a:rPr>
              <a:t> It involves informing and persuading the members of an audience to hold certain attitudes, values, or beliefs, so that they will think, believe, or act in a particular way; on the other hand, you can also function as a member of an audience, in which case another person will do the same for you.</a:t>
            </a:r>
          </a:p>
          <a:p>
            <a:pPr lvl="0"/>
            <a:r>
              <a:rPr lang="en-US" sz="1800" b="1" u="sng" dirty="0">
                <a:latin typeface="Georgia" panose="02040502050405020303" pitchFamily="18" charset="0"/>
              </a:rPr>
              <a:t>ORGANIZATIONAL COMMUNICATION:</a:t>
            </a:r>
            <a:r>
              <a:rPr lang="en-US" sz="1800" dirty="0">
                <a:latin typeface="Georgia" panose="02040502050405020303" pitchFamily="18" charset="0"/>
              </a:rPr>
              <a:t> It generates from one source and takes place when the organization communicates with a number of receivers. This kind of communication can be made either to receivers within the organization, or to others outside the organization in the form of reports or meetings.</a:t>
            </a:r>
          </a:p>
          <a:p>
            <a:pPr lvl="0"/>
            <a:r>
              <a:rPr lang="en-US" sz="1800" b="1" u="sng" dirty="0">
                <a:latin typeface="Georgia" panose="02040502050405020303" pitchFamily="18" charset="0"/>
              </a:rPr>
              <a:t>MASS COMMUNICATION:</a:t>
            </a:r>
            <a:r>
              <a:rPr lang="en-US" sz="1800" dirty="0">
                <a:latin typeface="Georgia" panose="02040502050405020303" pitchFamily="18" charset="0"/>
              </a:rPr>
              <a:t> Mass communication is communication between mass media (electronic and print) and the public.</a:t>
            </a:r>
          </a:p>
          <a:p>
            <a:endParaRPr lang="en-US" sz="1800" dirty="0">
              <a:latin typeface="Georgia" panose="02040502050405020303" pitchFamily="18" charset="0"/>
            </a:endParaRPr>
          </a:p>
        </p:txBody>
      </p:sp>
    </p:spTree>
    <p:extLst>
      <p:ext uri="{BB962C8B-B14F-4D97-AF65-F5344CB8AC3E}">
        <p14:creationId xmlns:p14="http://schemas.microsoft.com/office/powerpoint/2010/main" val="818508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eorgia" panose="02040502050405020303" pitchFamily="18" charset="0"/>
              </a:rPr>
              <a:t>FUNCTIONS OF COMMUNICATION</a:t>
            </a:r>
          </a:p>
        </p:txBody>
      </p:sp>
      <p:sp>
        <p:nvSpPr>
          <p:cNvPr id="3" name="Content Placeholder 2"/>
          <p:cNvSpPr>
            <a:spLocks noGrp="1"/>
          </p:cNvSpPr>
          <p:nvPr>
            <p:ph idx="1"/>
          </p:nvPr>
        </p:nvSpPr>
        <p:spPr/>
        <p:txBody>
          <a:bodyPr/>
          <a:lstStyle/>
          <a:p>
            <a:pPr lvl="0"/>
            <a:r>
              <a:rPr lang="en-US" dirty="0">
                <a:latin typeface="Georgia" panose="02040502050405020303" pitchFamily="18" charset="0"/>
              </a:rPr>
              <a:t>information </a:t>
            </a:r>
          </a:p>
          <a:p>
            <a:pPr lvl="0"/>
            <a:r>
              <a:rPr lang="en-US" dirty="0">
                <a:latin typeface="Georgia" panose="02040502050405020303" pitchFamily="18" charset="0"/>
              </a:rPr>
              <a:t>education </a:t>
            </a:r>
          </a:p>
          <a:p>
            <a:pPr lvl="0"/>
            <a:r>
              <a:rPr lang="en-US" dirty="0">
                <a:latin typeface="Georgia" panose="02040502050405020303" pitchFamily="18" charset="0"/>
              </a:rPr>
              <a:t>persuasion </a:t>
            </a:r>
          </a:p>
          <a:p>
            <a:pPr lvl="0"/>
            <a:r>
              <a:rPr lang="en-US" dirty="0">
                <a:latin typeface="Georgia" panose="02040502050405020303" pitchFamily="18" charset="0"/>
              </a:rPr>
              <a:t>motivation </a:t>
            </a:r>
          </a:p>
          <a:p>
            <a:pPr lvl="0"/>
            <a:r>
              <a:rPr lang="en-US" dirty="0">
                <a:latin typeface="Georgia" panose="02040502050405020303" pitchFamily="18" charset="0"/>
              </a:rPr>
              <a:t>instruction </a:t>
            </a:r>
          </a:p>
          <a:p>
            <a:pPr lvl="0"/>
            <a:r>
              <a:rPr lang="en-US" dirty="0">
                <a:latin typeface="Georgia" panose="02040502050405020303" pitchFamily="18" charset="0"/>
              </a:rPr>
              <a:t>raising morale </a:t>
            </a:r>
          </a:p>
          <a:p>
            <a:pPr lvl="0"/>
            <a:r>
              <a:rPr lang="en-US" dirty="0">
                <a:latin typeface="Georgia" panose="02040502050405020303" pitchFamily="18" charset="0"/>
              </a:rPr>
              <a:t>advice </a:t>
            </a:r>
          </a:p>
          <a:p>
            <a:r>
              <a:rPr lang="en-US" dirty="0">
                <a:latin typeface="Georgia" panose="02040502050405020303" pitchFamily="18" charset="0"/>
              </a:rPr>
              <a:t>warning </a:t>
            </a:r>
          </a:p>
        </p:txBody>
      </p:sp>
    </p:spTree>
    <p:extLst>
      <p:ext uri="{BB962C8B-B14F-4D97-AF65-F5344CB8AC3E}">
        <p14:creationId xmlns:p14="http://schemas.microsoft.com/office/powerpoint/2010/main" val="2903911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125" y="704088"/>
            <a:ext cx="9347675" cy="1277112"/>
          </a:xfrm>
        </p:spPr>
        <p:txBody>
          <a:bodyPr>
            <a:normAutofit fontScale="90000"/>
          </a:bodyPr>
          <a:lstStyle/>
          <a:p>
            <a:r>
              <a:rPr lang="en-US" b="1" dirty="0">
                <a:latin typeface="Georgia" pitchFamily="18" charset="0"/>
              </a:rPr>
              <a:t>THE PROCESS OF COMMUNICATION:</a:t>
            </a:r>
            <a:endParaRPr lang="en-US" b="1" dirty="0">
              <a:solidFill>
                <a:schemeClr val="tx1"/>
              </a:solidFill>
              <a:latin typeface="Georgia" pitchFamily="18" charset="0"/>
            </a:endParaRPr>
          </a:p>
        </p:txBody>
      </p:sp>
      <p:sp>
        <p:nvSpPr>
          <p:cNvPr id="3" name="Content Placeholder 2"/>
          <p:cNvSpPr>
            <a:spLocks noGrp="1"/>
          </p:cNvSpPr>
          <p:nvPr>
            <p:ph idx="1"/>
          </p:nvPr>
        </p:nvSpPr>
        <p:spPr>
          <a:xfrm>
            <a:off x="863125" y="1905000"/>
            <a:ext cx="9347675" cy="4419600"/>
          </a:xfrm>
        </p:spPr>
        <p:txBody>
          <a:bodyPr>
            <a:normAutofit/>
          </a:bodyPr>
          <a:lstStyle/>
          <a:p>
            <a:pPr algn="just"/>
            <a:endParaRPr lang="en-US" dirty="0">
              <a:latin typeface="Georgia" pitchFamily="18" charset="0"/>
            </a:endParaRPr>
          </a:p>
        </p:txBody>
      </p:sp>
      <p:pic>
        <p:nvPicPr>
          <p:cNvPr id="4" name="Picture 3" descr="CommunicationsProcess.gif"/>
          <p:cNvPicPr/>
          <p:nvPr/>
        </p:nvPicPr>
        <p:blipFill>
          <a:blip r:embed="rId2"/>
          <a:stretch>
            <a:fillRect/>
          </a:stretch>
        </p:blipFill>
        <p:spPr>
          <a:xfrm>
            <a:off x="1184856" y="1981200"/>
            <a:ext cx="9025944" cy="4343400"/>
          </a:xfrm>
          <a:prstGeom prst="rect">
            <a:avLst/>
          </a:prstGeom>
          <a:ln>
            <a:solidFill>
              <a:schemeClr val="bg2">
                <a:lumMod val="40000"/>
                <a:lumOff val="60000"/>
              </a:schemeClr>
            </a:solidFill>
          </a:ln>
        </p:spPr>
      </p:pic>
    </p:spTree>
    <p:extLst>
      <p:ext uri="{BB962C8B-B14F-4D97-AF65-F5344CB8AC3E}">
        <p14:creationId xmlns:p14="http://schemas.microsoft.com/office/powerpoint/2010/main" val="2611096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088"/>
            <a:ext cx="8229600" cy="896112"/>
          </a:xfrm>
        </p:spPr>
        <p:txBody>
          <a:bodyPr>
            <a:normAutofit fontScale="90000"/>
          </a:bodyPr>
          <a:lstStyle/>
          <a:p>
            <a:pPr algn="ctr"/>
            <a:r>
              <a:rPr lang="en-US" b="1" dirty="0">
                <a:latin typeface="Georgia" pitchFamily="18" charset="0"/>
              </a:rPr>
              <a:t>Parts of the communication process</a:t>
            </a:r>
            <a:endParaRPr lang="en-US" b="1" dirty="0">
              <a:solidFill>
                <a:schemeClr val="tx1"/>
              </a:solidFill>
              <a:latin typeface="Georgia" pitchFamily="18" charset="0"/>
            </a:endParaRPr>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a:pPr>
            <a:r>
              <a:rPr lang="en-US" b="1" dirty="0">
                <a:latin typeface="Georgia" panose="02040502050405020303" pitchFamily="18" charset="0"/>
              </a:rPr>
              <a:t>Sender:</a:t>
            </a:r>
            <a:r>
              <a:rPr lang="en-US" dirty="0">
                <a:latin typeface="Georgia" panose="02040502050405020303" pitchFamily="18" charset="0"/>
              </a:rPr>
              <a:t> This is the person that is delivering a message to a recipient.</a:t>
            </a:r>
          </a:p>
          <a:p>
            <a:pPr marL="514350" lvl="0" indent="-514350">
              <a:buFont typeface="+mj-lt"/>
              <a:buAutoNum type="arabicPeriod"/>
            </a:pPr>
            <a:r>
              <a:rPr lang="en-US" b="1" dirty="0">
                <a:latin typeface="Georgia" panose="02040502050405020303" pitchFamily="18" charset="0"/>
              </a:rPr>
              <a:t>Message:</a:t>
            </a:r>
            <a:r>
              <a:rPr lang="en-US" dirty="0">
                <a:latin typeface="Georgia" panose="02040502050405020303" pitchFamily="18" charset="0"/>
              </a:rPr>
              <a:t> This refers to the information that the sender is relaying to the receiver.</a:t>
            </a:r>
          </a:p>
          <a:p>
            <a:pPr marL="514350" lvl="0" indent="-514350">
              <a:buFont typeface="+mj-lt"/>
              <a:buAutoNum type="arabicPeriod"/>
            </a:pPr>
            <a:r>
              <a:rPr lang="en-US" b="1" dirty="0">
                <a:latin typeface="Georgia" panose="02040502050405020303" pitchFamily="18" charset="0"/>
              </a:rPr>
              <a:t>Channel of communication:</a:t>
            </a:r>
            <a:r>
              <a:rPr lang="en-US" dirty="0">
                <a:latin typeface="Georgia" panose="02040502050405020303" pitchFamily="18" charset="0"/>
              </a:rPr>
              <a:t> This is the transmission or method of delivering the message.</a:t>
            </a:r>
          </a:p>
          <a:p>
            <a:pPr marL="514350" lvl="0" indent="-514350">
              <a:buFont typeface="+mj-lt"/>
              <a:buAutoNum type="arabicPeriod"/>
            </a:pPr>
            <a:r>
              <a:rPr lang="en-US" b="1" dirty="0">
                <a:latin typeface="Georgia" panose="02040502050405020303" pitchFamily="18" charset="0"/>
              </a:rPr>
              <a:t>Decoding:</a:t>
            </a:r>
            <a:r>
              <a:rPr lang="en-US" dirty="0">
                <a:latin typeface="Georgia" panose="02040502050405020303" pitchFamily="18" charset="0"/>
              </a:rPr>
              <a:t> This is the interpretation of the message. Decoding is performed by the receiver.</a:t>
            </a:r>
          </a:p>
          <a:p>
            <a:pPr marL="514350" lvl="0" indent="-514350">
              <a:buFont typeface="+mj-lt"/>
              <a:buAutoNum type="arabicPeriod"/>
            </a:pPr>
            <a:r>
              <a:rPr lang="en-US" b="1" dirty="0">
                <a:latin typeface="Georgia" panose="02040502050405020303" pitchFamily="18" charset="0"/>
              </a:rPr>
              <a:t>Receiver:</a:t>
            </a:r>
            <a:r>
              <a:rPr lang="en-US" dirty="0">
                <a:latin typeface="Georgia" panose="02040502050405020303" pitchFamily="18" charset="0"/>
              </a:rPr>
              <a:t> The receiver is the person who is getting or receiving the message.</a:t>
            </a:r>
          </a:p>
          <a:p>
            <a:pPr marL="514350" lvl="0" indent="-514350">
              <a:buFont typeface="+mj-lt"/>
              <a:buAutoNum type="arabicPeriod"/>
            </a:pPr>
            <a:r>
              <a:rPr lang="en-US" b="1" dirty="0">
                <a:latin typeface="Georgia" panose="02040502050405020303" pitchFamily="18" charset="0"/>
              </a:rPr>
              <a:t>Feedback:</a:t>
            </a:r>
            <a:r>
              <a:rPr lang="en-US" dirty="0">
                <a:latin typeface="Georgia" panose="02040502050405020303" pitchFamily="18" charset="0"/>
              </a:rPr>
              <a:t> In some instances, the receiver might have feedback or a response for the sender. This starts an interaction. </a:t>
            </a:r>
          </a:p>
          <a:p>
            <a:pPr marL="514350" indent="-514350">
              <a:buFont typeface="+mj-lt"/>
              <a:buAutoNum type="arabicPeriod"/>
            </a:pPr>
            <a:endParaRPr lang="en-US" dirty="0">
              <a:latin typeface="Georgia" panose="02040502050405020303" pitchFamily="18" charset="0"/>
            </a:endParaRPr>
          </a:p>
        </p:txBody>
      </p:sp>
    </p:spTree>
    <p:extLst>
      <p:ext uri="{BB962C8B-B14F-4D97-AF65-F5344CB8AC3E}">
        <p14:creationId xmlns:p14="http://schemas.microsoft.com/office/powerpoint/2010/main" val="1028897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38" y="533400"/>
            <a:ext cx="10818254" cy="990600"/>
          </a:xfrm>
        </p:spPr>
        <p:txBody>
          <a:bodyPr>
            <a:normAutofit fontScale="90000"/>
          </a:bodyPr>
          <a:lstStyle/>
          <a:p>
            <a:pPr algn="ctr"/>
            <a:r>
              <a:rPr lang="en-US" b="1" dirty="0">
                <a:latin typeface="Georgia" pitchFamily="18" charset="0"/>
              </a:rPr>
              <a:t>How does the communication process work?</a:t>
            </a:r>
            <a:endParaRPr lang="en-US" b="1" dirty="0">
              <a:solidFill>
                <a:schemeClr val="tx1"/>
              </a:solidFill>
              <a:latin typeface="Georgia" pitchFamily="18" charset="0"/>
            </a:endParaRPr>
          </a:p>
        </p:txBody>
      </p:sp>
      <p:sp>
        <p:nvSpPr>
          <p:cNvPr id="3" name="Content Placeholder 2"/>
          <p:cNvSpPr>
            <a:spLocks noGrp="1"/>
          </p:cNvSpPr>
          <p:nvPr>
            <p:ph idx="1"/>
          </p:nvPr>
        </p:nvSpPr>
        <p:spPr>
          <a:xfrm>
            <a:off x="708338" y="1752600"/>
            <a:ext cx="11204620" cy="4572000"/>
          </a:xfrm>
        </p:spPr>
        <p:txBody>
          <a:bodyPr>
            <a:normAutofit/>
          </a:bodyPr>
          <a:lstStyle/>
          <a:p>
            <a:pPr marL="0" indent="0">
              <a:buNone/>
            </a:pPr>
            <a:r>
              <a:rPr lang="en-US" dirty="0" smtClean="0">
                <a:latin typeface="Georgia" panose="02040502050405020303" pitchFamily="18" charset="0"/>
              </a:rPr>
              <a:t>1. The </a:t>
            </a:r>
            <a:r>
              <a:rPr lang="en-US" dirty="0">
                <a:latin typeface="Georgia" panose="02040502050405020303" pitchFamily="18" charset="0"/>
              </a:rPr>
              <a:t>sender develops an idea to be </a:t>
            </a:r>
            <a:r>
              <a:rPr lang="en-US" dirty="0" smtClean="0">
                <a:latin typeface="Georgia" panose="02040502050405020303" pitchFamily="18" charset="0"/>
              </a:rPr>
              <a:t>sent.</a:t>
            </a:r>
          </a:p>
          <a:p>
            <a:pPr marL="0" indent="0">
              <a:buNone/>
            </a:pPr>
            <a:r>
              <a:rPr lang="en-US" dirty="0" smtClean="0">
                <a:latin typeface="Georgia" panose="02040502050405020303" pitchFamily="18" charset="0"/>
              </a:rPr>
              <a:t>2. The sender encodes the message.</a:t>
            </a:r>
          </a:p>
          <a:p>
            <a:pPr marL="0" indent="0">
              <a:buNone/>
            </a:pPr>
            <a:r>
              <a:rPr lang="en-US" dirty="0" smtClean="0">
                <a:latin typeface="Georgia" panose="02040502050405020303" pitchFamily="18" charset="0"/>
              </a:rPr>
              <a:t>3. The </a:t>
            </a:r>
            <a:r>
              <a:rPr lang="en-US" dirty="0">
                <a:latin typeface="Georgia" panose="02040502050405020303" pitchFamily="18" charset="0"/>
              </a:rPr>
              <a:t>sender selects the channel of communication that will be used.</a:t>
            </a:r>
          </a:p>
          <a:p>
            <a:pPr marL="0" indent="0">
              <a:buNone/>
            </a:pPr>
            <a:r>
              <a:rPr lang="en-US" dirty="0" smtClean="0">
                <a:latin typeface="Georgia" panose="02040502050405020303" pitchFamily="18" charset="0"/>
              </a:rPr>
              <a:t>4. The </a:t>
            </a:r>
            <a:r>
              <a:rPr lang="en-US" dirty="0">
                <a:latin typeface="Georgia" panose="02040502050405020303" pitchFamily="18" charset="0"/>
              </a:rPr>
              <a:t>message travels over the channel of communication.</a:t>
            </a:r>
          </a:p>
          <a:p>
            <a:pPr marL="0" indent="0">
              <a:buNone/>
            </a:pPr>
            <a:r>
              <a:rPr lang="en-US" dirty="0" smtClean="0">
                <a:latin typeface="Georgia" panose="02040502050405020303" pitchFamily="18" charset="0"/>
              </a:rPr>
              <a:t>5. The </a:t>
            </a:r>
            <a:r>
              <a:rPr lang="en-US" dirty="0">
                <a:latin typeface="Georgia" panose="02040502050405020303" pitchFamily="18" charset="0"/>
              </a:rPr>
              <a:t>message is received by the receiver.</a:t>
            </a:r>
          </a:p>
          <a:p>
            <a:pPr marL="0" indent="0">
              <a:buNone/>
            </a:pPr>
            <a:r>
              <a:rPr lang="en-US" dirty="0" smtClean="0">
                <a:latin typeface="Georgia" panose="02040502050405020303" pitchFamily="18" charset="0"/>
              </a:rPr>
              <a:t>6. The </a:t>
            </a:r>
            <a:r>
              <a:rPr lang="en-US" dirty="0">
                <a:latin typeface="Georgia" panose="02040502050405020303" pitchFamily="18" charset="0"/>
              </a:rPr>
              <a:t>receiver decodes the message.</a:t>
            </a:r>
          </a:p>
          <a:p>
            <a:pPr marL="0" indent="0">
              <a:buNone/>
            </a:pPr>
            <a:r>
              <a:rPr lang="en-US" dirty="0" smtClean="0">
                <a:latin typeface="Georgia" panose="02040502050405020303" pitchFamily="18" charset="0"/>
              </a:rPr>
              <a:t>7. The </a:t>
            </a:r>
            <a:r>
              <a:rPr lang="en-US" dirty="0">
                <a:latin typeface="Georgia" panose="02040502050405020303" pitchFamily="18" charset="0"/>
              </a:rPr>
              <a:t>receiver provides feedback, if applicable.</a:t>
            </a:r>
          </a:p>
          <a:p>
            <a:endParaRPr lang="en-US" dirty="0">
              <a:latin typeface="Georgia" panose="02040502050405020303" pitchFamily="18" charset="0"/>
            </a:endParaRPr>
          </a:p>
        </p:txBody>
      </p:sp>
    </p:spTree>
    <p:extLst>
      <p:ext uri="{BB962C8B-B14F-4D97-AF65-F5344CB8AC3E}">
        <p14:creationId xmlns:p14="http://schemas.microsoft.com/office/powerpoint/2010/main" val="232031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49995" y="-25758"/>
            <a:ext cx="8161234" cy="1446550"/>
          </a:xfrm>
          <a:prstGeom prst="rect">
            <a:avLst/>
          </a:prstGeom>
          <a:noFill/>
        </p:spPr>
        <p:txBody>
          <a:bodyPr wrap="square" rtlCol="0">
            <a:spAutoFit/>
          </a:bodyPr>
          <a:lstStyle/>
          <a:p>
            <a:pPr algn="ctr"/>
            <a:r>
              <a:rPr lang="en-US" sz="4400" b="1" dirty="0" smtClean="0">
                <a:latin typeface="Georgia" panose="02040502050405020303" pitchFamily="18" charset="0"/>
                <a:cs typeface="Times New Roman" panose="02020603050405020304" pitchFamily="18" charset="0"/>
              </a:rPr>
              <a:t>Course Content Spring 2022 </a:t>
            </a:r>
            <a:endParaRPr lang="en-US" sz="4400" b="1" dirty="0">
              <a:latin typeface="Georgia" panose="02040502050405020303" pitchFamily="18"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122452267"/>
              </p:ext>
            </p:extLst>
          </p:nvPr>
        </p:nvGraphicFramePr>
        <p:xfrm>
          <a:off x="631065" y="656824"/>
          <a:ext cx="11397802" cy="6093936"/>
        </p:xfrm>
        <a:graphic>
          <a:graphicData uri="http://schemas.openxmlformats.org/drawingml/2006/table">
            <a:tbl>
              <a:tblPr>
                <a:tableStyleId>{5C22544A-7EE6-4342-B048-85BDC9FD1C3A}</a:tableStyleId>
              </a:tblPr>
              <a:tblGrid>
                <a:gridCol w="1263131"/>
                <a:gridCol w="6965931"/>
                <a:gridCol w="1306793"/>
                <a:gridCol w="1861947"/>
              </a:tblGrid>
              <a:tr h="344074">
                <a:tc>
                  <a:txBody>
                    <a:bodyPr/>
                    <a:lstStyle/>
                    <a:p>
                      <a:pPr marL="0" marR="0">
                        <a:spcBef>
                          <a:spcPts val="0"/>
                        </a:spcBef>
                        <a:spcAft>
                          <a:spcPts val="0"/>
                        </a:spcAft>
                      </a:pPr>
                      <a:r>
                        <a:rPr lang="en-US" sz="1400" b="1" dirty="0">
                          <a:effectLst/>
                          <a:latin typeface="Georgia" panose="02040502050405020303" pitchFamily="18" charset="0"/>
                        </a:rPr>
                        <a:t>Weeks</a:t>
                      </a:r>
                      <a:endParaRPr lang="en-US" sz="1400" b="1" dirty="0">
                        <a:effectLst/>
                        <a:latin typeface="Georgia" panose="02040502050405020303" pitchFamily="18" charset="0"/>
                        <a:ea typeface="Times New Roman" panose="02020603050405020304" pitchFamily="18" charset="0"/>
                      </a:endParaRPr>
                    </a:p>
                  </a:txBody>
                  <a:tcPr marL="61527" marR="61527" marT="0" marB="0" anchor="ctr"/>
                </a:tc>
                <a:tc>
                  <a:txBody>
                    <a:bodyPr/>
                    <a:lstStyle/>
                    <a:p>
                      <a:pPr marL="0" marR="0">
                        <a:spcBef>
                          <a:spcPts val="0"/>
                        </a:spcBef>
                        <a:spcAft>
                          <a:spcPts val="0"/>
                        </a:spcAft>
                      </a:pPr>
                      <a:r>
                        <a:rPr lang="en-US" sz="1400" b="1">
                          <a:effectLst/>
                          <a:latin typeface="Georgia" panose="02040502050405020303" pitchFamily="18" charset="0"/>
                        </a:rPr>
                        <a:t>Contents/Topics</a:t>
                      </a:r>
                      <a:endParaRPr lang="en-US" sz="1400" b="1">
                        <a:effectLst/>
                        <a:latin typeface="Georgia" panose="02040502050405020303" pitchFamily="18" charset="0"/>
                        <a:ea typeface="Times New Roman" panose="02020603050405020304" pitchFamily="18" charset="0"/>
                      </a:endParaRPr>
                    </a:p>
                  </a:txBody>
                  <a:tcPr marL="61527" marR="61527" marT="0" marB="0" anchor="ctr"/>
                </a:tc>
                <a:tc>
                  <a:txBody>
                    <a:bodyPr/>
                    <a:lstStyle/>
                    <a:p>
                      <a:pPr marL="0" marR="0">
                        <a:spcBef>
                          <a:spcPts val="0"/>
                        </a:spcBef>
                        <a:spcAft>
                          <a:spcPts val="0"/>
                        </a:spcAft>
                      </a:pPr>
                      <a:r>
                        <a:rPr lang="en-US" sz="1400" b="1">
                          <a:effectLst/>
                          <a:latin typeface="Georgia" panose="02040502050405020303" pitchFamily="18" charset="0"/>
                        </a:rPr>
                        <a:t>CLO</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Assessment</a:t>
                      </a:r>
                      <a:endParaRPr lang="en-US" sz="1400" b="1">
                        <a:effectLst/>
                        <a:latin typeface="Georgia" panose="02040502050405020303" pitchFamily="18" charset="0"/>
                        <a:ea typeface="Times New Roman" panose="02020603050405020304" pitchFamily="18" charset="0"/>
                      </a:endParaRPr>
                    </a:p>
                  </a:txBody>
                  <a:tcPr marL="61527" marR="61527" marT="0" marB="0"/>
                </a:tc>
              </a:tr>
              <a:tr h="529402">
                <a:tc>
                  <a:txBody>
                    <a:bodyPr/>
                    <a:lstStyle/>
                    <a:p>
                      <a:pPr marL="0" marR="0" algn="ctr">
                        <a:spcBef>
                          <a:spcPts val="0"/>
                        </a:spcBef>
                        <a:spcAft>
                          <a:spcPts val="0"/>
                        </a:spcAft>
                      </a:pPr>
                      <a:r>
                        <a:rPr lang="en-US" sz="1400" b="1">
                          <a:effectLst/>
                          <a:latin typeface="Georgia" panose="02040502050405020303" pitchFamily="18" charset="0"/>
                        </a:rPr>
                        <a:t>1</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Communication theory,  define communication, types (inter, intra, public, mass) process of communication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Q1, M1, F</a:t>
                      </a:r>
                      <a:endParaRPr lang="en-US" sz="1400" b="1">
                        <a:effectLst/>
                        <a:latin typeface="Georgia" panose="02040502050405020303" pitchFamily="18" charset="0"/>
                        <a:ea typeface="Times New Roman" panose="02020603050405020304" pitchFamily="18" charset="0"/>
                      </a:endParaRPr>
                    </a:p>
                  </a:txBody>
                  <a:tcPr marL="61527" marR="61527" marT="0" marB="0"/>
                </a:tc>
              </a:tr>
              <a:tr h="529402">
                <a:tc>
                  <a:txBody>
                    <a:bodyPr/>
                    <a:lstStyle/>
                    <a:p>
                      <a:pPr marL="0" marR="0" algn="ctr">
                        <a:spcBef>
                          <a:spcPts val="0"/>
                        </a:spcBef>
                        <a:spcAft>
                          <a:spcPts val="0"/>
                        </a:spcAft>
                      </a:pPr>
                      <a:r>
                        <a:rPr lang="en-US" sz="1400" b="1">
                          <a:effectLst/>
                          <a:latin typeface="Georgia" panose="02040502050405020303" pitchFamily="18" charset="0"/>
                        </a:rPr>
                        <a:t>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latin typeface="Georgia" panose="02040502050405020303" pitchFamily="18" charset="0"/>
                        </a:rPr>
                        <a:t>Oral Communication, challenges of communication, barriers to oral communication and strategies to overcome barriers. </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1, 2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A1, M1, F</a:t>
                      </a:r>
                      <a:endParaRPr lang="en-US" sz="1400" b="1">
                        <a:effectLst/>
                        <a:latin typeface="Georgia" panose="02040502050405020303" pitchFamily="18" charset="0"/>
                        <a:ea typeface="Times New Roman" panose="02020603050405020304" pitchFamily="18" charset="0"/>
                      </a:endParaRPr>
                    </a:p>
                  </a:txBody>
                  <a:tcPr marL="61527" marR="61527" marT="0" marB="0"/>
                </a:tc>
              </a:tr>
              <a:tr h="477436">
                <a:tc>
                  <a:txBody>
                    <a:bodyPr/>
                    <a:lstStyle/>
                    <a:p>
                      <a:pPr marL="0" marR="0" algn="ctr">
                        <a:spcBef>
                          <a:spcPts val="0"/>
                        </a:spcBef>
                        <a:spcAft>
                          <a:spcPts val="0"/>
                        </a:spcAft>
                      </a:pPr>
                      <a:r>
                        <a:rPr lang="en-US" sz="1400" b="1">
                          <a:effectLst/>
                          <a:latin typeface="Georgia" panose="02040502050405020303" pitchFamily="18" charset="0"/>
                        </a:rPr>
                        <a:t>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latin typeface="Georgia" panose="02040502050405020303" pitchFamily="18" charset="0"/>
                        </a:rPr>
                        <a:t>Barriers practice, Presentation Skills: Content generation, Script generation</a:t>
                      </a:r>
                    </a:p>
                    <a:p>
                      <a:pPr marL="0" marR="0">
                        <a:spcBef>
                          <a:spcPts val="0"/>
                        </a:spcBef>
                        <a:spcAft>
                          <a:spcPts val="0"/>
                        </a:spcAft>
                      </a:pPr>
                      <a:r>
                        <a:rPr lang="en-US" sz="1400" b="1" dirty="0">
                          <a:effectLst/>
                          <a:latin typeface="Georgia" panose="02040502050405020303" pitchFamily="18" charset="0"/>
                        </a:rPr>
                        <a:t> </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1, 2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Q2, M1, F</a:t>
                      </a:r>
                      <a:endParaRPr lang="en-US" sz="1400" b="1">
                        <a:effectLst/>
                        <a:latin typeface="Georgia" panose="02040502050405020303" pitchFamily="18" charset="0"/>
                        <a:ea typeface="Times New Roman" panose="02020603050405020304" pitchFamily="18" charset="0"/>
                      </a:endParaRPr>
                    </a:p>
                  </a:txBody>
                  <a:tcPr marL="61527" marR="61527" marT="0" marB="0"/>
                </a:tc>
              </a:tr>
              <a:tr h="529402">
                <a:tc>
                  <a:txBody>
                    <a:bodyPr/>
                    <a:lstStyle/>
                    <a:p>
                      <a:pPr marL="0" marR="0" algn="ctr">
                        <a:spcBef>
                          <a:spcPts val="0"/>
                        </a:spcBef>
                        <a:spcAft>
                          <a:spcPts val="0"/>
                        </a:spcAft>
                      </a:pPr>
                      <a:r>
                        <a:rPr lang="en-US" sz="1400" b="1">
                          <a:effectLst/>
                          <a:latin typeface="Georgia" panose="02040502050405020303" pitchFamily="18" charset="0"/>
                        </a:rPr>
                        <a:t>4</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Story boarding, preparing audio visual aids and delivering presentation  </a:t>
                      </a:r>
                    </a:p>
                    <a:p>
                      <a:pPr marL="0" marR="0">
                        <a:spcBef>
                          <a:spcPts val="0"/>
                        </a:spcBef>
                        <a:spcAft>
                          <a:spcPts val="0"/>
                        </a:spcAft>
                      </a:pPr>
                      <a:r>
                        <a:rPr lang="en-US" sz="1400" b="1" dirty="0">
                          <a:effectLst/>
                          <a:latin typeface="Georgia" panose="02040502050405020303" pitchFamily="18" charset="0"/>
                        </a:rPr>
                        <a:t> </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1, 2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Q2, M1, F</a:t>
                      </a:r>
                      <a:endParaRPr lang="en-US" sz="1400" b="1">
                        <a:effectLst/>
                        <a:latin typeface="Georgia" panose="02040502050405020303" pitchFamily="18" charset="0"/>
                        <a:ea typeface="Times New Roman" panose="02020603050405020304" pitchFamily="18" charset="0"/>
                      </a:endParaRPr>
                    </a:p>
                  </a:txBody>
                  <a:tcPr marL="61527" marR="61527" marT="0" marB="0"/>
                </a:tc>
              </a:tr>
              <a:tr h="529402">
                <a:tc>
                  <a:txBody>
                    <a:bodyPr/>
                    <a:lstStyle/>
                    <a:p>
                      <a:pPr marL="0" marR="0" algn="ctr">
                        <a:spcBef>
                          <a:spcPts val="0"/>
                        </a:spcBef>
                        <a:spcAft>
                          <a:spcPts val="0"/>
                        </a:spcAft>
                      </a:pPr>
                      <a:r>
                        <a:rPr lang="en-US" sz="1400" b="1">
                          <a:effectLst/>
                          <a:latin typeface="Georgia" panose="02040502050405020303" pitchFamily="18" charset="0"/>
                        </a:rPr>
                        <a:t>5</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latin typeface="Georgia" panose="02040502050405020303" pitchFamily="18" charset="0"/>
                        </a:rPr>
                        <a:t> Principles of effective communication: Completeness, Concreteness, </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P1, F</a:t>
                      </a:r>
                    </a:p>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6</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latin typeface="Georgia" panose="02040502050405020303" pitchFamily="18" charset="0"/>
                        </a:rPr>
                        <a:t>Mid 1</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7</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Consideration, Courtesy, Conciseness</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Q3, M1, F</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8</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Correctness, Clarity, Active Listening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9</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latin typeface="Georgia" panose="02040502050405020303" pitchFamily="18" charset="0"/>
                        </a:rPr>
                        <a:t>Project 1: Presentation </a:t>
                      </a:r>
                      <a:endParaRPr lang="en-US" sz="1400" b="1" dirty="0">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A2, M2, F</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10</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Active Listening, Demonstrative Speeches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1</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A2, M2, F</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11</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Mid 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12</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Business Meetings</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4</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A2, F</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Writing Minutes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P2, F</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14</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Job interview skills</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4</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 A3, F</a:t>
                      </a:r>
                      <a:endParaRPr lang="en-US" sz="1400" b="1">
                        <a:effectLst/>
                        <a:latin typeface="Georgia" panose="02040502050405020303" pitchFamily="18" charset="0"/>
                        <a:ea typeface="Times New Roman" panose="02020603050405020304" pitchFamily="18" charset="0"/>
                      </a:endParaRPr>
                    </a:p>
                  </a:txBody>
                  <a:tcPr marL="61527" marR="61527" marT="0" marB="0"/>
                </a:tc>
              </a:tr>
              <a:tr h="345164">
                <a:tc>
                  <a:txBody>
                    <a:bodyPr/>
                    <a:lstStyle/>
                    <a:p>
                      <a:pPr marL="0" marR="0" algn="ctr">
                        <a:spcBef>
                          <a:spcPts val="0"/>
                        </a:spcBef>
                        <a:spcAft>
                          <a:spcPts val="0"/>
                        </a:spcAft>
                      </a:pPr>
                      <a:r>
                        <a:rPr lang="en-US" sz="1400" b="1">
                          <a:effectLst/>
                          <a:latin typeface="Georgia" panose="02040502050405020303" pitchFamily="18" charset="0"/>
                        </a:rPr>
                        <a:t>15</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Project 2: Demonstrative speech (assignment submission)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highlight>
                            <a:srgbClr val="FFFF00"/>
                          </a:highligh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highlight>
                            <a:srgbClr val="FFFF00"/>
                          </a:highlight>
                          <a:latin typeface="Georgia" panose="02040502050405020303" pitchFamily="18" charset="0"/>
                        </a:rPr>
                        <a:t> </a:t>
                      </a:r>
                      <a:endParaRPr lang="en-US" sz="1400" b="1">
                        <a:effectLst/>
                        <a:latin typeface="Georgia" panose="02040502050405020303" pitchFamily="18" charset="0"/>
                        <a:ea typeface="Times New Roman" panose="02020603050405020304" pitchFamily="18" charset="0"/>
                      </a:endParaRPr>
                    </a:p>
                  </a:txBody>
                  <a:tcPr marL="61527" marR="61527" marT="0" marB="0"/>
                </a:tc>
              </a:tr>
              <a:tr h="264701">
                <a:tc>
                  <a:txBody>
                    <a:bodyPr/>
                    <a:lstStyle/>
                    <a:p>
                      <a:pPr marL="0" marR="0" algn="ctr">
                        <a:spcBef>
                          <a:spcPts val="0"/>
                        </a:spcBef>
                        <a:spcAft>
                          <a:spcPts val="0"/>
                        </a:spcAft>
                      </a:pPr>
                      <a:r>
                        <a:rPr lang="en-US" sz="1400" b="1">
                          <a:effectLst/>
                          <a:latin typeface="Georgia" panose="02040502050405020303" pitchFamily="18" charset="0"/>
                        </a:rPr>
                        <a:t>16</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Project 3: Job Interview</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a:effectLst/>
                          <a:latin typeface="Georgia" panose="02040502050405020303" pitchFamily="18" charset="0"/>
                        </a:rPr>
                        <a:t>3</a:t>
                      </a:r>
                      <a:endParaRPr lang="en-US" sz="1400" b="1">
                        <a:effectLst/>
                        <a:latin typeface="Georgia" panose="02040502050405020303" pitchFamily="18" charset="0"/>
                        <a:ea typeface="Times New Roman" panose="02020603050405020304" pitchFamily="18" charset="0"/>
                      </a:endParaRPr>
                    </a:p>
                  </a:txBody>
                  <a:tcPr marL="61527" marR="61527" marT="0" marB="0"/>
                </a:tc>
                <a:tc>
                  <a:txBody>
                    <a:bodyPr/>
                    <a:lstStyle/>
                    <a:p>
                      <a:pPr marL="0" marR="0">
                        <a:spcBef>
                          <a:spcPts val="0"/>
                        </a:spcBef>
                        <a:spcAft>
                          <a:spcPts val="0"/>
                        </a:spcAft>
                      </a:pPr>
                      <a:r>
                        <a:rPr lang="en-US" sz="1400" b="1" dirty="0">
                          <a:effectLst/>
                          <a:highlight>
                            <a:srgbClr val="FFFF00"/>
                          </a:highlight>
                          <a:latin typeface="Georgia" panose="02040502050405020303" pitchFamily="18" charset="0"/>
                        </a:rPr>
                        <a:t> </a:t>
                      </a:r>
                      <a:endParaRPr lang="en-US" sz="1400" b="1" dirty="0">
                        <a:effectLst/>
                        <a:latin typeface="Georgia" panose="02040502050405020303" pitchFamily="18" charset="0"/>
                        <a:ea typeface="Times New Roman" panose="02020603050405020304" pitchFamily="18" charset="0"/>
                      </a:endParaRPr>
                    </a:p>
                  </a:txBody>
                  <a:tcPr marL="61527" marR="61527" marT="0" marB="0"/>
                </a:tc>
              </a:tr>
            </a:tbl>
          </a:graphicData>
        </a:graphic>
      </p:graphicFrame>
    </p:spTree>
    <p:extLst>
      <p:ext uri="{BB962C8B-B14F-4D97-AF65-F5344CB8AC3E}">
        <p14:creationId xmlns:p14="http://schemas.microsoft.com/office/powerpoint/2010/main" val="9821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Marks Distribution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4039673" y="2767993"/>
            <a:ext cx="6096000" cy="2734082"/>
          </a:xfrm>
          <a:prstGeom prst="rect">
            <a:avLst/>
          </a:prstGeom>
        </p:spPr>
        <p:txBody>
          <a:bodyPr>
            <a:spAutoFit/>
          </a:bodyPr>
          <a:lstStyle/>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3200" dirty="0">
                <a:latin typeface="Georgia" panose="02040502050405020303" pitchFamily="18" charset="0"/>
                <a:ea typeface="Times New Roman" panose="02020603050405020304" pitchFamily="18" charset="0"/>
              </a:rPr>
              <a:t>Mid-I: 15</a:t>
            </a:r>
          </a:p>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3200" dirty="0">
                <a:latin typeface="Georgia" panose="02040502050405020303" pitchFamily="18" charset="0"/>
                <a:ea typeface="Times New Roman" panose="02020603050405020304" pitchFamily="18" charset="0"/>
              </a:rPr>
              <a:t>Mid-II: 15</a:t>
            </a:r>
          </a:p>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3200" dirty="0">
                <a:latin typeface="Georgia" panose="02040502050405020303" pitchFamily="18" charset="0"/>
                <a:ea typeface="Times New Roman" panose="02020603050405020304" pitchFamily="18" charset="0"/>
              </a:rPr>
              <a:t>Assignments/Quizzes: 10</a:t>
            </a:r>
          </a:p>
          <a:p>
            <a:pPr>
              <a:spcBef>
                <a:spcPts val="200"/>
              </a:spcBef>
              <a:spcAft>
                <a:spcPts val="200"/>
              </a:spcAft>
              <a:tabLst>
                <a:tab pos="-182880" algn="l"/>
                <a:tab pos="64008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3200" dirty="0">
                <a:latin typeface="Georgia" panose="02040502050405020303" pitchFamily="18" charset="0"/>
                <a:ea typeface="Times New Roman" panose="02020603050405020304" pitchFamily="18" charset="0"/>
              </a:rPr>
              <a:t>Project: 10</a:t>
            </a:r>
          </a:p>
          <a:p>
            <a:r>
              <a:rPr lang="en-US" sz="3200" dirty="0">
                <a:latin typeface="Georgia" panose="02040502050405020303" pitchFamily="18" charset="0"/>
                <a:ea typeface="Times New Roman" panose="02020603050405020304" pitchFamily="18" charset="0"/>
              </a:rPr>
              <a:t>Final: 50</a:t>
            </a:r>
            <a:endParaRPr lang="en-US" sz="3200" dirty="0">
              <a:latin typeface="Georgia" panose="02040502050405020303" pitchFamily="18" charset="0"/>
            </a:endParaRPr>
          </a:p>
        </p:txBody>
      </p:sp>
    </p:spTree>
    <p:extLst>
      <p:ext uri="{BB962C8B-B14F-4D97-AF65-F5344CB8AC3E}">
        <p14:creationId xmlns:p14="http://schemas.microsoft.com/office/powerpoint/2010/main" val="410344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anose="02040502050405020303" pitchFamily="18" charset="0"/>
              </a:rPr>
              <a:t>Google Classroom Code</a:t>
            </a:r>
            <a:endParaRPr lang="en-US" b="1"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5400" dirty="0">
                <a:latin typeface="Georgia" panose="02040502050405020303" pitchFamily="18" charset="0"/>
              </a:rPr>
              <a:t>CPS Sec G </a:t>
            </a:r>
            <a:r>
              <a:rPr lang="en-US" sz="5400">
                <a:latin typeface="Georgia" panose="02040502050405020303" pitchFamily="18" charset="0"/>
              </a:rPr>
              <a:t>Spring </a:t>
            </a:r>
            <a:r>
              <a:rPr lang="en-US" sz="5400" smtClean="0">
                <a:latin typeface="Georgia" panose="02040502050405020303" pitchFamily="18" charset="0"/>
              </a:rPr>
              <a:t>2022</a:t>
            </a:r>
          </a:p>
          <a:p>
            <a:r>
              <a:rPr lang="en-US" smtClean="0">
                <a:latin typeface="Georgia" panose="02040502050405020303" pitchFamily="18" charset="0"/>
              </a:rPr>
              <a:t>Class </a:t>
            </a:r>
            <a:r>
              <a:rPr lang="en-US" dirty="0" smtClean="0">
                <a:latin typeface="Georgia" panose="02040502050405020303" pitchFamily="18" charset="0"/>
              </a:rPr>
              <a:t>code: </a:t>
            </a:r>
            <a:r>
              <a:rPr lang="en-US" sz="8000" dirty="0"/>
              <a:t>xbn2fee</a:t>
            </a:r>
          </a:p>
          <a:p>
            <a:r>
              <a:rPr lang="en-US" dirty="0">
                <a:latin typeface="Georgia" panose="02040502050405020303" pitchFamily="18" charset="0"/>
              </a:rPr>
              <a:t/>
            </a:r>
            <a:br>
              <a:rPr lang="en-US" dirty="0">
                <a:latin typeface="Georgia" panose="02040502050405020303" pitchFamily="18" charset="0"/>
              </a:rPr>
            </a:br>
            <a:r>
              <a:rPr lang="en-US" dirty="0">
                <a:latin typeface="Georgia" panose="02040502050405020303" pitchFamily="18" charset="0"/>
              </a:rPr>
              <a:t>https://classroom.google.com/c/NDYwOTkzMDYyOTI3?cjc=folkvpn</a:t>
            </a:r>
          </a:p>
        </p:txBody>
      </p:sp>
    </p:spTree>
    <p:extLst>
      <p:ext uri="{BB962C8B-B14F-4D97-AF65-F5344CB8AC3E}">
        <p14:creationId xmlns:p14="http://schemas.microsoft.com/office/powerpoint/2010/main" val="177310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Georgia" panose="02040502050405020303" pitchFamily="18" charset="0"/>
              </a:rPr>
              <a:t>Contact Information</a:t>
            </a:r>
            <a:endParaRPr lang="en-US" b="1" dirty="0">
              <a:latin typeface="Georgia" panose="02040502050405020303" pitchFamily="18" charset="0"/>
            </a:endParaRPr>
          </a:p>
        </p:txBody>
      </p:sp>
      <p:pic>
        <p:nvPicPr>
          <p:cNvPr id="29" name="Content Placeholder 28"/>
          <p:cNvPicPr>
            <a:picLocks noGrp="1" noChangeAspect="1"/>
          </p:cNvPicPr>
          <p:nvPr>
            <p:ph idx="1"/>
          </p:nvPr>
        </p:nvPicPr>
        <p:blipFill>
          <a:blip r:embed="rId2"/>
          <a:stretch>
            <a:fillRect/>
          </a:stretch>
        </p:blipFill>
        <p:spPr>
          <a:xfrm>
            <a:off x="991673" y="1690688"/>
            <a:ext cx="9007832" cy="4689544"/>
          </a:xfrm>
          <a:prstGeom prst="rect">
            <a:avLst/>
          </a:prstGeom>
        </p:spPr>
      </p:pic>
    </p:spTree>
    <p:extLst>
      <p:ext uri="{BB962C8B-B14F-4D97-AF65-F5344CB8AC3E}">
        <p14:creationId xmlns:p14="http://schemas.microsoft.com/office/powerpoint/2010/main" val="278287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Georgia" panose="02040502050405020303" pitchFamily="18" charset="0"/>
              </a:rPr>
              <a:t>WHAT IS COMMUNICATION?</a:t>
            </a:r>
            <a:endParaRPr lang="en-US" b="1"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b="1" dirty="0">
                <a:latin typeface="Georgia" panose="02040502050405020303" pitchFamily="18" charset="0"/>
              </a:rPr>
              <a:t>Communication </a:t>
            </a:r>
            <a:r>
              <a:rPr lang="en-US" dirty="0" smtClean="0">
                <a:latin typeface="Georgia" panose="02040502050405020303" pitchFamily="18" charset="0"/>
              </a:rPr>
              <a:t>is </a:t>
            </a:r>
            <a:r>
              <a:rPr lang="en-US" dirty="0">
                <a:latin typeface="Georgia" panose="02040502050405020303" pitchFamily="18" charset="0"/>
              </a:rPr>
              <a:t>the process of transferring information and meaning between </a:t>
            </a:r>
            <a:r>
              <a:rPr lang="en-US" i="1" dirty="0">
                <a:latin typeface="Georgia" panose="02040502050405020303" pitchFamily="18" charset="0"/>
              </a:rPr>
              <a:t>senders</a:t>
            </a:r>
            <a:r>
              <a:rPr lang="en-US" dirty="0">
                <a:latin typeface="Georgia" panose="02040502050405020303" pitchFamily="18" charset="0"/>
              </a:rPr>
              <a:t> and </a:t>
            </a:r>
            <a:r>
              <a:rPr lang="en-US" i="1" dirty="0">
                <a:latin typeface="Georgia" panose="02040502050405020303" pitchFamily="18" charset="0"/>
              </a:rPr>
              <a:t>receivers</a:t>
            </a:r>
            <a:r>
              <a:rPr lang="en-US" dirty="0">
                <a:latin typeface="Georgia" panose="02040502050405020303" pitchFamily="18" charset="0"/>
              </a:rPr>
              <a:t>, using one or more written, oral, visual, or electronic channels. </a:t>
            </a:r>
          </a:p>
          <a:p>
            <a:r>
              <a:rPr lang="en-US" dirty="0">
                <a:latin typeface="Georgia" panose="02040502050405020303" pitchFamily="18" charset="0"/>
              </a:rPr>
              <a:t>Communication is a process by which meaning is assigned and conveyed in an attempt to create shared understanding. It is an interactive process.</a:t>
            </a:r>
          </a:p>
        </p:txBody>
      </p:sp>
    </p:spTree>
    <p:extLst>
      <p:ext uri="{BB962C8B-B14F-4D97-AF65-F5344CB8AC3E}">
        <p14:creationId xmlns:p14="http://schemas.microsoft.com/office/powerpoint/2010/main" val="576611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US"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605307" y="721217"/>
            <a:ext cx="10354613" cy="5064853"/>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862602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kern="0" dirty="0">
                <a:latin typeface="Georgia" panose="02040502050405020303" pitchFamily="18" charset="0"/>
              </a:rPr>
              <a:t>HISTORY OF COMMUNICATION</a:t>
            </a:r>
            <a:endParaRPr lang="en-US" dirty="0">
              <a:latin typeface="Georgia" panose="02040502050405020303"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52608006"/>
              </p:ext>
            </p:extLst>
          </p:nvPr>
        </p:nvGraphicFramePr>
        <p:xfrm>
          <a:off x="940157" y="2137892"/>
          <a:ext cx="9994005" cy="4172065"/>
        </p:xfrm>
        <a:graphic>
          <a:graphicData uri="http://schemas.openxmlformats.org/drawingml/2006/table">
            <a:tbl>
              <a:tblPr firstRow="1" firstCol="1" bandRow="1">
                <a:tableStyleId>{5C22544A-7EE6-4342-B048-85BDC9FD1C3A}</a:tableStyleId>
              </a:tblPr>
              <a:tblGrid>
                <a:gridCol w="3331335"/>
                <a:gridCol w="3331335"/>
                <a:gridCol w="3331335"/>
              </a:tblGrid>
              <a:tr h="526863">
                <a:tc>
                  <a:txBody>
                    <a:bodyPr/>
                    <a:lstStyle/>
                    <a:p>
                      <a:pPr marL="0" marR="0" algn="ctr">
                        <a:lnSpc>
                          <a:spcPct val="115000"/>
                        </a:lnSpc>
                        <a:spcBef>
                          <a:spcPts val="0"/>
                        </a:spcBef>
                        <a:spcAft>
                          <a:spcPts val="1000"/>
                        </a:spcAft>
                      </a:pPr>
                      <a:r>
                        <a:rPr lang="en-US" sz="2800" dirty="0">
                          <a:effectLst/>
                          <a:latin typeface="Georgia" panose="02040502050405020303" pitchFamily="18" charset="0"/>
                        </a:rPr>
                        <a:t>Time</a:t>
                      </a:r>
                      <a:endParaRPr lang="en-US" sz="2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800">
                          <a:effectLst/>
                          <a:latin typeface="Georgia" panose="02040502050405020303" pitchFamily="18" charset="0"/>
                        </a:rPr>
                        <a:t>Speech</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1000"/>
                        </a:spcAft>
                      </a:pPr>
                      <a:r>
                        <a:rPr lang="en-US" sz="2800">
                          <a:effectLst/>
                          <a:latin typeface="Georgia" panose="02040502050405020303" pitchFamily="18" charset="0"/>
                        </a:rPr>
                        <a:t>Writing</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r>
              <a:tr h="1086509">
                <a:tc>
                  <a:txBody>
                    <a:bodyPr/>
                    <a:lstStyle/>
                    <a:p>
                      <a:pPr marL="0" marR="0">
                        <a:lnSpc>
                          <a:spcPct val="115000"/>
                        </a:lnSpc>
                        <a:spcBef>
                          <a:spcPts val="0"/>
                        </a:spcBef>
                        <a:spcAft>
                          <a:spcPts val="1000"/>
                        </a:spcAft>
                      </a:pPr>
                      <a:r>
                        <a:rPr lang="en-US" sz="2800">
                          <a:effectLst/>
                          <a:latin typeface="Georgia" panose="02040502050405020303" pitchFamily="18" charset="0"/>
                        </a:rPr>
                        <a:t>Early</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a:effectLst/>
                          <a:latin typeface="Georgia" panose="02040502050405020303" pitchFamily="18" charset="0"/>
                        </a:rPr>
                        <a:t>Domestic/Social</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a:effectLst/>
                          <a:latin typeface="Georgia" panose="02040502050405020303" pitchFamily="18" charset="0"/>
                        </a:rPr>
                        <a:t>Pictographs (pictures on stones)</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r>
              <a:tr h="1086509">
                <a:tc>
                  <a:txBody>
                    <a:bodyPr/>
                    <a:lstStyle/>
                    <a:p>
                      <a:pPr marL="0" marR="0">
                        <a:lnSpc>
                          <a:spcPct val="115000"/>
                        </a:lnSpc>
                        <a:spcBef>
                          <a:spcPts val="0"/>
                        </a:spcBef>
                        <a:spcAft>
                          <a:spcPts val="1000"/>
                        </a:spcAft>
                      </a:pPr>
                      <a:r>
                        <a:rPr lang="en-US" sz="2800">
                          <a:effectLst/>
                          <a:latin typeface="Georgia" panose="02040502050405020303" pitchFamily="18" charset="0"/>
                        </a:rPr>
                        <a:t>Mid-Time</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dirty="0">
                          <a:effectLst/>
                          <a:latin typeface="Georgia" panose="02040502050405020303" pitchFamily="18" charset="0"/>
                        </a:rPr>
                        <a:t>Public Speaking started developing. </a:t>
                      </a:r>
                      <a:endParaRPr lang="en-US" sz="2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a:effectLst/>
                          <a:latin typeface="Georgia" panose="02040502050405020303" pitchFamily="18" charset="0"/>
                        </a:rPr>
                        <a:t>Writing on papyrus, wax, clay tablets</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r>
              <a:tr h="1086509">
                <a:tc>
                  <a:txBody>
                    <a:bodyPr/>
                    <a:lstStyle/>
                    <a:p>
                      <a:pPr marL="0" marR="0">
                        <a:lnSpc>
                          <a:spcPct val="115000"/>
                        </a:lnSpc>
                        <a:spcBef>
                          <a:spcPts val="0"/>
                        </a:spcBef>
                        <a:spcAft>
                          <a:spcPts val="1000"/>
                        </a:spcAft>
                      </a:pPr>
                      <a:r>
                        <a:rPr lang="en-US" sz="2800">
                          <a:effectLst/>
                          <a:latin typeface="Georgia" panose="02040502050405020303" pitchFamily="18" charset="0"/>
                        </a:rPr>
                        <a:t>Today (The Age of Media)</a:t>
                      </a:r>
                      <a:endParaRPr lang="en-US" sz="240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dirty="0">
                          <a:effectLst/>
                          <a:latin typeface="Georgia" panose="02040502050405020303" pitchFamily="18" charset="0"/>
                        </a:rPr>
                        <a:t>Sophisticated system</a:t>
                      </a:r>
                      <a:endParaRPr lang="en-US" sz="2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2800" dirty="0">
                          <a:effectLst/>
                          <a:latin typeface="Georgia" panose="02040502050405020303" pitchFamily="18" charset="0"/>
                        </a:rPr>
                        <a:t>Writing on paper, computer documents</a:t>
                      </a:r>
                      <a:endParaRPr lang="en-US" sz="2400" dirty="0">
                        <a:effectLst/>
                        <a:latin typeface="Georgia" panose="02040502050405020303"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4164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kern="0" dirty="0">
                <a:latin typeface="Georgia" panose="02040502050405020303" pitchFamily="18" charset="0"/>
              </a:rPr>
              <a:t>COMPONENTS OF COMMUNICATION</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b="1" dirty="0">
                <a:latin typeface="Georgia" panose="02040502050405020303" pitchFamily="18" charset="0"/>
              </a:rPr>
              <a:t>Anthropological</a:t>
            </a:r>
            <a:r>
              <a:rPr lang="en-US" dirty="0">
                <a:latin typeface="Georgia" panose="02040502050405020303" pitchFamily="18" charset="0"/>
              </a:rPr>
              <a:t>- Communication happens between at least two human beings</a:t>
            </a:r>
          </a:p>
          <a:p>
            <a:pPr marL="0" indent="0">
              <a:buNone/>
            </a:pPr>
            <a:r>
              <a:rPr lang="en-US" b="1" dirty="0">
                <a:latin typeface="Georgia" panose="02040502050405020303" pitchFamily="18" charset="0"/>
              </a:rPr>
              <a:t>Social-</a:t>
            </a:r>
            <a:r>
              <a:rPr lang="en-US" dirty="0">
                <a:latin typeface="Georgia" panose="02040502050405020303" pitchFamily="18" charset="0"/>
              </a:rPr>
              <a:t> Participants have certain intentions when communicating and understanding</a:t>
            </a:r>
          </a:p>
          <a:p>
            <a:pPr marL="0" indent="0">
              <a:buNone/>
            </a:pPr>
            <a:r>
              <a:rPr lang="en-US" b="1" dirty="0">
                <a:latin typeface="Georgia" panose="02040502050405020303" pitchFamily="18" charset="0"/>
              </a:rPr>
              <a:t>Signal-</a:t>
            </a:r>
            <a:r>
              <a:rPr lang="en-US" dirty="0">
                <a:latin typeface="Georgia" panose="02040502050405020303" pitchFamily="18" charset="0"/>
              </a:rPr>
              <a:t> During communication participants refer to a socially adapted set of signs in order to transmit a message</a:t>
            </a:r>
          </a:p>
          <a:p>
            <a:pPr marL="0" indent="0">
              <a:buNone/>
            </a:pPr>
            <a:r>
              <a:rPr lang="en-US" b="1" dirty="0">
                <a:latin typeface="Georgia" panose="02040502050405020303" pitchFamily="18" charset="0"/>
              </a:rPr>
              <a:t>Process-</a:t>
            </a:r>
            <a:r>
              <a:rPr lang="en-US" dirty="0">
                <a:latin typeface="Georgia" panose="02040502050405020303" pitchFamily="18" charset="0"/>
              </a:rPr>
              <a:t> There are continuous changes during communication</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674167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822</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Times New Roman</vt:lpstr>
      <vt:lpstr>Office Theme</vt:lpstr>
      <vt:lpstr>Communication and Presentation Skills</vt:lpstr>
      <vt:lpstr>PowerPoint Presentation</vt:lpstr>
      <vt:lpstr>Marks Distribution</vt:lpstr>
      <vt:lpstr>Google Classroom Code</vt:lpstr>
      <vt:lpstr>Contact Information</vt:lpstr>
      <vt:lpstr>WHAT IS COMMUNICATION?</vt:lpstr>
      <vt:lpstr>PowerPoint Presentation</vt:lpstr>
      <vt:lpstr>HISTORY OF COMMUNICATION</vt:lpstr>
      <vt:lpstr>COMPONENTS OF COMMUNICATION</vt:lpstr>
      <vt:lpstr>Forms of Communication</vt:lpstr>
      <vt:lpstr>TYPES OF COMMUNICTAION</vt:lpstr>
      <vt:lpstr>FUNCTIONS OF COMMUNICATION</vt:lpstr>
      <vt:lpstr>THE PROCESS OF COMMUNICATION:</vt:lpstr>
      <vt:lpstr>Parts of the communication process</vt:lpstr>
      <vt:lpstr>How does the communication process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and Presentation Skills</dc:title>
  <dc:creator>Faiza Mumtaz</dc:creator>
  <cp:lastModifiedBy>Faiza Mumtaz</cp:lastModifiedBy>
  <cp:revision>16</cp:revision>
  <dcterms:created xsi:type="dcterms:W3CDTF">2020-01-17T11:26:30Z</dcterms:created>
  <dcterms:modified xsi:type="dcterms:W3CDTF">2022-02-14T08:04:03Z</dcterms:modified>
</cp:coreProperties>
</file>