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4"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46C3A5-A20E-49C0-B0CA-06B8ADBA2237}"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45041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6C3A5-A20E-49C0-B0CA-06B8ADBA2237}"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131630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6C3A5-A20E-49C0-B0CA-06B8ADBA2237}"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192272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6C3A5-A20E-49C0-B0CA-06B8ADBA2237}"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323094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46C3A5-A20E-49C0-B0CA-06B8ADBA2237}"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19016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46C3A5-A20E-49C0-B0CA-06B8ADBA2237}"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306868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46C3A5-A20E-49C0-B0CA-06B8ADBA2237}"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189382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46C3A5-A20E-49C0-B0CA-06B8ADBA2237}"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429218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6C3A5-A20E-49C0-B0CA-06B8ADBA2237}" type="datetimeFigureOut">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217895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6C3A5-A20E-49C0-B0CA-06B8ADBA2237}"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252826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6C3A5-A20E-49C0-B0CA-06B8ADBA2237}"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5989D-D47C-4A8D-A360-1C2B87A76867}" type="slidenum">
              <a:rPr lang="en-US" smtClean="0"/>
              <a:t>‹#›</a:t>
            </a:fld>
            <a:endParaRPr lang="en-US"/>
          </a:p>
        </p:txBody>
      </p:sp>
    </p:spTree>
    <p:extLst>
      <p:ext uri="{BB962C8B-B14F-4D97-AF65-F5344CB8AC3E}">
        <p14:creationId xmlns:p14="http://schemas.microsoft.com/office/powerpoint/2010/main" val="266077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6C3A5-A20E-49C0-B0CA-06B8ADBA2237}" type="datetimeFigureOut">
              <a:rPr lang="en-US" smtClean="0"/>
              <a:t>2/14/2022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5989D-D47C-4A8D-A360-1C2B87A76867}" type="slidenum">
              <a:rPr lang="en-US" smtClean="0"/>
              <a:t>‹#›</a:t>
            </a:fld>
            <a:endParaRPr lang="en-US"/>
          </a:p>
        </p:txBody>
      </p:sp>
    </p:spTree>
    <p:extLst>
      <p:ext uri="{BB962C8B-B14F-4D97-AF65-F5344CB8AC3E}">
        <p14:creationId xmlns:p14="http://schemas.microsoft.com/office/powerpoint/2010/main" val="2947689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Georgia" panose="02040502050405020303" pitchFamily="18" charset="0"/>
              </a:rPr>
              <a:t>Oral Communication </a:t>
            </a:r>
            <a:endParaRPr lang="en-US" b="1" dirty="0">
              <a:latin typeface="Georgia" panose="02040502050405020303" pitchFamily="18" charset="0"/>
            </a:endParaRPr>
          </a:p>
        </p:txBody>
      </p:sp>
      <p:sp>
        <p:nvSpPr>
          <p:cNvPr id="3" name="Subtitle 2"/>
          <p:cNvSpPr>
            <a:spLocks noGrp="1"/>
          </p:cNvSpPr>
          <p:nvPr>
            <p:ph type="subTitle" idx="1"/>
          </p:nvPr>
        </p:nvSpPr>
        <p:spPr/>
        <p:txBody>
          <a:bodyPr/>
          <a:lstStyle/>
          <a:p>
            <a:r>
              <a:rPr lang="en-US" b="1" dirty="0" smtClean="0">
                <a:latin typeface="Georgia" panose="02040502050405020303" pitchFamily="18" charset="0"/>
              </a:rPr>
              <a:t>Week 2</a:t>
            </a:r>
            <a:endParaRPr lang="en-US" b="1" dirty="0">
              <a:latin typeface="Georgia" panose="02040502050405020303" pitchFamily="18" charset="0"/>
            </a:endParaRPr>
          </a:p>
        </p:txBody>
      </p:sp>
    </p:spTree>
    <p:extLst>
      <p:ext uri="{BB962C8B-B14F-4D97-AF65-F5344CB8AC3E}">
        <p14:creationId xmlns:p14="http://schemas.microsoft.com/office/powerpoint/2010/main" val="402490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Language/Semantic or Linguistic Barriers</a:t>
            </a:r>
            <a:endParaRPr lang="en-US" dirty="0"/>
          </a:p>
        </p:txBody>
      </p:sp>
      <p:sp>
        <p:nvSpPr>
          <p:cNvPr id="3" name="Content Placeholder 2"/>
          <p:cNvSpPr>
            <a:spLocks noGrp="1"/>
          </p:cNvSpPr>
          <p:nvPr>
            <p:ph idx="1"/>
          </p:nvPr>
        </p:nvSpPr>
        <p:spPr/>
        <p:txBody>
          <a:bodyPr/>
          <a:lstStyle/>
          <a:p>
            <a:r>
              <a:rPr lang="en-US" dirty="0">
                <a:latin typeface="Georgia" panose="02040502050405020303" pitchFamily="18" charset="0"/>
              </a:rPr>
              <a:t>Different </a:t>
            </a:r>
            <a:r>
              <a:rPr lang="en-US" dirty="0" smtClean="0">
                <a:latin typeface="Georgia" panose="02040502050405020303" pitchFamily="18" charset="0"/>
              </a:rPr>
              <a:t>Languages</a:t>
            </a:r>
          </a:p>
          <a:p>
            <a:r>
              <a:rPr lang="en-US" dirty="0">
                <a:latin typeface="Georgia" panose="02040502050405020303" pitchFamily="18" charset="0"/>
              </a:rPr>
              <a:t>Multiplicity of </a:t>
            </a:r>
            <a:r>
              <a:rPr lang="en-US" dirty="0" smtClean="0">
                <a:latin typeface="Georgia" panose="02040502050405020303" pitchFamily="18" charset="0"/>
              </a:rPr>
              <a:t>words</a:t>
            </a:r>
          </a:p>
          <a:p>
            <a:r>
              <a:rPr lang="en-US" dirty="0">
                <a:latin typeface="Georgia" panose="02040502050405020303" pitchFamily="18" charset="0"/>
              </a:rPr>
              <a:t>Words with similar pronunciation but different meaning [</a:t>
            </a:r>
            <a:r>
              <a:rPr lang="en-US" dirty="0" smtClean="0">
                <a:latin typeface="Georgia" panose="02040502050405020303" pitchFamily="18" charset="0"/>
              </a:rPr>
              <a:t>Homophones]</a:t>
            </a:r>
          </a:p>
          <a:p>
            <a:r>
              <a:rPr lang="en-US" dirty="0">
                <a:latin typeface="Georgia" panose="02040502050405020303" pitchFamily="18" charset="0"/>
              </a:rPr>
              <a:t>Jargon </a:t>
            </a:r>
            <a:r>
              <a:rPr lang="en-US" dirty="0" smtClean="0">
                <a:latin typeface="Georgia" panose="02040502050405020303" pitchFamily="18" charset="0"/>
              </a:rPr>
              <a:t>words</a:t>
            </a:r>
          </a:p>
          <a:p>
            <a:r>
              <a:rPr lang="en-US" dirty="0">
                <a:latin typeface="Georgia" panose="02040502050405020303" pitchFamily="18" charset="0"/>
              </a:rPr>
              <a:t>By-passed Instructions</a:t>
            </a:r>
            <a:endParaRPr lang="en-US" dirty="0">
              <a:latin typeface="Georgia" panose="02040502050405020303" pitchFamily="18" charset="0"/>
            </a:endParaRPr>
          </a:p>
        </p:txBody>
      </p:sp>
    </p:spTree>
    <p:extLst>
      <p:ext uri="{BB962C8B-B14F-4D97-AF65-F5344CB8AC3E}">
        <p14:creationId xmlns:p14="http://schemas.microsoft.com/office/powerpoint/2010/main" val="15776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US" b="1" dirty="0">
                <a:latin typeface="Georgia" panose="02040502050405020303" pitchFamily="18" charset="0"/>
              </a:rPr>
              <a:t>Psychological Barriers</a:t>
            </a:r>
            <a:endParaRPr lang="en-US" dirty="0"/>
          </a:p>
        </p:txBody>
      </p:sp>
      <p:sp>
        <p:nvSpPr>
          <p:cNvPr id="3" name="Content Placeholder 2"/>
          <p:cNvSpPr>
            <a:spLocks noGrp="1"/>
          </p:cNvSpPr>
          <p:nvPr>
            <p:ph idx="1"/>
          </p:nvPr>
        </p:nvSpPr>
        <p:spPr>
          <a:xfrm>
            <a:off x="838200" y="953038"/>
            <a:ext cx="10515600" cy="5223925"/>
          </a:xfrm>
        </p:spPr>
        <p:txBody>
          <a:bodyPr>
            <a:normAutofit fontScale="92500" lnSpcReduction="10000"/>
          </a:bodyPr>
          <a:lstStyle/>
          <a:p>
            <a:r>
              <a:rPr lang="en-US" dirty="0">
                <a:latin typeface="Georgia" panose="02040502050405020303" pitchFamily="18" charset="0"/>
              </a:rPr>
              <a:t>Ego: `I’ </a:t>
            </a:r>
            <a:r>
              <a:rPr lang="en-US" dirty="0" smtClean="0">
                <a:latin typeface="Georgia" panose="02040502050405020303" pitchFamily="18" charset="0"/>
              </a:rPr>
              <a:t>Attitude</a:t>
            </a:r>
          </a:p>
          <a:p>
            <a:r>
              <a:rPr lang="en-US" dirty="0">
                <a:latin typeface="Georgia" panose="02040502050405020303" pitchFamily="18" charset="0"/>
              </a:rPr>
              <a:t>Prejudice: bias [wrong opinion] about people on the basis of </a:t>
            </a:r>
            <a:r>
              <a:rPr lang="en-US" dirty="0" smtClean="0">
                <a:latin typeface="Georgia" panose="02040502050405020303" pitchFamily="18" charset="0"/>
              </a:rPr>
              <a:t>community</a:t>
            </a:r>
          </a:p>
          <a:p>
            <a:r>
              <a:rPr lang="en-US" dirty="0">
                <a:latin typeface="Georgia" panose="02040502050405020303" pitchFamily="18" charset="0"/>
              </a:rPr>
              <a:t>Emotions and feelings</a:t>
            </a:r>
            <a:r>
              <a:rPr lang="en-US" dirty="0" smtClean="0">
                <a:latin typeface="Georgia" panose="02040502050405020303" pitchFamily="18" charset="0"/>
              </a:rPr>
              <a:t>:</a:t>
            </a:r>
          </a:p>
          <a:p>
            <a:r>
              <a:rPr lang="en-US" dirty="0">
                <a:latin typeface="Georgia" panose="02040502050405020303" pitchFamily="18" charset="0"/>
              </a:rPr>
              <a:t>Self </a:t>
            </a:r>
            <a:r>
              <a:rPr lang="en-US" dirty="0" smtClean="0">
                <a:latin typeface="Georgia" panose="02040502050405020303" pitchFamily="18" charset="0"/>
              </a:rPr>
              <a:t>Image</a:t>
            </a:r>
          </a:p>
          <a:p>
            <a:r>
              <a:rPr lang="en-US" dirty="0">
                <a:latin typeface="Georgia" panose="02040502050405020303" pitchFamily="18" charset="0"/>
              </a:rPr>
              <a:t>Filtering in </a:t>
            </a:r>
            <a:r>
              <a:rPr lang="en-US" dirty="0" smtClean="0">
                <a:latin typeface="Georgia" panose="02040502050405020303" pitchFamily="18" charset="0"/>
              </a:rPr>
              <a:t>Messages</a:t>
            </a:r>
          </a:p>
          <a:p>
            <a:r>
              <a:rPr lang="en-US" dirty="0">
                <a:latin typeface="Georgia" panose="02040502050405020303" pitchFamily="18" charset="0"/>
              </a:rPr>
              <a:t>Closed </a:t>
            </a:r>
            <a:r>
              <a:rPr lang="en-US" dirty="0" smtClean="0">
                <a:latin typeface="Georgia" panose="02040502050405020303" pitchFamily="18" charset="0"/>
              </a:rPr>
              <a:t>Mind</a:t>
            </a:r>
          </a:p>
          <a:p>
            <a:r>
              <a:rPr lang="en-US" dirty="0" smtClean="0">
                <a:latin typeface="Georgia" panose="02040502050405020303" pitchFamily="18" charset="0"/>
              </a:rPr>
              <a:t>Status</a:t>
            </a:r>
          </a:p>
          <a:p>
            <a:r>
              <a:rPr lang="en-US" dirty="0" smtClean="0">
                <a:latin typeface="Georgia" panose="02040502050405020303" pitchFamily="18" charset="0"/>
              </a:rPr>
              <a:t>Perceptions</a:t>
            </a:r>
          </a:p>
          <a:p>
            <a:r>
              <a:rPr lang="en-US" dirty="0">
                <a:latin typeface="Georgia" panose="02040502050405020303" pitchFamily="18" charset="0"/>
              </a:rPr>
              <a:t>Poor </a:t>
            </a:r>
            <a:r>
              <a:rPr lang="en-US" dirty="0" smtClean="0">
                <a:latin typeface="Georgia" panose="02040502050405020303" pitchFamily="18" charset="0"/>
              </a:rPr>
              <a:t>Retention</a:t>
            </a:r>
          </a:p>
          <a:p>
            <a:r>
              <a:rPr lang="en-US" dirty="0">
                <a:latin typeface="Georgia" panose="02040502050405020303" pitchFamily="18" charset="0"/>
              </a:rPr>
              <a:t>Interest and </a:t>
            </a:r>
            <a:r>
              <a:rPr lang="en-US" dirty="0" smtClean="0">
                <a:latin typeface="Georgia" panose="02040502050405020303" pitchFamily="18" charset="0"/>
              </a:rPr>
              <a:t>Attitudes</a:t>
            </a:r>
          </a:p>
          <a:p>
            <a:r>
              <a:rPr lang="en-US" dirty="0">
                <a:latin typeface="Georgia" panose="02040502050405020303" pitchFamily="18" charset="0"/>
              </a:rPr>
              <a:t>12.	Day-Dreaming</a:t>
            </a:r>
          </a:p>
        </p:txBody>
      </p:sp>
    </p:spTree>
    <p:extLst>
      <p:ext uri="{BB962C8B-B14F-4D97-AF65-F5344CB8AC3E}">
        <p14:creationId xmlns:p14="http://schemas.microsoft.com/office/powerpoint/2010/main" val="185178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Socio-Cultural Barriers</a:t>
            </a:r>
            <a:endParaRPr lang="en-US" dirty="0"/>
          </a:p>
        </p:txBody>
      </p:sp>
      <p:sp>
        <p:nvSpPr>
          <p:cNvPr id="3" name="Content Placeholder 2"/>
          <p:cNvSpPr>
            <a:spLocks noGrp="1"/>
          </p:cNvSpPr>
          <p:nvPr>
            <p:ph idx="1"/>
          </p:nvPr>
        </p:nvSpPr>
        <p:spPr/>
        <p:txBody>
          <a:bodyPr/>
          <a:lstStyle/>
          <a:p>
            <a:r>
              <a:rPr lang="en-US" dirty="0">
                <a:latin typeface="Georgia" panose="02040502050405020303" pitchFamily="18" charset="0"/>
              </a:rPr>
              <a:t>Concept of </a:t>
            </a:r>
            <a:r>
              <a:rPr lang="en-US" dirty="0" smtClean="0">
                <a:latin typeface="Georgia" panose="02040502050405020303" pitchFamily="18" charset="0"/>
              </a:rPr>
              <a:t>Time</a:t>
            </a:r>
          </a:p>
          <a:p>
            <a:r>
              <a:rPr lang="en-US" dirty="0">
                <a:latin typeface="Georgia" panose="02040502050405020303" pitchFamily="18" charset="0"/>
              </a:rPr>
              <a:t>Assumptions about social strata or caste </a:t>
            </a:r>
            <a:r>
              <a:rPr lang="en-US" dirty="0" smtClean="0">
                <a:latin typeface="Georgia" panose="02040502050405020303" pitchFamily="18" charset="0"/>
              </a:rPr>
              <a:t>system</a:t>
            </a:r>
          </a:p>
          <a:p>
            <a:r>
              <a:rPr lang="en-US" dirty="0">
                <a:latin typeface="Georgia" panose="02040502050405020303" pitchFamily="18" charset="0"/>
              </a:rPr>
              <a:t>Etiquettes and </a:t>
            </a:r>
            <a:r>
              <a:rPr lang="en-US" dirty="0" smtClean="0">
                <a:latin typeface="Georgia" panose="02040502050405020303" pitchFamily="18" charset="0"/>
              </a:rPr>
              <a:t>Mannerisms</a:t>
            </a:r>
          </a:p>
          <a:p>
            <a:r>
              <a:rPr lang="en-US" dirty="0">
                <a:latin typeface="Georgia" panose="02040502050405020303" pitchFamily="18" charset="0"/>
              </a:rPr>
              <a:t>Food preparation </a:t>
            </a:r>
            <a:r>
              <a:rPr lang="en-US" dirty="0" smtClean="0">
                <a:latin typeface="Georgia" panose="02040502050405020303" pitchFamily="18" charset="0"/>
              </a:rPr>
              <a:t>method</a:t>
            </a:r>
          </a:p>
          <a:p>
            <a:r>
              <a:rPr lang="en-US" dirty="0">
                <a:latin typeface="Georgia" panose="02040502050405020303" pitchFamily="18" charset="0"/>
              </a:rPr>
              <a:t>Body </a:t>
            </a:r>
            <a:r>
              <a:rPr lang="en-US" dirty="0" smtClean="0">
                <a:latin typeface="Georgia" panose="02040502050405020303" pitchFamily="18" charset="0"/>
              </a:rPr>
              <a:t>Language</a:t>
            </a:r>
          </a:p>
          <a:p>
            <a:r>
              <a:rPr lang="en-US" dirty="0">
                <a:latin typeface="Georgia" panose="02040502050405020303" pitchFamily="18" charset="0"/>
              </a:rPr>
              <a:t>Proximity [Concept of Space</a:t>
            </a:r>
            <a:r>
              <a:rPr lang="en-US" dirty="0" smtClean="0">
                <a:latin typeface="Georgia" panose="02040502050405020303" pitchFamily="18" charset="0"/>
              </a:rPr>
              <a:t>]</a:t>
            </a:r>
          </a:p>
          <a:p>
            <a:r>
              <a:rPr lang="en-US" dirty="0">
                <a:latin typeface="Georgia" panose="02040502050405020303" pitchFamily="18" charset="0"/>
              </a:rPr>
              <a:t>Value system</a:t>
            </a:r>
            <a:endParaRPr lang="en-US" dirty="0">
              <a:latin typeface="Georgia" panose="02040502050405020303" pitchFamily="18" charset="0"/>
            </a:endParaRPr>
          </a:p>
        </p:txBody>
      </p:sp>
    </p:spTree>
    <p:extLst>
      <p:ext uri="{BB962C8B-B14F-4D97-AF65-F5344CB8AC3E}">
        <p14:creationId xmlns:p14="http://schemas.microsoft.com/office/powerpoint/2010/main" val="259965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50006"/>
          </a:xfrm>
        </p:spPr>
        <p:txBody>
          <a:bodyPr/>
          <a:lstStyle/>
          <a:p>
            <a:r>
              <a:rPr lang="en-US" b="1" dirty="0">
                <a:latin typeface="Georgia" panose="02040502050405020303" pitchFamily="18" charset="0"/>
              </a:rPr>
              <a:t>How to overcome the Barriers</a:t>
            </a:r>
            <a:r>
              <a:rPr lang="en-US" b="1" dirty="0" smtClean="0">
                <a:latin typeface="Georgia" panose="02040502050405020303" pitchFamily="18" charset="0"/>
              </a:rPr>
              <a:t>?</a:t>
            </a:r>
            <a:endParaRPr lang="en-US" dirty="0">
              <a:latin typeface="Georgia" panose="02040502050405020303" pitchFamily="18" charset="0"/>
            </a:endParaRPr>
          </a:p>
        </p:txBody>
      </p:sp>
      <p:sp>
        <p:nvSpPr>
          <p:cNvPr id="3" name="Content Placeholder 2"/>
          <p:cNvSpPr>
            <a:spLocks noGrp="1"/>
          </p:cNvSpPr>
          <p:nvPr>
            <p:ph idx="1"/>
          </p:nvPr>
        </p:nvSpPr>
        <p:spPr>
          <a:xfrm>
            <a:off x="838200" y="850008"/>
            <a:ext cx="10515600" cy="5326956"/>
          </a:xfrm>
        </p:spPr>
        <p:txBody>
          <a:bodyPr>
            <a:normAutofit/>
          </a:bodyPr>
          <a:lstStyle/>
          <a:p>
            <a:pPr lvl="1"/>
            <a:r>
              <a:rPr lang="en-US" b="1" dirty="0">
                <a:latin typeface="Georgia" panose="02040502050405020303" pitchFamily="18" charset="0"/>
              </a:rPr>
              <a:t>Physical Barriers: </a:t>
            </a:r>
            <a:r>
              <a:rPr lang="en-US" dirty="0">
                <a:latin typeface="Georgia" panose="02040502050405020303" pitchFamily="18" charset="0"/>
              </a:rPr>
              <a:t>By overcoming defects in communication </a:t>
            </a:r>
            <a:r>
              <a:rPr lang="en-US" dirty="0" smtClean="0">
                <a:latin typeface="Georgia" panose="02040502050405020303" pitchFamily="18" charset="0"/>
              </a:rPr>
              <a:t>system, by </a:t>
            </a:r>
            <a:r>
              <a:rPr lang="en-US" dirty="0">
                <a:latin typeface="Georgia" panose="02040502050405020303" pitchFamily="18" charset="0"/>
              </a:rPr>
              <a:t>controlling </a:t>
            </a:r>
            <a:r>
              <a:rPr lang="en-US" dirty="0" smtClean="0">
                <a:latin typeface="Georgia" panose="02040502050405020303" pitchFamily="18" charset="0"/>
              </a:rPr>
              <a:t>noise</a:t>
            </a:r>
            <a:r>
              <a:rPr lang="en-US" sz="2000" dirty="0" smtClean="0">
                <a:latin typeface="Georgia" panose="02040502050405020303" pitchFamily="18" charset="0"/>
              </a:rPr>
              <a:t>, </a:t>
            </a:r>
            <a:r>
              <a:rPr lang="en-US" dirty="0" smtClean="0">
                <a:latin typeface="Georgia" panose="02040502050405020303" pitchFamily="18" charset="0"/>
              </a:rPr>
              <a:t>physical </a:t>
            </a:r>
            <a:r>
              <a:rPr lang="en-US" dirty="0">
                <a:latin typeface="Georgia" panose="02040502050405020303" pitchFamily="18" charset="0"/>
              </a:rPr>
              <a:t>distance Physical Barriers can be overcome to some extent</a:t>
            </a:r>
            <a:r>
              <a:rPr lang="en-US" dirty="0" smtClean="0">
                <a:latin typeface="Georgia" panose="02040502050405020303" pitchFamily="18" charset="0"/>
              </a:rPr>
              <a:t>.</a:t>
            </a:r>
          </a:p>
          <a:p>
            <a:pPr lvl="1"/>
            <a:r>
              <a:rPr lang="en-US" b="1" dirty="0">
                <a:latin typeface="Georgia" panose="02040502050405020303" pitchFamily="18" charset="0"/>
              </a:rPr>
              <a:t>Language Barrier: </a:t>
            </a:r>
            <a:r>
              <a:rPr lang="en-US" dirty="0">
                <a:latin typeface="Georgia" panose="02040502050405020303" pitchFamily="18" charset="0"/>
              </a:rPr>
              <a:t>Lot of efforts are required to overcome Language Barriers. There should be respect for any language before learning new </a:t>
            </a:r>
            <a:r>
              <a:rPr lang="en-US" dirty="0" smtClean="0">
                <a:latin typeface="Georgia" panose="02040502050405020303" pitchFamily="18" charset="0"/>
              </a:rPr>
              <a:t>language.</a:t>
            </a:r>
          </a:p>
          <a:p>
            <a:pPr lvl="1"/>
            <a:r>
              <a:rPr lang="en-US" b="1" dirty="0" smtClean="0">
                <a:latin typeface="Georgia" panose="02040502050405020303" pitchFamily="18" charset="0"/>
              </a:rPr>
              <a:t>Psychological </a:t>
            </a:r>
            <a:r>
              <a:rPr lang="en-US" b="1" dirty="0">
                <a:latin typeface="Georgia" panose="02040502050405020303" pitchFamily="18" charset="0"/>
              </a:rPr>
              <a:t>Barriers</a:t>
            </a:r>
            <a:r>
              <a:rPr lang="en-US" b="1" dirty="0" smtClean="0">
                <a:latin typeface="Georgia" panose="02040502050405020303" pitchFamily="18" charset="0"/>
              </a:rPr>
              <a:t>: </a:t>
            </a:r>
            <a:r>
              <a:rPr lang="en-US" dirty="0">
                <a:latin typeface="Georgia" panose="02040502050405020303" pitchFamily="18" charset="0"/>
              </a:rPr>
              <a:t>Misunderstanding, lack of interests, mental and physical disturbance can cause problems because of that. Efforts should be taken by superiors and all reporting people to overcome the problems</a:t>
            </a:r>
            <a:r>
              <a:rPr lang="en-US" dirty="0" smtClean="0">
                <a:latin typeface="Georgia" panose="02040502050405020303" pitchFamily="18" charset="0"/>
              </a:rPr>
              <a:t>.</a:t>
            </a:r>
          </a:p>
          <a:p>
            <a:pPr lvl="1"/>
            <a:r>
              <a:rPr lang="en-US" b="1" dirty="0">
                <a:latin typeface="Georgia" panose="02040502050405020303" pitchFamily="18" charset="0"/>
              </a:rPr>
              <a:t>Socio –Cultural Barriers: </a:t>
            </a:r>
            <a:r>
              <a:rPr lang="en-US" dirty="0">
                <a:latin typeface="Georgia" panose="02040502050405020303" pitchFamily="18" charset="0"/>
              </a:rPr>
              <a:t>These Barriers can be overcome by proper study of other cultures. It is very much essential to learn new cultural values and observing people and accepting their cultures .We have to develop open mindedness in this regard. We have to understand the mannerisms of other people.</a:t>
            </a:r>
          </a:p>
          <a:p>
            <a:pPr lvl="1"/>
            <a:endParaRPr lang="en-US" dirty="0" smtClean="0">
              <a:latin typeface="Georgia" panose="02040502050405020303" pitchFamily="18" charset="0"/>
            </a:endParaRPr>
          </a:p>
          <a:p>
            <a:pPr marL="0" indent="0">
              <a:buNone/>
            </a:pPr>
            <a:endParaRPr lang="en-US" dirty="0">
              <a:latin typeface="Georgia" panose="02040502050405020303" pitchFamily="18" charset="0"/>
            </a:endParaRPr>
          </a:p>
        </p:txBody>
      </p:sp>
    </p:spTree>
    <p:extLst>
      <p:ext uri="{BB962C8B-B14F-4D97-AF65-F5344CB8AC3E}">
        <p14:creationId xmlns:p14="http://schemas.microsoft.com/office/powerpoint/2010/main" val="1725207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Marked Class Activity</a:t>
            </a:r>
            <a:endParaRPr lang="en-US" dirty="0">
              <a:latin typeface="Georgia" panose="02040502050405020303" pitchFamily="18" charset="0"/>
            </a:endParaRPr>
          </a:p>
        </p:txBody>
      </p:sp>
      <p:sp>
        <p:nvSpPr>
          <p:cNvPr id="3" name="Content Placeholder 2"/>
          <p:cNvSpPr>
            <a:spLocks noGrp="1"/>
          </p:cNvSpPr>
          <p:nvPr>
            <p:ph idx="1"/>
          </p:nvPr>
        </p:nvSpPr>
        <p:spPr/>
        <p:txBody>
          <a:bodyPr/>
          <a:lstStyle/>
          <a:p>
            <a:r>
              <a:rPr lang="en-US" dirty="0" smtClean="0">
                <a:latin typeface="Georgia" panose="02040502050405020303" pitchFamily="18" charset="0"/>
              </a:rPr>
              <a:t>Forms group of five people.</a:t>
            </a:r>
          </a:p>
          <a:p>
            <a:r>
              <a:rPr lang="en-US" dirty="0" smtClean="0">
                <a:latin typeface="Georgia" panose="02040502050405020303" pitchFamily="18" charset="0"/>
              </a:rPr>
              <a:t>You will be assigned a situation by the instructor.</a:t>
            </a:r>
          </a:p>
          <a:p>
            <a:r>
              <a:rPr lang="en-US" dirty="0" smtClean="0">
                <a:latin typeface="Georgia" panose="02040502050405020303" pitchFamily="18" charset="0"/>
              </a:rPr>
              <a:t>Identify and write the cause of communication failure. </a:t>
            </a:r>
          </a:p>
          <a:p>
            <a:r>
              <a:rPr lang="en-US" dirty="0" smtClean="0">
                <a:latin typeface="Georgia" panose="02040502050405020303" pitchFamily="18" charset="0"/>
              </a:rPr>
              <a:t>List down the name of the barrier and reason for selecting that barrier.</a:t>
            </a:r>
          </a:p>
          <a:p>
            <a:r>
              <a:rPr lang="en-US" dirty="0" smtClean="0">
                <a:latin typeface="Georgia" panose="02040502050405020303" pitchFamily="18" charset="0"/>
              </a:rPr>
              <a:t>Write your answer within 100 to 120 words limit. </a:t>
            </a:r>
          </a:p>
          <a:p>
            <a:r>
              <a:rPr lang="en-US" dirty="0" smtClean="0">
                <a:latin typeface="Georgia" panose="02040502050405020303" pitchFamily="18" charset="0"/>
              </a:rPr>
              <a:t>Write your name and roll number on the page and submit it to me. </a:t>
            </a:r>
            <a:endParaRPr lang="en-US" dirty="0">
              <a:latin typeface="Georgia" panose="02040502050405020303" pitchFamily="18" charset="0"/>
            </a:endParaRPr>
          </a:p>
        </p:txBody>
      </p:sp>
    </p:spTree>
    <p:extLst>
      <p:ext uri="{BB962C8B-B14F-4D97-AF65-F5344CB8AC3E}">
        <p14:creationId xmlns:p14="http://schemas.microsoft.com/office/powerpoint/2010/main" val="73269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eorgia" panose="02040502050405020303" pitchFamily="18" charset="0"/>
              </a:rPr>
              <a:t>Speaking </a:t>
            </a:r>
            <a:endParaRPr lang="en-US" b="1" dirty="0">
              <a:latin typeface="Georgia" panose="02040502050405020303" pitchFamily="18" charset="0"/>
            </a:endParaRPr>
          </a:p>
        </p:txBody>
      </p:sp>
      <p:sp>
        <p:nvSpPr>
          <p:cNvPr id="3" name="Content Placeholder 2"/>
          <p:cNvSpPr>
            <a:spLocks noGrp="1"/>
          </p:cNvSpPr>
          <p:nvPr>
            <p:ph idx="1"/>
          </p:nvPr>
        </p:nvSpPr>
        <p:spPr/>
        <p:txBody>
          <a:bodyPr/>
          <a:lstStyle/>
          <a:p>
            <a:r>
              <a:rPr lang="en-US" dirty="0">
                <a:latin typeface="Georgia" panose="02040502050405020303" pitchFamily="18" charset="0"/>
              </a:rPr>
              <a:t>Speaking is "the process of building and sharing meaning through the use of verbal and non-verbal symbols, in a variety of contexts". Speaking is the most used skill in our lives. It is a natural and ingrained activity. </a:t>
            </a:r>
          </a:p>
          <a:p>
            <a:endParaRPr lang="en-US" dirty="0"/>
          </a:p>
        </p:txBody>
      </p:sp>
    </p:spTree>
    <p:extLst>
      <p:ext uri="{BB962C8B-B14F-4D97-AF65-F5344CB8AC3E}">
        <p14:creationId xmlns:p14="http://schemas.microsoft.com/office/powerpoint/2010/main" val="269242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Georgia" panose="02040502050405020303" pitchFamily="18" charset="0"/>
              </a:rPr>
              <a:t>Advantages </a:t>
            </a:r>
            <a:r>
              <a:rPr lang="en-US" b="1" i="1" dirty="0">
                <a:latin typeface="Georgia" panose="02040502050405020303" pitchFamily="18" charset="0"/>
              </a:rPr>
              <a:t>of </a:t>
            </a:r>
            <a:r>
              <a:rPr lang="en-US" b="1" i="1" dirty="0" smtClean="0">
                <a:latin typeface="Georgia" panose="02040502050405020303" pitchFamily="18" charset="0"/>
              </a:rPr>
              <a:t>Speaking</a:t>
            </a:r>
            <a:endParaRPr lang="en-US" dirty="0">
              <a:latin typeface="Georgia" panose="02040502050405020303" pitchFamily="18" charset="0"/>
            </a:endParaRPr>
          </a:p>
        </p:txBody>
      </p:sp>
      <p:sp>
        <p:nvSpPr>
          <p:cNvPr id="3" name="Content Placeholder 2"/>
          <p:cNvSpPr>
            <a:spLocks noGrp="1"/>
          </p:cNvSpPr>
          <p:nvPr>
            <p:ph idx="1"/>
          </p:nvPr>
        </p:nvSpPr>
        <p:spPr/>
        <p:txBody>
          <a:bodyPr/>
          <a:lstStyle/>
          <a:p>
            <a:pPr lvl="0"/>
            <a:r>
              <a:rPr lang="en-US" dirty="0">
                <a:latin typeface="Georgia" panose="02040502050405020303" pitchFamily="18" charset="0"/>
              </a:rPr>
              <a:t>It takes less time.</a:t>
            </a:r>
          </a:p>
          <a:p>
            <a:pPr lvl="0"/>
            <a:r>
              <a:rPr lang="en-US" dirty="0">
                <a:latin typeface="Georgia" panose="02040502050405020303" pitchFamily="18" charset="0"/>
              </a:rPr>
              <a:t>It needs no composing.</a:t>
            </a:r>
          </a:p>
          <a:p>
            <a:pPr lvl="0"/>
            <a:r>
              <a:rPr lang="en-US" dirty="0">
                <a:latin typeface="Georgia" panose="02040502050405020303" pitchFamily="18" charset="0"/>
              </a:rPr>
              <a:t>It provides opportunity for feedback. People can ask questions and test their understanding of the message.</a:t>
            </a:r>
          </a:p>
          <a:p>
            <a:pPr lvl="0"/>
            <a:r>
              <a:rPr lang="en-US" dirty="0">
                <a:latin typeface="Georgia" panose="02040502050405020303" pitchFamily="18" charset="0"/>
              </a:rPr>
              <a:t>It gets the support of non-verbal communication.</a:t>
            </a:r>
          </a:p>
          <a:p>
            <a:pPr lvl="0"/>
            <a:r>
              <a:rPr lang="en-US" dirty="0">
                <a:latin typeface="Georgia" panose="02040502050405020303" pitchFamily="18" charset="0"/>
              </a:rPr>
              <a:t>It gives us an opportunity to be part of human community.</a:t>
            </a:r>
          </a:p>
          <a:p>
            <a:endParaRPr lang="en-US" dirty="0">
              <a:latin typeface="Georgia" panose="02040502050405020303" pitchFamily="18" charset="0"/>
            </a:endParaRPr>
          </a:p>
        </p:txBody>
      </p:sp>
    </p:spTree>
    <p:extLst>
      <p:ext uri="{BB962C8B-B14F-4D97-AF65-F5344CB8AC3E}">
        <p14:creationId xmlns:p14="http://schemas.microsoft.com/office/powerpoint/2010/main" val="296097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Georgia" panose="02040502050405020303" pitchFamily="18" charset="0"/>
              </a:rPr>
              <a:t>Drawbacks </a:t>
            </a:r>
            <a:r>
              <a:rPr lang="en-US" b="1" i="1" dirty="0">
                <a:latin typeface="Georgia" panose="02040502050405020303" pitchFamily="18" charset="0"/>
              </a:rPr>
              <a:t>of </a:t>
            </a:r>
            <a:r>
              <a:rPr lang="en-US" b="1" i="1" dirty="0" smtClean="0">
                <a:latin typeface="Georgia" panose="02040502050405020303" pitchFamily="18" charset="0"/>
              </a:rPr>
              <a:t>Speaking</a:t>
            </a:r>
            <a:endParaRPr lang="en-US" dirty="0">
              <a:latin typeface="Georgia" panose="02040502050405020303" pitchFamily="18" charset="0"/>
            </a:endParaRPr>
          </a:p>
        </p:txBody>
      </p:sp>
      <p:sp>
        <p:nvSpPr>
          <p:cNvPr id="3" name="Content Placeholder 2"/>
          <p:cNvSpPr>
            <a:spLocks noGrp="1"/>
          </p:cNvSpPr>
          <p:nvPr>
            <p:ph idx="1"/>
          </p:nvPr>
        </p:nvSpPr>
        <p:spPr/>
        <p:txBody>
          <a:bodyPr/>
          <a:lstStyle/>
          <a:p>
            <a:pPr lvl="0"/>
            <a:r>
              <a:rPr lang="en-US" dirty="0">
                <a:latin typeface="Georgia" panose="02040502050405020303" pitchFamily="18" charset="0"/>
              </a:rPr>
              <a:t>Speaking usually occurs spontaneously.</a:t>
            </a:r>
          </a:p>
          <a:p>
            <a:pPr lvl="0"/>
            <a:r>
              <a:rPr lang="en-US" dirty="0">
                <a:latin typeface="Georgia" panose="02040502050405020303" pitchFamily="18" charset="0"/>
              </a:rPr>
              <a:t>You don’t have the opportunity to revise our words.</a:t>
            </a:r>
          </a:p>
          <a:p>
            <a:pPr lvl="0"/>
            <a:r>
              <a:rPr lang="en-US" dirty="0">
                <a:latin typeface="Georgia" panose="02040502050405020303" pitchFamily="18" charset="0"/>
              </a:rPr>
              <a:t>You can’t cross out what you said and start over again.</a:t>
            </a:r>
          </a:p>
          <a:p>
            <a:pPr lvl="0"/>
            <a:r>
              <a:rPr lang="en-US" dirty="0">
                <a:latin typeface="Georgia" panose="02040502050405020303" pitchFamily="18" charset="0"/>
              </a:rPr>
              <a:t>Your annoying comments live in people’s memory forever.</a:t>
            </a:r>
          </a:p>
          <a:p>
            <a:pPr lvl="0"/>
            <a:r>
              <a:rPr lang="en-US" dirty="0">
                <a:latin typeface="Georgia" panose="02040502050405020303" pitchFamily="18" charset="0"/>
              </a:rPr>
              <a:t>Oral communication is personal. It becomes a victim of your personality.</a:t>
            </a:r>
          </a:p>
          <a:p>
            <a:endParaRPr lang="en-US" dirty="0"/>
          </a:p>
        </p:txBody>
      </p:sp>
    </p:spTree>
    <p:extLst>
      <p:ext uri="{BB962C8B-B14F-4D97-AF65-F5344CB8AC3E}">
        <p14:creationId xmlns:p14="http://schemas.microsoft.com/office/powerpoint/2010/main" val="137798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eorgia" panose="02040502050405020303" pitchFamily="18" charset="0"/>
              </a:rPr>
              <a:t>CAUSES FOR FAILURE IN ORAL </a:t>
            </a:r>
            <a:r>
              <a:rPr lang="en-US" b="1" dirty="0" smtClean="0">
                <a:latin typeface="Georgia" panose="02040502050405020303" pitchFamily="18" charset="0"/>
              </a:rPr>
              <a:t>COMMUNICATION</a:t>
            </a:r>
            <a:endParaRPr lang="en-US" dirty="0">
              <a:latin typeface="Georgia" panose="02040502050405020303" pitchFamily="18" charset="0"/>
            </a:endParaRPr>
          </a:p>
        </p:txBody>
      </p:sp>
      <p:sp>
        <p:nvSpPr>
          <p:cNvPr id="3" name="Content Placeholder 2"/>
          <p:cNvSpPr>
            <a:spLocks noGrp="1"/>
          </p:cNvSpPr>
          <p:nvPr>
            <p:ph idx="1"/>
          </p:nvPr>
        </p:nvSpPr>
        <p:spPr/>
        <p:txBody>
          <a:bodyPr numCol="2">
            <a:normAutofit fontScale="92500" lnSpcReduction="10000"/>
          </a:bodyPr>
          <a:lstStyle/>
          <a:p>
            <a:pPr lvl="0"/>
            <a:r>
              <a:rPr lang="en-US" dirty="0">
                <a:latin typeface="Georgia" panose="02040502050405020303" pitchFamily="18" charset="0"/>
              </a:rPr>
              <a:t>Inappropriate choice of words</a:t>
            </a:r>
          </a:p>
          <a:p>
            <a:pPr lvl="0"/>
            <a:r>
              <a:rPr lang="en-US" dirty="0">
                <a:latin typeface="Georgia" panose="02040502050405020303" pitchFamily="18" charset="0"/>
              </a:rPr>
              <a:t>Lack of courtesy and consideration</a:t>
            </a:r>
          </a:p>
          <a:p>
            <a:pPr lvl="0"/>
            <a:r>
              <a:rPr lang="en-US" dirty="0">
                <a:latin typeface="Georgia" panose="02040502050405020303" pitchFamily="18" charset="0"/>
              </a:rPr>
              <a:t>When non-verbal communication doesn’t support the words</a:t>
            </a:r>
          </a:p>
          <a:p>
            <a:pPr lvl="0"/>
            <a:r>
              <a:rPr lang="en-US" dirty="0">
                <a:latin typeface="Georgia" panose="02040502050405020303" pitchFamily="18" charset="0"/>
              </a:rPr>
              <a:t>Inappropriate timing</a:t>
            </a:r>
          </a:p>
          <a:p>
            <a:pPr lvl="0"/>
            <a:r>
              <a:rPr lang="en-US" dirty="0">
                <a:latin typeface="Georgia" panose="02040502050405020303" pitchFamily="18" charset="0"/>
              </a:rPr>
              <a:t>Poor presentation and layout</a:t>
            </a:r>
          </a:p>
          <a:p>
            <a:pPr lvl="0"/>
            <a:r>
              <a:rPr lang="en-US" dirty="0">
                <a:latin typeface="Georgia" panose="02040502050405020303" pitchFamily="18" charset="0"/>
              </a:rPr>
              <a:t>Lack of confidence</a:t>
            </a:r>
          </a:p>
          <a:p>
            <a:pPr lvl="0"/>
            <a:r>
              <a:rPr lang="en-US" dirty="0">
                <a:latin typeface="Georgia" panose="02040502050405020303" pitchFamily="18" charset="0"/>
              </a:rPr>
              <a:t>Lack of clarity</a:t>
            </a:r>
          </a:p>
          <a:p>
            <a:pPr lvl="0"/>
            <a:r>
              <a:rPr lang="en-US" dirty="0">
                <a:latin typeface="Georgia" panose="02040502050405020303" pitchFamily="18" charset="0"/>
              </a:rPr>
              <a:t>Lack of consistency</a:t>
            </a:r>
          </a:p>
          <a:p>
            <a:pPr lvl="0"/>
            <a:r>
              <a:rPr lang="en-US" dirty="0">
                <a:latin typeface="Georgia" panose="02040502050405020303" pitchFamily="18" charset="0"/>
              </a:rPr>
              <a:t>Subjectivity</a:t>
            </a:r>
          </a:p>
          <a:p>
            <a:pPr lvl="0"/>
            <a:r>
              <a:rPr lang="en-US" dirty="0">
                <a:latin typeface="Georgia" panose="02040502050405020303" pitchFamily="18" charset="0"/>
              </a:rPr>
              <a:t>Emotional block</a:t>
            </a:r>
          </a:p>
          <a:p>
            <a:pPr lvl="0"/>
            <a:r>
              <a:rPr lang="en-US" dirty="0">
                <a:latin typeface="Georgia" panose="02040502050405020303" pitchFamily="18" charset="0"/>
              </a:rPr>
              <a:t>Biased attitude</a:t>
            </a:r>
          </a:p>
          <a:p>
            <a:pPr lvl="0"/>
            <a:r>
              <a:rPr lang="en-US" dirty="0">
                <a:latin typeface="Georgia" panose="02040502050405020303" pitchFamily="18" charset="0"/>
              </a:rPr>
              <a:t>Being judgmental</a:t>
            </a:r>
          </a:p>
          <a:p>
            <a:pPr lvl="0"/>
            <a:r>
              <a:rPr lang="en-US" dirty="0">
                <a:latin typeface="Georgia" panose="02040502050405020303" pitchFamily="18" charset="0"/>
              </a:rPr>
              <a:t>Imposing your views on others</a:t>
            </a:r>
          </a:p>
          <a:p>
            <a:pPr lvl="0"/>
            <a:r>
              <a:rPr lang="en-US" dirty="0">
                <a:latin typeface="Georgia" panose="02040502050405020303" pitchFamily="18" charset="0"/>
              </a:rPr>
              <a:t>Speaking is an ingrained activity. We take it for granted and tend to do it without any thought.</a:t>
            </a:r>
          </a:p>
          <a:p>
            <a:pPr lvl="0"/>
            <a:r>
              <a:rPr lang="en-US" dirty="0">
                <a:latin typeface="Georgia" panose="02040502050405020303" pitchFamily="18" charset="0"/>
              </a:rPr>
              <a:t>Strong language</a:t>
            </a:r>
          </a:p>
          <a:p>
            <a:endParaRPr lang="en-US" dirty="0">
              <a:latin typeface="Georgia" panose="02040502050405020303" pitchFamily="18" charset="0"/>
            </a:endParaRPr>
          </a:p>
        </p:txBody>
      </p:sp>
    </p:spTree>
    <p:extLst>
      <p:ext uri="{BB962C8B-B14F-4D97-AF65-F5344CB8AC3E}">
        <p14:creationId xmlns:p14="http://schemas.microsoft.com/office/powerpoint/2010/main" val="154392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IMPROVING ORAL COMMUNICATION </a:t>
            </a:r>
            <a:r>
              <a:rPr lang="en-US" b="1" dirty="0" smtClean="0">
                <a:latin typeface="Georgia" panose="02040502050405020303" pitchFamily="18" charset="0"/>
              </a:rPr>
              <a:t>SKILLS</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fontScale="70000" lnSpcReduction="20000"/>
          </a:bodyPr>
          <a:lstStyle/>
          <a:p>
            <a:pPr lvl="0"/>
            <a:r>
              <a:rPr lang="en-US" dirty="0">
                <a:latin typeface="Georgia" panose="02040502050405020303" pitchFamily="18" charset="0"/>
              </a:rPr>
              <a:t>Break the habit of speaking spontaneously. Use it as a tool to accomplish objectives. So, think about your message, aim, receiver, context, etc. to be successful.</a:t>
            </a:r>
          </a:p>
          <a:p>
            <a:pPr lvl="0"/>
            <a:r>
              <a:rPr lang="en-US" dirty="0">
                <a:latin typeface="Georgia" panose="02040502050405020303" pitchFamily="18" charset="0"/>
              </a:rPr>
              <a:t>Think about the consequences of what you want to say.</a:t>
            </a:r>
          </a:p>
          <a:p>
            <a:pPr lvl="0"/>
            <a:r>
              <a:rPr lang="en-US" dirty="0">
                <a:latin typeface="Georgia" panose="02040502050405020303" pitchFamily="18" charset="0"/>
              </a:rPr>
              <a:t>Organize your thoughts in a logical way, or a way suiting your audience.</a:t>
            </a:r>
          </a:p>
          <a:p>
            <a:pPr lvl="0"/>
            <a:r>
              <a:rPr lang="en-US" dirty="0">
                <a:latin typeface="Georgia" panose="02040502050405020303" pitchFamily="18" charset="0"/>
              </a:rPr>
              <a:t>Edit your remarks mentally.</a:t>
            </a:r>
          </a:p>
          <a:p>
            <a:pPr lvl="0"/>
            <a:r>
              <a:rPr lang="en-US" dirty="0">
                <a:latin typeface="Georgia" panose="02040502050405020303" pitchFamily="18" charset="0"/>
              </a:rPr>
              <a:t>Try to predict your audience’s response and have alternative approaches ready for an unexpected remark.</a:t>
            </a:r>
          </a:p>
          <a:p>
            <a:pPr lvl="0"/>
            <a:r>
              <a:rPr lang="en-US" dirty="0">
                <a:latin typeface="Georgia" panose="02040502050405020303" pitchFamily="18" charset="0"/>
              </a:rPr>
              <a:t>While speaking, observe the non-verbal feedback of the listeners and tailor your message accordingly.</a:t>
            </a:r>
          </a:p>
          <a:p>
            <a:pPr lvl="0"/>
            <a:r>
              <a:rPr lang="en-US" dirty="0">
                <a:latin typeface="Georgia" panose="02040502050405020303" pitchFamily="18" charset="0"/>
              </a:rPr>
              <a:t>Be empathetic.</a:t>
            </a:r>
          </a:p>
          <a:p>
            <a:pPr lvl="0"/>
            <a:r>
              <a:rPr lang="en-US" dirty="0">
                <a:latin typeface="Georgia" panose="02040502050405020303" pitchFamily="18" charset="0"/>
              </a:rPr>
              <a:t>Use appropriate non-verbal communication.</a:t>
            </a:r>
          </a:p>
          <a:p>
            <a:pPr lvl="0"/>
            <a:r>
              <a:rPr lang="en-US" dirty="0">
                <a:latin typeface="Georgia" panose="02040502050405020303" pitchFamily="18" charset="0"/>
              </a:rPr>
              <a:t>Be clear.</a:t>
            </a:r>
          </a:p>
          <a:p>
            <a:pPr lvl="0"/>
            <a:r>
              <a:rPr lang="en-US" dirty="0">
                <a:latin typeface="Georgia" panose="02040502050405020303" pitchFamily="18" charset="0"/>
              </a:rPr>
              <a:t>Be confident. Believe in what you say.</a:t>
            </a:r>
          </a:p>
          <a:p>
            <a:endParaRPr lang="en-US" dirty="0">
              <a:latin typeface="Georgia" panose="02040502050405020303" pitchFamily="18" charset="0"/>
            </a:endParaRPr>
          </a:p>
        </p:txBody>
      </p:sp>
    </p:spTree>
    <p:extLst>
      <p:ext uri="{BB962C8B-B14F-4D97-AF65-F5344CB8AC3E}">
        <p14:creationId xmlns:p14="http://schemas.microsoft.com/office/powerpoint/2010/main" val="57403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BARRIERS TO </a:t>
            </a:r>
            <a:r>
              <a:rPr lang="en-US" b="1" dirty="0" smtClean="0">
                <a:latin typeface="Georgia" panose="02040502050405020303" pitchFamily="18" charset="0"/>
              </a:rPr>
              <a:t>COMMUNICATION</a:t>
            </a:r>
            <a:endParaRPr lang="en-US" dirty="0">
              <a:latin typeface="Georgia" panose="02040502050405020303" pitchFamily="18" charset="0"/>
            </a:endParaRPr>
          </a:p>
        </p:txBody>
      </p:sp>
      <p:sp>
        <p:nvSpPr>
          <p:cNvPr id="3" name="Content Placeholder 2"/>
          <p:cNvSpPr>
            <a:spLocks noGrp="1"/>
          </p:cNvSpPr>
          <p:nvPr>
            <p:ph idx="1"/>
          </p:nvPr>
        </p:nvSpPr>
        <p:spPr/>
        <p:txBody>
          <a:bodyPr/>
          <a:lstStyle/>
          <a:p>
            <a:r>
              <a:rPr lang="en-US" dirty="0">
                <a:latin typeface="Georgia" panose="02040502050405020303" pitchFamily="18" charset="0"/>
              </a:rPr>
              <a:t>Any obstacle or problem in the process of Communication which hinders/obstructs the process of Communication is called Barrier.</a:t>
            </a:r>
          </a:p>
        </p:txBody>
      </p:sp>
    </p:spTree>
    <p:extLst>
      <p:ext uri="{BB962C8B-B14F-4D97-AF65-F5344CB8AC3E}">
        <p14:creationId xmlns:p14="http://schemas.microsoft.com/office/powerpoint/2010/main" val="114611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Types of Barriers:</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fontScale="92500" lnSpcReduction="10000"/>
          </a:bodyPr>
          <a:lstStyle/>
          <a:p>
            <a:pPr lvl="0"/>
            <a:r>
              <a:rPr lang="en-US" b="1" dirty="0">
                <a:latin typeface="Georgia" panose="02040502050405020303" pitchFamily="18" charset="0"/>
              </a:rPr>
              <a:t>Physical or Environmental Barriers </a:t>
            </a:r>
            <a:r>
              <a:rPr lang="en-US" dirty="0">
                <a:latin typeface="Georgia" panose="02040502050405020303" pitchFamily="18" charset="0"/>
              </a:rPr>
              <a:t>: The Barriers in the surrounding or in the environment are the physical barriers.</a:t>
            </a:r>
          </a:p>
          <a:p>
            <a:pPr lvl="0"/>
            <a:r>
              <a:rPr lang="en-US" b="1" dirty="0">
                <a:latin typeface="Georgia" panose="02040502050405020303" pitchFamily="18" charset="0"/>
              </a:rPr>
              <a:t>Language/Semantic or Linguistic Barriers </a:t>
            </a:r>
            <a:r>
              <a:rPr lang="en-US" dirty="0">
                <a:latin typeface="Georgia" panose="02040502050405020303" pitchFamily="18" charset="0"/>
              </a:rPr>
              <a:t>: Barriers arising due to the different language or differences in language can create problems in communication. Semantic Barriers means the problems arising because of the different meanings of the words.</a:t>
            </a:r>
          </a:p>
          <a:p>
            <a:pPr lvl="0"/>
            <a:r>
              <a:rPr lang="en-US" b="1" dirty="0">
                <a:latin typeface="Georgia" panose="02040502050405020303" pitchFamily="18" charset="0"/>
              </a:rPr>
              <a:t>Psychological Barriers: </a:t>
            </a:r>
            <a:r>
              <a:rPr lang="en-US" dirty="0">
                <a:latin typeface="Georgia" panose="02040502050405020303" pitchFamily="18" charset="0"/>
              </a:rPr>
              <a:t>Barriers or problems arising due to the stress or psychological problems are psychological barriers. It is difficult to accept and overcome these barriers.</a:t>
            </a:r>
          </a:p>
          <a:p>
            <a:pPr lvl="0"/>
            <a:r>
              <a:rPr lang="en-US" b="1" dirty="0">
                <a:latin typeface="Georgia" panose="02040502050405020303" pitchFamily="18" charset="0"/>
              </a:rPr>
              <a:t>Socio-Cultural Barriers </a:t>
            </a:r>
            <a:r>
              <a:rPr lang="en-US" dirty="0">
                <a:latin typeface="Georgia" panose="02040502050405020303" pitchFamily="18" charset="0"/>
              </a:rPr>
              <a:t>: Due to differences in social status or cultural barriers many times we face differences in communication. These are socio-cultural barriers.</a:t>
            </a:r>
          </a:p>
          <a:p>
            <a:endParaRPr lang="en-US" dirty="0">
              <a:latin typeface="Georgia" panose="02040502050405020303" pitchFamily="18" charset="0"/>
            </a:endParaRPr>
          </a:p>
        </p:txBody>
      </p:sp>
    </p:spTree>
    <p:extLst>
      <p:ext uri="{BB962C8B-B14F-4D97-AF65-F5344CB8AC3E}">
        <p14:creationId xmlns:p14="http://schemas.microsoft.com/office/powerpoint/2010/main" val="9556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Physical Barriers</a:t>
            </a:r>
            <a:endParaRPr lang="en-US" b="1" dirty="0">
              <a:latin typeface="Georgia" panose="02040502050405020303" pitchFamily="18" charset="0"/>
            </a:endParaRPr>
          </a:p>
        </p:txBody>
      </p:sp>
      <p:sp>
        <p:nvSpPr>
          <p:cNvPr id="3" name="Content Placeholder 2"/>
          <p:cNvSpPr>
            <a:spLocks noGrp="1"/>
          </p:cNvSpPr>
          <p:nvPr>
            <p:ph idx="1"/>
          </p:nvPr>
        </p:nvSpPr>
        <p:spPr/>
        <p:txBody>
          <a:bodyPr/>
          <a:lstStyle/>
          <a:p>
            <a:r>
              <a:rPr lang="en-US" dirty="0" smtClean="0">
                <a:latin typeface="Georgia" panose="02040502050405020303" pitchFamily="18" charset="0"/>
              </a:rPr>
              <a:t>Noise</a:t>
            </a:r>
          </a:p>
          <a:p>
            <a:r>
              <a:rPr lang="en-US" dirty="0">
                <a:latin typeface="Georgia" panose="02040502050405020303" pitchFamily="18" charset="0"/>
              </a:rPr>
              <a:t>Time and </a:t>
            </a:r>
            <a:r>
              <a:rPr lang="en-US" dirty="0" smtClean="0">
                <a:latin typeface="Georgia" panose="02040502050405020303" pitchFamily="18" charset="0"/>
              </a:rPr>
              <a:t>Distance</a:t>
            </a:r>
          </a:p>
          <a:p>
            <a:r>
              <a:rPr lang="en-US" dirty="0">
                <a:latin typeface="Georgia" panose="02040502050405020303" pitchFamily="18" charset="0"/>
              </a:rPr>
              <a:t>Defects in Communication </a:t>
            </a:r>
            <a:r>
              <a:rPr lang="en-US" dirty="0" smtClean="0">
                <a:latin typeface="Georgia" panose="02040502050405020303" pitchFamily="18" charset="0"/>
              </a:rPr>
              <a:t>Systems</a:t>
            </a:r>
          </a:p>
          <a:p>
            <a:r>
              <a:rPr lang="en-US" dirty="0">
                <a:latin typeface="Georgia" panose="02040502050405020303" pitchFamily="18" charset="0"/>
              </a:rPr>
              <a:t>Wrong Selection of </a:t>
            </a:r>
            <a:r>
              <a:rPr lang="en-US" dirty="0" smtClean="0">
                <a:latin typeface="Georgia" panose="02040502050405020303" pitchFamily="18" charset="0"/>
              </a:rPr>
              <a:t>Medium</a:t>
            </a:r>
          </a:p>
          <a:p>
            <a:r>
              <a:rPr lang="en-US" dirty="0">
                <a:latin typeface="Georgia" panose="02040502050405020303" pitchFamily="18" charset="0"/>
              </a:rPr>
              <a:t>High Temperature and Humidity</a:t>
            </a:r>
            <a:endParaRPr lang="en-US" dirty="0">
              <a:latin typeface="Georgia" panose="02040502050405020303" pitchFamily="18" charset="0"/>
            </a:endParaRPr>
          </a:p>
        </p:txBody>
      </p:sp>
    </p:spTree>
    <p:extLst>
      <p:ext uri="{BB962C8B-B14F-4D97-AF65-F5344CB8AC3E}">
        <p14:creationId xmlns:p14="http://schemas.microsoft.com/office/powerpoint/2010/main" val="3724300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803</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Georgia</vt:lpstr>
      <vt:lpstr>Office Theme</vt:lpstr>
      <vt:lpstr>Oral Communication </vt:lpstr>
      <vt:lpstr>Speaking </vt:lpstr>
      <vt:lpstr>Advantages of Speaking</vt:lpstr>
      <vt:lpstr>Drawbacks of Speaking</vt:lpstr>
      <vt:lpstr>CAUSES FOR FAILURE IN ORAL COMMUNICATION</vt:lpstr>
      <vt:lpstr>IMPROVING ORAL COMMUNICATION SKILLS</vt:lpstr>
      <vt:lpstr>BARRIERS TO COMMUNICATION</vt:lpstr>
      <vt:lpstr>Types of Barriers:</vt:lpstr>
      <vt:lpstr>Physical Barriers</vt:lpstr>
      <vt:lpstr>Language/Semantic or Linguistic Barriers</vt:lpstr>
      <vt:lpstr>Psychological Barriers</vt:lpstr>
      <vt:lpstr>Socio-Cultural Barriers</vt:lpstr>
      <vt:lpstr>How to overcome the Barriers?</vt:lpstr>
      <vt:lpstr>Marked Class Activity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Communication</dc:title>
  <dc:creator>Faiza Mumtaz</dc:creator>
  <cp:lastModifiedBy>Faiza Mumtaz</cp:lastModifiedBy>
  <cp:revision>7</cp:revision>
  <dcterms:created xsi:type="dcterms:W3CDTF">2022-02-10T03:17:04Z</dcterms:created>
  <dcterms:modified xsi:type="dcterms:W3CDTF">2022-02-14T04:37:23Z</dcterms:modified>
</cp:coreProperties>
</file>