
<file path=[Content_Types].xml><?xml version="1.0" encoding="utf-8"?>
<Types xmlns="http://schemas.openxmlformats.org/package/2006/content-types">
  <Default Extension="bmp" ContentType="image/bmp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mp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A5F8490F-727E-4F25-83C8-8DA20A94AA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5500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74AE83-DE1D-4312-85EC-F6A15898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22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F8490F-727E-4F25-83C8-8DA20A94AA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74AE83-DE1D-4312-85EC-F6A15898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04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F8490F-727E-4F25-83C8-8DA20A94AA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74AE83-DE1D-4312-85EC-F6A15898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883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F8490F-727E-4F25-83C8-8DA20A94AA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74AE83-DE1D-4312-85EC-F6A15898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85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0000"/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rcRect/>
            <a:tile tx="-31750" ty="-120650" sx="100000" sy="100000" flip="xy" algn="tl"/>
          </a:blipFill>
          <a:ln w="19050" cmpd="sng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</a:ln>
          <a:effectLst>
            <a:outerShdw blurRad="63500" algn="ctr" rotWithShape="0">
              <a:prstClr val="black">
                <a:alpha val="40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solidFill>
            <a:schemeClr val="bg2"/>
          </a:solidFill>
          <a:ln w="9525" cap="sq" cmpd="sng" algn="ctr">
            <a:noFill/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127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/>
                </a:solidFill>
                <a:effectLst>
                  <a:outerShdw blurRad="38100" dist="127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600">
                <a:solidFill>
                  <a:schemeClr val="tx2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5F8490F-727E-4F25-83C8-8DA20A94AA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896" y="5212080"/>
            <a:ext cx="5907024" cy="228600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2080"/>
            <a:ext cx="2112264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74AE83-DE1D-4312-85EC-F6A15898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84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F8490F-727E-4F25-83C8-8DA20A94AA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74AE83-DE1D-4312-85EC-F6A15898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05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F8490F-727E-4F25-83C8-8DA20A94AA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74AE83-DE1D-4312-85EC-F6A15898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31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F8490F-727E-4F25-83C8-8DA20A94AA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74AE83-DE1D-4312-85EC-F6A15898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9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F8490F-727E-4F25-83C8-8DA20A94AA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74AE83-DE1D-4312-85EC-F6A15898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31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234693" y="237744"/>
            <a:ext cx="8633081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16" name="Rectangle 15"/>
          <p:cNvSpPr/>
          <p:nvPr/>
        </p:nvSpPr>
        <p:spPr>
          <a:xfrm>
            <a:off x="371856" y="374904"/>
            <a:ext cx="8353044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0575" y="704850"/>
            <a:ext cx="7562850" cy="51435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5F8490F-727E-4F25-83C8-8DA20A94AA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439158" y="6214535"/>
            <a:ext cx="5184648" cy="256032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874AE83-DE1D-4312-85EC-F6A15898B7D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0367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tx1"/>
          </a:solidFill>
          <a:ln w="6350" cap="sq">
            <a:solidFill>
              <a:schemeClr val="tx1">
                <a:lumMod val="7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solidFill>
            <a:schemeClr val="bg2"/>
          </a:solidFill>
          <a:ln w="6350" cap="sq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601076" cy="6382512"/>
          </a:xfrm>
          <a:solidFill>
            <a:srgbClr val="808080"/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5F8490F-727E-4F25-83C8-8DA20A94AA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874AE83-DE1D-4312-85EC-F6A15898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201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tx1"/>
          </a:solidFill>
          <a:ln w="6350" cap="flat" cmpd="sng" algn="ctr">
            <a:solidFill>
              <a:schemeClr val="tx1">
                <a:lumMod val="75000"/>
              </a:schemeClr>
            </a:solidFill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solidFill>
            <a:schemeClr val="bg2"/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89464" y="6214535"/>
            <a:ext cx="274320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bg2"/>
                </a:solidFill>
              </a:defRPr>
            </a:lvl1pPr>
          </a:lstStyle>
          <a:p>
            <a:fld id="{A5F8490F-727E-4F25-83C8-8DA20A94AAC9}" type="datetimeFigureOut">
              <a:rPr lang="en-US" smtClean="0"/>
              <a:t>3/14/2022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214535"/>
            <a:ext cx="521208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48535" y="6214535"/>
            <a:ext cx="1463040" cy="2560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874AE83-DE1D-4312-85EC-F6A15898B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059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/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2">
            <a:lumMod val="60000"/>
            <a:lumOff val="40000"/>
          </a:schemeClr>
        </a:buClr>
        <a:buFont typeface="Arial" pitchFamily="34" charset="0"/>
        <a:buChar char="•"/>
        <a:defRPr sz="1400" kern="1200">
          <a:solidFill>
            <a:schemeClr val="bg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Concreteness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02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Put action into the words by using active instead of passive voice.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Tests </a:t>
            </a:r>
            <a:r>
              <a:rPr lang="en-US" sz="3600" dirty="0"/>
              <a:t>were made by </a:t>
            </a:r>
            <a:r>
              <a:rPr lang="en-US" sz="3600" dirty="0" smtClean="0"/>
              <a:t>us</a:t>
            </a:r>
          </a:p>
          <a:p>
            <a:pPr marL="342900" indent="-342900">
              <a:buAutoNum type="arabicPeriod"/>
            </a:pPr>
            <a:r>
              <a:rPr lang="en-US" sz="3600" dirty="0" smtClean="0"/>
              <a:t>A </a:t>
            </a:r>
            <a:r>
              <a:rPr lang="en-US" sz="3600" dirty="0"/>
              <a:t>full report will be sent to you by the </a:t>
            </a:r>
            <a:r>
              <a:rPr lang="en-US" sz="3600" dirty="0" smtClean="0"/>
              <a:t>supervisor.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2965376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3. Choose </a:t>
            </a:r>
            <a:r>
              <a:rPr lang="en-US" b="1" dirty="0"/>
              <a:t>Vivid, Image-Building Words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10058400" cy="4143134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Sensory Appeal:</a:t>
            </a:r>
          </a:p>
          <a:p>
            <a:pPr marL="0" indent="0">
              <a:buNone/>
            </a:pPr>
            <a:r>
              <a:rPr lang="en-US" sz="2000" dirty="0" smtClean="0"/>
              <a:t>Example: It was hot in the factory. </a:t>
            </a:r>
          </a:p>
          <a:p>
            <a:pPr marL="0" indent="0">
              <a:buNone/>
            </a:pPr>
            <a:r>
              <a:rPr lang="en-US" sz="2000" dirty="0" smtClean="0"/>
              <a:t>Concrete: Sweat trickled down the arms of the line workers. </a:t>
            </a:r>
          </a:p>
          <a:p>
            <a:r>
              <a:rPr lang="en-US" sz="2000" b="1" dirty="0" smtClean="0"/>
              <a:t>Comparison:</a:t>
            </a:r>
          </a:p>
          <a:p>
            <a:pPr marL="0" indent="0">
              <a:buNone/>
            </a:pPr>
            <a:r>
              <a:rPr lang="en-US" sz="2000" dirty="0" smtClean="0"/>
              <a:t>Example: Proposals submitted this quarter were uninteresting.</a:t>
            </a:r>
          </a:p>
          <a:p>
            <a:pPr marL="0" indent="0">
              <a:buNone/>
            </a:pPr>
            <a:r>
              <a:rPr lang="en-US" sz="2000" dirty="0" smtClean="0"/>
              <a:t>Concrete: Too many simple sentences, too many simplistic ideas gave the impression of the writing of a first year student. </a:t>
            </a:r>
          </a:p>
          <a:p>
            <a:r>
              <a:rPr lang="en-US" sz="2000" b="1" dirty="0" smtClean="0"/>
              <a:t>Figurative Language:</a:t>
            </a:r>
          </a:p>
          <a:p>
            <a:pPr marL="0" indent="0">
              <a:buNone/>
            </a:pPr>
            <a:r>
              <a:rPr lang="en-US" sz="2000" dirty="0" smtClean="0"/>
              <a:t>Example: Some women were stopped in the promotions.</a:t>
            </a:r>
          </a:p>
          <a:p>
            <a:pPr marL="0" indent="0">
              <a:buNone/>
            </a:pPr>
            <a:r>
              <a:rPr lang="en-US" sz="2000" dirty="0" smtClean="0"/>
              <a:t>Concrete: Many women faced the “glass ceiling” in their company. 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96122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/>
              <a:t>It means that message should be </a:t>
            </a:r>
            <a:r>
              <a:rPr lang="en-US" sz="2400" b="1" dirty="0" smtClean="0"/>
              <a:t>specific instead of </a:t>
            </a:r>
            <a:r>
              <a:rPr lang="en-US" sz="2400" b="1" dirty="0"/>
              <a:t>general. </a:t>
            </a:r>
            <a:endParaRPr lang="en-US" sz="2400" b="1" dirty="0" smtClean="0"/>
          </a:p>
          <a:p>
            <a:r>
              <a:rPr lang="en-US" sz="2400" b="1" dirty="0" smtClean="0"/>
              <a:t>Misunderstanding </a:t>
            </a:r>
            <a:r>
              <a:rPr lang="en-US" sz="2400" b="1" dirty="0"/>
              <a:t>of words </a:t>
            </a:r>
            <a:r>
              <a:rPr lang="en-US" sz="2400" b="1" dirty="0" smtClean="0"/>
              <a:t>creates problems </a:t>
            </a:r>
            <a:r>
              <a:rPr lang="en-US" sz="2400" b="1" dirty="0"/>
              <a:t>for both parties (sender and receiver</a:t>
            </a:r>
            <a:r>
              <a:rPr lang="en-US" sz="2400" b="1" dirty="0" smtClean="0"/>
              <a:t>).</a:t>
            </a:r>
          </a:p>
          <a:p>
            <a:r>
              <a:rPr lang="en-US" sz="2400" b="1" dirty="0"/>
              <a:t>when you talk </a:t>
            </a:r>
            <a:r>
              <a:rPr lang="en-US" sz="2400" b="1" dirty="0" smtClean="0"/>
              <a:t>use</a:t>
            </a:r>
            <a:r>
              <a:rPr lang="en-US" sz="2400" b="1" dirty="0"/>
              <a:t> </a:t>
            </a:r>
            <a:r>
              <a:rPr lang="en-US" sz="2400" b="1" dirty="0" smtClean="0"/>
              <a:t>facts and </a:t>
            </a:r>
            <a:r>
              <a:rPr lang="en-US" sz="2400" b="1" dirty="0"/>
              <a:t>f</a:t>
            </a:r>
            <a:r>
              <a:rPr lang="en-US" sz="2400" b="1" dirty="0" smtClean="0"/>
              <a:t>igures </a:t>
            </a:r>
            <a:r>
              <a:rPr lang="en-US" sz="2400" b="1" dirty="0"/>
              <a:t>instead of generic or </a:t>
            </a:r>
            <a:r>
              <a:rPr lang="en-US" sz="2400" b="1" dirty="0" smtClean="0"/>
              <a:t>irrelevant information</a:t>
            </a:r>
            <a:r>
              <a:rPr lang="en-US" sz="2400" b="1" dirty="0"/>
              <a:t>.</a:t>
            </a:r>
          </a:p>
          <a:p>
            <a:pPr marL="0" indent="0">
              <a:buNone/>
            </a:pPr>
            <a:r>
              <a:rPr lang="en-US" sz="2400" b="1" u="sng" dirty="0" smtClean="0"/>
              <a:t>Example: </a:t>
            </a:r>
          </a:p>
          <a:p>
            <a:pPr marL="0" indent="0">
              <a:buNone/>
            </a:pPr>
            <a:r>
              <a:rPr lang="en-US" sz="2400" b="1" u="sng" dirty="0" smtClean="0"/>
              <a:t>General</a:t>
            </a:r>
            <a:r>
              <a:rPr lang="en-US" sz="2400" b="1" dirty="0" smtClean="0"/>
              <a:t>: He </a:t>
            </a:r>
            <a:r>
              <a:rPr lang="en-US" sz="2400" b="1" dirty="0"/>
              <a:t>is very intelligent student of class and </a:t>
            </a:r>
            <a:r>
              <a:rPr lang="en-US" sz="2400" b="1" dirty="0" smtClean="0"/>
              <a:t>stood first</a:t>
            </a:r>
            <a:r>
              <a:rPr lang="en-US" sz="2400" b="1" dirty="0"/>
              <a:t> in the class</a:t>
            </a:r>
            <a:r>
              <a:rPr lang="en-US" sz="2400" b="1" dirty="0" smtClean="0"/>
              <a:t>.</a:t>
            </a:r>
          </a:p>
          <a:p>
            <a:pPr marL="0" indent="0">
              <a:buNone/>
            </a:pPr>
            <a:r>
              <a:rPr lang="en-US" sz="2400" b="1" u="sng" dirty="0" smtClean="0"/>
              <a:t>Concrete:</a:t>
            </a:r>
            <a:r>
              <a:rPr lang="en-US" sz="2400" b="1" dirty="0" smtClean="0"/>
              <a:t> </a:t>
            </a:r>
            <a:r>
              <a:rPr lang="en-US" sz="2400" b="1" dirty="0"/>
              <a:t>Ali’s GPA in </a:t>
            </a:r>
            <a:r>
              <a:rPr lang="en-US" sz="2400" b="1" dirty="0" smtClean="0"/>
              <a:t>BSCS was 3.9/4.0</a:t>
            </a:r>
            <a:r>
              <a:rPr lang="en-US" sz="2400" b="1" dirty="0"/>
              <a:t>;</a:t>
            </a:r>
            <a:r>
              <a:rPr lang="en-US" sz="2400" b="1" dirty="0" smtClean="0"/>
              <a:t> </a:t>
            </a:r>
            <a:r>
              <a:rPr lang="en-US" sz="2400" b="1" dirty="0"/>
              <a:t>he stood </a:t>
            </a:r>
            <a:r>
              <a:rPr lang="en-US" sz="2400" b="1" dirty="0" smtClean="0"/>
              <a:t>first </a:t>
            </a:r>
            <a:r>
              <a:rPr lang="en-US" sz="2400" b="1" dirty="0"/>
              <a:t>in his class.</a:t>
            </a:r>
            <a:r>
              <a:rPr lang="en-US" sz="2400" b="1" dirty="0" smtClean="0"/>
              <a:t> </a:t>
            </a:r>
            <a:r>
              <a:rPr lang="en-US" sz="2400" b="1" dirty="0"/>
              <a:t/>
            </a:r>
            <a:br>
              <a:rPr lang="en-US" sz="2400" b="1" dirty="0"/>
            </a:b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464091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How to achieve the concreteness?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guidelines should help you </a:t>
            </a:r>
            <a:r>
              <a:rPr lang="en-US" dirty="0" smtClean="0"/>
              <a:t>to achieve the Concreteness.</a:t>
            </a:r>
            <a:endParaRPr lang="en-US" dirty="0"/>
          </a:p>
          <a:p>
            <a:r>
              <a:rPr lang="en-US" dirty="0"/>
              <a:t>Use </a:t>
            </a:r>
            <a:r>
              <a:rPr lang="en-US" dirty="0" smtClean="0"/>
              <a:t>specific </a:t>
            </a:r>
            <a:r>
              <a:rPr lang="en-US" dirty="0"/>
              <a:t>facts and </a:t>
            </a:r>
            <a:r>
              <a:rPr lang="en-US" dirty="0" smtClean="0"/>
              <a:t>figures</a:t>
            </a:r>
            <a:endParaRPr lang="en-US" dirty="0"/>
          </a:p>
          <a:p>
            <a:r>
              <a:rPr lang="en-US" dirty="0"/>
              <a:t>Put Action in your </a:t>
            </a:r>
            <a:r>
              <a:rPr lang="en-US" dirty="0" smtClean="0"/>
              <a:t>verbs</a:t>
            </a:r>
            <a:endParaRPr lang="en-US" dirty="0"/>
          </a:p>
          <a:p>
            <a:r>
              <a:rPr lang="en-US" dirty="0"/>
              <a:t>Choose image building words</a:t>
            </a:r>
          </a:p>
        </p:txBody>
      </p:sp>
    </p:spTree>
    <p:extLst>
      <p:ext uri="{BB962C8B-B14F-4D97-AF65-F5344CB8AC3E}">
        <p14:creationId xmlns:p14="http://schemas.microsoft.com/office/powerpoint/2010/main" val="1404187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1. </a:t>
            </a:r>
            <a:r>
              <a:rPr lang="en-US" b="1" dirty="0"/>
              <a:t>USE SPECIFIC FACTS </a:t>
            </a:r>
            <a:r>
              <a:rPr lang="en-US" b="1" dirty="0" smtClean="0"/>
              <a:t>AND FIGURES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Use exact and precise statement or a figure instead of a general word to make your message more </a:t>
            </a:r>
            <a:r>
              <a:rPr lang="en-US" sz="3200" dirty="0" smtClean="0"/>
              <a:t>concrete.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393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Exercise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Rewrite the following in concrete form as the sentences are too general and vague.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This computer reproduces campaign letters </a:t>
            </a:r>
            <a:r>
              <a:rPr lang="en-US" sz="3200" dirty="0" smtClean="0"/>
              <a:t>fast.</a:t>
            </a:r>
            <a:endParaRPr lang="en-US" sz="3200" dirty="0"/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 Our product has won several prizes.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3200" dirty="0"/>
              <a:t> These brakes stop a car within a short distance.</a:t>
            </a:r>
          </a:p>
        </p:txBody>
      </p:sp>
    </p:spTree>
    <p:extLst>
      <p:ext uri="{BB962C8B-B14F-4D97-AF65-F5344CB8AC3E}">
        <p14:creationId xmlns:p14="http://schemas.microsoft.com/office/powerpoint/2010/main" val="248169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Put Action in Your Verbs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Verbs can activate other words and help make your sentences alive, more vigorous.</a:t>
            </a:r>
          </a:p>
          <a:p>
            <a:pPr marL="0" indent="0">
              <a:buNone/>
            </a:pPr>
            <a:r>
              <a:rPr lang="en-US" sz="2400" b="1" dirty="0"/>
              <a:t>Use active rather than passive verbs.</a:t>
            </a:r>
          </a:p>
          <a:p>
            <a:r>
              <a:rPr lang="en-US" sz="2400" dirty="0" smtClean="0"/>
              <a:t>Example</a:t>
            </a:r>
            <a:r>
              <a:rPr lang="en-US" sz="2400" dirty="0"/>
              <a:t>:</a:t>
            </a:r>
            <a:r>
              <a:rPr lang="en-US" sz="2400" dirty="0" smtClean="0"/>
              <a:t> </a:t>
            </a:r>
            <a:r>
              <a:rPr lang="en-US" sz="2400" dirty="0"/>
              <a:t>The tests were administered by the professors.</a:t>
            </a:r>
          </a:p>
          <a:p>
            <a:r>
              <a:rPr lang="en-US" sz="2400" dirty="0" smtClean="0"/>
              <a:t>Concrete: The </a:t>
            </a:r>
            <a:r>
              <a:rPr lang="en-US" sz="2400" dirty="0"/>
              <a:t>professors administered the tests.</a:t>
            </a:r>
          </a:p>
          <a:p>
            <a:pPr marL="0" indent="0">
              <a:buNone/>
            </a:pPr>
            <a:r>
              <a:rPr lang="en-US" sz="2400" b="1" dirty="0"/>
              <a:t>Put action in your verbs rather than nouns and infinites.</a:t>
            </a:r>
          </a:p>
          <a:p>
            <a:r>
              <a:rPr lang="en-US" sz="2400" dirty="0"/>
              <a:t>Example: Professor H. will give consideration to the report.</a:t>
            </a:r>
          </a:p>
          <a:p>
            <a:r>
              <a:rPr lang="en-US" sz="2400" dirty="0" smtClean="0"/>
              <a:t>Concrete: Professor </a:t>
            </a:r>
            <a:r>
              <a:rPr lang="en-US" sz="2400" dirty="0"/>
              <a:t>H. will consider the report</a:t>
            </a:r>
          </a:p>
        </p:txBody>
      </p:sp>
    </p:spTree>
    <p:extLst>
      <p:ext uri="{BB962C8B-B14F-4D97-AF65-F5344CB8AC3E}">
        <p14:creationId xmlns:p14="http://schemas.microsoft.com/office/powerpoint/2010/main" val="633826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Use active rather than passive voice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Use </a:t>
            </a:r>
            <a:r>
              <a:rPr lang="en-US" sz="2400" dirty="0"/>
              <a:t>active rather than passive voice because it shows life in a sentence when a subject acts. </a:t>
            </a:r>
            <a:endParaRPr lang="en-US" sz="2400" dirty="0" smtClean="0"/>
          </a:p>
          <a:p>
            <a:r>
              <a:rPr lang="en-US" sz="2400" dirty="0" smtClean="0"/>
              <a:t>Active </a:t>
            </a:r>
            <a:r>
              <a:rPr lang="en-US" sz="2400" dirty="0"/>
              <a:t>verbs are; </a:t>
            </a:r>
            <a:r>
              <a:rPr lang="en-US" sz="2400" dirty="0" smtClean="0"/>
              <a:t>More </a:t>
            </a:r>
            <a:r>
              <a:rPr lang="en-US" sz="2400" dirty="0"/>
              <a:t>specific as “ A dean decided” than “ a decision has been made by” </a:t>
            </a:r>
          </a:p>
          <a:p>
            <a:r>
              <a:rPr lang="en-US" sz="2400" dirty="0" smtClean="0"/>
              <a:t>Personal </a:t>
            </a:r>
            <a:r>
              <a:rPr lang="en-US" sz="2400" dirty="0"/>
              <a:t>as “You will note” rather than “it will be noted</a:t>
            </a:r>
            <a:r>
              <a:rPr lang="en-US" sz="2400" dirty="0" smtClean="0"/>
              <a:t>” </a:t>
            </a:r>
          </a:p>
          <a:p>
            <a:r>
              <a:rPr lang="en-US" sz="2400" dirty="0" smtClean="0"/>
              <a:t>Concise </a:t>
            </a:r>
            <a:r>
              <a:rPr lang="en-US" sz="2400" dirty="0"/>
              <a:t>as “Figures show” rather than “it is shown by figures” </a:t>
            </a:r>
            <a:endParaRPr lang="en-US" sz="2400" dirty="0" smtClean="0"/>
          </a:p>
          <a:p>
            <a:r>
              <a:rPr lang="en-US" sz="2400" dirty="0" smtClean="0"/>
              <a:t>Emphatic </a:t>
            </a:r>
            <a:r>
              <a:rPr lang="en-US" sz="2400" dirty="0"/>
              <a:t>as “Students held a contest” rather than “ A contest was held by the students”.</a:t>
            </a:r>
          </a:p>
        </p:txBody>
      </p:sp>
    </p:spTree>
    <p:extLst>
      <p:ext uri="{BB962C8B-B14F-4D97-AF65-F5344CB8AC3E}">
        <p14:creationId xmlns:p14="http://schemas.microsoft.com/office/powerpoint/2010/main" val="1604193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USE PASSIVE VOICE </a:t>
            </a:r>
            <a:r>
              <a:rPr lang="en-US" b="1" dirty="0" smtClean="0"/>
              <a:t>WHEN..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b="1" dirty="0"/>
              <a:t>USE PASSIVE VOICE </a:t>
            </a:r>
            <a:r>
              <a:rPr lang="en-US" sz="2000" b="1" dirty="0" smtClean="0"/>
              <a:t>WHEN:</a:t>
            </a:r>
          </a:p>
          <a:p>
            <a:r>
              <a:rPr lang="en-US" sz="2000" dirty="0" smtClean="0"/>
              <a:t>When </a:t>
            </a:r>
            <a:r>
              <a:rPr lang="en-US" sz="2000" dirty="0"/>
              <a:t>you want to avoid </a:t>
            </a:r>
            <a:r>
              <a:rPr lang="en-US" sz="2000" b="1" dirty="0"/>
              <a:t>personal comments </a:t>
            </a:r>
            <a:r>
              <a:rPr lang="en-US" sz="2000" dirty="0"/>
              <a:t>as in “ The October </a:t>
            </a:r>
            <a:r>
              <a:rPr lang="en-US" sz="2000" dirty="0" err="1"/>
              <a:t>cheque</a:t>
            </a:r>
            <a:r>
              <a:rPr lang="en-US" sz="2000" dirty="0"/>
              <a:t> was not included” is better than “ you failed to include the October </a:t>
            </a:r>
            <a:r>
              <a:rPr lang="en-US" sz="2000" dirty="0" err="1"/>
              <a:t>cheque</a:t>
            </a:r>
            <a:r>
              <a:rPr lang="en-US" sz="2000" dirty="0"/>
              <a:t>” </a:t>
            </a:r>
            <a:endParaRPr lang="en-US" sz="2000" dirty="0" smtClean="0"/>
          </a:p>
          <a:p>
            <a:r>
              <a:rPr lang="en-US" sz="2000" dirty="0" smtClean="0"/>
              <a:t>OR “Attendance </a:t>
            </a:r>
            <a:r>
              <a:rPr lang="en-US" sz="2000" dirty="0"/>
              <a:t>at the meeting is required” is less harsh than “you must attend the meeting”. </a:t>
            </a:r>
            <a:endParaRPr lang="en-US" sz="2000" dirty="0" smtClean="0"/>
          </a:p>
          <a:p>
            <a:r>
              <a:rPr lang="en-US" sz="2000" dirty="0" smtClean="0"/>
              <a:t>When </a:t>
            </a:r>
            <a:r>
              <a:rPr lang="en-US" sz="2000" dirty="0"/>
              <a:t>you want to </a:t>
            </a:r>
            <a:r>
              <a:rPr lang="en-US" sz="2000" b="1" dirty="0"/>
              <a:t>stress the object of action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As </a:t>
            </a:r>
            <a:r>
              <a:rPr lang="en-US" sz="2000" dirty="0"/>
              <a:t>“You are invited” is more suitable than , “ we invite you” </a:t>
            </a:r>
            <a:endParaRPr lang="en-US" sz="2000" dirty="0"/>
          </a:p>
          <a:p>
            <a:r>
              <a:rPr lang="en-US" sz="2000" dirty="0" smtClean="0"/>
              <a:t>When </a:t>
            </a:r>
            <a:r>
              <a:rPr lang="en-US" sz="2000" dirty="0"/>
              <a:t>the </a:t>
            </a:r>
            <a:r>
              <a:rPr lang="en-US" sz="2000" b="1" dirty="0"/>
              <a:t>doer is not important</a:t>
            </a:r>
            <a:r>
              <a:rPr lang="en-US" sz="2000" dirty="0"/>
              <a:t>. </a:t>
            </a:r>
            <a:endParaRPr lang="en-US" sz="2000" dirty="0" smtClean="0"/>
          </a:p>
          <a:p>
            <a:r>
              <a:rPr lang="en-US" sz="2000" dirty="0" smtClean="0"/>
              <a:t>As </a:t>
            </a:r>
            <a:r>
              <a:rPr lang="en-US" sz="2000" dirty="0"/>
              <a:t>“ Three announcements were made before the meeting started” the announcer is not important.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99426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b="1" dirty="0" smtClean="0"/>
              <a:t>Put action in verbs, not in nouns</a:t>
            </a:r>
          </a:p>
          <a:p>
            <a:pPr marL="0" indent="0">
              <a:buNone/>
            </a:pPr>
            <a:r>
              <a:rPr lang="en-US" sz="2400" dirty="0" smtClean="0"/>
              <a:t>Example: The function of this office is the collection of payments and compilation of statements.</a:t>
            </a:r>
          </a:p>
          <a:p>
            <a:pPr marL="0" indent="0">
              <a:buNone/>
            </a:pPr>
            <a:r>
              <a:rPr lang="en-US" sz="2400" dirty="0" smtClean="0"/>
              <a:t>Concrete: This office collects payments and compiles statements.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3200" b="1" dirty="0" smtClean="0"/>
              <a:t>Put action in Verbs, not in infinitives</a:t>
            </a:r>
          </a:p>
          <a:p>
            <a:pPr marL="0" indent="0">
              <a:buNone/>
            </a:pPr>
            <a:r>
              <a:rPr lang="en-US" sz="2400" dirty="0" smtClean="0"/>
              <a:t>Example: The duty of a secretary is to check all incoming mails and to record it.</a:t>
            </a:r>
          </a:p>
          <a:p>
            <a:pPr marL="0" indent="0">
              <a:buNone/>
            </a:pPr>
            <a:r>
              <a:rPr lang="en-US" sz="2400" dirty="0" smtClean="0"/>
              <a:t>Concrete: A secretary checks and record all the incoming mails.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844690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26B02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6728D11B-929E-4324-91B0-4A4DA4CAC3D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204</TotalTime>
  <Words>599</Words>
  <Application>Microsoft Office PowerPoint</Application>
  <PresentationFormat>Widescreen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Century Gothic</vt:lpstr>
      <vt:lpstr>Savon</vt:lpstr>
      <vt:lpstr>Concreteness</vt:lpstr>
      <vt:lpstr>PowerPoint Presentation</vt:lpstr>
      <vt:lpstr>How to achieve the concreteness?</vt:lpstr>
      <vt:lpstr>1. USE SPECIFIC FACTS AND FIGURES</vt:lpstr>
      <vt:lpstr>Exercise</vt:lpstr>
      <vt:lpstr>Put Action in Your Verbs</vt:lpstr>
      <vt:lpstr>Use active rather than passive voice</vt:lpstr>
      <vt:lpstr>USE PASSIVE VOICE WHEN..</vt:lpstr>
      <vt:lpstr>PowerPoint Presentation</vt:lpstr>
      <vt:lpstr>Exercise</vt:lpstr>
      <vt:lpstr>3. Choose Vivid, Image-Building Words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Concreteness</dc:title>
  <dc:creator>Faiza Mumtaz</dc:creator>
  <cp:lastModifiedBy>Faiza Mumtaz</cp:lastModifiedBy>
  <cp:revision>9</cp:revision>
  <dcterms:created xsi:type="dcterms:W3CDTF">2022-03-14T06:14:52Z</dcterms:created>
  <dcterms:modified xsi:type="dcterms:W3CDTF">2022-03-14T09:39:29Z</dcterms:modified>
</cp:coreProperties>
</file>