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7441B4B-56AB-44F6-A8AD-A7FF06F0A85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506B05-D11A-4CF4-A07C-0EAC46DC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8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1B4B-56AB-44F6-A8AD-A7FF06F0A85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6B05-D11A-4CF4-A07C-0EAC46DC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8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1B4B-56AB-44F6-A8AD-A7FF06F0A85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6B05-D11A-4CF4-A07C-0EAC46DC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4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1B4B-56AB-44F6-A8AD-A7FF06F0A85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6B05-D11A-4CF4-A07C-0EAC46DC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6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7441B4B-56AB-44F6-A8AD-A7FF06F0A85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0506B05-D11A-4CF4-A07C-0EAC46DC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3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1B4B-56AB-44F6-A8AD-A7FF06F0A85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6B05-D11A-4CF4-A07C-0EAC46DC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1B4B-56AB-44F6-A8AD-A7FF06F0A85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6B05-D11A-4CF4-A07C-0EAC46DC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0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1B4B-56AB-44F6-A8AD-A7FF06F0A85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6B05-D11A-4CF4-A07C-0EAC46DC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2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1B4B-56AB-44F6-A8AD-A7FF06F0A85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6B05-D11A-4CF4-A07C-0EAC46DC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4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1B4B-56AB-44F6-A8AD-A7FF06F0A85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506B05-D11A-4CF4-A07C-0EAC46DC40B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77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7441B4B-56AB-44F6-A8AD-A7FF06F0A85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506B05-D11A-4CF4-A07C-0EAC46DC40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275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441B4B-56AB-44F6-A8AD-A7FF06F0A85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506B05-D11A-4CF4-A07C-0EAC46DC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245" y="3602038"/>
            <a:ext cx="6838681" cy="1655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Skills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926" y="1292514"/>
            <a:ext cx="4693767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283335"/>
            <a:ext cx="11140226" cy="575170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Jumping to Conclusions</a:t>
            </a: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Listener’s put words in the speakers mouth that aren’t there</a:t>
            </a: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The listener is so sure they know what the speaker means, they don’t listen to what they actually say</a:t>
            </a: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Prematurely rejecting a speaker’s idea as boring or misguided</a:t>
            </a:r>
          </a:p>
          <a:p>
            <a:r>
              <a:rPr lang="en-US" sz="3600" b="1" dirty="0">
                <a:latin typeface="Georgia" panose="02040502050405020303" pitchFamily="18" charset="0"/>
              </a:rPr>
              <a:t>Focusing on Delivery and Personal Appearance</a:t>
            </a: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Listeners judge speakers based on the way they look or speak and thus do not actually listen to what they are saying</a:t>
            </a:r>
          </a:p>
        </p:txBody>
      </p:sp>
    </p:spTree>
    <p:extLst>
      <p:ext uri="{BB962C8B-B14F-4D97-AF65-F5344CB8AC3E}">
        <p14:creationId xmlns:p14="http://schemas.microsoft.com/office/powerpoint/2010/main" val="3669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How to Become a Better Listener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There are many ways in which to become a better listener:</a:t>
            </a:r>
          </a:p>
          <a:p>
            <a:pPr lvl="1"/>
            <a:r>
              <a:rPr lang="en-US" sz="3600" b="1" dirty="0">
                <a:latin typeface="Georgia" panose="02040502050405020303" pitchFamily="18" charset="0"/>
              </a:rPr>
              <a:t>Take Listening Seriously</a:t>
            </a:r>
          </a:p>
          <a:p>
            <a:pPr lvl="2"/>
            <a:r>
              <a:rPr lang="en-US" sz="3200" dirty="0">
                <a:latin typeface="Georgia" panose="02040502050405020303" pitchFamily="18" charset="0"/>
              </a:rPr>
              <a:t>Good listeners are not born that way, they work at it</a:t>
            </a:r>
          </a:p>
          <a:p>
            <a:pPr lvl="2"/>
            <a:r>
              <a:rPr lang="en-US" sz="3200" dirty="0">
                <a:latin typeface="Georgia" panose="02040502050405020303" pitchFamily="18" charset="0"/>
              </a:rPr>
              <a:t>Requires practice and self-discipline</a:t>
            </a:r>
          </a:p>
          <a:p>
            <a:endParaRPr lang="en-US" sz="4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315" y="596292"/>
            <a:ext cx="10058400" cy="393192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Georgia" panose="02040502050405020303" pitchFamily="18" charset="0"/>
              </a:rPr>
              <a:t>Be an Active Listener</a:t>
            </a:r>
          </a:p>
          <a:p>
            <a:pPr lvl="1"/>
            <a:r>
              <a:rPr lang="en-US" sz="4000" dirty="0">
                <a:latin typeface="Georgia" panose="02040502050405020303" pitchFamily="18" charset="0"/>
              </a:rPr>
              <a:t>Passive listening vs. Active listening</a:t>
            </a:r>
          </a:p>
          <a:p>
            <a:pPr lvl="2"/>
            <a:r>
              <a:rPr lang="en-US" sz="3600" b="1" dirty="0">
                <a:latin typeface="Georgia" panose="02040502050405020303" pitchFamily="18" charset="0"/>
              </a:rPr>
              <a:t>Passive examples</a:t>
            </a:r>
            <a:r>
              <a:rPr lang="en-US" sz="3600" dirty="0">
                <a:latin typeface="Georgia" panose="02040502050405020303" pitchFamily="18" charset="0"/>
              </a:rPr>
              <a:t>: Studying with music on, listening to someone while making dinner</a:t>
            </a:r>
          </a:p>
          <a:p>
            <a:pPr lvl="2"/>
            <a:r>
              <a:rPr lang="en-US" sz="3600" b="1" dirty="0">
                <a:latin typeface="Georgia" panose="02040502050405020303" pitchFamily="18" charset="0"/>
              </a:rPr>
              <a:t>Active listening</a:t>
            </a:r>
            <a:r>
              <a:rPr lang="en-US" sz="3600" dirty="0">
                <a:latin typeface="Georgia" panose="02040502050405020303" pitchFamily="18" charset="0"/>
              </a:rPr>
              <a:t>: Giving undivided attention to a speaker in a genuine effort to understand the speaker’s point of view</a:t>
            </a:r>
          </a:p>
        </p:txBody>
      </p:sp>
    </p:spTree>
    <p:extLst>
      <p:ext uri="{BB962C8B-B14F-4D97-AF65-F5344CB8AC3E}">
        <p14:creationId xmlns:p14="http://schemas.microsoft.com/office/powerpoint/2010/main" val="9554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60607"/>
            <a:ext cx="10058400" cy="600155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Georgia" panose="02040502050405020303" pitchFamily="18" charset="0"/>
              </a:rPr>
              <a:t>Resist Distractions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</a:rPr>
              <a:t>Make a conscious effort to resist distractions</a:t>
            </a:r>
          </a:p>
          <a:p>
            <a:pPr lvl="2"/>
            <a:r>
              <a:rPr lang="en-US" sz="2000" dirty="0">
                <a:latin typeface="Georgia" panose="02040502050405020303" pitchFamily="18" charset="0"/>
              </a:rPr>
              <a:t>Try to anticipate what the speaker is going to say and listen to see how it compares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</a:rPr>
              <a:t>Mentally review what the speaker has said and make sure you understand it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</a:rPr>
              <a:t>Listen between the lines and assess what a speaker implies verbally and says nonverbally with body language</a:t>
            </a:r>
          </a:p>
          <a:p>
            <a:r>
              <a:rPr lang="en-US" sz="2800" b="1" dirty="0">
                <a:latin typeface="Georgia" panose="02040502050405020303" pitchFamily="18" charset="0"/>
              </a:rPr>
              <a:t>Don’t be Diverted By Appearance or Delivery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</a:rPr>
              <a:t>Set aside preconceived judgments based on a person’s looks or manner of speech</a:t>
            </a:r>
          </a:p>
          <a:p>
            <a:pPr lvl="1"/>
            <a:r>
              <a:rPr lang="en-US" sz="2400" dirty="0">
                <a:latin typeface="Georgia" panose="02040502050405020303" pitchFamily="18" charset="0"/>
              </a:rPr>
              <a:t>Don’t be misled by appearances in both “positive” and “negative” manners</a:t>
            </a:r>
          </a:p>
        </p:txBody>
      </p:sp>
    </p:spTree>
    <p:extLst>
      <p:ext uri="{BB962C8B-B14F-4D97-AF65-F5344CB8AC3E}">
        <p14:creationId xmlns:p14="http://schemas.microsoft.com/office/powerpoint/2010/main" val="37053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Suspend Judgment</a:t>
            </a:r>
          </a:p>
          <a:p>
            <a:pPr lvl="1"/>
            <a:r>
              <a:rPr lang="en-US" sz="3200" dirty="0" smtClean="0">
                <a:latin typeface="Georgia" panose="02040502050405020303" pitchFamily="18" charset="0"/>
              </a:rPr>
              <a:t>Hear </a:t>
            </a:r>
            <a:r>
              <a:rPr lang="en-US" sz="3200" dirty="0">
                <a:latin typeface="Georgia" panose="02040502050405020303" pitchFamily="18" charset="0"/>
              </a:rPr>
              <a:t>people without making a final judgment</a:t>
            </a:r>
          </a:p>
          <a:p>
            <a:pPr lvl="1"/>
            <a:r>
              <a:rPr lang="en-US" sz="3200" dirty="0" smtClean="0">
                <a:latin typeface="Georgia" panose="02040502050405020303" pitchFamily="18" charset="0"/>
              </a:rPr>
              <a:t>Try </a:t>
            </a:r>
            <a:r>
              <a:rPr lang="en-US" sz="3200" dirty="0">
                <a:latin typeface="Georgia" panose="02040502050405020303" pitchFamily="18" charset="0"/>
              </a:rPr>
              <a:t>to understand their point of view</a:t>
            </a: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A closed </a:t>
            </a:r>
            <a:r>
              <a:rPr lang="en-US" sz="3200" dirty="0" smtClean="0">
                <a:latin typeface="Georgia" panose="02040502050405020303" pitchFamily="18" charset="0"/>
              </a:rPr>
              <a:t>mind </a:t>
            </a:r>
            <a:r>
              <a:rPr lang="en-US" sz="3200" dirty="0">
                <a:latin typeface="Georgia" panose="02040502050405020303" pitchFamily="18" charset="0"/>
              </a:rPr>
              <a:t>is an empty </a:t>
            </a:r>
            <a:r>
              <a:rPr lang="en-US" sz="3200" dirty="0" smtClean="0">
                <a:latin typeface="Georgia" panose="02040502050405020303" pitchFamily="18" charset="0"/>
              </a:rPr>
              <a:t>mind</a:t>
            </a:r>
          </a:p>
          <a:p>
            <a:pPr lvl="1"/>
            <a:endParaRPr lang="en-US" sz="32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Focus Your Listening</a:t>
            </a: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Listen for main points</a:t>
            </a:r>
          </a:p>
          <a:p>
            <a:pPr lvl="1"/>
            <a:r>
              <a:rPr lang="en-US" sz="3200" dirty="0" smtClean="0">
                <a:latin typeface="Georgia" panose="02040502050405020303" pitchFamily="18" charset="0"/>
              </a:rPr>
              <a:t>Most </a:t>
            </a:r>
            <a:r>
              <a:rPr lang="en-US" sz="3200" dirty="0">
                <a:latin typeface="Georgia" panose="02040502050405020303" pitchFamily="18" charset="0"/>
              </a:rPr>
              <a:t>speeches are made up of 2-4 main </a:t>
            </a:r>
            <a:r>
              <a:rPr lang="en-US" sz="3200" dirty="0" smtClean="0">
                <a:latin typeface="Georgia" panose="02040502050405020303" pitchFamily="18" charset="0"/>
              </a:rPr>
              <a:t>points</a:t>
            </a:r>
            <a:endParaRPr lang="en-US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72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Listen for Evidence</a:t>
            </a: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Is it relevant to the speaker’s claims?</a:t>
            </a: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Concern yourself with the evidence:</a:t>
            </a: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Is it sufficient to support the speaker’s point?</a:t>
            </a: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Is it accurate?</a:t>
            </a: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Is it taken from objective sources?</a:t>
            </a:r>
          </a:p>
          <a:p>
            <a:endParaRPr lang="en-US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Listen for Technique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Analyze the introduction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Assess the organization of the speech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How is attention grabbed?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Is it clear and easy to follow?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How does the speaker relate to the audience?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What are the main points?</a:t>
            </a:r>
          </a:p>
        </p:txBody>
      </p:sp>
    </p:spTree>
    <p:extLst>
      <p:ext uri="{BB962C8B-B14F-4D97-AF65-F5344CB8AC3E}">
        <p14:creationId xmlns:p14="http://schemas.microsoft.com/office/powerpoint/2010/main" val="31360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Study the speaker’s language</a:t>
            </a:r>
          </a:p>
          <a:p>
            <a:pPr lvl="1"/>
            <a:r>
              <a:rPr lang="en-US" sz="3200" dirty="0" smtClean="0">
                <a:latin typeface="Georgia" panose="02040502050405020303" pitchFamily="18" charset="0"/>
              </a:rPr>
              <a:t>Is </a:t>
            </a:r>
            <a:r>
              <a:rPr lang="en-US" sz="3200" dirty="0">
                <a:latin typeface="Georgia" panose="02040502050405020303" pitchFamily="18" charset="0"/>
              </a:rPr>
              <a:t>it accurate, clear, vivid, and appropriate</a:t>
            </a:r>
            <a:r>
              <a:rPr lang="en-US" sz="3200" dirty="0" smtClean="0">
                <a:latin typeface="Georgia" panose="02040502050405020303" pitchFamily="18" charset="0"/>
              </a:rPr>
              <a:t>?</a:t>
            </a:r>
            <a:endParaRPr lang="en-US" sz="3200" dirty="0">
              <a:latin typeface="Georgia" panose="02040502050405020303" pitchFamily="18" charset="0"/>
            </a:endParaRP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Does the speaker adapt well to audience?</a:t>
            </a:r>
          </a:p>
          <a:p>
            <a:r>
              <a:rPr lang="en-US" sz="3600" b="1" dirty="0">
                <a:latin typeface="Georgia" panose="02040502050405020303" pitchFamily="18" charset="0"/>
              </a:rPr>
              <a:t>Diagnose the speaker’s delivery:</a:t>
            </a: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Is it fluent, dynamic, and convincing</a:t>
            </a:r>
            <a:r>
              <a:rPr lang="en-US" sz="3200" dirty="0" smtClean="0">
                <a:latin typeface="Georgia" panose="02040502050405020303" pitchFamily="18" charset="0"/>
              </a:rPr>
              <a:t>?</a:t>
            </a:r>
          </a:p>
          <a:p>
            <a:pPr lvl="1"/>
            <a:endParaRPr lang="en-US" sz="3200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How well does the speaker use eye contact and visual </a:t>
            </a:r>
            <a:r>
              <a:rPr lang="en-US" sz="3200" b="1" dirty="0" smtClean="0">
                <a:latin typeface="Georgia" panose="02040502050405020303" pitchFamily="18" charset="0"/>
              </a:rPr>
              <a:t>aids?</a:t>
            </a:r>
          </a:p>
          <a:p>
            <a:pPr lvl="1"/>
            <a:r>
              <a:rPr lang="en-US" sz="2800" dirty="0" smtClean="0">
                <a:latin typeface="Georgia" panose="02040502050405020303" pitchFamily="18" charset="0"/>
              </a:rPr>
              <a:t>Figure </a:t>
            </a:r>
            <a:r>
              <a:rPr lang="en-US" sz="2800" dirty="0">
                <a:latin typeface="Georgia" panose="02040502050405020303" pitchFamily="18" charset="0"/>
              </a:rPr>
              <a:t>out why it went well or it didn’t</a:t>
            </a:r>
          </a:p>
        </p:txBody>
      </p:sp>
    </p:spTree>
    <p:extLst>
      <p:ext uri="{BB962C8B-B14F-4D97-AF65-F5344CB8AC3E}">
        <p14:creationId xmlns:p14="http://schemas.microsoft.com/office/powerpoint/2010/main" val="37717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“Are you listening to me?”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22" y="1825625"/>
            <a:ext cx="9509760" cy="4786190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is often asked because the speaker thinks the listener is nodding off or daydreaming.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531" y="0"/>
            <a:ext cx="2263469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Georgia" panose="02040502050405020303" pitchFamily="18" charset="0"/>
              </a:rPr>
              <a:t>Develop Note-taking Skills</a:t>
            </a:r>
          </a:p>
          <a:p>
            <a:pPr lvl="1"/>
            <a:r>
              <a:rPr lang="en-US" sz="2800" dirty="0" smtClean="0">
                <a:latin typeface="Georgia" panose="02040502050405020303" pitchFamily="18" charset="0"/>
              </a:rPr>
              <a:t>Know what to listen for and know how to record it</a:t>
            </a:r>
          </a:p>
          <a:p>
            <a:pPr lvl="2"/>
            <a:r>
              <a:rPr lang="en-US" sz="2400" dirty="0" smtClean="0">
                <a:latin typeface="Georgia" panose="02040502050405020303" pitchFamily="18" charset="0"/>
              </a:rPr>
              <a:t>Key-word </a:t>
            </a:r>
            <a:r>
              <a:rPr lang="en-US" sz="2400" dirty="0">
                <a:latin typeface="Georgia" panose="02040502050405020303" pitchFamily="18" charset="0"/>
              </a:rPr>
              <a:t>outline: An outline that briefly notes a speaker’s main points and supporting evidence in rough outline form</a:t>
            </a:r>
          </a:p>
          <a:p>
            <a:pPr lvl="2"/>
            <a:r>
              <a:rPr lang="en-US" sz="2400" dirty="0">
                <a:latin typeface="Georgia" panose="02040502050405020303" pitchFamily="18" charset="0"/>
              </a:rPr>
              <a:t>Brief but clear notes separated by main idea and supporting evidence of each</a:t>
            </a:r>
          </a:p>
          <a:p>
            <a:r>
              <a:rPr lang="en-US" sz="3200" b="1" dirty="0">
                <a:latin typeface="Georgia" panose="02040502050405020303" pitchFamily="18" charset="0"/>
              </a:rPr>
              <a:t>Practice makes perfect!</a:t>
            </a:r>
          </a:p>
        </p:txBody>
      </p:sp>
    </p:spTree>
    <p:extLst>
      <p:ext uri="{BB962C8B-B14F-4D97-AF65-F5344CB8AC3E}">
        <p14:creationId xmlns:p14="http://schemas.microsoft.com/office/powerpoint/2010/main" val="8537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atin typeface="Georgia" panose="02040502050405020303" pitchFamily="18" charset="0"/>
              </a:rPr>
              <a:t>Page 15 Question 4 is your assignment</a:t>
            </a:r>
            <a:endParaRPr lang="en-US" sz="72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Listening and Hearing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Listening 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Hearing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Involves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series of cognitive steps</a:t>
                      </a:r>
                      <a:endParaRPr lang="en-US" sz="2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Learned process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Physiological</a:t>
                      </a:r>
                      <a:r>
                        <a:rPr lang="en-US" sz="24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process</a:t>
                      </a:r>
                      <a:endParaRPr lang="en-US" sz="24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Passive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WHAT IS LISTENING?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and hearing are not the same; listening is a lot more complex than hearing.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can be described as a series of five steps: receiving, understanding, remembering, evaluating, and responding.</a:t>
            </a:r>
          </a:p>
          <a:p>
            <a:pPr algn="just"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43944"/>
            <a:ext cx="10058400" cy="539109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On </a:t>
            </a:r>
            <a:r>
              <a:rPr lang="en-US" sz="4000" dirty="0" smtClean="0">
                <a:latin typeface="Georgia" panose="02040502050405020303" pitchFamily="18" charset="0"/>
              </a:rPr>
              <a:t>average, </a:t>
            </a:r>
            <a:r>
              <a:rPr lang="en-US" sz="4000" dirty="0">
                <a:latin typeface="Georgia" panose="02040502050405020303" pitchFamily="18" charset="0"/>
              </a:rPr>
              <a:t>people only grasp </a:t>
            </a:r>
            <a:r>
              <a:rPr lang="en-US" sz="4000" b="1" dirty="0">
                <a:latin typeface="Georgia" panose="02040502050405020303" pitchFamily="18" charset="0"/>
              </a:rPr>
              <a:t>about 50% of what is heard</a:t>
            </a:r>
          </a:p>
          <a:p>
            <a:r>
              <a:rPr lang="en-US" sz="4000" dirty="0">
                <a:latin typeface="Georgia" panose="02040502050405020303" pitchFamily="18" charset="0"/>
              </a:rPr>
              <a:t>On </a:t>
            </a:r>
            <a:r>
              <a:rPr lang="en-US" sz="4000" dirty="0" smtClean="0">
                <a:latin typeface="Georgia" panose="02040502050405020303" pitchFamily="18" charset="0"/>
              </a:rPr>
              <a:t>average, </a:t>
            </a:r>
            <a:r>
              <a:rPr lang="en-US" sz="4000" dirty="0">
                <a:latin typeface="Georgia" panose="02040502050405020303" pitchFamily="18" charset="0"/>
              </a:rPr>
              <a:t>after 24 hours people only </a:t>
            </a:r>
            <a:r>
              <a:rPr lang="en-US" sz="4000" b="1" dirty="0">
                <a:latin typeface="Georgia" panose="02040502050405020303" pitchFamily="18" charset="0"/>
              </a:rPr>
              <a:t>remember 10% </a:t>
            </a:r>
            <a:r>
              <a:rPr lang="en-US" sz="4000" dirty="0">
                <a:latin typeface="Georgia" panose="02040502050405020303" pitchFamily="18" charset="0"/>
              </a:rPr>
              <a:t>of the original message</a:t>
            </a:r>
          </a:p>
          <a:p>
            <a:r>
              <a:rPr lang="en-US" sz="4000" dirty="0">
                <a:latin typeface="Georgia" panose="02040502050405020303" pitchFamily="18" charset="0"/>
              </a:rPr>
              <a:t>People who typically listen well are:</a:t>
            </a:r>
          </a:p>
          <a:p>
            <a:pPr lvl="2"/>
            <a:r>
              <a:rPr lang="en-US" sz="3200" dirty="0">
                <a:latin typeface="Georgia" panose="02040502050405020303" pitchFamily="18" charset="0"/>
              </a:rPr>
              <a:t>Top business executives</a:t>
            </a:r>
          </a:p>
          <a:p>
            <a:pPr lvl="2"/>
            <a:r>
              <a:rPr lang="en-US" sz="3200" dirty="0">
                <a:latin typeface="Georgia" panose="02040502050405020303" pitchFamily="18" charset="0"/>
              </a:rPr>
              <a:t>Successful politicians</a:t>
            </a:r>
          </a:p>
          <a:p>
            <a:pPr lvl="2"/>
            <a:r>
              <a:rPr lang="en-US" sz="3200" dirty="0">
                <a:latin typeface="Georgia" panose="02040502050405020303" pitchFamily="18" charset="0"/>
              </a:rPr>
              <a:t>Excellent teachers</a:t>
            </a:r>
          </a:p>
        </p:txBody>
      </p:sp>
    </p:spTree>
    <p:extLst>
      <p:ext uri="{BB962C8B-B14F-4D97-AF65-F5344CB8AC3E}">
        <p14:creationId xmlns:p14="http://schemas.microsoft.com/office/powerpoint/2010/main" val="20902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527" y="377351"/>
            <a:ext cx="10058400" cy="393192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More than 60% </a:t>
            </a:r>
            <a:r>
              <a:rPr lang="en-US" sz="3200" dirty="0">
                <a:latin typeface="Georgia" panose="02040502050405020303" pitchFamily="18" charset="0"/>
              </a:rPr>
              <a:t>of business errors come from poor listening</a:t>
            </a:r>
          </a:p>
          <a:p>
            <a:r>
              <a:rPr lang="en-US" sz="3200" b="1" dirty="0">
                <a:latin typeface="Georgia" panose="02040502050405020303" pitchFamily="18" charset="0"/>
              </a:rPr>
              <a:t>Effective listening improves: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Efficiency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Sales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Customer satisfaction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Employee moral</a:t>
            </a:r>
          </a:p>
          <a:p>
            <a:r>
              <a:rPr lang="en-US" sz="3200" dirty="0">
                <a:latin typeface="Georgia" panose="02040502050405020303" pitchFamily="18" charset="0"/>
              </a:rPr>
              <a:t>Effective listeners tend to hold higher job positions and have higher grades</a:t>
            </a:r>
          </a:p>
          <a:p>
            <a:r>
              <a:rPr lang="en-US" sz="3200" dirty="0">
                <a:latin typeface="Georgia" panose="02040502050405020303" pitchFamily="18" charset="0"/>
              </a:rPr>
              <a:t>Bad listening can lead to passing on bad information</a:t>
            </a:r>
          </a:p>
        </p:txBody>
      </p:sp>
    </p:spTree>
    <p:extLst>
      <p:ext uri="{BB962C8B-B14F-4D97-AF65-F5344CB8AC3E}">
        <p14:creationId xmlns:p14="http://schemas.microsoft.com/office/powerpoint/2010/main" val="19401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Kinds of Listening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There are 4 kinds of listening:</a:t>
            </a:r>
          </a:p>
          <a:p>
            <a:r>
              <a:rPr lang="en-US" sz="3200" b="1" dirty="0">
                <a:latin typeface="Georgia" panose="02040502050405020303" pitchFamily="18" charset="0"/>
              </a:rPr>
              <a:t>Appreciate listening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Listening for pleasure or enjoyment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Examples: Music, Comedy, Entertaining Speech</a:t>
            </a:r>
          </a:p>
          <a:p>
            <a:r>
              <a:rPr lang="en-US" sz="3200" b="1" dirty="0">
                <a:latin typeface="Georgia" panose="02040502050405020303" pitchFamily="18" charset="0"/>
              </a:rPr>
              <a:t>Empathetic listening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Listening to provide emotional support to a speaker</a:t>
            </a:r>
          </a:p>
          <a:p>
            <a:pPr lvl="1"/>
            <a:r>
              <a:rPr lang="en-US" sz="2800" dirty="0">
                <a:latin typeface="Georgia" panose="02040502050405020303" pitchFamily="18" charset="0"/>
              </a:rPr>
              <a:t>Examples: Friend in distress, psychiatrist to a patient</a:t>
            </a:r>
          </a:p>
        </p:txBody>
      </p:sp>
    </p:spTree>
    <p:extLst>
      <p:ext uri="{BB962C8B-B14F-4D97-AF65-F5344CB8AC3E}">
        <p14:creationId xmlns:p14="http://schemas.microsoft.com/office/powerpoint/2010/main" val="21587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80382"/>
            <a:ext cx="10058400" cy="393192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Georgia" panose="02040502050405020303" pitchFamily="18" charset="0"/>
              </a:rPr>
              <a:t>Comprehensive listening</a:t>
            </a: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Listening </a:t>
            </a:r>
            <a:r>
              <a:rPr lang="en-US" sz="3200" b="1" dirty="0">
                <a:latin typeface="Georgia" panose="02040502050405020303" pitchFamily="18" charset="0"/>
              </a:rPr>
              <a:t>to understand </a:t>
            </a:r>
            <a:r>
              <a:rPr lang="en-US" sz="3200" dirty="0">
                <a:latin typeface="Georgia" panose="02040502050405020303" pitchFamily="18" charset="0"/>
              </a:rPr>
              <a:t>the message of the speaker</a:t>
            </a: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Examples: Classroom lecture, directions to someone’s house</a:t>
            </a:r>
          </a:p>
          <a:p>
            <a:r>
              <a:rPr lang="en-US" sz="3600" b="1" dirty="0">
                <a:latin typeface="Georgia" panose="02040502050405020303" pitchFamily="18" charset="0"/>
              </a:rPr>
              <a:t>Critical Listening</a:t>
            </a: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Listening </a:t>
            </a:r>
            <a:r>
              <a:rPr lang="en-US" sz="3200" b="1" dirty="0">
                <a:latin typeface="Georgia" panose="02040502050405020303" pitchFamily="18" charset="0"/>
              </a:rPr>
              <a:t>to evaluate </a:t>
            </a:r>
            <a:r>
              <a:rPr lang="en-US" sz="3200" dirty="0">
                <a:latin typeface="Georgia" panose="02040502050405020303" pitchFamily="18" charset="0"/>
              </a:rPr>
              <a:t>a message for purposes of </a:t>
            </a:r>
            <a:r>
              <a:rPr lang="en-US" sz="3200" b="1" dirty="0">
                <a:latin typeface="Georgia" panose="02040502050405020303" pitchFamily="18" charset="0"/>
              </a:rPr>
              <a:t>accepting or rejecting it</a:t>
            </a: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Examples: Sales pitch, Campaign speech</a:t>
            </a:r>
          </a:p>
          <a:p>
            <a:r>
              <a:rPr lang="en-US" sz="3600" dirty="0">
                <a:latin typeface="Georgia" panose="02040502050405020303" pitchFamily="18" charset="0"/>
              </a:rPr>
              <a:t>You must use your mind as well as your ears when listening critically and comprehensively</a:t>
            </a:r>
          </a:p>
          <a:p>
            <a:endParaRPr lang="en-US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7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 </a:t>
            </a:r>
            <a:r>
              <a:rPr lang="en-US" b="1" dirty="0">
                <a:latin typeface="Georgia" panose="02040502050405020303" pitchFamily="18" charset="0"/>
              </a:rPr>
              <a:t>Causes of Poor Listening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42512"/>
            <a:ext cx="10058400" cy="393192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There are 4 main causes of Poor Listening:</a:t>
            </a:r>
          </a:p>
          <a:p>
            <a:pPr lvl="1"/>
            <a:r>
              <a:rPr lang="en-US" sz="3200" b="1" dirty="0">
                <a:latin typeface="Georgia" panose="02040502050405020303" pitchFamily="18" charset="0"/>
              </a:rPr>
              <a:t>Not Concentrating</a:t>
            </a:r>
          </a:p>
          <a:p>
            <a:pPr lvl="2"/>
            <a:r>
              <a:rPr lang="en-US" sz="2800" dirty="0">
                <a:latin typeface="Georgia" panose="02040502050405020303" pitchFamily="18" charset="0"/>
              </a:rPr>
              <a:t>Spare “brain time”: The difference between the rate at which most people talk (120 to 150 words a minute) and the rate at which the brain can process language (400 to 800 words a minute)</a:t>
            </a:r>
          </a:p>
          <a:p>
            <a:r>
              <a:rPr lang="en-US" sz="3600" b="1" dirty="0">
                <a:latin typeface="Georgia" panose="02040502050405020303" pitchFamily="18" charset="0"/>
              </a:rPr>
              <a:t>Listening Too Hard</a:t>
            </a:r>
          </a:p>
          <a:p>
            <a:pPr lvl="1"/>
            <a:r>
              <a:rPr lang="en-US" sz="3200" dirty="0">
                <a:latin typeface="Georgia" panose="02040502050405020303" pitchFamily="18" charset="0"/>
              </a:rPr>
              <a:t>In trying to get every single detail, often times the main point is missed</a:t>
            </a:r>
          </a:p>
        </p:txBody>
      </p:sp>
    </p:spTree>
    <p:extLst>
      <p:ext uri="{BB962C8B-B14F-4D97-AF65-F5344CB8AC3E}">
        <p14:creationId xmlns:p14="http://schemas.microsoft.com/office/powerpoint/2010/main" val="24292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121</TotalTime>
  <Words>816</Words>
  <Application>Microsoft Office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Century Gothic</vt:lpstr>
      <vt:lpstr>Garamond</vt:lpstr>
      <vt:lpstr>Georgia</vt:lpstr>
      <vt:lpstr>Times New Roman</vt:lpstr>
      <vt:lpstr>Wingdings</vt:lpstr>
      <vt:lpstr>Savon</vt:lpstr>
      <vt:lpstr>Listening Skills</vt:lpstr>
      <vt:lpstr>“Are you listening to me?”</vt:lpstr>
      <vt:lpstr>Difference between Listening and Hearing</vt:lpstr>
      <vt:lpstr>WHAT IS LISTENING?</vt:lpstr>
      <vt:lpstr>PowerPoint Presentation</vt:lpstr>
      <vt:lpstr>PowerPoint Presentation</vt:lpstr>
      <vt:lpstr>Kinds of Listening</vt:lpstr>
      <vt:lpstr>PowerPoint Presentation</vt:lpstr>
      <vt:lpstr> Causes of Poor Listening</vt:lpstr>
      <vt:lpstr>PowerPoint Presentation</vt:lpstr>
      <vt:lpstr>How to Become a Better Listener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Listening Skills</dc:title>
  <dc:creator>Faiza Mumtaz</dc:creator>
  <cp:lastModifiedBy>Faiza Mumtaz</cp:lastModifiedBy>
  <cp:revision>9</cp:revision>
  <dcterms:created xsi:type="dcterms:W3CDTF">2022-03-28T04:04:35Z</dcterms:created>
  <dcterms:modified xsi:type="dcterms:W3CDTF">2022-03-29T04:52:23Z</dcterms:modified>
</cp:coreProperties>
</file>