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545" r:id="rId2"/>
    <p:sldId id="518" r:id="rId3"/>
    <p:sldId id="262" r:id="rId4"/>
    <p:sldId id="546" r:id="rId5"/>
    <p:sldId id="520" r:id="rId6"/>
    <p:sldId id="529" r:id="rId7"/>
    <p:sldId id="530" r:id="rId8"/>
    <p:sldId id="268" r:id="rId9"/>
    <p:sldId id="548" r:id="rId10"/>
    <p:sldId id="521" r:id="rId11"/>
    <p:sldId id="523" r:id="rId12"/>
    <p:sldId id="524" r:id="rId13"/>
    <p:sldId id="525" r:id="rId14"/>
    <p:sldId id="526" r:id="rId15"/>
    <p:sldId id="549" r:id="rId16"/>
    <p:sldId id="550" r:id="rId17"/>
    <p:sldId id="527" r:id="rId18"/>
    <p:sldId id="528" r:id="rId19"/>
    <p:sldId id="551" r:id="rId20"/>
    <p:sldId id="522" r:id="rId21"/>
    <p:sldId id="547" r:id="rId22"/>
    <p:sldId id="540" r:id="rId23"/>
    <p:sldId id="531" r:id="rId24"/>
    <p:sldId id="532" r:id="rId25"/>
    <p:sldId id="533" r:id="rId26"/>
    <p:sldId id="534" r:id="rId27"/>
    <p:sldId id="535" r:id="rId28"/>
    <p:sldId id="536" r:id="rId29"/>
    <p:sldId id="267" r:id="rId30"/>
    <p:sldId id="537" r:id="rId31"/>
    <p:sldId id="276" r:id="rId32"/>
    <p:sldId id="538" r:id="rId33"/>
    <p:sldId id="539" r:id="rId34"/>
    <p:sldId id="278" r:id="rId35"/>
    <p:sldId id="541" r:id="rId36"/>
    <p:sldId id="542" r:id="rId37"/>
    <p:sldId id="543" r:id="rId38"/>
    <p:sldId id="544" r:id="rId39"/>
    <p:sldId id="27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85635" autoAdjust="0"/>
  </p:normalViewPr>
  <p:slideViewPr>
    <p:cSldViewPr snapToGrid="0">
      <p:cViewPr varScale="1">
        <p:scale>
          <a:sx n="64" d="100"/>
          <a:sy n="64"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pieChart>
        <c:varyColors val="1"/>
        <c:ser>
          <c:idx val="0"/>
          <c:order val="0"/>
          <c:tx>
            <c:strRef>
              <c:f>Sheet1!$B$1</c:f>
              <c:strCache>
                <c:ptCount val="1"/>
                <c:pt idx="0">
                  <c:v>Types of Communication</c:v>
                </c:pt>
              </c:strCache>
            </c:strRef>
          </c:tx>
          <c:spPr>
            <a:ln>
              <a:solidFill>
                <a:schemeClr val="tx1"/>
              </a:solidFill>
            </a:ln>
          </c:spPr>
          <c:dPt>
            <c:idx val="0"/>
            <c:bubble3D val="0"/>
            <c:spPr>
              <a:solidFill>
                <a:schemeClr val="accent5">
                  <a:lumMod val="40000"/>
                  <a:lumOff val="60000"/>
                </a:schemeClr>
              </a:solidFill>
              <a:ln>
                <a:solidFill>
                  <a:schemeClr val="tx1"/>
                </a:solidFill>
              </a:ln>
            </c:spPr>
            <c:extLst xmlns:c16r2="http://schemas.microsoft.com/office/drawing/2015/06/chart">
              <c:ext xmlns:c16="http://schemas.microsoft.com/office/drawing/2014/chart" uri="{C3380CC4-5D6E-409C-BE32-E72D297353CC}">
                <c16:uniqueId val="{00000001-65B9-46FE-9D33-A02E25633965}"/>
              </c:ext>
            </c:extLst>
          </c:dPt>
          <c:dPt>
            <c:idx val="1"/>
            <c:bubble3D val="0"/>
            <c:spPr>
              <a:solidFill>
                <a:srgbClr val="D01099"/>
              </a:solidFill>
              <a:ln>
                <a:solidFill>
                  <a:schemeClr val="tx1"/>
                </a:solidFill>
              </a:ln>
            </c:spPr>
            <c:extLst xmlns:c16r2="http://schemas.microsoft.com/office/drawing/2015/06/chart">
              <c:ext xmlns:c16="http://schemas.microsoft.com/office/drawing/2014/chart" uri="{C3380CC4-5D6E-409C-BE32-E72D297353CC}">
                <c16:uniqueId val="{00000003-65B9-46FE-9D33-A02E25633965}"/>
              </c:ext>
            </c:extLst>
          </c:dPt>
          <c:dPt>
            <c:idx val="2"/>
            <c:bubble3D val="0"/>
            <c:spPr>
              <a:solidFill>
                <a:schemeClr val="accent1">
                  <a:lumMod val="40000"/>
                  <a:lumOff val="60000"/>
                </a:schemeClr>
              </a:solidFill>
              <a:ln>
                <a:solidFill>
                  <a:schemeClr val="tx1"/>
                </a:solidFill>
              </a:ln>
            </c:spPr>
            <c:extLst xmlns:c16r2="http://schemas.microsoft.com/office/drawing/2015/06/chart">
              <c:ext xmlns:c16="http://schemas.microsoft.com/office/drawing/2014/chart" uri="{C3380CC4-5D6E-409C-BE32-E72D297353CC}">
                <c16:uniqueId val="{00000005-65B9-46FE-9D33-A02E25633965}"/>
              </c:ext>
            </c:extLst>
          </c:dPt>
          <c:dLbls>
            <c:dLbl>
              <c:idx val="0"/>
              <c:layout>
                <c:manualLayout>
                  <c:x val="-3.911158452354186E-2"/>
                  <c:y val="1.5430278360952419E-3"/>
                </c:manualLayout>
              </c:layou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1-65B9-46FE-9D33-A02E25633965}"/>
                </c:ext>
                <c:ext xmlns:c15="http://schemas.microsoft.com/office/drawing/2012/chart" uri="{CE6537A1-D6FC-4f65-9D91-7224C49458BB}"/>
              </c:extLst>
            </c:dLbl>
            <c:dLbl>
              <c:idx val="1"/>
              <c:layout>
                <c:manualLayout>
                  <c:x val="-0.12419770327247832"/>
                  <c:y val="4.7688836593968095E-3"/>
                </c:manualLayout>
              </c:layout>
              <c:tx>
                <c:rich>
                  <a:bodyPr/>
                  <a:lstStyle/>
                  <a:p>
                    <a:r>
                      <a:rPr lang="en-US" sz="2400"/>
                      <a:t>Voice
38%</a:t>
                    </a:r>
                    <a:endParaRPr lang="en-US"/>
                  </a:p>
                </c:rich>
              </c:tx>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3-65B9-46FE-9D33-A02E25633965}"/>
                </c:ext>
                <c:ext xmlns:c15="http://schemas.microsoft.com/office/drawing/2012/chart" uri="{CE6537A1-D6FC-4f65-9D91-7224C49458BB}"/>
              </c:extLst>
            </c:dLbl>
            <c:dLbl>
              <c:idx val="2"/>
              <c:layout>
                <c:manualLayout>
                  <c:x val="0.2027764598838227"/>
                  <c:y val="-2.4256352787641145E-2"/>
                </c:manualLayout>
              </c:layout>
              <c:showLegendKey val="0"/>
              <c:showVal val="0"/>
              <c:showCatName val="1"/>
              <c:showSerName val="0"/>
              <c:showPercent val="1"/>
              <c:showBubbleSize val="0"/>
              <c:extLst xmlns:c16r2="http://schemas.microsoft.com/office/drawing/2015/06/chart">
                <c:ext xmlns:c16="http://schemas.microsoft.com/office/drawing/2014/chart" uri="{C3380CC4-5D6E-409C-BE32-E72D297353CC}">
                  <c16:uniqueId val="{00000005-65B9-46FE-9D33-A02E25633965}"/>
                </c:ext>
                <c:ext xmlns:c15="http://schemas.microsoft.com/office/drawing/2012/chart" uri="{CE6537A1-D6FC-4f65-9D91-7224C49458BB}"/>
              </c:extLst>
            </c:dLbl>
            <c:spPr>
              <a:noFill/>
              <a:ln>
                <a:noFill/>
              </a:ln>
              <a:effectLst/>
            </c:spPr>
            <c:txPr>
              <a:bodyPr/>
              <a:lstStyle/>
              <a:p>
                <a:pPr>
                  <a:defRPr sz="2400" b="1"/>
                </a:pPr>
                <a:endParaRPr lang="en-US"/>
              </a:p>
            </c:txPr>
            <c:showLegendKey val="0"/>
            <c:showVal val="0"/>
            <c:showCatName val="1"/>
            <c:showSerName val="0"/>
            <c:showPercent val="1"/>
            <c:showBubbleSize val="0"/>
            <c:showLeaderLines val="1"/>
            <c:extLst xmlns:c16r2="http://schemas.microsoft.com/office/drawing/2015/06/chart">
              <c:ext xmlns:c15="http://schemas.microsoft.com/office/drawing/2012/chart" uri="{CE6537A1-D6FC-4f65-9D91-7224C49458BB}"/>
            </c:extLst>
          </c:dLbls>
          <c:cat>
            <c:strRef>
              <c:f>Sheet1!$A$2:$A$5</c:f>
              <c:strCache>
                <c:ptCount val="3"/>
                <c:pt idx="0">
                  <c:v>Spoken Word</c:v>
                </c:pt>
                <c:pt idx="1">
                  <c:v>Tone of Voice</c:v>
                </c:pt>
                <c:pt idx="2">
                  <c:v>Body Language</c:v>
                </c:pt>
              </c:strCache>
            </c:strRef>
          </c:cat>
          <c:val>
            <c:numRef>
              <c:f>Sheet1!$B$2:$B$5</c:f>
              <c:numCache>
                <c:formatCode>General</c:formatCode>
                <c:ptCount val="4"/>
                <c:pt idx="0">
                  <c:v>7</c:v>
                </c:pt>
                <c:pt idx="1">
                  <c:v>38</c:v>
                </c:pt>
                <c:pt idx="2">
                  <c:v>55</c:v>
                </c:pt>
              </c:numCache>
            </c:numRef>
          </c:val>
          <c:extLst xmlns:c16r2="http://schemas.microsoft.com/office/drawing/2015/06/chart">
            <c:ext xmlns:c16="http://schemas.microsoft.com/office/drawing/2014/chart" uri="{C3380CC4-5D6E-409C-BE32-E72D297353CC}">
              <c16:uniqueId val="{00000006-65B9-46FE-9D33-A02E25633965}"/>
            </c:ext>
          </c:extLst>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F9397-2CA2-4C94-BF5A-B4D8CA00CD33}" type="datetimeFigureOut">
              <a:rPr lang="en-US" smtClean="0"/>
              <a:t>3/3/2022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5243C6-DB9F-4AE1-9236-E9B27E9B0A2A}" type="slidenum">
              <a:rPr lang="en-US" smtClean="0"/>
              <a:t>‹#›</a:t>
            </a:fld>
            <a:endParaRPr lang="en-US"/>
          </a:p>
        </p:txBody>
      </p:sp>
    </p:spTree>
    <p:extLst>
      <p:ext uri="{BB962C8B-B14F-4D97-AF65-F5344CB8AC3E}">
        <p14:creationId xmlns:p14="http://schemas.microsoft.com/office/powerpoint/2010/main" val="3184472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275260-2508-4C88-802E-F4F2AD09605A}" type="slidenum">
              <a:rPr lang="en-US" smtClean="0"/>
              <a:t>3</a:t>
            </a:fld>
            <a:endParaRPr lang="en-US"/>
          </a:p>
        </p:txBody>
      </p:sp>
    </p:spTree>
    <p:extLst>
      <p:ext uri="{BB962C8B-B14F-4D97-AF65-F5344CB8AC3E}">
        <p14:creationId xmlns:p14="http://schemas.microsoft.com/office/powerpoint/2010/main" val="34842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2694F-A5CC-4CB2-AEA0-92C8FEF54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F1E7E49-55F4-4CB3-B63B-4570E119F4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D22F1C1-22DB-4EB8-82FA-4576F8DC1D14}"/>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5" name="Footer Placeholder 4">
            <a:extLst>
              <a:ext uri="{FF2B5EF4-FFF2-40B4-BE49-F238E27FC236}">
                <a16:creationId xmlns:a16="http://schemas.microsoft.com/office/drawing/2014/main" xmlns="" id="{35119DE2-77F4-450A-8028-9290AD86C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DB72AB-DAAB-4F5A-A850-2ABBF4A583BC}"/>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143691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A64C9E-E725-471F-BE71-D47197D83A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C270572-0BA6-4A8A-8C29-8781C585F6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F41EDC-6D21-4C28-A2A3-00F7E5DA03D4}"/>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5" name="Footer Placeholder 4">
            <a:extLst>
              <a:ext uri="{FF2B5EF4-FFF2-40B4-BE49-F238E27FC236}">
                <a16:creationId xmlns:a16="http://schemas.microsoft.com/office/drawing/2014/main" xmlns="" id="{862B6109-4C66-4734-9454-B6CF7A12E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1BB4AD7-96B5-4C52-9642-C8614FF30B77}"/>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1434053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567399F-E019-4931-B4E4-CA3E805E7D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453113D-EA17-4E7B-9ADD-30F7B6A1D97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A02D204-A68A-4214-8B0D-0E8E86B81B4B}"/>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5" name="Footer Placeholder 4">
            <a:extLst>
              <a:ext uri="{FF2B5EF4-FFF2-40B4-BE49-F238E27FC236}">
                <a16:creationId xmlns:a16="http://schemas.microsoft.com/office/drawing/2014/main" xmlns="" id="{605AD6C2-AD1A-4C35-AFF3-B593B3CD8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14D78A7-F8DA-45D3-83F1-5049A2F0DC28}"/>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3601496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77702B-9438-47BC-B324-B5D9540D3879}"/>
              </a:ext>
            </a:extLst>
          </p:cNvPr>
          <p:cNvSpPr>
            <a:spLocks noGrp="1"/>
          </p:cNvSpPr>
          <p:nvPr>
            <p:ph type="title"/>
          </p:nvPr>
        </p:nvSpPr>
        <p:spPr>
          <a:xfrm>
            <a:off x="914400" y="609600"/>
            <a:ext cx="103632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2DC294B-F138-48B3-8B26-1550A0D131E9}"/>
              </a:ext>
            </a:extLst>
          </p:cNvPr>
          <p:cNvSpPr>
            <a:spLocks noGrp="1"/>
          </p:cNvSpPr>
          <p:nvPr>
            <p:ph type="body" sz="half" idx="1"/>
          </p:nvPr>
        </p:nvSpPr>
        <p:spPr>
          <a:xfrm>
            <a:off x="914400" y="1981200"/>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2F97284-1A04-43E3-87F5-B13B7DD1B0F9}"/>
              </a:ext>
            </a:extLst>
          </p:cNvPr>
          <p:cNvSpPr>
            <a:spLocks noGrp="1"/>
          </p:cNvSpPr>
          <p:nvPr>
            <p:ph sz="quarter" idx="2"/>
          </p:nvPr>
        </p:nvSpPr>
        <p:spPr>
          <a:xfrm>
            <a:off x="6197600" y="1981200"/>
            <a:ext cx="508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xmlns="" id="{9CB81C84-72AB-4A86-9754-2B2F8A648498}"/>
              </a:ext>
            </a:extLst>
          </p:cNvPr>
          <p:cNvSpPr>
            <a:spLocks noGrp="1"/>
          </p:cNvSpPr>
          <p:nvPr>
            <p:ph sz="quarter" idx="3"/>
          </p:nvPr>
        </p:nvSpPr>
        <p:spPr>
          <a:xfrm>
            <a:off x="6197600" y="4114800"/>
            <a:ext cx="508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xmlns="" id="{8E3A20CC-A336-4DEA-AD04-5DA9CC91870D}"/>
              </a:ext>
            </a:extLst>
          </p:cNvPr>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xmlns="" id="{56A56C86-D111-4857-BC0F-BDF0C45E527D}"/>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xmlns="" id="{80EC1980-A2F3-446A-A716-FFB72DA3D7E8}"/>
              </a:ext>
            </a:extLst>
          </p:cNvPr>
          <p:cNvSpPr>
            <a:spLocks noGrp="1"/>
          </p:cNvSpPr>
          <p:nvPr>
            <p:ph type="sldNum" sz="quarter" idx="12"/>
          </p:nvPr>
        </p:nvSpPr>
        <p:spPr>
          <a:xfrm>
            <a:off x="8737600" y="6248400"/>
            <a:ext cx="2540000" cy="457200"/>
          </a:xfrm>
        </p:spPr>
        <p:txBody>
          <a:bodyPr/>
          <a:lstStyle>
            <a:lvl1pPr>
              <a:defRPr/>
            </a:lvl1pPr>
          </a:lstStyle>
          <a:p>
            <a:fld id="{B9F1B8F8-9C4F-46D8-9530-4AB78129E8B2}" type="slidenum">
              <a:rPr lang="en-US" altLang="en-US"/>
              <a:pPr/>
              <a:t>‹#›</a:t>
            </a:fld>
            <a:endParaRPr lang="en-US" altLang="en-US"/>
          </a:p>
        </p:txBody>
      </p:sp>
    </p:spTree>
    <p:extLst>
      <p:ext uri="{BB962C8B-B14F-4D97-AF65-F5344CB8AC3E}">
        <p14:creationId xmlns:p14="http://schemas.microsoft.com/office/powerpoint/2010/main" val="1506103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6C33DD-EBFF-4196-90C3-4AC6704A24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5AFC9E9-4385-4DF8-8C49-D62D6B4F0D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FD046B0-54EA-496C-B5A5-30027EF382B7}"/>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5" name="Footer Placeholder 4">
            <a:extLst>
              <a:ext uri="{FF2B5EF4-FFF2-40B4-BE49-F238E27FC236}">
                <a16:creationId xmlns:a16="http://schemas.microsoft.com/office/drawing/2014/main" xmlns="" id="{2C8D893B-707D-4357-97B4-B6037CF84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9EF71A-436A-4A39-A06E-0CEA24BCA9E0}"/>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197016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39878A-8848-48E1-B746-35B5C60FC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5923C42C-F6EE-44D4-A6EC-66A1BF9D52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C70B6966-0612-4345-85FA-0350F32C71F5}"/>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5" name="Footer Placeholder 4">
            <a:extLst>
              <a:ext uri="{FF2B5EF4-FFF2-40B4-BE49-F238E27FC236}">
                <a16:creationId xmlns:a16="http://schemas.microsoft.com/office/drawing/2014/main" xmlns="" id="{105955C8-DA6D-4671-8950-877E099BD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77AB8C3-D75B-4293-BC1F-E11A2F32E0E7}"/>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2327794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1A03FD-A591-4BAE-A44C-729C5C14A9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E7C4C10-5FED-49BF-8B49-5C4913AA2E7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53F38BC2-637A-443E-AB6E-6E45854D544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618EFAA6-BD1A-4435-A30D-9F26099C42F4}"/>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6" name="Footer Placeholder 5">
            <a:extLst>
              <a:ext uri="{FF2B5EF4-FFF2-40B4-BE49-F238E27FC236}">
                <a16:creationId xmlns:a16="http://schemas.microsoft.com/office/drawing/2014/main" xmlns="" id="{228EF94B-799D-4674-A1D9-2550E524BB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12638AE-90CA-432C-A306-CD6016EC6AEB}"/>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64643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54BC5-2F5F-448B-9FF6-25DF23F7CB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D997B6F3-D952-4CF0-9544-725D7FE0A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F43ED4D9-F566-4F66-9461-292100807E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6D88E8B-053D-4F87-9FB5-1B564CD5DA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B8BEA7CF-B4BE-45A3-A005-81EC71016D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FAECB27-9FA0-48C8-BE20-482DCF3887F4}"/>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8" name="Footer Placeholder 7">
            <a:extLst>
              <a:ext uri="{FF2B5EF4-FFF2-40B4-BE49-F238E27FC236}">
                <a16:creationId xmlns:a16="http://schemas.microsoft.com/office/drawing/2014/main" xmlns="" id="{A8BDE795-744E-4C9E-A984-25BC3EAC55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27A52358-7B1A-4C8B-AAD3-6383D2C13440}"/>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394615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259337-A47A-4B68-A3E2-3640D0C70B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45C63D7-B52A-4066-934B-01EA0CB84279}"/>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4" name="Footer Placeholder 3">
            <a:extLst>
              <a:ext uri="{FF2B5EF4-FFF2-40B4-BE49-F238E27FC236}">
                <a16:creationId xmlns:a16="http://schemas.microsoft.com/office/drawing/2014/main" xmlns="" id="{B177E934-D09B-4562-BDB7-65EB4C7677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470D53B-575C-4F9D-AE4C-B324EA21271E}"/>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224939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8CCF84F-ACA7-45A0-9B06-B24E76281A3F}"/>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3" name="Footer Placeholder 2">
            <a:extLst>
              <a:ext uri="{FF2B5EF4-FFF2-40B4-BE49-F238E27FC236}">
                <a16:creationId xmlns:a16="http://schemas.microsoft.com/office/drawing/2014/main" xmlns="" id="{49267CC0-8D18-4A8F-869B-020AC642E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8986C52-B28C-4D21-B304-CD93E5CDF4F1}"/>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4166945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F5A4A3-66E6-48C4-9ED6-93F165CEC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CF091EAE-9186-42B6-977D-72DAE2178C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2534624-E89B-4774-B542-10C37C372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2AE6DBC8-77D3-41B0-B8F5-6DBF00EC3DAD}"/>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6" name="Footer Placeholder 5">
            <a:extLst>
              <a:ext uri="{FF2B5EF4-FFF2-40B4-BE49-F238E27FC236}">
                <a16:creationId xmlns:a16="http://schemas.microsoft.com/office/drawing/2014/main" xmlns="" id="{80F60D99-AE34-4263-B5CC-D2C571B4A4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BCEF082-7118-49CA-B31F-19BFF67DD10C}"/>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74481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BDA719-6FE7-414E-929C-0CFCB6519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52BC00D-F92D-459C-B25C-229CF8D0AD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4B54752-312B-4B6E-8A85-6EDBA7DD32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2D59E51-1B16-4110-9A7C-30F33B96933F}"/>
              </a:ext>
            </a:extLst>
          </p:cNvPr>
          <p:cNvSpPr>
            <a:spLocks noGrp="1"/>
          </p:cNvSpPr>
          <p:nvPr>
            <p:ph type="dt" sz="half" idx="10"/>
          </p:nvPr>
        </p:nvSpPr>
        <p:spPr/>
        <p:txBody>
          <a:bodyPr/>
          <a:lstStyle/>
          <a:p>
            <a:fld id="{CE2B9168-DD7C-4123-B7A6-6EEA137A27C3}" type="datetimeFigureOut">
              <a:rPr lang="en-US" smtClean="0"/>
              <a:t>3/3/2022</a:t>
            </a:fld>
            <a:endParaRPr lang="en-US"/>
          </a:p>
        </p:txBody>
      </p:sp>
      <p:sp>
        <p:nvSpPr>
          <p:cNvPr id="6" name="Footer Placeholder 5">
            <a:extLst>
              <a:ext uri="{FF2B5EF4-FFF2-40B4-BE49-F238E27FC236}">
                <a16:creationId xmlns:a16="http://schemas.microsoft.com/office/drawing/2014/main" xmlns="" id="{49A0C640-08B8-4CCE-A0B6-DA3090A5D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179B4E9-670C-4020-8EEF-E4072BCB5655}"/>
              </a:ext>
            </a:extLst>
          </p:cNvPr>
          <p:cNvSpPr>
            <a:spLocks noGrp="1"/>
          </p:cNvSpPr>
          <p:nvPr>
            <p:ph type="sldNum" sz="quarter" idx="12"/>
          </p:nvPr>
        </p:nvSpPr>
        <p:spPr/>
        <p:txBody>
          <a:bodyPr/>
          <a:lstStyle/>
          <a:p>
            <a:fld id="{AB8A74A9-B7A1-4C1A-AA97-D402B67A3B20}" type="slidenum">
              <a:rPr lang="en-US" smtClean="0"/>
              <a:t>‹#›</a:t>
            </a:fld>
            <a:endParaRPr lang="en-US"/>
          </a:p>
        </p:txBody>
      </p:sp>
    </p:spTree>
    <p:extLst>
      <p:ext uri="{BB962C8B-B14F-4D97-AF65-F5344CB8AC3E}">
        <p14:creationId xmlns:p14="http://schemas.microsoft.com/office/powerpoint/2010/main" val="288601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71F09C-2459-4FF5-9A08-57AEC4EAC7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78E3DC05-7ABE-40C2-A719-A7AE2C3C7B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A014F6B-9A79-4CD9-94FE-730ACD700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B9168-DD7C-4123-B7A6-6EEA137A27C3}" type="datetimeFigureOut">
              <a:rPr lang="en-US" smtClean="0"/>
              <a:t>3/3/2022</a:t>
            </a:fld>
            <a:endParaRPr lang="en-US"/>
          </a:p>
        </p:txBody>
      </p:sp>
      <p:sp>
        <p:nvSpPr>
          <p:cNvPr id="5" name="Footer Placeholder 4">
            <a:extLst>
              <a:ext uri="{FF2B5EF4-FFF2-40B4-BE49-F238E27FC236}">
                <a16:creationId xmlns:a16="http://schemas.microsoft.com/office/drawing/2014/main" xmlns="" id="{AEA72759-5A1A-4E3C-9E4F-14530AFFEC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9A5889E-1CFD-4322-9BDB-201457D598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8A74A9-B7A1-4C1A-AA97-D402B67A3B20}" type="slidenum">
              <a:rPr lang="en-US" smtClean="0"/>
              <a:t>‹#›</a:t>
            </a:fld>
            <a:endParaRPr lang="en-US"/>
          </a:p>
        </p:txBody>
      </p:sp>
    </p:spTree>
    <p:extLst>
      <p:ext uri="{BB962C8B-B14F-4D97-AF65-F5344CB8AC3E}">
        <p14:creationId xmlns:p14="http://schemas.microsoft.com/office/powerpoint/2010/main" val="654274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6.xml"/><Relationship Id="rId5" Type="http://schemas.openxmlformats.org/officeDocument/2006/relationships/image" Target="../media/image28.jpeg"/><Relationship Id="rId4" Type="http://schemas.openxmlformats.org/officeDocument/2006/relationships/image" Target="../media/image27.jpeg"/></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6.xml"/><Relationship Id="rId6" Type="http://schemas.openxmlformats.org/officeDocument/2006/relationships/image" Target="../media/image35.jpeg"/><Relationship Id="rId5" Type="http://schemas.openxmlformats.org/officeDocument/2006/relationships/image" Target="../media/image34.jpeg"/><Relationship Id="rId4" Type="http://schemas.openxmlformats.org/officeDocument/2006/relationships/image" Target="../media/image3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2A7A1-9F9D-4109-A0C4-F56E317CF4E4}"/>
              </a:ext>
            </a:extLst>
          </p:cNvPr>
          <p:cNvSpPr>
            <a:spLocks noGrp="1"/>
          </p:cNvSpPr>
          <p:nvPr>
            <p:ph type="title"/>
          </p:nvPr>
        </p:nvSpPr>
        <p:spPr>
          <a:xfrm>
            <a:off x="1676400" y="2643376"/>
            <a:ext cx="10515600" cy="1325563"/>
          </a:xfrm>
        </p:spPr>
        <p:txBody>
          <a:bodyPr/>
          <a:lstStyle/>
          <a:p>
            <a:r>
              <a:rPr lang="en-US" b="1" dirty="0">
                <a:solidFill>
                  <a:srgbClr val="FF0000"/>
                </a:solidFill>
                <a:latin typeface="Georgia" panose="02040502050405020303" pitchFamily="18" charset="0"/>
              </a:rPr>
              <a:t>NON-VERBAL COMMUNICATION </a:t>
            </a:r>
          </a:p>
        </p:txBody>
      </p:sp>
    </p:spTree>
    <p:extLst>
      <p:ext uri="{BB962C8B-B14F-4D97-AF65-F5344CB8AC3E}">
        <p14:creationId xmlns:p14="http://schemas.microsoft.com/office/powerpoint/2010/main" val="2139476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6FBDC-6400-4829-8FAC-19189FC15D7C}"/>
              </a:ext>
            </a:extLst>
          </p:cNvPr>
          <p:cNvSpPr>
            <a:spLocks noGrp="1"/>
          </p:cNvSpPr>
          <p:nvPr>
            <p:ph type="title"/>
          </p:nvPr>
        </p:nvSpPr>
        <p:spPr/>
        <p:txBody>
          <a:bodyPr/>
          <a:lstStyle/>
          <a:p>
            <a:r>
              <a:rPr lang="en-US" b="1" dirty="0">
                <a:solidFill>
                  <a:srgbClr val="FF0000"/>
                </a:solidFill>
                <a:latin typeface="Georgia" panose="02040502050405020303" pitchFamily="18" charset="0"/>
              </a:rPr>
              <a:t>Gestures</a:t>
            </a:r>
          </a:p>
        </p:txBody>
      </p:sp>
      <p:sp>
        <p:nvSpPr>
          <p:cNvPr id="3" name="Content Placeholder 2">
            <a:extLst>
              <a:ext uri="{FF2B5EF4-FFF2-40B4-BE49-F238E27FC236}">
                <a16:creationId xmlns:a16="http://schemas.microsoft.com/office/drawing/2014/main" xmlns="" id="{65EEF9CF-ABD8-47AF-880E-7CBF0C4A382E}"/>
              </a:ext>
            </a:extLst>
          </p:cNvPr>
          <p:cNvSpPr>
            <a:spLocks noGrp="1"/>
          </p:cNvSpPr>
          <p:nvPr>
            <p:ph idx="1"/>
          </p:nvPr>
        </p:nvSpPr>
        <p:spPr/>
        <p:txBody>
          <a:bodyPr/>
          <a:lstStyle/>
          <a:p>
            <a:r>
              <a:rPr lang="en-US" dirty="0">
                <a:latin typeface="Georgia" panose="02040502050405020303" pitchFamily="18" charset="0"/>
              </a:rPr>
              <a:t>Waving of hand to indicate good bye or draw the attention of a person</a:t>
            </a:r>
          </a:p>
        </p:txBody>
      </p:sp>
      <p:pic>
        <p:nvPicPr>
          <p:cNvPr id="5" name="Picture 4">
            <a:extLst>
              <a:ext uri="{FF2B5EF4-FFF2-40B4-BE49-F238E27FC236}">
                <a16:creationId xmlns:a16="http://schemas.microsoft.com/office/drawing/2014/main" xmlns="" id="{37773997-D8AD-4868-879A-61314E7536D9}"/>
              </a:ext>
            </a:extLst>
          </p:cNvPr>
          <p:cNvPicPr>
            <a:picLocks noChangeAspect="1"/>
          </p:cNvPicPr>
          <p:nvPr/>
        </p:nvPicPr>
        <p:blipFill rotWithShape="1">
          <a:blip r:embed="rId2">
            <a:extLst>
              <a:ext uri="{28A0092B-C50C-407E-A947-70E740481C1C}">
                <a14:useLocalDpi xmlns:a14="http://schemas.microsoft.com/office/drawing/2010/main" val="0"/>
              </a:ext>
            </a:extLst>
          </a:blip>
          <a:srcRect l="54545" t="32316" r="25325" b="37401"/>
          <a:stretch/>
        </p:blipFill>
        <p:spPr>
          <a:xfrm>
            <a:off x="5129940" y="2324746"/>
            <a:ext cx="6757260" cy="4242850"/>
          </a:xfrm>
          <a:prstGeom prst="rect">
            <a:avLst/>
          </a:prstGeom>
        </p:spPr>
      </p:pic>
    </p:spTree>
    <p:extLst>
      <p:ext uri="{BB962C8B-B14F-4D97-AF65-F5344CB8AC3E}">
        <p14:creationId xmlns:p14="http://schemas.microsoft.com/office/powerpoint/2010/main" val="1972431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24020-9FE9-4F83-B877-1C189B7F6BF1}"/>
              </a:ext>
            </a:extLst>
          </p:cNvPr>
          <p:cNvSpPr>
            <a:spLocks noGrp="1"/>
          </p:cNvSpPr>
          <p:nvPr>
            <p:ph type="title"/>
          </p:nvPr>
        </p:nvSpPr>
        <p:spPr/>
        <p:txBody>
          <a:bodyPr/>
          <a:lstStyle/>
          <a:p>
            <a:endParaRPr lang="en-US" dirty="0">
              <a:latin typeface="Georgia" panose="02040502050405020303" pitchFamily="18" charset="0"/>
            </a:endParaRPr>
          </a:p>
        </p:txBody>
      </p:sp>
      <p:sp>
        <p:nvSpPr>
          <p:cNvPr id="3" name="Content Placeholder 2">
            <a:extLst>
              <a:ext uri="{FF2B5EF4-FFF2-40B4-BE49-F238E27FC236}">
                <a16:creationId xmlns:a16="http://schemas.microsoft.com/office/drawing/2014/main" xmlns="" id="{A05BC61D-BE21-4A18-B469-719D7039BCE2}"/>
              </a:ext>
            </a:extLst>
          </p:cNvPr>
          <p:cNvSpPr>
            <a:spLocks noGrp="1"/>
          </p:cNvSpPr>
          <p:nvPr>
            <p:ph idx="1"/>
          </p:nvPr>
        </p:nvSpPr>
        <p:spPr/>
        <p:txBody>
          <a:bodyPr/>
          <a:lstStyle/>
          <a:p>
            <a:r>
              <a:rPr lang="en-US" dirty="0">
                <a:latin typeface="Georgia" panose="02040502050405020303" pitchFamily="18" charset="0"/>
              </a:rPr>
              <a:t>Shaking Hands display the friendship</a:t>
            </a:r>
          </a:p>
        </p:txBody>
      </p:sp>
      <p:pic>
        <p:nvPicPr>
          <p:cNvPr id="5" name="Picture 4">
            <a:extLst>
              <a:ext uri="{FF2B5EF4-FFF2-40B4-BE49-F238E27FC236}">
                <a16:creationId xmlns:a16="http://schemas.microsoft.com/office/drawing/2014/main" xmlns="" id="{01E7E0A7-581F-43EF-B578-3A7064D429CE}"/>
              </a:ext>
            </a:extLst>
          </p:cNvPr>
          <p:cNvPicPr>
            <a:picLocks noChangeAspect="1"/>
          </p:cNvPicPr>
          <p:nvPr/>
        </p:nvPicPr>
        <p:blipFill rotWithShape="1">
          <a:blip r:embed="rId2">
            <a:extLst>
              <a:ext uri="{28A0092B-C50C-407E-A947-70E740481C1C}">
                <a14:useLocalDpi xmlns:a14="http://schemas.microsoft.com/office/drawing/2010/main" val="0"/>
              </a:ext>
            </a:extLst>
          </a:blip>
          <a:srcRect l="53914" t="63503" r="23626" b="11865"/>
          <a:stretch/>
        </p:blipFill>
        <p:spPr>
          <a:xfrm>
            <a:off x="5455403" y="2464232"/>
            <a:ext cx="6400800" cy="3580108"/>
          </a:xfrm>
          <a:prstGeom prst="rect">
            <a:avLst/>
          </a:prstGeom>
        </p:spPr>
      </p:pic>
    </p:spTree>
    <p:extLst>
      <p:ext uri="{BB962C8B-B14F-4D97-AF65-F5344CB8AC3E}">
        <p14:creationId xmlns:p14="http://schemas.microsoft.com/office/powerpoint/2010/main" val="3944340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01F452-AFC6-4B8B-AD46-8DECF83A10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1AC2339F-47E5-419C-B594-CB16DC329879}"/>
              </a:ext>
            </a:extLst>
          </p:cNvPr>
          <p:cNvSpPr>
            <a:spLocks noGrp="1"/>
          </p:cNvSpPr>
          <p:nvPr>
            <p:ph idx="1"/>
          </p:nvPr>
        </p:nvSpPr>
        <p:spPr/>
        <p:txBody>
          <a:bodyPr/>
          <a:lstStyle/>
          <a:p>
            <a:r>
              <a:rPr lang="en-US" dirty="0">
                <a:latin typeface="Georgia" panose="02040502050405020303" pitchFamily="18" charset="0"/>
              </a:rPr>
              <a:t>Shrugging of shoulders indicates indifference &amp; unconcern</a:t>
            </a:r>
          </a:p>
        </p:txBody>
      </p:sp>
      <p:pic>
        <p:nvPicPr>
          <p:cNvPr id="5" name="Picture 4">
            <a:extLst>
              <a:ext uri="{FF2B5EF4-FFF2-40B4-BE49-F238E27FC236}">
                <a16:creationId xmlns:a16="http://schemas.microsoft.com/office/drawing/2014/main" xmlns="" id="{7B64C2AB-01CB-49AD-8CC6-CB01CC1C6CE0}"/>
              </a:ext>
            </a:extLst>
          </p:cNvPr>
          <p:cNvPicPr>
            <a:picLocks noChangeAspect="1"/>
          </p:cNvPicPr>
          <p:nvPr/>
        </p:nvPicPr>
        <p:blipFill rotWithShape="1">
          <a:blip r:embed="rId2">
            <a:extLst>
              <a:ext uri="{28A0092B-C50C-407E-A947-70E740481C1C}">
                <a14:useLocalDpi xmlns:a14="http://schemas.microsoft.com/office/drawing/2010/main" val="0"/>
              </a:ext>
            </a:extLst>
          </a:blip>
          <a:srcRect l="53913" t="16044" r="23243" b="57967"/>
          <a:stretch/>
        </p:blipFill>
        <p:spPr>
          <a:xfrm>
            <a:off x="6096000" y="2410878"/>
            <a:ext cx="5811865" cy="4206900"/>
          </a:xfrm>
          <a:prstGeom prst="rect">
            <a:avLst/>
          </a:prstGeom>
        </p:spPr>
      </p:pic>
    </p:spTree>
    <p:extLst>
      <p:ext uri="{BB962C8B-B14F-4D97-AF65-F5344CB8AC3E}">
        <p14:creationId xmlns:p14="http://schemas.microsoft.com/office/powerpoint/2010/main" val="2807482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7D0835-D569-423B-924B-360965E21397}"/>
              </a:ext>
            </a:extLst>
          </p:cNvPr>
          <p:cNvSpPr>
            <a:spLocks noGrp="1"/>
          </p:cNvSpPr>
          <p:nvPr>
            <p:ph type="title"/>
          </p:nvPr>
        </p:nvSpPr>
        <p:spPr/>
        <p:txBody>
          <a:bodyPr/>
          <a:lstStyle/>
          <a:p>
            <a:endParaRPr lang="en-US">
              <a:latin typeface="Georgia" panose="02040502050405020303" pitchFamily="18" charset="0"/>
            </a:endParaRPr>
          </a:p>
        </p:txBody>
      </p:sp>
      <p:sp>
        <p:nvSpPr>
          <p:cNvPr id="3" name="Content Placeholder 2">
            <a:extLst>
              <a:ext uri="{FF2B5EF4-FFF2-40B4-BE49-F238E27FC236}">
                <a16:creationId xmlns:a16="http://schemas.microsoft.com/office/drawing/2014/main" xmlns="" id="{52164C1F-D3C6-4DEA-B3D3-A46730AE6758}"/>
              </a:ext>
            </a:extLst>
          </p:cNvPr>
          <p:cNvSpPr>
            <a:spLocks noGrp="1"/>
          </p:cNvSpPr>
          <p:nvPr>
            <p:ph idx="1"/>
          </p:nvPr>
        </p:nvSpPr>
        <p:spPr/>
        <p:txBody>
          <a:bodyPr/>
          <a:lstStyle/>
          <a:p>
            <a:r>
              <a:rPr lang="en-US" dirty="0">
                <a:latin typeface="Georgia" panose="02040502050405020303" pitchFamily="18" charset="0"/>
              </a:rPr>
              <a:t>Pointing index finger indicates allegation or charge</a:t>
            </a:r>
          </a:p>
        </p:txBody>
      </p:sp>
      <p:pic>
        <p:nvPicPr>
          <p:cNvPr id="5" name="Picture 4">
            <a:extLst>
              <a:ext uri="{FF2B5EF4-FFF2-40B4-BE49-F238E27FC236}">
                <a16:creationId xmlns:a16="http://schemas.microsoft.com/office/drawing/2014/main" xmlns="" id="{CA6A0597-9966-4E79-A2C8-63DAE86802E2}"/>
              </a:ext>
            </a:extLst>
          </p:cNvPr>
          <p:cNvPicPr>
            <a:picLocks noChangeAspect="1"/>
          </p:cNvPicPr>
          <p:nvPr/>
        </p:nvPicPr>
        <p:blipFill rotWithShape="1">
          <a:blip r:embed="rId2">
            <a:extLst>
              <a:ext uri="{28A0092B-C50C-407E-A947-70E740481C1C}">
                <a14:useLocalDpi xmlns:a14="http://schemas.microsoft.com/office/drawing/2010/main" val="0"/>
              </a:ext>
            </a:extLst>
          </a:blip>
          <a:srcRect l="55317" t="43390" r="24775" b="13672"/>
          <a:stretch/>
        </p:blipFill>
        <p:spPr>
          <a:xfrm>
            <a:off x="5734373" y="2316082"/>
            <a:ext cx="6276813" cy="4176793"/>
          </a:xfrm>
          <a:prstGeom prst="rect">
            <a:avLst/>
          </a:prstGeom>
        </p:spPr>
      </p:pic>
    </p:spTree>
    <p:extLst>
      <p:ext uri="{BB962C8B-B14F-4D97-AF65-F5344CB8AC3E}">
        <p14:creationId xmlns:p14="http://schemas.microsoft.com/office/powerpoint/2010/main" val="178432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A83E44-4933-48E0-8174-CD9D68E44054}"/>
              </a:ext>
            </a:extLst>
          </p:cNvPr>
          <p:cNvSpPr>
            <a:spLocks noGrp="1"/>
          </p:cNvSpPr>
          <p:nvPr>
            <p:ph type="title"/>
          </p:nvPr>
        </p:nvSpPr>
        <p:spPr/>
        <p:txBody>
          <a:bodyPr/>
          <a:lstStyle/>
          <a:p>
            <a:endParaRPr lang="en-US">
              <a:latin typeface="Georgia" panose="02040502050405020303" pitchFamily="18" charset="0"/>
            </a:endParaRPr>
          </a:p>
        </p:txBody>
      </p:sp>
      <p:sp>
        <p:nvSpPr>
          <p:cNvPr id="3" name="Content Placeholder 2">
            <a:extLst>
              <a:ext uri="{FF2B5EF4-FFF2-40B4-BE49-F238E27FC236}">
                <a16:creationId xmlns:a16="http://schemas.microsoft.com/office/drawing/2014/main" xmlns="" id="{2D173110-55A8-4F28-9244-30CA428C7841}"/>
              </a:ext>
            </a:extLst>
          </p:cNvPr>
          <p:cNvSpPr>
            <a:spLocks noGrp="1"/>
          </p:cNvSpPr>
          <p:nvPr>
            <p:ph idx="1"/>
          </p:nvPr>
        </p:nvSpPr>
        <p:spPr/>
        <p:txBody>
          <a:bodyPr/>
          <a:lstStyle/>
          <a:p>
            <a:r>
              <a:rPr lang="en-US" dirty="0">
                <a:latin typeface="Georgia" panose="02040502050405020303" pitchFamily="18" charset="0"/>
              </a:rPr>
              <a:t>Thumbs up sign indicates wishing “Good Luck” </a:t>
            </a:r>
          </a:p>
        </p:txBody>
      </p:sp>
      <p:pic>
        <p:nvPicPr>
          <p:cNvPr id="5" name="Picture 4">
            <a:extLst>
              <a:ext uri="{FF2B5EF4-FFF2-40B4-BE49-F238E27FC236}">
                <a16:creationId xmlns:a16="http://schemas.microsoft.com/office/drawing/2014/main" xmlns="" id="{AAAF9B54-69F3-4C0C-B740-E49A76EE7A9D}"/>
              </a:ext>
            </a:extLst>
          </p:cNvPr>
          <p:cNvPicPr>
            <a:picLocks noChangeAspect="1"/>
          </p:cNvPicPr>
          <p:nvPr/>
        </p:nvPicPr>
        <p:blipFill rotWithShape="1">
          <a:blip r:embed="rId2">
            <a:extLst>
              <a:ext uri="{28A0092B-C50C-407E-A947-70E740481C1C}">
                <a14:useLocalDpi xmlns:a14="http://schemas.microsoft.com/office/drawing/2010/main" val="0"/>
              </a:ext>
            </a:extLst>
          </a:blip>
          <a:srcRect l="55700" t="20113" r="25157" b="47119"/>
          <a:stretch/>
        </p:blipFill>
        <p:spPr>
          <a:xfrm>
            <a:off x="6958740" y="2255002"/>
            <a:ext cx="4804474" cy="4602998"/>
          </a:xfrm>
          <a:prstGeom prst="rect">
            <a:avLst/>
          </a:prstGeom>
        </p:spPr>
      </p:pic>
    </p:spTree>
    <p:extLst>
      <p:ext uri="{BB962C8B-B14F-4D97-AF65-F5344CB8AC3E}">
        <p14:creationId xmlns:p14="http://schemas.microsoft.com/office/powerpoint/2010/main" val="2537866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0CD3B-BC6B-4EB6-9B80-09C9A5867020}"/>
              </a:ext>
            </a:extLst>
          </p:cNvPr>
          <p:cNvSpPr>
            <a:spLocks noGrp="1"/>
          </p:cNvSpPr>
          <p:nvPr>
            <p:ph type="title"/>
          </p:nvPr>
        </p:nvSpPr>
        <p:spPr/>
        <p:txBody>
          <a:bodyPr/>
          <a:lstStyle/>
          <a:p>
            <a:r>
              <a:rPr lang="en-US" b="1" dirty="0">
                <a:solidFill>
                  <a:srgbClr val="FF0000"/>
                </a:solidFill>
                <a:latin typeface="Georgia" panose="02040502050405020303" pitchFamily="18" charset="0"/>
              </a:rPr>
              <a:t>Gestures in Different Cultures </a:t>
            </a:r>
          </a:p>
        </p:txBody>
      </p:sp>
      <p:sp>
        <p:nvSpPr>
          <p:cNvPr id="3" name="Content Placeholder 2">
            <a:extLst>
              <a:ext uri="{FF2B5EF4-FFF2-40B4-BE49-F238E27FC236}">
                <a16:creationId xmlns:a16="http://schemas.microsoft.com/office/drawing/2014/main" xmlns="" id="{D32ADF75-FB7C-412C-A858-47F4BA21F696}"/>
              </a:ext>
            </a:extLst>
          </p:cNvPr>
          <p:cNvSpPr>
            <a:spLocks noGrp="1"/>
          </p:cNvSpPr>
          <p:nvPr>
            <p:ph idx="1"/>
          </p:nvPr>
        </p:nvSpPr>
        <p:spPr/>
        <p:txBody>
          <a:bodyPr/>
          <a:lstStyle/>
          <a:p>
            <a:r>
              <a:rPr lang="en-US" dirty="0">
                <a:latin typeface="Georgia" panose="02040502050405020303" pitchFamily="18" charset="0"/>
              </a:rPr>
              <a:t>In the Middle East, nodding the head down indicates agreement.</a:t>
            </a:r>
          </a:p>
          <a:p>
            <a:r>
              <a:rPr lang="en-US" dirty="0">
                <a:latin typeface="Georgia" panose="02040502050405020303" pitchFamily="18" charset="0"/>
              </a:rPr>
              <a:t>In Japan, an up-and-down nod might just be a signal that someone is listening . </a:t>
            </a:r>
          </a:p>
          <a:p>
            <a:r>
              <a:rPr lang="en-US" dirty="0">
                <a:latin typeface="Georgia" panose="02040502050405020303" pitchFamily="18" charset="0"/>
              </a:rPr>
              <a:t>Americans and Chinese; nodding or moving the head up and down means “Yes” and shaking the head from one side to the other means “No”. </a:t>
            </a:r>
          </a:p>
          <a:p>
            <a:r>
              <a:rPr lang="en-US" dirty="0">
                <a:latin typeface="Georgia" panose="02040502050405020303" pitchFamily="18" charset="0"/>
              </a:rPr>
              <a:t>In India, nodding the head means “No” while shaking it means “Yes”</a:t>
            </a:r>
          </a:p>
        </p:txBody>
      </p:sp>
    </p:spTree>
    <p:extLst>
      <p:ext uri="{BB962C8B-B14F-4D97-AF65-F5344CB8AC3E}">
        <p14:creationId xmlns:p14="http://schemas.microsoft.com/office/powerpoint/2010/main" val="574068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83FEC0A-3E74-4173-9758-EB837478173F}"/>
              </a:ext>
            </a:extLst>
          </p:cNvPr>
          <p:cNvSpPr>
            <a:spLocks noGrp="1"/>
          </p:cNvSpPr>
          <p:nvPr>
            <p:ph idx="1"/>
          </p:nvPr>
        </p:nvSpPr>
        <p:spPr>
          <a:xfrm>
            <a:off x="838200" y="263470"/>
            <a:ext cx="10515600" cy="6594529"/>
          </a:xfrm>
        </p:spPr>
        <p:txBody>
          <a:bodyPr>
            <a:normAutofit lnSpcReduction="10000"/>
          </a:bodyPr>
          <a:lstStyle/>
          <a:p>
            <a:r>
              <a:rPr lang="en-US" dirty="0">
                <a:latin typeface="Georgia" panose="02040502050405020303" pitchFamily="18" charset="0"/>
              </a:rPr>
              <a:t>Bowing is criticized or rejected in the US, but in Japan, it indicates respect and an acknowledgment of rank. </a:t>
            </a:r>
          </a:p>
          <a:p>
            <a:r>
              <a:rPr lang="en-US" dirty="0">
                <a:latin typeface="Georgia" panose="02040502050405020303" pitchFamily="18" charset="0"/>
              </a:rPr>
              <a:t>The thumbs-up signal is vulgar in Iran and Latin America. </a:t>
            </a:r>
          </a:p>
          <a:p>
            <a:r>
              <a:rPr lang="en-US" dirty="0">
                <a:latin typeface="Georgia" panose="02040502050405020303" pitchFamily="18" charset="0"/>
              </a:rPr>
              <a:t>“Ok” signal, refers to money while in others, it is an extremely offensive.</a:t>
            </a:r>
          </a:p>
          <a:p>
            <a:r>
              <a:rPr lang="en-US" dirty="0">
                <a:latin typeface="Georgia" panose="02040502050405020303" pitchFamily="18" charset="0"/>
              </a:rPr>
              <a:t>Americans use index finger; Germans use their little finger, Japanese and Thais use their entire hand to point. </a:t>
            </a:r>
          </a:p>
          <a:p>
            <a:r>
              <a:rPr lang="en-US" dirty="0">
                <a:latin typeface="Georgia" panose="02040502050405020303" pitchFamily="18" charset="0"/>
              </a:rPr>
              <a:t>To start counting, the Germans use their thumb; the Japanese use their little finger ; the Indonesians use their middle finger</a:t>
            </a:r>
          </a:p>
          <a:p>
            <a:r>
              <a:rPr lang="en-US" dirty="0">
                <a:latin typeface="Georgia" panose="02040502050405020303" pitchFamily="18" charset="0"/>
              </a:rPr>
              <a:t>Some countries consider a handshake rude. </a:t>
            </a:r>
          </a:p>
          <a:p>
            <a:r>
              <a:rPr lang="en-US" dirty="0">
                <a:latin typeface="Georgia" panose="02040502050405020303" pitchFamily="18" charset="0"/>
              </a:rPr>
              <a:t>In Middle East, it is always rude to hand an object to another person with your left hand.</a:t>
            </a:r>
          </a:p>
          <a:p>
            <a:r>
              <a:rPr lang="en-US" dirty="0">
                <a:latin typeface="Georgia" panose="02040502050405020303" pitchFamily="18" charset="0"/>
              </a:rPr>
              <a:t>While burping after a meal is considered the height of rudeness in US, a heartily burp is a sign of appreciation for the cook in India.</a:t>
            </a:r>
          </a:p>
          <a:p>
            <a:endParaRPr lang="en-US" dirty="0">
              <a:latin typeface="Georgia" panose="02040502050405020303" pitchFamily="18" charset="0"/>
            </a:endParaRPr>
          </a:p>
        </p:txBody>
      </p:sp>
    </p:spTree>
    <p:extLst>
      <p:ext uri="{BB962C8B-B14F-4D97-AF65-F5344CB8AC3E}">
        <p14:creationId xmlns:p14="http://schemas.microsoft.com/office/powerpoint/2010/main" val="3019137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387A7C-E8C5-4C6D-9E56-7AD1F2C0571D}"/>
              </a:ext>
            </a:extLst>
          </p:cNvPr>
          <p:cNvSpPr>
            <a:spLocks noGrp="1"/>
          </p:cNvSpPr>
          <p:nvPr>
            <p:ph type="title"/>
          </p:nvPr>
        </p:nvSpPr>
        <p:spPr/>
        <p:txBody>
          <a:bodyPr/>
          <a:lstStyle/>
          <a:p>
            <a:r>
              <a:rPr lang="en-US" b="1" dirty="0">
                <a:solidFill>
                  <a:srgbClr val="FF0000"/>
                </a:solidFill>
                <a:latin typeface="Georgia" panose="02040502050405020303" pitchFamily="18" charset="0"/>
              </a:rPr>
              <a:t>Posture</a:t>
            </a:r>
          </a:p>
        </p:txBody>
      </p:sp>
      <p:sp>
        <p:nvSpPr>
          <p:cNvPr id="3" name="Content Placeholder 2">
            <a:extLst>
              <a:ext uri="{FF2B5EF4-FFF2-40B4-BE49-F238E27FC236}">
                <a16:creationId xmlns:a16="http://schemas.microsoft.com/office/drawing/2014/main" xmlns="" id="{49ABFA07-2BAC-43AE-8B71-F5E30F8AB0C2}"/>
              </a:ext>
            </a:extLst>
          </p:cNvPr>
          <p:cNvSpPr>
            <a:spLocks noGrp="1"/>
          </p:cNvSpPr>
          <p:nvPr>
            <p:ph idx="1"/>
          </p:nvPr>
        </p:nvSpPr>
        <p:spPr/>
        <p:txBody>
          <a:bodyPr/>
          <a:lstStyle/>
          <a:p>
            <a:r>
              <a:rPr lang="en-US" dirty="0">
                <a:latin typeface="Georgia" panose="02040502050405020303" pitchFamily="18" charset="0"/>
              </a:rPr>
              <a:t>Means “an attitude or position of body”</a:t>
            </a:r>
          </a:p>
          <a:p>
            <a:r>
              <a:rPr lang="en-US" dirty="0">
                <a:latin typeface="Georgia" panose="02040502050405020303" pitchFamily="18" charset="0"/>
              </a:rPr>
              <a:t>Each movement of body has expressive &amp; defensive functions.</a:t>
            </a:r>
          </a:p>
          <a:p>
            <a:r>
              <a:rPr lang="en-US" dirty="0">
                <a:latin typeface="Georgia" panose="02040502050405020303" pitchFamily="18" charset="0"/>
              </a:rPr>
              <a:t>The way, in which we sit or stand, walk in walk out tells a lot about us.</a:t>
            </a:r>
          </a:p>
          <a:p>
            <a:r>
              <a:rPr lang="en-US" dirty="0">
                <a:latin typeface="Georgia" panose="02040502050405020303" pitchFamily="18" charset="0"/>
              </a:rPr>
              <a:t>A good posture indicates confident attitude.</a:t>
            </a:r>
          </a:p>
        </p:txBody>
      </p:sp>
    </p:spTree>
    <p:extLst>
      <p:ext uri="{BB962C8B-B14F-4D97-AF65-F5344CB8AC3E}">
        <p14:creationId xmlns:p14="http://schemas.microsoft.com/office/powerpoint/2010/main" val="602951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AEF0D-56A9-4E33-AE20-54421D48BEC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A25D3B0A-D0A4-44AE-8710-4D22B88B64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596" t="23580" r="22713" b="28336"/>
          <a:stretch/>
        </p:blipFill>
        <p:spPr>
          <a:xfrm>
            <a:off x="2174929" y="2061274"/>
            <a:ext cx="7842142" cy="3843580"/>
          </a:xfrm>
        </p:spPr>
      </p:pic>
    </p:spTree>
    <p:extLst>
      <p:ext uri="{BB962C8B-B14F-4D97-AF65-F5344CB8AC3E}">
        <p14:creationId xmlns:p14="http://schemas.microsoft.com/office/powerpoint/2010/main" val="777420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DC188B-0C8F-424F-9EE9-7B7400A18BB7}"/>
              </a:ext>
            </a:extLst>
          </p:cNvPr>
          <p:cNvSpPr>
            <a:spLocks noGrp="1"/>
          </p:cNvSpPr>
          <p:nvPr>
            <p:ph type="title"/>
          </p:nvPr>
        </p:nvSpPr>
        <p:spPr/>
        <p:txBody>
          <a:bodyPr/>
          <a:lstStyle/>
          <a:p>
            <a:r>
              <a:rPr lang="en-US" b="1" dirty="0">
                <a:solidFill>
                  <a:srgbClr val="FF0000"/>
                </a:solidFill>
                <a:latin typeface="Georgia" panose="02040502050405020303" pitchFamily="18" charset="0"/>
              </a:rPr>
              <a:t>In different Cultures</a:t>
            </a:r>
          </a:p>
        </p:txBody>
      </p:sp>
      <p:sp>
        <p:nvSpPr>
          <p:cNvPr id="3" name="Content Placeholder 2">
            <a:extLst>
              <a:ext uri="{FF2B5EF4-FFF2-40B4-BE49-F238E27FC236}">
                <a16:creationId xmlns:a16="http://schemas.microsoft.com/office/drawing/2014/main" xmlns="" id="{9EBA2E40-AD35-4A21-BF4B-98ACE9C00A84}"/>
              </a:ext>
            </a:extLst>
          </p:cNvPr>
          <p:cNvSpPr>
            <a:spLocks noGrp="1"/>
          </p:cNvSpPr>
          <p:nvPr>
            <p:ph idx="1"/>
          </p:nvPr>
        </p:nvSpPr>
        <p:spPr/>
        <p:txBody>
          <a:bodyPr>
            <a:normAutofit fontScale="92500"/>
          </a:bodyPr>
          <a:lstStyle/>
          <a:p>
            <a:r>
              <a:rPr lang="en-US" dirty="0">
                <a:latin typeface="Georgia" panose="02040502050405020303" pitchFamily="18" charset="0"/>
              </a:rPr>
              <a:t>Resting the feet on the desk while sitting is common among Americans. </a:t>
            </a:r>
          </a:p>
          <a:p>
            <a:r>
              <a:rPr lang="en-US" dirty="0">
                <a:latin typeface="Georgia" panose="02040502050405020303" pitchFamily="18" charset="0"/>
              </a:rPr>
              <a:t>In Asia, Middle East and Europe, it is considered as highly offensive. </a:t>
            </a:r>
          </a:p>
          <a:p>
            <a:r>
              <a:rPr lang="en-US" dirty="0">
                <a:latin typeface="Georgia" panose="02040502050405020303" pitchFamily="18" charset="0"/>
              </a:rPr>
              <a:t>Slouching is rude in most of Northern Europe and even in some Asian countries. </a:t>
            </a:r>
          </a:p>
          <a:p>
            <a:r>
              <a:rPr lang="en-US" dirty="0">
                <a:latin typeface="Georgia" panose="02040502050405020303" pitchFamily="18" charset="0"/>
              </a:rPr>
              <a:t>Putting hands inside the pocket while standing is disrespectful in Turkey. </a:t>
            </a:r>
          </a:p>
          <a:p>
            <a:r>
              <a:rPr lang="en-US" dirty="0">
                <a:latin typeface="Georgia" panose="02040502050405020303" pitchFamily="18" charset="0"/>
              </a:rPr>
              <a:t>Sitting with legs crossed is offensive in Ghana.</a:t>
            </a:r>
          </a:p>
          <a:p>
            <a:r>
              <a:rPr lang="en-US" dirty="0">
                <a:latin typeface="Georgia" panose="02040502050405020303" pitchFamily="18" charset="0"/>
              </a:rPr>
              <a:t>In Thailand, Cambodia, and Saudi Arabia, showing the sole of the feet while sitting in formal gatherings is offensive.</a:t>
            </a:r>
          </a:p>
        </p:txBody>
      </p:sp>
    </p:spTree>
    <p:extLst>
      <p:ext uri="{BB962C8B-B14F-4D97-AF65-F5344CB8AC3E}">
        <p14:creationId xmlns:p14="http://schemas.microsoft.com/office/powerpoint/2010/main" val="148397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6" descr="Listening2.jpg"/>
          <p:cNvPicPr>
            <a:picLocks noChangeAspect="1"/>
          </p:cNvPicPr>
          <p:nvPr/>
        </p:nvPicPr>
        <p:blipFill rotWithShape="1">
          <a:blip r:embed="rId2"/>
          <a:srcRect l="16518" r="13551"/>
          <a:stretch/>
        </p:blipFill>
        <p:spPr bwMode="auto">
          <a:xfrm>
            <a:off x="8610600" y="1616075"/>
            <a:ext cx="3581400" cy="5105400"/>
          </a:xfrm>
          <a:prstGeom prst="rect">
            <a:avLst/>
          </a:prstGeom>
          <a:noFill/>
          <a:ln w="9525">
            <a:noFill/>
            <a:miter lim="800000"/>
            <a:headEnd/>
            <a:tailEnd/>
          </a:ln>
        </p:spPr>
      </p:pic>
      <p:sp>
        <p:nvSpPr>
          <p:cNvPr id="20482" name="Title 1"/>
          <p:cNvSpPr>
            <a:spLocks noGrp="1"/>
          </p:cNvSpPr>
          <p:nvPr>
            <p:ph type="title"/>
          </p:nvPr>
        </p:nvSpPr>
        <p:spPr/>
        <p:txBody>
          <a:bodyPr/>
          <a:lstStyle/>
          <a:p>
            <a:pPr eaLnBrk="1" hangingPunct="1"/>
            <a:r>
              <a:rPr lang="en-US" b="1" dirty="0">
                <a:solidFill>
                  <a:srgbClr val="FF0000"/>
                </a:solidFill>
                <a:latin typeface="Georgia" panose="02040502050405020303" pitchFamily="18" charset="0"/>
                <a:ea typeface="ＭＳ Ｐゴシック" pitchFamily="34" charset="-128"/>
              </a:rPr>
              <a:t>Nonverbal Communication</a:t>
            </a:r>
          </a:p>
        </p:txBody>
      </p:sp>
      <p:sp>
        <p:nvSpPr>
          <p:cNvPr id="20483" name="Content Placeholder 2"/>
          <p:cNvSpPr>
            <a:spLocks noGrp="1"/>
          </p:cNvSpPr>
          <p:nvPr>
            <p:ph idx="1"/>
          </p:nvPr>
        </p:nvSpPr>
        <p:spPr>
          <a:xfrm>
            <a:off x="381000" y="1500296"/>
            <a:ext cx="8229600" cy="4411663"/>
          </a:xfrm>
        </p:spPr>
        <p:txBody>
          <a:bodyPr/>
          <a:lstStyle/>
          <a:p>
            <a:pPr eaLnBrk="1" hangingPunct="1"/>
            <a:r>
              <a:rPr lang="en-US" b="1" dirty="0">
                <a:latin typeface="Georgia" panose="02040502050405020303" pitchFamily="18" charset="0"/>
                <a:ea typeface="ＭＳ Ｐゴシック" pitchFamily="34" charset="-128"/>
              </a:rPr>
              <a:t>Nonverbal Communication</a:t>
            </a:r>
            <a:r>
              <a:rPr lang="en-US" dirty="0">
                <a:latin typeface="Georgia" panose="02040502050405020303" pitchFamily="18" charset="0"/>
                <a:ea typeface="ＭＳ Ｐゴシック" pitchFamily="34" charset="-128"/>
              </a:rPr>
              <a:t>: a system of symbolic behaviors that includes all forms of communication except words.</a:t>
            </a:r>
          </a:p>
          <a:p>
            <a:pPr eaLnBrk="1" hangingPunct="1"/>
            <a:r>
              <a:rPr lang="ja-JP" altLang="en-US" dirty="0">
                <a:latin typeface="Georgia" panose="02040502050405020303" pitchFamily="18" charset="0"/>
                <a:ea typeface="ＭＳ Ｐゴシック" pitchFamily="34" charset="-128"/>
              </a:rPr>
              <a:t>“</a:t>
            </a:r>
            <a:r>
              <a:rPr lang="en-US" altLang="ja-JP" dirty="0">
                <a:latin typeface="Georgia" panose="02040502050405020303" pitchFamily="18" charset="0"/>
                <a:ea typeface="ＭＳ Ｐゴシック" pitchFamily="34" charset="-128"/>
              </a:rPr>
              <a:t>The most important thing in communication is to hear what </a:t>
            </a:r>
            <a:r>
              <a:rPr lang="en-US" altLang="ja-JP" b="1" i="1" dirty="0">
                <a:latin typeface="Georgia" panose="02040502050405020303" pitchFamily="18" charset="0"/>
                <a:ea typeface="ＭＳ Ｐゴシック" pitchFamily="34" charset="-128"/>
              </a:rPr>
              <a:t>isn</a:t>
            </a:r>
            <a:r>
              <a:rPr lang="en-US" b="1" i="1" dirty="0">
                <a:latin typeface="Georgia" panose="02040502050405020303" pitchFamily="18" charset="0"/>
                <a:ea typeface="ＭＳ Ｐゴシック" pitchFamily="34" charset="-128"/>
              </a:rPr>
              <a:t>’</a:t>
            </a:r>
            <a:r>
              <a:rPr lang="en-US" altLang="ja-JP" b="1" i="1" dirty="0">
                <a:latin typeface="Georgia" panose="02040502050405020303" pitchFamily="18" charset="0"/>
                <a:ea typeface="ＭＳ Ｐゴシック" pitchFamily="34" charset="-128"/>
              </a:rPr>
              <a:t>t</a:t>
            </a:r>
            <a:r>
              <a:rPr lang="en-US" altLang="ja-JP" dirty="0">
                <a:latin typeface="Georgia" panose="02040502050405020303" pitchFamily="18" charset="0"/>
                <a:ea typeface="ＭＳ Ｐゴシック" pitchFamily="34" charset="-128"/>
              </a:rPr>
              <a:t> being said.</a:t>
            </a:r>
            <a:r>
              <a:rPr lang="ja-JP" altLang="en-US" dirty="0">
                <a:latin typeface="Georgia" panose="02040502050405020303" pitchFamily="18" charset="0"/>
                <a:ea typeface="ＭＳ Ｐゴシック" pitchFamily="34" charset="-128"/>
              </a:rPr>
              <a:t>”</a:t>
            </a:r>
            <a:endParaRPr lang="en-US" altLang="ja-JP" dirty="0">
              <a:latin typeface="Georgia" panose="02040502050405020303" pitchFamily="18" charset="0"/>
              <a:ea typeface="ＭＳ Ｐゴシック" pitchFamily="34" charset="-128"/>
            </a:endParaRPr>
          </a:p>
          <a:p>
            <a:pPr eaLnBrk="1" hangingPunct="1">
              <a:spcBef>
                <a:spcPct val="0"/>
              </a:spcBef>
              <a:buFont typeface="Wingdings" pitchFamily="2" charset="2"/>
              <a:buNone/>
            </a:pPr>
            <a:r>
              <a:rPr lang="en-US" i="1" dirty="0">
                <a:latin typeface="Georgia" panose="02040502050405020303" pitchFamily="18" charset="0"/>
                <a:ea typeface="ＭＳ Ｐゴシック" pitchFamily="34" charset="-128"/>
              </a:rPr>
              <a:t>	</a:t>
            </a:r>
            <a:r>
              <a:rPr lang="en-US" sz="2400" i="1" dirty="0">
                <a:latin typeface="Georgia" panose="02040502050405020303" pitchFamily="18" charset="0"/>
                <a:ea typeface="ＭＳ Ｐゴシック" pitchFamily="34" charset="-128"/>
              </a:rPr>
              <a:t>	</a:t>
            </a:r>
          </a:p>
        </p:txBody>
      </p:sp>
      <p:sp>
        <p:nvSpPr>
          <p:cNvPr id="20485" name="Slide Number Placeholder 5"/>
          <p:cNvSpPr>
            <a:spLocks noGrp="1"/>
          </p:cNvSpPr>
          <p:nvPr>
            <p:ph type="sldNum" sz="quarter" idx="12"/>
          </p:nvPr>
        </p:nvSpPr>
        <p:spPr>
          <a:noFill/>
        </p:spPr>
        <p:txBody>
          <a:bodyPr/>
          <a:lstStyle/>
          <a:p>
            <a:fld id="{49E7FE19-752C-4437-9132-0C4F6D90BD6D}" type="slidenum">
              <a:rPr lang="en-US" smtClean="0">
                <a:latin typeface="Georgia" panose="02040502050405020303" pitchFamily="18" charset="0"/>
                <a:ea typeface="ＭＳ Ｐゴシック" pitchFamily="34" charset="-128"/>
              </a:rPr>
              <a:pPr/>
              <a:t>2</a:t>
            </a:fld>
            <a:endParaRPr lang="en-US">
              <a:latin typeface="Georgia" panose="02040502050405020303" pitchFamily="18" charset="0"/>
              <a:ea typeface="ＭＳ Ｐゴシック"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4869B9-C4DA-4F5C-AF0E-06D626D3F838}"/>
              </a:ext>
            </a:extLst>
          </p:cNvPr>
          <p:cNvSpPr>
            <a:spLocks noGrp="1"/>
          </p:cNvSpPr>
          <p:nvPr>
            <p:ph type="title"/>
          </p:nvPr>
        </p:nvSpPr>
        <p:spPr/>
        <p:txBody>
          <a:bodyPr/>
          <a:lstStyle/>
          <a:p>
            <a:r>
              <a:rPr lang="en-US" b="1" dirty="0">
                <a:solidFill>
                  <a:srgbClr val="FF0000"/>
                </a:solidFill>
                <a:latin typeface="Georgia" panose="02040502050405020303" pitchFamily="18" charset="0"/>
              </a:rPr>
              <a:t>Eye Contact</a:t>
            </a:r>
          </a:p>
        </p:txBody>
      </p:sp>
      <p:sp>
        <p:nvSpPr>
          <p:cNvPr id="3" name="Content Placeholder 2">
            <a:extLst>
              <a:ext uri="{FF2B5EF4-FFF2-40B4-BE49-F238E27FC236}">
                <a16:creationId xmlns:a16="http://schemas.microsoft.com/office/drawing/2014/main" xmlns="" id="{35E92CF6-3971-4C82-8B5F-CB84A64B7297}"/>
              </a:ext>
            </a:extLst>
          </p:cNvPr>
          <p:cNvSpPr>
            <a:spLocks noGrp="1"/>
          </p:cNvSpPr>
          <p:nvPr>
            <p:ph idx="1"/>
          </p:nvPr>
        </p:nvSpPr>
        <p:spPr>
          <a:xfrm>
            <a:off x="838200" y="1825625"/>
            <a:ext cx="7634206" cy="4351338"/>
          </a:xfrm>
        </p:spPr>
        <p:txBody>
          <a:bodyPr>
            <a:normAutofit fontScale="92500" lnSpcReduction="20000"/>
          </a:bodyPr>
          <a:lstStyle/>
          <a:p>
            <a:pPr>
              <a:buClr>
                <a:schemeClr val="tx1"/>
              </a:buClr>
            </a:pPr>
            <a:r>
              <a:rPr lang="en-US" altLang="en-US" dirty="0">
                <a:latin typeface="Georgia" panose="02040502050405020303" pitchFamily="18" charset="0"/>
              </a:rPr>
              <a:t>Eye contact has very much in face-to-face communication.</a:t>
            </a:r>
          </a:p>
          <a:p>
            <a:pPr>
              <a:buClr>
                <a:schemeClr val="tx1"/>
              </a:buClr>
            </a:pPr>
            <a:r>
              <a:rPr lang="en-US" altLang="en-US" dirty="0">
                <a:latin typeface="Georgia" panose="02040502050405020303" pitchFamily="18" charset="0"/>
              </a:rPr>
              <a:t>Absence of eye contact shows lack of interest &amp; understanding.</a:t>
            </a:r>
          </a:p>
          <a:p>
            <a:pPr>
              <a:buClr>
                <a:schemeClr val="tx1"/>
              </a:buClr>
            </a:pPr>
            <a:r>
              <a:rPr lang="en-US" altLang="en-US" dirty="0">
                <a:latin typeface="Georgia" panose="02040502050405020303" pitchFamily="18" charset="0"/>
              </a:rPr>
              <a:t>We see faster than listen or talk.</a:t>
            </a:r>
          </a:p>
          <a:p>
            <a:pPr>
              <a:buClr>
                <a:schemeClr val="tx1"/>
              </a:buClr>
            </a:pPr>
            <a:r>
              <a:rPr lang="en-US" altLang="en-US" dirty="0">
                <a:latin typeface="Georgia" panose="02040502050405020303" pitchFamily="18" charset="0"/>
              </a:rPr>
              <a:t>Eyes are human windows except them there is no life.</a:t>
            </a:r>
          </a:p>
          <a:p>
            <a:pPr>
              <a:buClr>
                <a:schemeClr val="tx1"/>
              </a:buClr>
            </a:pPr>
            <a:r>
              <a:rPr lang="en-US" altLang="en-US" dirty="0">
                <a:latin typeface="Georgia" panose="02040502050405020303" pitchFamily="18" charset="0"/>
              </a:rPr>
              <a:t>The speaker must look in to the eyes of the audience from right to left &amp; left to right this will built up the confidence &amp; eliminate the nervousness.</a:t>
            </a:r>
          </a:p>
          <a:p>
            <a:pPr>
              <a:buClr>
                <a:schemeClr val="tx1"/>
              </a:buClr>
            </a:pPr>
            <a:r>
              <a:rPr lang="en-US" altLang="en-US" dirty="0">
                <a:latin typeface="Georgia" panose="02040502050405020303" pitchFamily="18" charset="0"/>
              </a:rPr>
              <a:t>It builds the rapport between the speaker &amp; the listener.</a:t>
            </a:r>
            <a:endParaRPr lang="en-US" dirty="0">
              <a:latin typeface="Georgia" panose="02040502050405020303" pitchFamily="18" charset="0"/>
            </a:endParaRPr>
          </a:p>
        </p:txBody>
      </p:sp>
      <p:pic>
        <p:nvPicPr>
          <p:cNvPr id="5" name="Picture 4">
            <a:extLst>
              <a:ext uri="{FF2B5EF4-FFF2-40B4-BE49-F238E27FC236}">
                <a16:creationId xmlns:a16="http://schemas.microsoft.com/office/drawing/2014/main" xmlns="" id="{3C72EC43-123A-4330-A37F-1945F1897B1E}"/>
              </a:ext>
            </a:extLst>
          </p:cNvPr>
          <p:cNvPicPr>
            <a:picLocks noChangeAspect="1"/>
          </p:cNvPicPr>
          <p:nvPr/>
        </p:nvPicPr>
        <p:blipFill rotWithShape="1">
          <a:blip r:embed="rId2">
            <a:extLst>
              <a:ext uri="{28A0092B-C50C-407E-A947-70E740481C1C}">
                <a14:useLocalDpi xmlns:a14="http://schemas.microsoft.com/office/drawing/2010/main" val="0"/>
              </a:ext>
            </a:extLst>
          </a:blip>
          <a:srcRect l="35154" t="21469" r="34218" b="43955"/>
          <a:stretch/>
        </p:blipFill>
        <p:spPr>
          <a:xfrm>
            <a:off x="8472406" y="1525217"/>
            <a:ext cx="3719594" cy="3807566"/>
          </a:xfrm>
          <a:prstGeom prst="rect">
            <a:avLst/>
          </a:prstGeom>
        </p:spPr>
      </p:pic>
    </p:spTree>
    <p:extLst>
      <p:ext uri="{BB962C8B-B14F-4D97-AF65-F5344CB8AC3E}">
        <p14:creationId xmlns:p14="http://schemas.microsoft.com/office/powerpoint/2010/main" val="2989271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3C48F-3C05-4874-8AC2-B425E9D2C046}"/>
              </a:ext>
            </a:extLst>
          </p:cNvPr>
          <p:cNvSpPr>
            <a:spLocks noGrp="1"/>
          </p:cNvSpPr>
          <p:nvPr>
            <p:ph type="title"/>
          </p:nvPr>
        </p:nvSpPr>
        <p:spPr/>
        <p:txBody>
          <a:bodyPr/>
          <a:lstStyle/>
          <a:p>
            <a:r>
              <a:rPr lang="en-US" b="1" dirty="0">
                <a:solidFill>
                  <a:srgbClr val="FF0000"/>
                </a:solidFill>
                <a:latin typeface="Georgia" panose="02040502050405020303" pitchFamily="18" charset="0"/>
              </a:rPr>
              <a:t>Eye Contact in different Cultures </a:t>
            </a:r>
          </a:p>
        </p:txBody>
      </p:sp>
      <p:sp>
        <p:nvSpPr>
          <p:cNvPr id="3" name="Content Placeholder 2">
            <a:extLst>
              <a:ext uri="{FF2B5EF4-FFF2-40B4-BE49-F238E27FC236}">
                <a16:creationId xmlns:a16="http://schemas.microsoft.com/office/drawing/2014/main" xmlns="" id="{D616AD21-1D04-499D-B4ED-FEE0175BB347}"/>
              </a:ext>
            </a:extLst>
          </p:cNvPr>
          <p:cNvSpPr>
            <a:spLocks noGrp="1"/>
          </p:cNvSpPr>
          <p:nvPr>
            <p:ph idx="1"/>
          </p:nvPr>
        </p:nvSpPr>
        <p:spPr/>
        <p:txBody>
          <a:bodyPr>
            <a:normAutofit fontScale="92500" lnSpcReduction="10000"/>
          </a:bodyPr>
          <a:lstStyle/>
          <a:p>
            <a:r>
              <a:rPr lang="en-US" dirty="0">
                <a:latin typeface="Georgia" panose="02040502050405020303" pitchFamily="18" charset="0"/>
              </a:rPr>
              <a:t>Americans look directly in each other’s eyes when talking. </a:t>
            </a:r>
          </a:p>
          <a:p>
            <a:r>
              <a:rPr lang="en-US" dirty="0">
                <a:latin typeface="Georgia" panose="02040502050405020303" pitchFamily="18" charset="0"/>
              </a:rPr>
              <a:t>Most Western people think that if people are afraid to look others in the eye, means they are hiding something or lying. </a:t>
            </a:r>
          </a:p>
          <a:p>
            <a:r>
              <a:rPr lang="en-US" dirty="0">
                <a:latin typeface="Georgia" panose="02040502050405020303" pitchFamily="18" charset="0"/>
              </a:rPr>
              <a:t>In China, long eye contact makes people weird and people frequently avoid direct eye contact with others. </a:t>
            </a:r>
          </a:p>
          <a:p>
            <a:r>
              <a:rPr lang="en-US" dirty="0">
                <a:latin typeface="Georgia" panose="02040502050405020303" pitchFamily="18" charset="0"/>
              </a:rPr>
              <a:t>In Japan and Africa, prolonged eye contact is offensive and disrespectful. </a:t>
            </a:r>
          </a:p>
          <a:p>
            <a:r>
              <a:rPr lang="en-US" dirty="0">
                <a:latin typeface="Georgia" panose="02040502050405020303" pitchFamily="18" charset="0"/>
              </a:rPr>
              <a:t>In Arabic cultures, prolonged eye contact shows interest and helps them understand the other person.</a:t>
            </a:r>
          </a:p>
          <a:p>
            <a:r>
              <a:rPr lang="en-US" dirty="0">
                <a:latin typeface="Georgia" panose="02040502050405020303" pitchFamily="18" charset="0"/>
              </a:rPr>
              <a:t>People from Africa, Latin America and the Caribbean avoid eye contact to show respect.</a:t>
            </a:r>
          </a:p>
        </p:txBody>
      </p:sp>
    </p:spTree>
    <p:extLst>
      <p:ext uri="{BB962C8B-B14F-4D97-AF65-F5344CB8AC3E}">
        <p14:creationId xmlns:p14="http://schemas.microsoft.com/office/powerpoint/2010/main" val="380469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xmlns="" id="{65FDBA3A-EEB9-410C-ABDC-BAA39610C42A}"/>
              </a:ext>
            </a:extLst>
          </p:cNvPr>
          <p:cNvSpPr>
            <a:spLocks noGrp="1" noChangeArrowheads="1"/>
          </p:cNvSpPr>
          <p:nvPr>
            <p:ph type="title"/>
          </p:nvPr>
        </p:nvSpPr>
        <p:spPr/>
        <p:txBody>
          <a:bodyPr/>
          <a:lstStyle/>
          <a:p>
            <a:pPr eaLnBrk="1" hangingPunct="1"/>
            <a:r>
              <a:rPr lang="en-US" altLang="en-US" b="1" dirty="0">
                <a:solidFill>
                  <a:srgbClr val="FF0000"/>
                </a:solidFill>
                <a:latin typeface="Georgia" panose="02040502050405020303" pitchFamily="18" charset="0"/>
              </a:rPr>
              <a:t>HAPTICS (touch)</a:t>
            </a:r>
          </a:p>
        </p:txBody>
      </p:sp>
      <p:sp>
        <p:nvSpPr>
          <p:cNvPr id="9219" name="Rectangle 3">
            <a:extLst>
              <a:ext uri="{FF2B5EF4-FFF2-40B4-BE49-F238E27FC236}">
                <a16:creationId xmlns:a16="http://schemas.microsoft.com/office/drawing/2014/main" xmlns="" id="{C9B60DBC-A84C-4C0E-BD9B-2AD92D600E3B}"/>
              </a:ext>
            </a:extLst>
          </p:cNvPr>
          <p:cNvSpPr>
            <a:spLocks noGrp="1" noChangeArrowheads="1"/>
          </p:cNvSpPr>
          <p:nvPr>
            <p:ph type="body" idx="1"/>
          </p:nvPr>
        </p:nvSpPr>
        <p:spPr/>
        <p:txBody>
          <a:bodyPr/>
          <a:lstStyle/>
          <a:p>
            <a:r>
              <a:rPr lang="en-US" dirty="0"/>
              <a:t>Asians do more touching than Americans. </a:t>
            </a:r>
          </a:p>
          <a:p>
            <a:r>
              <a:rPr lang="en-US" dirty="0"/>
              <a:t>In China, a lot of girls like holding each other’s hand or putting an arm on the other’s shoulder while walking on the streets. </a:t>
            </a:r>
          </a:p>
          <a:p>
            <a:r>
              <a:rPr lang="en-US" dirty="0"/>
              <a:t>In some cultures, patting a child’s head is affectionate or friendly except Asian countries.</a:t>
            </a:r>
            <a:endParaRPr lang="en-US" altLang="en-US" dirty="0">
              <a:latin typeface="Georgia" panose="02040502050405020303"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9A3D8E-1909-48F5-85B8-F32E1D7CCF2C}"/>
              </a:ext>
            </a:extLst>
          </p:cNvPr>
          <p:cNvSpPr>
            <a:spLocks noGrp="1"/>
          </p:cNvSpPr>
          <p:nvPr>
            <p:ph type="title"/>
          </p:nvPr>
        </p:nvSpPr>
        <p:spPr/>
        <p:txBody>
          <a:bodyPr/>
          <a:lstStyle/>
          <a:p>
            <a:r>
              <a:rPr lang="en-US" b="1" dirty="0">
                <a:solidFill>
                  <a:srgbClr val="FF0000"/>
                </a:solidFill>
                <a:latin typeface="Georgia" panose="02040502050405020303" pitchFamily="18" charset="0"/>
              </a:rPr>
              <a:t>Vocal Characteristics</a:t>
            </a:r>
          </a:p>
        </p:txBody>
      </p:sp>
      <p:sp>
        <p:nvSpPr>
          <p:cNvPr id="3" name="Content Placeholder 2">
            <a:extLst>
              <a:ext uri="{FF2B5EF4-FFF2-40B4-BE49-F238E27FC236}">
                <a16:creationId xmlns:a16="http://schemas.microsoft.com/office/drawing/2014/main" xmlns="" id="{9C4F82E9-C0A2-4714-A145-668C0EAC081D}"/>
              </a:ext>
            </a:extLst>
          </p:cNvPr>
          <p:cNvSpPr>
            <a:spLocks noGrp="1"/>
          </p:cNvSpPr>
          <p:nvPr>
            <p:ph idx="1"/>
          </p:nvPr>
        </p:nvSpPr>
        <p:spPr/>
        <p:txBody>
          <a:bodyPr>
            <a:normAutofit lnSpcReduction="10000"/>
          </a:bodyPr>
          <a:lstStyle/>
          <a:p>
            <a:r>
              <a:rPr lang="en-US" b="1" dirty="0">
                <a:latin typeface="Georgia" panose="02040502050405020303" pitchFamily="18" charset="0"/>
              </a:rPr>
              <a:t>Rate: </a:t>
            </a:r>
            <a:r>
              <a:rPr lang="en-US" dirty="0">
                <a:latin typeface="Georgia" panose="02040502050405020303" pitchFamily="18" charset="0"/>
              </a:rPr>
              <a:t>how fast you talk</a:t>
            </a:r>
          </a:p>
          <a:p>
            <a:r>
              <a:rPr lang="en-US" dirty="0">
                <a:latin typeface="Georgia" panose="02040502050405020303" pitchFamily="18" charset="0"/>
              </a:rPr>
              <a:t> A normal rate of speech is about 120 words per minute. </a:t>
            </a:r>
          </a:p>
          <a:p>
            <a:r>
              <a:rPr lang="en-US" dirty="0">
                <a:latin typeface="Georgia" panose="02040502050405020303" pitchFamily="18" charset="0"/>
              </a:rPr>
              <a:t>A slow rate can indicate that you are uninterested in either your topic or the audience. </a:t>
            </a:r>
          </a:p>
          <a:p>
            <a:r>
              <a:rPr lang="en-US" dirty="0">
                <a:latin typeface="Georgia" panose="02040502050405020303" pitchFamily="18" charset="0"/>
              </a:rPr>
              <a:t>An extremely fast speaker risks the audience missing key words. The key here is variation. </a:t>
            </a:r>
          </a:p>
          <a:p>
            <a:r>
              <a:rPr lang="en-US" dirty="0">
                <a:latin typeface="Georgia" panose="02040502050405020303" pitchFamily="18" charset="0"/>
              </a:rPr>
              <a:t>Use your rate of speech to capture and hold your audience’s attention. </a:t>
            </a:r>
          </a:p>
          <a:p>
            <a:r>
              <a:rPr lang="en-US" dirty="0">
                <a:latin typeface="Georgia" panose="02040502050405020303" pitchFamily="18" charset="0"/>
              </a:rPr>
              <a:t>A faster rate of speech can suggest excitement or sudden action; slower rates indicate calm. </a:t>
            </a:r>
          </a:p>
        </p:txBody>
      </p:sp>
    </p:spTree>
    <p:extLst>
      <p:ext uri="{BB962C8B-B14F-4D97-AF65-F5344CB8AC3E}">
        <p14:creationId xmlns:p14="http://schemas.microsoft.com/office/powerpoint/2010/main" val="3396613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2032C8-B4DC-4E94-9804-26EE8D146C50}"/>
              </a:ext>
            </a:extLst>
          </p:cNvPr>
          <p:cNvSpPr>
            <a:spLocks noGrp="1"/>
          </p:cNvSpPr>
          <p:nvPr>
            <p:ph type="title"/>
          </p:nvPr>
        </p:nvSpPr>
        <p:spPr/>
        <p:txBody>
          <a:bodyPr/>
          <a:lstStyle/>
          <a:p>
            <a:r>
              <a:rPr lang="en-US" b="1" dirty="0">
                <a:solidFill>
                  <a:srgbClr val="FF0000"/>
                </a:solidFill>
                <a:latin typeface="Georgia" panose="02040502050405020303" pitchFamily="18" charset="0"/>
              </a:rPr>
              <a:t>Volume</a:t>
            </a:r>
            <a:endParaRPr lang="en-US" dirty="0">
              <a:solidFill>
                <a:srgbClr val="FF0000"/>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11D7C91F-09AE-456B-9328-DF4360DD3098}"/>
              </a:ext>
            </a:extLst>
          </p:cNvPr>
          <p:cNvSpPr>
            <a:spLocks noGrp="1"/>
          </p:cNvSpPr>
          <p:nvPr>
            <p:ph idx="1"/>
          </p:nvPr>
        </p:nvSpPr>
        <p:spPr/>
        <p:txBody>
          <a:bodyPr>
            <a:normAutofit fontScale="92500" lnSpcReduction="10000"/>
          </a:bodyPr>
          <a:lstStyle/>
          <a:p>
            <a:pPr fontAlgn="base"/>
            <a:r>
              <a:rPr lang="en-US" dirty="0">
                <a:latin typeface="Georgia" panose="02040502050405020303" pitchFamily="18" charset="0"/>
              </a:rPr>
              <a:t>You want your volume to carry to the back of the room while not overpowering those in the first row. </a:t>
            </a:r>
          </a:p>
          <a:p>
            <a:pPr fontAlgn="base"/>
            <a:r>
              <a:rPr lang="en-US" dirty="0">
                <a:latin typeface="Georgia" panose="02040502050405020303" pitchFamily="18" charset="0"/>
              </a:rPr>
              <a:t>It takes practice to trust your judgment on whether your volume is effective. </a:t>
            </a:r>
          </a:p>
          <a:p>
            <a:pPr fontAlgn="base"/>
            <a:r>
              <a:rPr lang="en-US" dirty="0">
                <a:latin typeface="Georgia" panose="02040502050405020303" pitchFamily="18" charset="0"/>
              </a:rPr>
              <a:t>Speaking too soft can make you appear shy or unassertive. </a:t>
            </a:r>
          </a:p>
          <a:p>
            <a:pPr fontAlgn="base"/>
            <a:r>
              <a:rPr lang="en-US" dirty="0">
                <a:latin typeface="Georgia" panose="02040502050405020303" pitchFamily="18" charset="0"/>
              </a:rPr>
              <a:t>It can give the impression that you are less confident in your topic. Or it can just wear out an audience trying to hear. </a:t>
            </a:r>
          </a:p>
          <a:p>
            <a:pPr fontAlgn="base"/>
            <a:r>
              <a:rPr lang="en-US" dirty="0">
                <a:latin typeface="Georgia" panose="02040502050405020303" pitchFamily="18" charset="0"/>
              </a:rPr>
              <a:t>Speaking too loud can make you seem overbearing, arrogant or unpracticed with the sound equipment. </a:t>
            </a:r>
          </a:p>
          <a:p>
            <a:pPr fontAlgn="base"/>
            <a:r>
              <a:rPr lang="en-US" dirty="0">
                <a:latin typeface="Georgia" panose="02040502050405020303" pitchFamily="18" charset="0"/>
              </a:rPr>
              <a:t>But varying the volume can be an effective way to add emphasis or emotion.</a:t>
            </a:r>
          </a:p>
          <a:p>
            <a:endParaRPr lang="en-US" dirty="0">
              <a:latin typeface="Georgia" panose="02040502050405020303" pitchFamily="18" charset="0"/>
            </a:endParaRPr>
          </a:p>
        </p:txBody>
      </p:sp>
    </p:spTree>
    <p:extLst>
      <p:ext uri="{BB962C8B-B14F-4D97-AF65-F5344CB8AC3E}">
        <p14:creationId xmlns:p14="http://schemas.microsoft.com/office/powerpoint/2010/main" val="1376627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F0213-9267-47E0-8F3C-E499A969020E}"/>
              </a:ext>
            </a:extLst>
          </p:cNvPr>
          <p:cNvSpPr>
            <a:spLocks noGrp="1"/>
          </p:cNvSpPr>
          <p:nvPr>
            <p:ph type="title"/>
          </p:nvPr>
        </p:nvSpPr>
        <p:spPr/>
        <p:txBody>
          <a:bodyPr/>
          <a:lstStyle/>
          <a:p>
            <a:r>
              <a:rPr lang="en-US" b="1" dirty="0">
                <a:solidFill>
                  <a:srgbClr val="FF0000"/>
                </a:solidFill>
                <a:latin typeface="Georgia" panose="02040502050405020303" pitchFamily="18" charset="0"/>
              </a:rPr>
              <a:t>Pitch</a:t>
            </a:r>
            <a:endParaRPr lang="en-US" dirty="0">
              <a:solidFill>
                <a:srgbClr val="FF0000"/>
              </a:solidFill>
              <a:latin typeface="Georgia" panose="02040502050405020303" pitchFamily="18" charset="0"/>
            </a:endParaRPr>
          </a:p>
        </p:txBody>
      </p:sp>
      <p:sp>
        <p:nvSpPr>
          <p:cNvPr id="3" name="Content Placeholder 2">
            <a:extLst>
              <a:ext uri="{FF2B5EF4-FFF2-40B4-BE49-F238E27FC236}">
                <a16:creationId xmlns:a16="http://schemas.microsoft.com/office/drawing/2014/main" xmlns="" id="{8DEC49F5-1AE5-4BB2-85B8-C1F0282D91C2}"/>
              </a:ext>
            </a:extLst>
          </p:cNvPr>
          <p:cNvSpPr>
            <a:spLocks noGrp="1"/>
          </p:cNvSpPr>
          <p:nvPr>
            <p:ph idx="1"/>
          </p:nvPr>
        </p:nvSpPr>
        <p:spPr/>
        <p:txBody>
          <a:bodyPr>
            <a:normAutofit/>
          </a:bodyPr>
          <a:lstStyle/>
          <a:p>
            <a:pPr fontAlgn="base"/>
            <a:r>
              <a:rPr lang="en-US" dirty="0">
                <a:latin typeface="Georgia" panose="02040502050405020303" pitchFamily="18" charset="0"/>
              </a:rPr>
              <a:t>Pitch is how high or low your voice is. </a:t>
            </a:r>
          </a:p>
          <a:p>
            <a:pPr fontAlgn="base"/>
            <a:r>
              <a:rPr lang="en-US" dirty="0">
                <a:latin typeface="Georgia" panose="02040502050405020303" pitchFamily="18" charset="0"/>
              </a:rPr>
              <a:t>Your normal pitch is physiological, produced from the vibration of your vocal chords across your larynx. </a:t>
            </a:r>
          </a:p>
          <a:p>
            <a:pPr fontAlgn="base"/>
            <a:r>
              <a:rPr lang="en-US" dirty="0">
                <a:latin typeface="Georgia" panose="02040502050405020303" pitchFamily="18" charset="0"/>
              </a:rPr>
              <a:t>But our voices are not monotone; we all have a vocal range in speaking just the same as in singing. </a:t>
            </a:r>
          </a:p>
          <a:p>
            <a:pPr fontAlgn="base"/>
            <a:r>
              <a:rPr lang="en-US" dirty="0">
                <a:latin typeface="Georgia" panose="02040502050405020303" pitchFamily="18" charset="0"/>
              </a:rPr>
              <a:t>If something is serious, a credible speaker’s voice will go into a lower range.</a:t>
            </a:r>
          </a:p>
          <a:p>
            <a:pPr fontAlgn="base"/>
            <a:r>
              <a:rPr lang="en-US" dirty="0">
                <a:latin typeface="Georgia" panose="02040502050405020303" pitchFamily="18" charset="0"/>
              </a:rPr>
              <a:t>The higher range is used for exciting or upbeat topics. </a:t>
            </a:r>
          </a:p>
          <a:p>
            <a:endParaRPr lang="en-US" dirty="0">
              <a:latin typeface="Georgia" panose="02040502050405020303" pitchFamily="18" charset="0"/>
            </a:endParaRPr>
          </a:p>
        </p:txBody>
      </p:sp>
    </p:spTree>
    <p:extLst>
      <p:ext uri="{BB962C8B-B14F-4D97-AF65-F5344CB8AC3E}">
        <p14:creationId xmlns:p14="http://schemas.microsoft.com/office/powerpoint/2010/main" val="1435707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59283A-4CB4-4118-88E0-0248E3785A28}"/>
              </a:ext>
            </a:extLst>
          </p:cNvPr>
          <p:cNvSpPr>
            <a:spLocks noGrp="1"/>
          </p:cNvSpPr>
          <p:nvPr>
            <p:ph type="title"/>
          </p:nvPr>
        </p:nvSpPr>
        <p:spPr/>
        <p:txBody>
          <a:bodyPr/>
          <a:lstStyle/>
          <a:p>
            <a:r>
              <a:rPr lang="en-US" b="1" dirty="0">
                <a:solidFill>
                  <a:srgbClr val="FF0000"/>
                </a:solidFill>
                <a:latin typeface="Georgia" panose="02040502050405020303" pitchFamily="18" charset="0"/>
              </a:rPr>
              <a:t>Pause</a:t>
            </a:r>
          </a:p>
        </p:txBody>
      </p:sp>
      <p:sp>
        <p:nvSpPr>
          <p:cNvPr id="3" name="Content Placeholder 2">
            <a:extLst>
              <a:ext uri="{FF2B5EF4-FFF2-40B4-BE49-F238E27FC236}">
                <a16:creationId xmlns:a16="http://schemas.microsoft.com/office/drawing/2014/main" xmlns="" id="{9566FF7A-DDEB-463F-AAEA-7CC9CD8CF1D2}"/>
              </a:ext>
            </a:extLst>
          </p:cNvPr>
          <p:cNvSpPr>
            <a:spLocks noGrp="1"/>
          </p:cNvSpPr>
          <p:nvPr>
            <p:ph idx="1"/>
          </p:nvPr>
        </p:nvSpPr>
        <p:spPr/>
        <p:txBody>
          <a:bodyPr>
            <a:normAutofit/>
          </a:bodyPr>
          <a:lstStyle/>
          <a:p>
            <a:r>
              <a:rPr lang="en-US" dirty="0">
                <a:latin typeface="Georgia" panose="02040502050405020303" pitchFamily="18" charset="0"/>
              </a:rPr>
              <a:t>Pauses are your punctuation. </a:t>
            </a:r>
          </a:p>
          <a:p>
            <a:r>
              <a:rPr lang="en-US" dirty="0">
                <a:latin typeface="Georgia" panose="02040502050405020303" pitchFamily="18" charset="0"/>
              </a:rPr>
              <a:t>They provide a transition between points and add clarity to your words. </a:t>
            </a:r>
          </a:p>
          <a:p>
            <a:r>
              <a:rPr lang="en-US" dirty="0">
                <a:latin typeface="Georgia" panose="02040502050405020303" pitchFamily="18" charset="0"/>
              </a:rPr>
              <a:t>They also give you a chance to catch your breath and the audience to catch up with your ideas. </a:t>
            </a:r>
          </a:p>
          <a:p>
            <a:r>
              <a:rPr lang="en-US" dirty="0">
                <a:latin typeface="Georgia" panose="02040502050405020303" pitchFamily="18" charset="0"/>
              </a:rPr>
              <a:t>Pause to add emphasis, to build up to something important, or to allow a moment for an idea to sink in. </a:t>
            </a:r>
          </a:p>
        </p:txBody>
      </p:sp>
    </p:spTree>
    <p:extLst>
      <p:ext uri="{BB962C8B-B14F-4D97-AF65-F5344CB8AC3E}">
        <p14:creationId xmlns:p14="http://schemas.microsoft.com/office/powerpoint/2010/main" val="3397029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C525D2-7AF2-4C06-BBE3-43C5705616CE}"/>
              </a:ext>
            </a:extLst>
          </p:cNvPr>
          <p:cNvSpPr>
            <a:spLocks noGrp="1"/>
          </p:cNvSpPr>
          <p:nvPr>
            <p:ph type="title"/>
          </p:nvPr>
        </p:nvSpPr>
        <p:spPr/>
        <p:txBody>
          <a:bodyPr/>
          <a:lstStyle/>
          <a:p>
            <a:r>
              <a:rPr lang="en-US" b="1" dirty="0">
                <a:solidFill>
                  <a:srgbClr val="FF0000"/>
                </a:solidFill>
                <a:latin typeface="Georgia" panose="02040502050405020303" pitchFamily="18" charset="0"/>
              </a:rPr>
              <a:t>Articulation/Pronunciation </a:t>
            </a:r>
          </a:p>
        </p:txBody>
      </p:sp>
      <p:sp>
        <p:nvSpPr>
          <p:cNvPr id="3" name="Content Placeholder 2">
            <a:extLst>
              <a:ext uri="{FF2B5EF4-FFF2-40B4-BE49-F238E27FC236}">
                <a16:creationId xmlns:a16="http://schemas.microsoft.com/office/drawing/2014/main" xmlns="" id="{D30C032D-30AF-48D8-9201-DC00AF274CBA}"/>
              </a:ext>
            </a:extLst>
          </p:cNvPr>
          <p:cNvSpPr>
            <a:spLocks noGrp="1"/>
          </p:cNvSpPr>
          <p:nvPr>
            <p:ph idx="1"/>
          </p:nvPr>
        </p:nvSpPr>
        <p:spPr/>
        <p:txBody>
          <a:bodyPr>
            <a:normAutofit/>
          </a:bodyPr>
          <a:lstStyle/>
          <a:p>
            <a:r>
              <a:rPr lang="en-US" dirty="0">
                <a:latin typeface="Georgia" panose="02040502050405020303" pitchFamily="18" charset="0"/>
              </a:rPr>
              <a:t>Articulation is the art of speaking clearly, making the proper sounds with your lips, teeth and tongue.  </a:t>
            </a:r>
          </a:p>
          <a:p>
            <a:r>
              <a:rPr lang="en-US" dirty="0">
                <a:latin typeface="Georgia" panose="02040502050405020303" pitchFamily="18" charset="0"/>
              </a:rPr>
              <a:t>Pronunciation is saying a word phonetically correct. </a:t>
            </a:r>
          </a:p>
          <a:p>
            <a:r>
              <a:rPr lang="en-US" dirty="0">
                <a:latin typeface="Georgia" panose="02040502050405020303" pitchFamily="18" charset="0"/>
              </a:rPr>
              <a:t>Whether fairly or unfairly, both influence the audience’s impression of your command of the English language. </a:t>
            </a:r>
          </a:p>
          <a:p>
            <a:r>
              <a:rPr lang="en-US" dirty="0">
                <a:latin typeface="Georgia" panose="02040502050405020303" pitchFamily="18" charset="0"/>
              </a:rPr>
              <a:t>“</a:t>
            </a:r>
            <a:r>
              <a:rPr lang="en-US" i="1" dirty="0">
                <a:latin typeface="Georgia" panose="02040502050405020303" pitchFamily="18" charset="0"/>
              </a:rPr>
              <a:t>Want to</a:t>
            </a:r>
            <a:r>
              <a:rPr lang="en-US" dirty="0">
                <a:latin typeface="Georgia" panose="02040502050405020303" pitchFamily="18" charset="0"/>
              </a:rPr>
              <a:t>” often comes out “</a:t>
            </a:r>
            <a:r>
              <a:rPr lang="en-US" i="1" dirty="0" err="1">
                <a:latin typeface="Georgia" panose="02040502050405020303" pitchFamily="18" charset="0"/>
              </a:rPr>
              <a:t>wanna</a:t>
            </a:r>
            <a:r>
              <a:rPr lang="en-US" dirty="0">
                <a:latin typeface="Georgia" panose="02040502050405020303" pitchFamily="18" charset="0"/>
              </a:rPr>
              <a:t>.” “</a:t>
            </a:r>
            <a:r>
              <a:rPr lang="en-US" i="1" dirty="0">
                <a:latin typeface="Georgia" panose="02040502050405020303" pitchFamily="18" charset="0"/>
              </a:rPr>
              <a:t>Athlete</a:t>
            </a:r>
            <a:r>
              <a:rPr lang="en-US" dirty="0">
                <a:latin typeface="Georgia" panose="02040502050405020303" pitchFamily="18" charset="0"/>
              </a:rPr>
              <a:t>” comes out sounding like “</a:t>
            </a:r>
            <a:r>
              <a:rPr lang="en-US" i="1" dirty="0" err="1">
                <a:latin typeface="Georgia" panose="02040502050405020303" pitchFamily="18" charset="0"/>
              </a:rPr>
              <a:t>Athalete</a:t>
            </a:r>
            <a:r>
              <a:rPr lang="en-US">
                <a:latin typeface="Georgia" panose="02040502050405020303" pitchFamily="18" charset="0"/>
              </a:rPr>
              <a:t>.” </a:t>
            </a:r>
            <a:endParaRPr lang="en-US" dirty="0">
              <a:latin typeface="Georgia" panose="02040502050405020303" pitchFamily="18" charset="0"/>
            </a:endParaRPr>
          </a:p>
        </p:txBody>
      </p:sp>
    </p:spTree>
    <p:extLst>
      <p:ext uri="{BB962C8B-B14F-4D97-AF65-F5344CB8AC3E}">
        <p14:creationId xmlns:p14="http://schemas.microsoft.com/office/powerpoint/2010/main" val="1956821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53F6D7-8834-420D-AE35-82FA6C90E428}"/>
              </a:ext>
            </a:extLst>
          </p:cNvPr>
          <p:cNvSpPr>
            <a:spLocks noGrp="1"/>
          </p:cNvSpPr>
          <p:nvPr>
            <p:ph type="title"/>
          </p:nvPr>
        </p:nvSpPr>
        <p:spPr/>
        <p:txBody>
          <a:bodyPr/>
          <a:lstStyle/>
          <a:p>
            <a:r>
              <a:rPr lang="en-US" b="1" dirty="0">
                <a:solidFill>
                  <a:srgbClr val="FF0000"/>
                </a:solidFill>
                <a:latin typeface="Georgia" panose="02040502050405020303" pitchFamily="18" charset="0"/>
              </a:rPr>
              <a:t>Personal Appearance</a:t>
            </a:r>
          </a:p>
        </p:txBody>
      </p:sp>
      <p:sp>
        <p:nvSpPr>
          <p:cNvPr id="3" name="Content Placeholder 2">
            <a:extLst>
              <a:ext uri="{FF2B5EF4-FFF2-40B4-BE49-F238E27FC236}">
                <a16:creationId xmlns:a16="http://schemas.microsoft.com/office/drawing/2014/main" xmlns="" id="{EFCE50E7-7B01-4FFB-A3AB-3508F1AD6990}"/>
              </a:ext>
            </a:extLst>
          </p:cNvPr>
          <p:cNvSpPr>
            <a:spLocks noGrp="1"/>
          </p:cNvSpPr>
          <p:nvPr>
            <p:ph idx="1"/>
          </p:nvPr>
        </p:nvSpPr>
        <p:spPr/>
        <p:txBody>
          <a:bodyPr/>
          <a:lstStyle/>
          <a:p>
            <a:r>
              <a:rPr lang="en-US" dirty="0">
                <a:latin typeface="Georgia" panose="02040502050405020303" pitchFamily="18" charset="0"/>
              </a:rPr>
              <a:t>The kind of dress we use &amp; the way in which we groom ourselves shows our status &amp; attitude. </a:t>
            </a:r>
          </a:p>
          <a:p>
            <a:pPr marL="0" indent="0">
              <a:buNone/>
            </a:pPr>
            <a:r>
              <a:rPr lang="en-US" dirty="0">
                <a:latin typeface="Georgia" panose="02040502050405020303" pitchFamily="18" charset="0"/>
              </a:rPr>
              <a:t>• We influenced how others look &amp; clothes they wear </a:t>
            </a:r>
          </a:p>
          <a:p>
            <a:pPr marL="0" indent="0">
              <a:buNone/>
            </a:pPr>
            <a:r>
              <a:rPr lang="en-US" dirty="0">
                <a:latin typeface="Georgia" panose="02040502050405020303" pitchFamily="18" charset="0"/>
              </a:rPr>
              <a:t>• Physical attractiveness plays an important role in our assessment of people. </a:t>
            </a:r>
          </a:p>
          <a:p>
            <a:pPr marL="0" indent="0">
              <a:buNone/>
            </a:pPr>
            <a:r>
              <a:rPr lang="en-US" dirty="0">
                <a:latin typeface="Georgia" panose="02040502050405020303" pitchFamily="18" charset="0"/>
              </a:rPr>
              <a:t>• Persons dress &amp; physical appearance conveys great deal of information about him.  </a:t>
            </a:r>
          </a:p>
          <a:p>
            <a:endParaRPr lang="en-US" dirty="0">
              <a:latin typeface="Georgia" panose="02040502050405020303" pitchFamily="18" charset="0"/>
            </a:endParaRPr>
          </a:p>
        </p:txBody>
      </p:sp>
    </p:spTree>
    <p:extLst>
      <p:ext uri="{BB962C8B-B14F-4D97-AF65-F5344CB8AC3E}">
        <p14:creationId xmlns:p14="http://schemas.microsoft.com/office/powerpoint/2010/main" val="1237680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latin typeface="Georgia" panose="02040502050405020303" pitchFamily="18" charset="0"/>
            </a:endParaRPr>
          </a:p>
        </p:txBody>
      </p:sp>
      <p:sp>
        <p:nvSpPr>
          <p:cNvPr id="3" name="Content Placeholder 2"/>
          <p:cNvSpPr>
            <a:spLocks noGrp="1"/>
          </p:cNvSpPr>
          <p:nvPr>
            <p:ph idx="1"/>
          </p:nvPr>
        </p:nvSpPr>
        <p:spPr/>
        <p:txBody>
          <a:bodyPr/>
          <a:lstStyle/>
          <a:p>
            <a:pPr lvl="1"/>
            <a:r>
              <a:rPr lang="en-US" altLang="en-US" sz="3200" u="sng" dirty="0">
                <a:solidFill>
                  <a:srgbClr val="FF0000"/>
                </a:solidFill>
                <a:latin typeface="Georgia" panose="02040502050405020303" pitchFamily="18" charset="0"/>
              </a:rPr>
              <a:t>Jewelry</a:t>
            </a:r>
          </a:p>
          <a:p>
            <a:pPr lvl="2"/>
            <a:r>
              <a:rPr lang="en-US" altLang="en-US" dirty="0">
                <a:latin typeface="Georgia" panose="02040502050405020303" pitchFamily="18" charset="0"/>
              </a:rPr>
              <a:t>One to two rings per hand</a:t>
            </a:r>
          </a:p>
          <a:p>
            <a:pPr lvl="2"/>
            <a:r>
              <a:rPr lang="en-US" altLang="en-US" dirty="0">
                <a:latin typeface="Georgia" panose="02040502050405020303" pitchFamily="18" charset="0"/>
              </a:rPr>
              <a:t>One earring per ear only</a:t>
            </a:r>
          </a:p>
          <a:p>
            <a:pPr lvl="2"/>
            <a:r>
              <a:rPr lang="en-US" altLang="en-US" dirty="0">
                <a:latin typeface="Georgia" panose="02040502050405020303" pitchFamily="18" charset="0"/>
              </a:rPr>
              <a:t>One bracelet, watch, or bangle per wrist</a:t>
            </a:r>
          </a:p>
          <a:p>
            <a:pPr lvl="2"/>
            <a:r>
              <a:rPr lang="en-US" altLang="en-US" dirty="0">
                <a:latin typeface="Georgia" panose="02040502050405020303" pitchFamily="18" charset="0"/>
              </a:rPr>
              <a:t>One necklace or pendant </a:t>
            </a:r>
          </a:p>
          <a:p>
            <a:pPr lvl="1"/>
            <a:r>
              <a:rPr lang="en-US" altLang="en-US" sz="3200" u="sng" dirty="0">
                <a:solidFill>
                  <a:srgbClr val="FF0000"/>
                </a:solidFill>
                <a:latin typeface="Georgia" panose="02040502050405020303" pitchFamily="18" charset="0"/>
              </a:rPr>
              <a:t>Tattoos</a:t>
            </a:r>
          </a:p>
          <a:p>
            <a:pPr lvl="2"/>
            <a:r>
              <a:rPr lang="en-US" altLang="en-US" dirty="0">
                <a:latin typeface="Georgia" panose="02040502050405020303" pitchFamily="18" charset="0"/>
              </a:rPr>
              <a:t>no visible tattoos</a:t>
            </a:r>
          </a:p>
          <a:p>
            <a:pPr lvl="1"/>
            <a:r>
              <a:rPr lang="en-US" altLang="en-US" sz="3200" u="sng" dirty="0">
                <a:solidFill>
                  <a:srgbClr val="FF0000"/>
                </a:solidFill>
                <a:latin typeface="Georgia" panose="02040502050405020303" pitchFamily="18" charset="0"/>
              </a:rPr>
              <a:t>Body piercing</a:t>
            </a:r>
          </a:p>
          <a:p>
            <a:pPr lvl="2"/>
            <a:r>
              <a:rPr lang="en-US" altLang="en-US" dirty="0">
                <a:latin typeface="Georgia" panose="02040502050405020303" pitchFamily="18" charset="0"/>
              </a:rPr>
              <a:t>No visible piercing other than ears</a:t>
            </a:r>
          </a:p>
          <a:p>
            <a:pPr lvl="2"/>
            <a:r>
              <a:rPr lang="en-US" altLang="en-US" dirty="0">
                <a:latin typeface="Georgia" panose="02040502050405020303" pitchFamily="18" charset="0"/>
              </a:rPr>
              <a:t>Single earring per ear—no multiple piercing</a:t>
            </a:r>
          </a:p>
          <a:p>
            <a:endParaRPr lang="en-US" altLang="en-US" dirty="0">
              <a:latin typeface="Georgia" panose="02040502050405020303" pitchFamily="18" charset="0"/>
            </a:endParaRPr>
          </a:p>
          <a:p>
            <a:endParaRPr lang="en-US" altLang="en-US"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2499301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Georgia" panose="02040502050405020303" pitchFamily="18" charset="0"/>
              </a:rPr>
              <a:t>Nonverbal communication</a:t>
            </a:r>
          </a:p>
        </p:txBody>
      </p:sp>
      <p:graphicFrame>
        <p:nvGraphicFramePr>
          <p:cNvPr id="7" name="Chart 6"/>
          <p:cNvGraphicFramePr/>
          <p:nvPr>
            <p:extLst/>
          </p:nvPr>
        </p:nvGraphicFramePr>
        <p:xfrm>
          <a:off x="1954924" y="1500352"/>
          <a:ext cx="8203324" cy="53576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6101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xmlns="" id="{32E3E99A-59A8-41D3-BDDC-B04AC8381A8B}"/>
              </a:ext>
            </a:extLst>
          </p:cNvPr>
          <p:cNvSpPr>
            <a:spLocks noGrp="1" noChangeArrowheads="1"/>
          </p:cNvSpPr>
          <p:nvPr>
            <p:ph type="title"/>
          </p:nvPr>
        </p:nvSpPr>
        <p:spPr/>
        <p:txBody>
          <a:bodyPr>
            <a:normAutofit fontScale="90000"/>
          </a:bodyPr>
          <a:lstStyle/>
          <a:p>
            <a:pPr algn="ctr">
              <a:defRPr/>
            </a:pPr>
            <a:r>
              <a:rPr lang="en-US" sz="5400" b="1" dirty="0">
                <a:solidFill>
                  <a:srgbClr val="FF0000"/>
                </a:solidFill>
                <a:latin typeface="Georgia" panose="02040502050405020303" pitchFamily="18" charset="0"/>
              </a:rPr>
              <a:t>MEN</a:t>
            </a:r>
            <a:br>
              <a:rPr lang="en-US" sz="5400" b="1" dirty="0">
                <a:solidFill>
                  <a:srgbClr val="FF0000"/>
                </a:solidFill>
                <a:latin typeface="Georgia" panose="02040502050405020303" pitchFamily="18" charset="0"/>
              </a:rPr>
            </a:br>
            <a:r>
              <a:rPr lang="en-US" sz="5400" b="1" dirty="0">
                <a:solidFill>
                  <a:srgbClr val="FF0000"/>
                </a:solidFill>
                <a:latin typeface="Georgia" panose="02040502050405020303" pitchFamily="18" charset="0"/>
              </a:rPr>
              <a:t>BUSINESS WEAR</a:t>
            </a:r>
          </a:p>
        </p:txBody>
      </p:sp>
      <p:pic>
        <p:nvPicPr>
          <p:cNvPr id="20483" name="Picture 3" descr="msuit1">
            <a:extLst>
              <a:ext uri="{FF2B5EF4-FFF2-40B4-BE49-F238E27FC236}">
                <a16:creationId xmlns:a16="http://schemas.microsoft.com/office/drawing/2014/main" xmlns="" id="{4341593B-880E-47E3-B0D2-A3C04234F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1752601"/>
            <a:ext cx="3292475"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4" descr="msuit2">
            <a:extLst>
              <a:ext uri="{FF2B5EF4-FFF2-40B4-BE49-F238E27FC236}">
                <a16:creationId xmlns:a16="http://schemas.microsoft.com/office/drawing/2014/main" xmlns="" id="{E22EF05F-BB6F-4F68-8E5A-A61BC028AA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1752601"/>
            <a:ext cx="3292475"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xmlns="" id="{270FF27C-EC35-4DF4-8FA3-2FAC25A9AD23}"/>
              </a:ext>
            </a:extLst>
          </p:cNvPr>
          <p:cNvSpPr>
            <a:spLocks noGrp="1" noChangeArrowheads="1"/>
          </p:cNvSpPr>
          <p:nvPr>
            <p:ph type="title"/>
          </p:nvPr>
        </p:nvSpPr>
        <p:spPr/>
        <p:txBody>
          <a:bodyPr>
            <a:normAutofit fontScale="90000"/>
          </a:bodyPr>
          <a:lstStyle/>
          <a:p>
            <a:pPr>
              <a:defRPr/>
            </a:pPr>
            <a:r>
              <a:rPr lang="en-US" sz="5400" b="1" dirty="0">
                <a:solidFill>
                  <a:srgbClr val="FF0000"/>
                </a:solidFill>
                <a:latin typeface="Georgia" panose="02040502050405020303" pitchFamily="18" charset="0"/>
              </a:rPr>
              <a:t>MEN’S </a:t>
            </a:r>
            <a:br>
              <a:rPr lang="en-US" sz="5400" b="1" dirty="0">
                <a:solidFill>
                  <a:srgbClr val="FF0000"/>
                </a:solidFill>
                <a:latin typeface="Georgia" panose="02040502050405020303" pitchFamily="18" charset="0"/>
              </a:rPr>
            </a:br>
            <a:r>
              <a:rPr lang="en-US" sz="5400" b="1" dirty="0">
                <a:solidFill>
                  <a:srgbClr val="FF0000"/>
                </a:solidFill>
                <a:latin typeface="Georgia" panose="02040502050405020303" pitchFamily="18" charset="0"/>
              </a:rPr>
              <a:t>BUSINESS CASUAL</a:t>
            </a:r>
          </a:p>
        </p:txBody>
      </p:sp>
      <p:sp>
        <p:nvSpPr>
          <p:cNvPr id="84995" name="Rectangle 3">
            <a:extLst>
              <a:ext uri="{FF2B5EF4-FFF2-40B4-BE49-F238E27FC236}">
                <a16:creationId xmlns:a16="http://schemas.microsoft.com/office/drawing/2014/main" xmlns="" id="{F0A7EE2B-5517-4D9B-8DE2-2051ADDDB4C5}"/>
              </a:ext>
            </a:extLst>
          </p:cNvPr>
          <p:cNvSpPr>
            <a:spLocks noChangeArrowheads="1"/>
          </p:cNvSpPr>
          <p:nvPr/>
        </p:nvSpPr>
        <p:spPr bwMode="auto">
          <a:xfrm flipV="1">
            <a:off x="2514600" y="1600200"/>
            <a:ext cx="7772400" cy="76200"/>
          </a:xfrm>
          <a:prstGeom prst="rect">
            <a:avLst/>
          </a:prstGeom>
          <a:noFill/>
          <a:ln w="9525">
            <a:noFill/>
            <a:miter lim="800000"/>
            <a:headEnd/>
            <a:tailEnd/>
          </a:ln>
          <a:effectLst/>
        </p:spPr>
        <p:txBody>
          <a:bodyPr rot="10800000" anchor="ctr"/>
          <a:lstStyle/>
          <a:p>
            <a:pPr eaLnBrk="0" hangingPunct="0">
              <a:defRPr/>
            </a:pPr>
            <a:endParaRPr kumimoji="1" lang="en-US" sz="4400">
              <a:solidFill>
                <a:schemeClr val="tx2"/>
              </a:solidFill>
              <a:effectLst>
                <a:outerShdw blurRad="38100" dist="38100" dir="2700000" algn="tl">
                  <a:srgbClr val="C0C0C0"/>
                </a:outerShdw>
              </a:effectLst>
              <a:latin typeface="Georgia" panose="02040502050405020303" pitchFamily="18" charset="0"/>
            </a:endParaRPr>
          </a:p>
        </p:txBody>
      </p:sp>
      <p:pic>
        <p:nvPicPr>
          <p:cNvPr id="21508" name="Picture 4" descr="bus cas with tie">
            <a:extLst>
              <a:ext uri="{FF2B5EF4-FFF2-40B4-BE49-F238E27FC236}">
                <a16:creationId xmlns:a16="http://schemas.microsoft.com/office/drawing/2014/main" xmlns="" id="{85C2703E-441A-4E8A-98C0-8D50B5A41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76" y="2209801"/>
            <a:ext cx="1762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business casual - mens">
            <a:extLst>
              <a:ext uri="{FF2B5EF4-FFF2-40B4-BE49-F238E27FC236}">
                <a16:creationId xmlns:a16="http://schemas.microsoft.com/office/drawing/2014/main" xmlns="" id="{5D0D90EB-92DF-48CD-A9E4-F9CD79ED0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6" y="2438401"/>
            <a:ext cx="1762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6" descr="business casual w tie -">
            <a:extLst>
              <a:ext uri="{FF2B5EF4-FFF2-40B4-BE49-F238E27FC236}">
                <a16:creationId xmlns:a16="http://schemas.microsoft.com/office/drawing/2014/main" xmlns="" id="{13B137BA-FE76-4336-856C-C45719CD19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814" y="2357439"/>
            <a:ext cx="1762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7" descr="tan jacket - bus casual">
            <a:extLst>
              <a:ext uri="{FF2B5EF4-FFF2-40B4-BE49-F238E27FC236}">
                <a16:creationId xmlns:a16="http://schemas.microsoft.com/office/drawing/2014/main" xmlns="" id="{4354BF65-5F54-41F5-B2C0-F5EB81EB70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1476" y="3124200"/>
            <a:ext cx="16859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8" descr="Travel Blazer - Nord Buss Cas">
            <a:extLst>
              <a:ext uri="{FF2B5EF4-FFF2-40B4-BE49-F238E27FC236}">
                <a16:creationId xmlns:a16="http://schemas.microsoft.com/office/drawing/2014/main" xmlns="" id="{5305F73B-CA29-40F6-80C4-268F341D71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4675" y="3429000"/>
            <a:ext cx="1639888"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xmlns="" id="{6FF8D58B-A537-4F03-8B45-FF9BB36B3F2A}"/>
              </a:ext>
            </a:extLst>
          </p:cNvPr>
          <p:cNvSpPr>
            <a:spLocks noGrp="1" noChangeArrowheads="1"/>
          </p:cNvSpPr>
          <p:nvPr>
            <p:ph type="title"/>
          </p:nvPr>
        </p:nvSpPr>
        <p:spPr>
          <a:xfrm>
            <a:off x="2057400" y="473076"/>
            <a:ext cx="8153400" cy="1355725"/>
          </a:xfrm>
        </p:spPr>
        <p:txBody>
          <a:bodyPr>
            <a:normAutofit fontScale="90000"/>
          </a:bodyPr>
          <a:lstStyle/>
          <a:p>
            <a:pPr algn="ctr">
              <a:defRPr/>
            </a:pPr>
            <a:r>
              <a:rPr lang="en-US" sz="5400" b="1" dirty="0">
                <a:solidFill>
                  <a:srgbClr val="FF0000"/>
                </a:solidFill>
                <a:latin typeface="Georgia" panose="02040502050405020303" pitchFamily="18" charset="0"/>
              </a:rPr>
              <a:t>MEN’S</a:t>
            </a:r>
            <a:br>
              <a:rPr lang="en-US" sz="5400" b="1" dirty="0">
                <a:solidFill>
                  <a:srgbClr val="FF0000"/>
                </a:solidFill>
                <a:latin typeface="Georgia" panose="02040502050405020303" pitchFamily="18" charset="0"/>
              </a:rPr>
            </a:br>
            <a:r>
              <a:rPr lang="en-US" sz="5400" b="1" dirty="0">
                <a:solidFill>
                  <a:srgbClr val="FF0000"/>
                </a:solidFill>
                <a:latin typeface="Georgia" panose="02040502050405020303" pitchFamily="18" charset="0"/>
              </a:rPr>
              <a:t>CASUAL</a:t>
            </a:r>
          </a:p>
        </p:txBody>
      </p:sp>
      <p:pic>
        <p:nvPicPr>
          <p:cNvPr id="22531" name="Picture 3" descr="casual - short sleeve">
            <a:extLst>
              <a:ext uri="{FF2B5EF4-FFF2-40B4-BE49-F238E27FC236}">
                <a16:creationId xmlns:a16="http://schemas.microsoft.com/office/drawing/2014/main" xmlns="" id="{FD746BB5-EE4A-4409-A4B9-027D510266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1" y="1828801"/>
            <a:ext cx="1762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descr="sweater - casual">
            <a:extLst>
              <a:ext uri="{FF2B5EF4-FFF2-40B4-BE49-F238E27FC236}">
                <a16:creationId xmlns:a16="http://schemas.microsoft.com/office/drawing/2014/main" xmlns="" id="{F0791549-5A78-483C-82C6-7F9B6C2CB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1" y="2971800"/>
            <a:ext cx="16859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khakis - casual">
            <a:extLst>
              <a:ext uri="{FF2B5EF4-FFF2-40B4-BE49-F238E27FC236}">
                <a16:creationId xmlns:a16="http://schemas.microsoft.com/office/drawing/2014/main" xmlns="" id="{F130CA01-1DBB-46BC-B341-E0F3975CF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1" y="2057401"/>
            <a:ext cx="17621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descr="mens  - casual khaki">
            <a:extLst>
              <a:ext uri="{FF2B5EF4-FFF2-40B4-BE49-F238E27FC236}">
                <a16:creationId xmlns:a16="http://schemas.microsoft.com/office/drawing/2014/main" xmlns="" id="{D7D2F0F0-0BE2-43AF-BE4C-8DA8ABD57F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1014" y="2819401"/>
            <a:ext cx="2262187"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xmlns="" id="{29333898-C821-4713-890A-1A637A436438}"/>
              </a:ext>
            </a:extLst>
          </p:cNvPr>
          <p:cNvSpPr>
            <a:spLocks noGrp="1" noChangeArrowheads="1"/>
          </p:cNvSpPr>
          <p:nvPr>
            <p:ph type="title"/>
          </p:nvPr>
        </p:nvSpPr>
        <p:spPr/>
        <p:txBody>
          <a:bodyPr>
            <a:normAutofit fontScale="90000"/>
          </a:bodyPr>
          <a:lstStyle/>
          <a:p>
            <a:pPr algn="ctr">
              <a:defRPr/>
            </a:pPr>
            <a:r>
              <a:rPr lang="en-US" sz="5400" b="1" dirty="0">
                <a:solidFill>
                  <a:srgbClr val="FF0000"/>
                </a:solidFill>
                <a:latin typeface="Georgia" panose="02040502050405020303" pitchFamily="18" charset="0"/>
              </a:rPr>
              <a:t>WOMEN</a:t>
            </a:r>
            <a:br>
              <a:rPr lang="en-US" sz="5400" b="1" dirty="0">
                <a:solidFill>
                  <a:srgbClr val="FF0000"/>
                </a:solidFill>
                <a:latin typeface="Georgia" panose="02040502050405020303" pitchFamily="18" charset="0"/>
              </a:rPr>
            </a:br>
            <a:r>
              <a:rPr lang="en-US" sz="5400" b="1" dirty="0">
                <a:solidFill>
                  <a:srgbClr val="FF0000"/>
                </a:solidFill>
                <a:latin typeface="Georgia" panose="02040502050405020303" pitchFamily="18" charset="0"/>
              </a:rPr>
              <a:t>BUSINESS WEAR</a:t>
            </a:r>
          </a:p>
        </p:txBody>
      </p:sp>
      <p:pic>
        <p:nvPicPr>
          <p:cNvPr id="23555" name="Picture 3" descr="womensuit1">
            <a:extLst>
              <a:ext uri="{FF2B5EF4-FFF2-40B4-BE49-F238E27FC236}">
                <a16:creationId xmlns:a16="http://schemas.microsoft.com/office/drawing/2014/main" xmlns="" id="{1D51AB78-82E5-477E-947A-D1BDD93B0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828800"/>
            <a:ext cx="3048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4" descr="womensuit2">
            <a:extLst>
              <a:ext uri="{FF2B5EF4-FFF2-40B4-BE49-F238E27FC236}">
                <a16:creationId xmlns:a16="http://schemas.microsoft.com/office/drawing/2014/main" xmlns="" id="{80685F07-7DA8-41DB-B66C-162002E82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752600"/>
            <a:ext cx="3200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xmlns="" id="{4CDE178F-4C5B-4E3C-A7B2-7A5BCAC18B21}"/>
              </a:ext>
            </a:extLst>
          </p:cNvPr>
          <p:cNvSpPr>
            <a:spLocks noGrp="1" noChangeArrowheads="1"/>
          </p:cNvSpPr>
          <p:nvPr>
            <p:ph type="title"/>
          </p:nvPr>
        </p:nvSpPr>
        <p:spPr/>
        <p:txBody>
          <a:bodyPr/>
          <a:lstStyle/>
          <a:p>
            <a:pPr>
              <a:defRPr/>
            </a:pPr>
            <a:r>
              <a:rPr lang="en-US" b="1" dirty="0">
                <a:solidFill>
                  <a:srgbClr val="FF0000"/>
                </a:solidFill>
                <a:latin typeface="Georgia" panose="02040502050405020303" pitchFamily="18" charset="0"/>
              </a:rPr>
              <a:t>WOMEN’S</a:t>
            </a:r>
            <a:br>
              <a:rPr lang="en-US" b="1" dirty="0">
                <a:solidFill>
                  <a:srgbClr val="FF0000"/>
                </a:solidFill>
                <a:latin typeface="Georgia" panose="02040502050405020303" pitchFamily="18" charset="0"/>
              </a:rPr>
            </a:br>
            <a:r>
              <a:rPr lang="en-US" b="1" dirty="0">
                <a:solidFill>
                  <a:srgbClr val="FF0000"/>
                </a:solidFill>
                <a:latin typeface="Georgia" panose="02040502050405020303" pitchFamily="18" charset="0"/>
              </a:rPr>
              <a:t>BUSINESS CASUAL</a:t>
            </a:r>
          </a:p>
        </p:txBody>
      </p:sp>
      <p:sp>
        <p:nvSpPr>
          <p:cNvPr id="87043" name="Rectangle 3">
            <a:extLst>
              <a:ext uri="{FF2B5EF4-FFF2-40B4-BE49-F238E27FC236}">
                <a16:creationId xmlns:a16="http://schemas.microsoft.com/office/drawing/2014/main" xmlns="" id="{24A9BCC9-25A9-43E3-8DB1-567D053477D3}"/>
              </a:ext>
            </a:extLst>
          </p:cNvPr>
          <p:cNvSpPr>
            <a:spLocks noChangeArrowheads="1"/>
          </p:cNvSpPr>
          <p:nvPr/>
        </p:nvSpPr>
        <p:spPr bwMode="auto">
          <a:xfrm flipV="1">
            <a:off x="2514600" y="1600200"/>
            <a:ext cx="7772400" cy="76200"/>
          </a:xfrm>
          <a:prstGeom prst="rect">
            <a:avLst/>
          </a:prstGeom>
          <a:noFill/>
          <a:ln w="9525">
            <a:noFill/>
            <a:miter lim="800000"/>
            <a:headEnd/>
            <a:tailEnd/>
          </a:ln>
          <a:effectLst/>
        </p:spPr>
        <p:txBody>
          <a:bodyPr anchor="ctr"/>
          <a:lstStyle/>
          <a:p>
            <a:pPr eaLnBrk="0" hangingPunct="0">
              <a:defRPr/>
            </a:pPr>
            <a:endParaRPr kumimoji="1" lang="en-US" sz="4400">
              <a:solidFill>
                <a:schemeClr val="tx2"/>
              </a:solidFill>
              <a:effectLst>
                <a:outerShdw blurRad="38100" dist="38100" dir="2700000" algn="tl">
                  <a:srgbClr val="C0C0C0"/>
                </a:outerShdw>
              </a:effectLst>
              <a:latin typeface="Arial" charset="0"/>
            </a:endParaRPr>
          </a:p>
        </p:txBody>
      </p:sp>
      <p:pic>
        <p:nvPicPr>
          <p:cNvPr id="24580" name="Picture 4" descr="apple green shirt - bus">
            <a:extLst>
              <a:ext uri="{FF2B5EF4-FFF2-40B4-BE49-F238E27FC236}">
                <a16:creationId xmlns:a16="http://schemas.microsoft.com/office/drawing/2014/main" xmlns="" id="{48CEFF52-B7FD-4BA2-BB7C-ADD6CAED97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7100" y="2286000"/>
            <a:ext cx="1587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5" descr="floral dress - bus casual">
            <a:extLst>
              <a:ext uri="{FF2B5EF4-FFF2-40B4-BE49-F238E27FC236}">
                <a16:creationId xmlns:a16="http://schemas.microsoft.com/office/drawing/2014/main" xmlns="" id="{ED6810B4-7A37-4812-BF8C-8E8DE0F72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0" y="3733800"/>
            <a:ext cx="1587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6" descr="pink pant suit - bus casual">
            <a:extLst>
              <a:ext uri="{FF2B5EF4-FFF2-40B4-BE49-F238E27FC236}">
                <a16:creationId xmlns:a16="http://schemas.microsoft.com/office/drawing/2014/main" xmlns="" id="{C927BCFE-D049-4461-B3BB-2918F49DC0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810000"/>
            <a:ext cx="1587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7" descr="pink twin set - bus">
            <a:extLst>
              <a:ext uri="{FF2B5EF4-FFF2-40B4-BE49-F238E27FC236}">
                <a16:creationId xmlns:a16="http://schemas.microsoft.com/office/drawing/2014/main" xmlns="" id="{44D51C9C-8A0E-4057-BAE9-8268806CF1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2438400"/>
            <a:ext cx="1587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8" descr="red sweater - bus">
            <a:extLst>
              <a:ext uri="{FF2B5EF4-FFF2-40B4-BE49-F238E27FC236}">
                <a16:creationId xmlns:a16="http://schemas.microsoft.com/office/drawing/2014/main" xmlns="" id="{EA8353A1-4371-4AD3-A74E-11349870D5F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7700" y="2438400"/>
            <a:ext cx="15875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2F3A3D-5552-4E2E-8D09-50B6535A8203}"/>
              </a:ext>
            </a:extLst>
          </p:cNvPr>
          <p:cNvSpPr>
            <a:spLocks noGrp="1"/>
          </p:cNvSpPr>
          <p:nvPr>
            <p:ph type="title"/>
          </p:nvPr>
        </p:nvSpPr>
        <p:spPr/>
        <p:txBody>
          <a:bodyPr/>
          <a:lstStyle/>
          <a:p>
            <a:r>
              <a:rPr lang="en-US" b="1" dirty="0">
                <a:solidFill>
                  <a:srgbClr val="FF0000"/>
                </a:solidFill>
                <a:latin typeface="Georgia" panose="02040502050405020303" pitchFamily="18" charset="0"/>
              </a:rPr>
              <a:t>Space</a:t>
            </a:r>
          </a:p>
        </p:txBody>
      </p:sp>
      <p:sp>
        <p:nvSpPr>
          <p:cNvPr id="3" name="Content Placeholder 2">
            <a:extLst>
              <a:ext uri="{FF2B5EF4-FFF2-40B4-BE49-F238E27FC236}">
                <a16:creationId xmlns:a16="http://schemas.microsoft.com/office/drawing/2014/main" xmlns="" id="{BACD1543-AC36-4552-B758-3BBFFCDDC64E}"/>
              </a:ext>
            </a:extLst>
          </p:cNvPr>
          <p:cNvSpPr>
            <a:spLocks noGrp="1"/>
          </p:cNvSpPr>
          <p:nvPr>
            <p:ph idx="1"/>
          </p:nvPr>
        </p:nvSpPr>
        <p:spPr/>
        <p:txBody>
          <a:bodyPr/>
          <a:lstStyle/>
          <a:p>
            <a:r>
              <a:rPr lang="it-IT" dirty="0">
                <a:latin typeface="Georgia" panose="02040502050405020303" pitchFamily="18" charset="0"/>
              </a:rPr>
              <a:t>Spacial Distances– </a:t>
            </a:r>
          </a:p>
          <a:p>
            <a:r>
              <a:rPr lang="it-IT" dirty="0">
                <a:latin typeface="Georgia" panose="02040502050405020303" pitchFamily="18" charset="0"/>
              </a:rPr>
              <a:t> Intimate zone (1 – 1.5 feet)</a:t>
            </a:r>
          </a:p>
          <a:p>
            <a:r>
              <a:rPr lang="it-IT" dirty="0">
                <a:latin typeface="Georgia" panose="02040502050405020303" pitchFamily="18" charset="0"/>
              </a:rPr>
              <a:t>– Personal zone (1.5 – 4 feet)</a:t>
            </a:r>
          </a:p>
          <a:p>
            <a:r>
              <a:rPr lang="it-IT" dirty="0">
                <a:latin typeface="Georgia" panose="02040502050405020303" pitchFamily="18" charset="0"/>
              </a:rPr>
              <a:t>– Social zone (4-12 feet)</a:t>
            </a:r>
          </a:p>
          <a:p>
            <a:r>
              <a:rPr lang="it-IT" dirty="0">
                <a:latin typeface="Georgia" panose="02040502050405020303" pitchFamily="18" charset="0"/>
              </a:rPr>
              <a:t>– Public zone (12’ - ∞)</a:t>
            </a:r>
            <a:endParaRPr lang="en-US" dirty="0">
              <a:latin typeface="Georgia" panose="02040502050405020303" pitchFamily="18" charset="0"/>
            </a:endParaRPr>
          </a:p>
        </p:txBody>
      </p:sp>
    </p:spTree>
    <p:extLst>
      <p:ext uri="{BB962C8B-B14F-4D97-AF65-F5344CB8AC3E}">
        <p14:creationId xmlns:p14="http://schemas.microsoft.com/office/powerpoint/2010/main" val="3883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CE85F1-B76C-4320-8B9A-ECE3B8785D0F}"/>
              </a:ext>
            </a:extLst>
          </p:cNvPr>
          <p:cNvSpPr>
            <a:spLocks noGrp="1"/>
          </p:cNvSpPr>
          <p:nvPr>
            <p:ph type="title"/>
          </p:nvPr>
        </p:nvSpPr>
        <p:spPr/>
        <p:txBody>
          <a:bodyPr/>
          <a:lstStyle/>
          <a:p>
            <a:r>
              <a:rPr lang="en-US" b="1" dirty="0">
                <a:solidFill>
                  <a:srgbClr val="FF0000"/>
                </a:solidFill>
                <a:latin typeface="Georgia" panose="02040502050405020303" pitchFamily="18" charset="0"/>
              </a:rPr>
              <a:t>Chronemics</a:t>
            </a:r>
          </a:p>
        </p:txBody>
      </p:sp>
      <p:sp>
        <p:nvSpPr>
          <p:cNvPr id="3" name="Content Placeholder 2">
            <a:extLst>
              <a:ext uri="{FF2B5EF4-FFF2-40B4-BE49-F238E27FC236}">
                <a16:creationId xmlns:a16="http://schemas.microsoft.com/office/drawing/2014/main" xmlns="" id="{30D99AC0-66AB-47C4-8427-7825F9A80A68}"/>
              </a:ext>
            </a:extLst>
          </p:cNvPr>
          <p:cNvSpPr>
            <a:spLocks noGrp="1"/>
          </p:cNvSpPr>
          <p:nvPr>
            <p:ph idx="1"/>
          </p:nvPr>
        </p:nvSpPr>
        <p:spPr/>
        <p:txBody>
          <a:bodyPr/>
          <a:lstStyle/>
          <a:p>
            <a:r>
              <a:rPr lang="en-US" dirty="0">
                <a:latin typeface="Georgia" panose="02040502050405020303" pitchFamily="18" charset="0"/>
              </a:rPr>
              <a:t>This is the use of time. </a:t>
            </a:r>
          </a:p>
          <a:p>
            <a:r>
              <a:rPr lang="en-US" dirty="0">
                <a:latin typeface="Georgia" panose="02040502050405020303" pitchFamily="18" charset="0"/>
              </a:rPr>
              <a:t>How we use time, our punctuality in arriving or departing, and what our routines are says a lot about who we are. </a:t>
            </a:r>
          </a:p>
          <a:p>
            <a:r>
              <a:rPr lang="en-US" dirty="0">
                <a:latin typeface="Georgia" panose="02040502050405020303" pitchFamily="18" charset="0"/>
              </a:rPr>
              <a:t>Some of us live by the clock – regimented and controlled by it. </a:t>
            </a:r>
          </a:p>
          <a:p>
            <a:r>
              <a:rPr lang="en-US" dirty="0">
                <a:latin typeface="Georgia" panose="02040502050405020303" pitchFamily="18" charset="0"/>
              </a:rPr>
              <a:t>Others of us are more free spirits – we come and go on our whims. </a:t>
            </a:r>
          </a:p>
          <a:p>
            <a:pPr marL="0" indent="0">
              <a:buNone/>
            </a:pPr>
            <a:endParaRPr lang="en-US" dirty="0">
              <a:latin typeface="Georgia" panose="02040502050405020303" pitchFamily="18" charset="0"/>
            </a:endParaRPr>
          </a:p>
        </p:txBody>
      </p:sp>
    </p:spTree>
    <p:extLst>
      <p:ext uri="{BB962C8B-B14F-4D97-AF65-F5344CB8AC3E}">
        <p14:creationId xmlns:p14="http://schemas.microsoft.com/office/powerpoint/2010/main" val="36063021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AE226-DD11-49F5-A10E-706B5D128BD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514E1D16-4F85-48F3-9517-737AA9AC65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182" t="10046" r="23115" b="5185"/>
          <a:stretch/>
        </p:blipFill>
        <p:spPr>
          <a:xfrm>
            <a:off x="123986" y="185980"/>
            <a:ext cx="12068014" cy="6509288"/>
          </a:xfrm>
        </p:spPr>
      </p:pic>
    </p:spTree>
    <p:extLst>
      <p:ext uri="{BB962C8B-B14F-4D97-AF65-F5344CB8AC3E}">
        <p14:creationId xmlns:p14="http://schemas.microsoft.com/office/powerpoint/2010/main" val="3216056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4E70AF-FE26-4CC4-8CE2-E927D6270F13}"/>
              </a:ext>
            </a:extLst>
          </p:cNvPr>
          <p:cNvSpPr>
            <a:spLocks noGrp="1"/>
          </p:cNvSpPr>
          <p:nvPr>
            <p:ph idx="1"/>
          </p:nvPr>
        </p:nvSpPr>
        <p:spPr>
          <a:xfrm>
            <a:off x="838200" y="294468"/>
            <a:ext cx="10515600" cy="6354305"/>
          </a:xfrm>
        </p:spPr>
        <p:txBody>
          <a:bodyPr>
            <a:normAutofit fontScale="77500" lnSpcReduction="20000"/>
          </a:bodyPr>
          <a:lstStyle/>
          <a:p>
            <a:r>
              <a:rPr lang="en-US" dirty="0">
                <a:latin typeface="Georgia" panose="02040502050405020303" pitchFamily="18" charset="0"/>
              </a:rPr>
              <a:t>1- SMILE! </a:t>
            </a:r>
          </a:p>
          <a:p>
            <a:r>
              <a:rPr lang="en-US" dirty="0">
                <a:latin typeface="Georgia" panose="02040502050405020303" pitchFamily="18" charset="0"/>
              </a:rPr>
              <a:t>2- Keep an open space before your upper torso. E.g. don’t fold your arms, hug your bag, or put things on your lap. </a:t>
            </a:r>
          </a:p>
          <a:p>
            <a:r>
              <a:rPr lang="en-US" dirty="0">
                <a:latin typeface="Georgia" panose="02040502050405020303" pitchFamily="18" charset="0"/>
              </a:rPr>
              <a:t>3- Have eye contact.  Important to establish connection. </a:t>
            </a:r>
          </a:p>
          <a:p>
            <a:r>
              <a:rPr lang="en-US" dirty="0">
                <a:latin typeface="Georgia" panose="02040502050405020303" pitchFamily="18" charset="0"/>
              </a:rPr>
              <a:t>4- Be comfortable in your space. Don’t fidget, don’t squirm, or don’t lose yourself in your body. </a:t>
            </a:r>
          </a:p>
          <a:p>
            <a:r>
              <a:rPr lang="en-US" dirty="0">
                <a:latin typeface="Georgia" panose="02040502050405020303" pitchFamily="18" charset="0"/>
              </a:rPr>
              <a:t>5- (For ladies) When resting on your hand, keep the insides of your hand faced outwards.  This makes you appear more open. </a:t>
            </a:r>
          </a:p>
          <a:p>
            <a:r>
              <a:rPr lang="en-US" dirty="0">
                <a:latin typeface="Georgia" panose="02040502050405020303" pitchFamily="18" charset="0"/>
              </a:rPr>
              <a:t>6- Minimize movement that distracts.  Don’t finger drum, nail bite, skin peel, or scab pick. </a:t>
            </a:r>
          </a:p>
          <a:p>
            <a:r>
              <a:rPr lang="en-US" dirty="0">
                <a:latin typeface="Georgia" panose="02040502050405020303" pitchFamily="18" charset="0"/>
              </a:rPr>
              <a:t>7- Slow down your pace.  (for fast talkers). Move slowly if you have to adjust your position. </a:t>
            </a:r>
          </a:p>
          <a:p>
            <a:r>
              <a:rPr lang="en-US" dirty="0">
                <a:latin typeface="Georgia" panose="02040502050405020303" pitchFamily="18" charset="0"/>
              </a:rPr>
              <a:t>8- Be inclusive in your actions.  E.g. reduce the physical distance between you and the other person, smile, maintain eye contact, and make occasional gestures towards the other person. </a:t>
            </a:r>
          </a:p>
          <a:p>
            <a:r>
              <a:rPr lang="en-US" dirty="0">
                <a:latin typeface="Georgia" panose="02040502050405020303" pitchFamily="18" charset="0"/>
              </a:rPr>
              <a:t>9- Be open with your emotions. If you are sad, happy, or surprised, show that on your face. </a:t>
            </a:r>
          </a:p>
          <a:p>
            <a:r>
              <a:rPr lang="en-US" dirty="0">
                <a:latin typeface="Georgia" panose="02040502050405020303" pitchFamily="18" charset="0"/>
              </a:rPr>
              <a:t>10- Pace yourself to much the other person.  At the end of the day, everyone is different. Assess each person individually and adopt the body language that will help you best connect with him/her.</a:t>
            </a:r>
          </a:p>
        </p:txBody>
      </p:sp>
    </p:spTree>
    <p:extLst>
      <p:ext uri="{BB962C8B-B14F-4D97-AF65-F5344CB8AC3E}">
        <p14:creationId xmlns:p14="http://schemas.microsoft.com/office/powerpoint/2010/main" val="2708284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5"/>
          <p:cNvSpPr>
            <a:spLocks noGrp="1" noChangeArrowheads="1"/>
          </p:cNvSpPr>
          <p:nvPr>
            <p:ph type="body" sz="half" idx="1"/>
          </p:nvPr>
        </p:nvSpPr>
        <p:spPr/>
        <p:txBody>
          <a:bodyPr/>
          <a:lstStyle/>
          <a:p>
            <a:pPr algn="ctr" eaLnBrk="1" hangingPunct="1">
              <a:lnSpc>
                <a:spcPct val="90000"/>
              </a:lnSpc>
              <a:buFontTx/>
              <a:buNone/>
            </a:pPr>
            <a:r>
              <a:rPr lang="en-US" altLang="en-US" sz="4000" b="1" u="sng" dirty="0">
                <a:solidFill>
                  <a:srgbClr val="FF0000"/>
                </a:solidFill>
                <a:latin typeface="Georgia" panose="02040502050405020303" pitchFamily="18" charset="0"/>
              </a:rPr>
              <a:t>DO:</a:t>
            </a:r>
          </a:p>
          <a:p>
            <a:pPr eaLnBrk="1" hangingPunct="1">
              <a:lnSpc>
                <a:spcPct val="90000"/>
              </a:lnSpc>
              <a:buFontTx/>
              <a:buNone/>
            </a:pPr>
            <a:endParaRPr lang="en-US" altLang="en-US" sz="2000" dirty="0">
              <a:latin typeface="Georgia" panose="02040502050405020303" pitchFamily="18" charset="0"/>
            </a:endParaRPr>
          </a:p>
          <a:p>
            <a:pPr eaLnBrk="1" hangingPunct="1">
              <a:lnSpc>
                <a:spcPct val="90000"/>
              </a:lnSpc>
            </a:pPr>
            <a:r>
              <a:rPr lang="en-US" altLang="en-US" sz="2000" u="sng" dirty="0">
                <a:latin typeface="Georgia" panose="02040502050405020303" pitchFamily="18" charset="0"/>
              </a:rPr>
              <a:t>MAKE AN ENTRANCE</a:t>
            </a:r>
          </a:p>
          <a:p>
            <a:pPr eaLnBrk="1" hangingPunct="1">
              <a:lnSpc>
                <a:spcPct val="90000"/>
              </a:lnSpc>
            </a:pPr>
            <a:r>
              <a:rPr lang="en-US" altLang="en-US" sz="2000" u="sng" dirty="0">
                <a:latin typeface="Georgia" panose="02040502050405020303" pitchFamily="18" charset="0"/>
              </a:rPr>
              <a:t>COMMAND ATTENTION</a:t>
            </a:r>
          </a:p>
          <a:p>
            <a:pPr lvl="1" eaLnBrk="1" hangingPunct="1">
              <a:lnSpc>
                <a:spcPct val="90000"/>
              </a:lnSpc>
            </a:pPr>
            <a:r>
              <a:rPr lang="en-US" altLang="en-US" sz="1800" dirty="0">
                <a:latin typeface="Georgia" panose="02040502050405020303" pitchFamily="18" charset="0"/>
              </a:rPr>
              <a:t>PROPER POSTURE</a:t>
            </a:r>
          </a:p>
          <a:p>
            <a:pPr lvl="1" eaLnBrk="1" hangingPunct="1">
              <a:lnSpc>
                <a:spcPct val="90000"/>
              </a:lnSpc>
            </a:pPr>
            <a:r>
              <a:rPr lang="en-US" altLang="en-US" sz="1800" dirty="0">
                <a:latin typeface="Georgia" panose="02040502050405020303" pitchFamily="18" charset="0"/>
              </a:rPr>
              <a:t>SMILE WITH CONFIDENCE</a:t>
            </a:r>
          </a:p>
          <a:p>
            <a:pPr lvl="1" eaLnBrk="1" hangingPunct="1">
              <a:lnSpc>
                <a:spcPct val="90000"/>
              </a:lnSpc>
            </a:pPr>
            <a:r>
              <a:rPr lang="en-US" altLang="en-US" sz="1800" dirty="0">
                <a:latin typeface="Georgia" panose="02040502050405020303" pitchFamily="18" charset="0"/>
              </a:rPr>
              <a:t>FIRM HANDSHAKE</a:t>
            </a:r>
          </a:p>
          <a:p>
            <a:pPr lvl="1" eaLnBrk="1" hangingPunct="1">
              <a:lnSpc>
                <a:spcPct val="90000"/>
              </a:lnSpc>
            </a:pPr>
            <a:r>
              <a:rPr lang="en-US" altLang="en-US" sz="1800" dirty="0">
                <a:latin typeface="Georgia" panose="02040502050405020303" pitchFamily="18" charset="0"/>
              </a:rPr>
              <a:t>DIRECT EYE CONTACT</a:t>
            </a:r>
          </a:p>
          <a:p>
            <a:pPr lvl="1" eaLnBrk="1" hangingPunct="1">
              <a:lnSpc>
                <a:spcPct val="90000"/>
              </a:lnSpc>
            </a:pPr>
            <a:r>
              <a:rPr lang="en-US" altLang="en-US" sz="1800" dirty="0">
                <a:latin typeface="Georgia" panose="02040502050405020303" pitchFamily="18" charset="0"/>
              </a:rPr>
              <a:t>SPEAK LOUDLY ENOUGH TO BE HEARD CLEARLY</a:t>
            </a:r>
          </a:p>
          <a:p>
            <a:pPr lvl="1" eaLnBrk="1" hangingPunct="1">
              <a:lnSpc>
                <a:spcPct val="90000"/>
              </a:lnSpc>
            </a:pPr>
            <a:r>
              <a:rPr lang="en-US" altLang="en-US" sz="1800" dirty="0">
                <a:latin typeface="Georgia" panose="02040502050405020303" pitchFamily="18" charset="0"/>
              </a:rPr>
              <a:t>DRESS APPROPRIATELY</a:t>
            </a:r>
          </a:p>
        </p:txBody>
      </p:sp>
      <p:sp>
        <p:nvSpPr>
          <p:cNvPr id="63492" name="Rectangle 6"/>
          <p:cNvSpPr>
            <a:spLocks noGrp="1" noChangeArrowheads="1"/>
          </p:cNvSpPr>
          <p:nvPr>
            <p:ph type="body" sz="half" idx="2"/>
          </p:nvPr>
        </p:nvSpPr>
        <p:spPr/>
        <p:txBody>
          <a:bodyPr/>
          <a:lstStyle/>
          <a:p>
            <a:pPr algn="ctr">
              <a:buNone/>
            </a:pPr>
            <a:r>
              <a:rPr lang="en-US" altLang="en-US" sz="4000" b="1" u="sng" dirty="0">
                <a:solidFill>
                  <a:srgbClr val="FF0000"/>
                </a:solidFill>
                <a:latin typeface="Georgia" panose="02040502050405020303" pitchFamily="18" charset="0"/>
              </a:rPr>
              <a:t>DON</a:t>
            </a:r>
            <a:r>
              <a:rPr lang="ja-JP" altLang="en-US" sz="4000" b="1" u="sng" dirty="0">
                <a:solidFill>
                  <a:srgbClr val="FF0000"/>
                </a:solidFill>
                <a:latin typeface="Georgia" panose="02040502050405020303" pitchFamily="18" charset="0"/>
              </a:rPr>
              <a:t>’</a:t>
            </a:r>
            <a:r>
              <a:rPr lang="en-US" altLang="ja-JP" sz="4000" b="1" u="sng" dirty="0">
                <a:solidFill>
                  <a:srgbClr val="FF0000"/>
                </a:solidFill>
                <a:latin typeface="Georgia" panose="02040502050405020303" pitchFamily="18" charset="0"/>
              </a:rPr>
              <a:t>T:</a:t>
            </a:r>
          </a:p>
          <a:p>
            <a:pPr eaLnBrk="1" hangingPunct="1">
              <a:lnSpc>
                <a:spcPct val="90000"/>
              </a:lnSpc>
            </a:pPr>
            <a:endParaRPr lang="en-US" altLang="en-US" sz="2400" u="sng" dirty="0">
              <a:latin typeface="Georgia" panose="02040502050405020303" pitchFamily="18" charset="0"/>
            </a:endParaRPr>
          </a:p>
          <a:p>
            <a:pPr eaLnBrk="1" hangingPunct="1">
              <a:lnSpc>
                <a:spcPct val="90000"/>
              </a:lnSpc>
            </a:pPr>
            <a:r>
              <a:rPr lang="en-US" altLang="en-US" sz="2000" dirty="0">
                <a:latin typeface="Georgia" panose="02040502050405020303" pitchFamily="18" charset="0"/>
              </a:rPr>
              <a:t>TURN YOUR BACK ON THE AUDIENCE</a:t>
            </a:r>
          </a:p>
          <a:p>
            <a:pPr eaLnBrk="1" hangingPunct="1">
              <a:lnSpc>
                <a:spcPct val="90000"/>
              </a:lnSpc>
            </a:pPr>
            <a:r>
              <a:rPr lang="en-US" altLang="en-US" sz="2000" dirty="0">
                <a:latin typeface="Georgia" panose="02040502050405020303" pitchFamily="18" charset="0"/>
              </a:rPr>
              <a:t>LOSE EYE CONTACT</a:t>
            </a:r>
          </a:p>
          <a:p>
            <a:pPr eaLnBrk="1" hangingPunct="1">
              <a:lnSpc>
                <a:spcPct val="90000"/>
              </a:lnSpc>
            </a:pPr>
            <a:r>
              <a:rPr lang="en-US" altLang="en-US" sz="2000" dirty="0">
                <a:latin typeface="Georgia" panose="02040502050405020303" pitchFamily="18" charset="0"/>
              </a:rPr>
              <a:t>HAVE A LIMP HANDSHAKE </a:t>
            </a:r>
          </a:p>
          <a:p>
            <a:pPr eaLnBrk="1" hangingPunct="1">
              <a:lnSpc>
                <a:spcPct val="90000"/>
              </a:lnSpc>
            </a:pPr>
            <a:r>
              <a:rPr lang="en-US" altLang="en-US" sz="2000" dirty="0">
                <a:latin typeface="Georgia" panose="02040502050405020303" pitchFamily="18" charset="0"/>
              </a:rPr>
              <a:t>FIDGET, SQUIRM, SLOUCH</a:t>
            </a:r>
          </a:p>
          <a:p>
            <a:pPr eaLnBrk="1" hangingPunct="1">
              <a:lnSpc>
                <a:spcPct val="90000"/>
              </a:lnSpc>
            </a:pPr>
            <a:r>
              <a:rPr lang="en-US" altLang="en-US" sz="2000" dirty="0">
                <a:latin typeface="Georgia" panose="02040502050405020303" pitchFamily="18" charset="0"/>
              </a:rPr>
              <a:t>SPEAK TOO SOFTLY TO BE HEARD CLEARLY</a:t>
            </a:r>
          </a:p>
          <a:p>
            <a:pPr eaLnBrk="1" hangingPunct="1">
              <a:lnSpc>
                <a:spcPct val="90000"/>
              </a:lnSpc>
            </a:pPr>
            <a:r>
              <a:rPr lang="en-US" altLang="en-US" sz="2000" dirty="0">
                <a:latin typeface="Georgia" panose="02040502050405020303" pitchFamily="18" charset="0"/>
              </a:rPr>
              <a:t>CHEW GUM</a:t>
            </a:r>
          </a:p>
          <a:p>
            <a:pPr eaLnBrk="1" hangingPunct="1">
              <a:lnSpc>
                <a:spcPct val="90000"/>
              </a:lnSpc>
            </a:pPr>
            <a:r>
              <a:rPr lang="en-US" altLang="en-US" sz="2000" dirty="0">
                <a:latin typeface="Georgia" panose="02040502050405020303" pitchFamily="18" charset="0"/>
              </a:rPr>
              <a:t>APPEAR DISINTERESTED</a:t>
            </a:r>
          </a:p>
          <a:p>
            <a:pPr eaLnBrk="1" hangingPunct="1">
              <a:lnSpc>
                <a:spcPct val="90000"/>
              </a:lnSpc>
            </a:pPr>
            <a:endParaRPr lang="en-US" altLang="en-US" sz="2000" dirty="0">
              <a:latin typeface="Georgia" panose="02040502050405020303" pitchFamily="18" charset="0"/>
            </a:endParaRPr>
          </a:p>
          <a:p>
            <a:pPr eaLnBrk="1" hangingPunct="1">
              <a:lnSpc>
                <a:spcPct val="90000"/>
              </a:lnSpc>
            </a:pPr>
            <a:endParaRPr lang="en-US" altLang="en-US" sz="2000" dirty="0">
              <a:latin typeface="Georgia" panose="02040502050405020303" pitchFamily="18" charset="0"/>
            </a:endParaRPr>
          </a:p>
        </p:txBody>
      </p:sp>
      <p:sp>
        <p:nvSpPr>
          <p:cNvPr id="2" name="Title 1"/>
          <p:cNvSpPr>
            <a:spLocks noGrp="1"/>
          </p:cNvSpPr>
          <p:nvPr>
            <p:ph type="title"/>
          </p:nvPr>
        </p:nvSpPr>
        <p:spPr/>
        <p:txBody>
          <a:bodyPr/>
          <a:lstStyle/>
          <a:p>
            <a:endParaRPr lang="en-US">
              <a:latin typeface="Georgia" panose="02040502050405020303" pitchFamily="18" charset="0"/>
            </a:endParaRPr>
          </a:p>
        </p:txBody>
      </p:sp>
    </p:spTree>
    <p:extLst>
      <p:ext uri="{BB962C8B-B14F-4D97-AF65-F5344CB8AC3E}">
        <p14:creationId xmlns:p14="http://schemas.microsoft.com/office/powerpoint/2010/main" val="35669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522CD-577F-4D57-AA5E-CB489FD61E2C}"/>
              </a:ext>
            </a:extLst>
          </p:cNvPr>
          <p:cNvSpPr>
            <a:spLocks noGrp="1"/>
          </p:cNvSpPr>
          <p:nvPr>
            <p:ph type="title"/>
          </p:nvPr>
        </p:nvSpPr>
        <p:spPr/>
        <p:txBody>
          <a:bodyPr/>
          <a:lstStyle/>
          <a:p>
            <a:r>
              <a:rPr lang="en-US" b="1" dirty="0">
                <a:solidFill>
                  <a:srgbClr val="FF0000"/>
                </a:solidFill>
                <a:latin typeface="Georgia" panose="02040502050405020303" pitchFamily="18" charset="0"/>
              </a:rPr>
              <a:t>IMPORTANT NON-VERBAL SIGNALS</a:t>
            </a:r>
          </a:p>
        </p:txBody>
      </p:sp>
      <p:sp>
        <p:nvSpPr>
          <p:cNvPr id="3" name="Content Placeholder 2">
            <a:extLst>
              <a:ext uri="{FF2B5EF4-FFF2-40B4-BE49-F238E27FC236}">
                <a16:creationId xmlns:a16="http://schemas.microsoft.com/office/drawing/2014/main" xmlns="" id="{EB2D58E1-AD80-4D7F-8B4F-28818F7BDA2E}"/>
              </a:ext>
            </a:extLst>
          </p:cNvPr>
          <p:cNvSpPr>
            <a:spLocks noGrp="1"/>
          </p:cNvSpPr>
          <p:nvPr>
            <p:ph idx="1"/>
          </p:nvPr>
        </p:nvSpPr>
        <p:spPr/>
        <p:txBody>
          <a:bodyPr>
            <a:normAutofit lnSpcReduction="10000"/>
          </a:bodyPr>
          <a:lstStyle/>
          <a:p>
            <a:r>
              <a:rPr lang="en-US" dirty="0">
                <a:latin typeface="Georgia" panose="02040502050405020303" pitchFamily="18" charset="0"/>
              </a:rPr>
              <a:t>Facial Expressions </a:t>
            </a:r>
          </a:p>
          <a:p>
            <a:r>
              <a:rPr lang="en-US" dirty="0">
                <a:latin typeface="Georgia" panose="02040502050405020303" pitchFamily="18" charset="0"/>
              </a:rPr>
              <a:t>Gestures</a:t>
            </a:r>
          </a:p>
          <a:p>
            <a:r>
              <a:rPr lang="en-US" dirty="0">
                <a:latin typeface="Georgia" panose="02040502050405020303" pitchFamily="18" charset="0"/>
              </a:rPr>
              <a:t>Posture</a:t>
            </a:r>
          </a:p>
          <a:p>
            <a:r>
              <a:rPr lang="en-US" dirty="0">
                <a:latin typeface="Georgia" panose="02040502050405020303" pitchFamily="18" charset="0"/>
              </a:rPr>
              <a:t>Eye Contact</a:t>
            </a:r>
          </a:p>
          <a:p>
            <a:r>
              <a:rPr lang="en-US" dirty="0">
                <a:latin typeface="Georgia" panose="02040502050405020303" pitchFamily="18" charset="0"/>
              </a:rPr>
              <a:t>Vocal Characteristics</a:t>
            </a:r>
          </a:p>
          <a:p>
            <a:r>
              <a:rPr lang="en-US" dirty="0">
                <a:latin typeface="Georgia" panose="02040502050405020303" pitchFamily="18" charset="0"/>
              </a:rPr>
              <a:t>Personal Appearance</a:t>
            </a:r>
          </a:p>
          <a:p>
            <a:r>
              <a:rPr lang="en-US" dirty="0">
                <a:latin typeface="Georgia" panose="02040502050405020303" pitchFamily="18" charset="0"/>
              </a:rPr>
              <a:t>Haptics</a:t>
            </a:r>
          </a:p>
          <a:p>
            <a:r>
              <a:rPr lang="en-US" dirty="0">
                <a:latin typeface="Georgia" panose="02040502050405020303" pitchFamily="18" charset="0"/>
              </a:rPr>
              <a:t>Space</a:t>
            </a:r>
          </a:p>
          <a:p>
            <a:r>
              <a:rPr lang="en-US">
                <a:latin typeface="Georgia" panose="02040502050405020303" pitchFamily="18" charset="0"/>
              </a:rPr>
              <a:t>Chronemics</a:t>
            </a:r>
            <a:endParaRPr lang="en-US" dirty="0">
              <a:latin typeface="Georgia" panose="02040502050405020303" pitchFamily="18" charset="0"/>
            </a:endParaRPr>
          </a:p>
        </p:txBody>
      </p:sp>
    </p:spTree>
    <p:extLst>
      <p:ext uri="{BB962C8B-B14F-4D97-AF65-F5344CB8AC3E}">
        <p14:creationId xmlns:p14="http://schemas.microsoft.com/office/powerpoint/2010/main" val="52662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j0316778">
            <a:extLst>
              <a:ext uri="{FF2B5EF4-FFF2-40B4-BE49-F238E27FC236}">
                <a16:creationId xmlns:a16="http://schemas.microsoft.com/office/drawing/2014/main" xmlns="" id="{9C7F18E1-2597-4BD9-9094-D6ECE9E68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0610" y="557212"/>
            <a:ext cx="2133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16387" name="Rectangle 3">
            <a:extLst>
              <a:ext uri="{FF2B5EF4-FFF2-40B4-BE49-F238E27FC236}">
                <a16:creationId xmlns:a16="http://schemas.microsoft.com/office/drawing/2014/main" xmlns="" id="{846B6532-28ED-472F-8B40-93C5532EB389}"/>
              </a:ext>
            </a:extLst>
          </p:cNvPr>
          <p:cNvSpPr>
            <a:spLocks noGrp="1" noChangeArrowheads="1"/>
          </p:cNvSpPr>
          <p:nvPr>
            <p:ph type="title"/>
          </p:nvPr>
        </p:nvSpPr>
        <p:spPr>
          <a:xfrm>
            <a:off x="609600" y="342900"/>
            <a:ext cx="10363200" cy="1143000"/>
          </a:xfrm>
        </p:spPr>
        <p:txBody>
          <a:bodyPr/>
          <a:lstStyle/>
          <a:p>
            <a:r>
              <a:rPr lang="en-US" altLang="en-US" b="1" dirty="0">
                <a:solidFill>
                  <a:srgbClr val="FF0000"/>
                </a:solidFill>
                <a:latin typeface="Georgia" panose="02040502050405020303" pitchFamily="18" charset="0"/>
              </a:rPr>
              <a:t>Facial Expressions</a:t>
            </a:r>
          </a:p>
        </p:txBody>
      </p:sp>
      <p:sp>
        <p:nvSpPr>
          <p:cNvPr id="16388" name="Rectangle 4">
            <a:extLst>
              <a:ext uri="{FF2B5EF4-FFF2-40B4-BE49-F238E27FC236}">
                <a16:creationId xmlns:a16="http://schemas.microsoft.com/office/drawing/2014/main" xmlns="" id="{B4FB219D-F97B-4DB1-BA28-94BBCE422396}"/>
              </a:ext>
            </a:extLst>
          </p:cNvPr>
          <p:cNvSpPr>
            <a:spLocks noGrp="1" noChangeArrowheads="1"/>
          </p:cNvSpPr>
          <p:nvPr>
            <p:ph type="body" sz="half" idx="1"/>
          </p:nvPr>
        </p:nvSpPr>
        <p:spPr>
          <a:xfrm>
            <a:off x="1062037" y="1524000"/>
            <a:ext cx="3814763" cy="4114800"/>
          </a:xfrm>
        </p:spPr>
        <p:txBody>
          <a:bodyPr/>
          <a:lstStyle/>
          <a:p>
            <a:r>
              <a:rPr lang="en-US" altLang="en-US" dirty="0">
                <a:latin typeface="Georgia" panose="02040502050405020303" pitchFamily="18" charset="0"/>
              </a:rPr>
              <a:t>Facial Management</a:t>
            </a:r>
          </a:p>
          <a:p>
            <a:r>
              <a:rPr lang="en-US" altLang="en-US" dirty="0">
                <a:latin typeface="Georgia" panose="02040502050405020303" pitchFamily="18" charset="0"/>
              </a:rPr>
              <a:t>250,000 facial expressions</a:t>
            </a:r>
          </a:p>
        </p:txBody>
      </p:sp>
      <p:pic>
        <p:nvPicPr>
          <p:cNvPr id="16389" name="Picture 5" descr="j0182476">
            <a:extLst>
              <a:ext uri="{FF2B5EF4-FFF2-40B4-BE49-F238E27FC236}">
                <a16:creationId xmlns:a16="http://schemas.microsoft.com/office/drawing/2014/main" xmlns="" id="{5A4C9C39-00BA-47F3-A129-FAF703EF506E}"/>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6536411" y="633412"/>
            <a:ext cx="3279775" cy="2185988"/>
          </a:xfrm>
        </p:spPr>
      </p:pic>
      <p:pic>
        <p:nvPicPr>
          <p:cNvPr id="16390" name="Picture 6" descr="j0149005">
            <a:extLst>
              <a:ext uri="{FF2B5EF4-FFF2-40B4-BE49-F238E27FC236}">
                <a16:creationId xmlns:a16="http://schemas.microsoft.com/office/drawing/2014/main" xmlns="" id="{21E087A5-7E39-4331-B967-726DACDAC0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22410" y="2233612"/>
            <a:ext cx="2667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6391" name="Picture 7" descr="j0178790">
            <a:extLst>
              <a:ext uri="{FF2B5EF4-FFF2-40B4-BE49-F238E27FC236}">
                <a16:creationId xmlns:a16="http://schemas.microsoft.com/office/drawing/2014/main" xmlns="" id="{735F2429-13FF-437C-9050-E31A1B577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8810" y="3376612"/>
            <a:ext cx="2425700"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j0285144">
            <a:extLst>
              <a:ext uri="{FF2B5EF4-FFF2-40B4-BE49-F238E27FC236}">
                <a16:creationId xmlns:a16="http://schemas.microsoft.com/office/drawing/2014/main" xmlns="" id="{E377B381-A1FC-4DB1-A1CA-0A7935B38ACE}"/>
              </a:ext>
            </a:extLst>
          </p:cNvPr>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8517610" y="4160838"/>
            <a:ext cx="2971800" cy="2187575"/>
          </a:xfrm>
        </p:spPr>
      </p:pic>
      <p:pic>
        <p:nvPicPr>
          <p:cNvPr id="16393" name="Picture 9" descr="j0178833">
            <a:extLst>
              <a:ext uri="{FF2B5EF4-FFF2-40B4-BE49-F238E27FC236}">
                <a16:creationId xmlns:a16="http://schemas.microsoft.com/office/drawing/2014/main" xmlns="" id="{45F277A6-6147-4736-A957-5C05826E99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1010" y="2614612"/>
            <a:ext cx="36576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j0316973">
            <a:extLst>
              <a:ext uri="{FF2B5EF4-FFF2-40B4-BE49-F238E27FC236}">
                <a16:creationId xmlns:a16="http://schemas.microsoft.com/office/drawing/2014/main" xmlns="" id="{03FBAE94-0006-4D3E-AEE6-C4B3CFFF2C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4810" y="4443412"/>
            <a:ext cx="3657600" cy="2414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48287-BC66-4575-93B2-F5D8D5A6BD7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xmlns="" id="{BC2D969F-45E9-4FBB-B793-0D518DAA12D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239" t="31417" r="39005" b="27624"/>
          <a:stretch/>
        </p:blipFill>
        <p:spPr>
          <a:xfrm>
            <a:off x="1937288" y="1937288"/>
            <a:ext cx="8524067" cy="4122549"/>
          </a:xfrm>
        </p:spPr>
      </p:pic>
    </p:spTree>
    <p:extLst>
      <p:ext uri="{BB962C8B-B14F-4D97-AF65-F5344CB8AC3E}">
        <p14:creationId xmlns:p14="http://schemas.microsoft.com/office/powerpoint/2010/main" val="2295437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AD37439-B56A-4263-BC55-6FB74F347428}"/>
              </a:ext>
            </a:extLst>
          </p:cNvPr>
          <p:cNvSpPr>
            <a:spLocks noGrp="1"/>
          </p:cNvSpPr>
          <p:nvPr>
            <p:ph idx="1"/>
          </p:nvPr>
        </p:nvSpPr>
        <p:spPr>
          <a:xfrm>
            <a:off x="838200" y="350809"/>
            <a:ext cx="10515600" cy="4351338"/>
          </a:xfrm>
        </p:spPr>
        <p:txBody>
          <a:bodyPr/>
          <a:lstStyle/>
          <a:p>
            <a:r>
              <a:rPr lang="en-US" dirty="0">
                <a:latin typeface="Georgia" panose="02040502050405020303" pitchFamily="18" charset="0"/>
              </a:rPr>
              <a:t>A Smile expresses friendliness &amp; affection</a:t>
            </a:r>
          </a:p>
          <a:p>
            <a:r>
              <a:rPr lang="en-US" dirty="0">
                <a:latin typeface="Georgia" panose="02040502050405020303" pitchFamily="18" charset="0"/>
              </a:rPr>
              <a:t>Raised eyebrows convey surprise</a:t>
            </a:r>
          </a:p>
          <a:p>
            <a:r>
              <a:rPr lang="en-US" dirty="0">
                <a:latin typeface="Georgia" panose="02040502050405020303" pitchFamily="18" charset="0"/>
              </a:rPr>
              <a:t>Furrowed forehead expresses worries &amp; anxiety</a:t>
            </a:r>
          </a:p>
          <a:p>
            <a:r>
              <a:rPr lang="en-US" dirty="0">
                <a:latin typeface="Georgia" panose="02040502050405020303" pitchFamily="18" charset="0"/>
              </a:rPr>
              <a:t>Frown shows dislike or suspicion</a:t>
            </a:r>
          </a:p>
        </p:txBody>
      </p:sp>
      <p:pic>
        <p:nvPicPr>
          <p:cNvPr id="7" name="Picture 6">
            <a:extLst>
              <a:ext uri="{FF2B5EF4-FFF2-40B4-BE49-F238E27FC236}">
                <a16:creationId xmlns:a16="http://schemas.microsoft.com/office/drawing/2014/main" xmlns="" id="{870AD570-7DAC-4B6D-8AAF-8403677514BA}"/>
              </a:ext>
            </a:extLst>
          </p:cNvPr>
          <p:cNvPicPr>
            <a:picLocks noChangeAspect="1"/>
          </p:cNvPicPr>
          <p:nvPr/>
        </p:nvPicPr>
        <p:blipFill rotWithShape="1">
          <a:blip r:embed="rId2">
            <a:extLst>
              <a:ext uri="{28A0092B-C50C-407E-A947-70E740481C1C}">
                <a14:useLocalDpi xmlns:a14="http://schemas.microsoft.com/office/drawing/2010/main" val="0"/>
              </a:ext>
            </a:extLst>
          </a:blip>
          <a:srcRect l="51889" t="20185" r="24276" b="18346"/>
          <a:stretch/>
        </p:blipFill>
        <p:spPr>
          <a:xfrm>
            <a:off x="7950631" y="2096361"/>
            <a:ext cx="3617762" cy="4215539"/>
          </a:xfrm>
          <a:prstGeom prst="rect">
            <a:avLst/>
          </a:prstGeom>
        </p:spPr>
      </p:pic>
      <p:pic>
        <p:nvPicPr>
          <p:cNvPr id="9" name="Picture 8">
            <a:extLst>
              <a:ext uri="{FF2B5EF4-FFF2-40B4-BE49-F238E27FC236}">
                <a16:creationId xmlns:a16="http://schemas.microsoft.com/office/drawing/2014/main" xmlns="" id="{B238491C-2DEE-4DCB-80B9-59C882F97FFF}"/>
              </a:ext>
            </a:extLst>
          </p:cNvPr>
          <p:cNvPicPr>
            <a:picLocks noChangeAspect="1"/>
          </p:cNvPicPr>
          <p:nvPr/>
        </p:nvPicPr>
        <p:blipFill rotWithShape="1">
          <a:blip r:embed="rId3">
            <a:extLst>
              <a:ext uri="{28A0092B-C50C-407E-A947-70E740481C1C}">
                <a14:useLocalDpi xmlns:a14="http://schemas.microsoft.com/office/drawing/2010/main" val="0"/>
              </a:ext>
            </a:extLst>
          </a:blip>
          <a:srcRect l="52211" t="22246" r="24683" b="20533"/>
          <a:stretch/>
        </p:blipFill>
        <p:spPr>
          <a:xfrm>
            <a:off x="1704813" y="2740024"/>
            <a:ext cx="5300421" cy="3924247"/>
          </a:xfrm>
          <a:prstGeom prst="rect">
            <a:avLst/>
          </a:prstGeom>
        </p:spPr>
      </p:pic>
    </p:spTree>
    <p:extLst>
      <p:ext uri="{BB962C8B-B14F-4D97-AF65-F5344CB8AC3E}">
        <p14:creationId xmlns:p14="http://schemas.microsoft.com/office/powerpoint/2010/main" val="115274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FB6738BF-1858-476F-A670-B1BA143B36D7}"/>
              </a:ext>
            </a:extLst>
          </p:cNvPr>
          <p:cNvSpPr>
            <a:spLocks noGrp="1" noChangeArrowheads="1"/>
          </p:cNvSpPr>
          <p:nvPr>
            <p:ph type="title"/>
          </p:nvPr>
        </p:nvSpPr>
        <p:spPr/>
        <p:txBody>
          <a:bodyPr/>
          <a:lstStyle/>
          <a:p>
            <a:r>
              <a:rPr lang="en-US" altLang="en-US" b="1" dirty="0">
                <a:solidFill>
                  <a:srgbClr val="FF0000"/>
                </a:solidFill>
                <a:latin typeface="Georgia" panose="02040502050405020303" pitchFamily="18" charset="0"/>
              </a:rPr>
              <a:t>Facial Management Techniques</a:t>
            </a:r>
          </a:p>
        </p:txBody>
      </p:sp>
      <p:sp>
        <p:nvSpPr>
          <p:cNvPr id="17411" name="Rectangle 3">
            <a:extLst>
              <a:ext uri="{FF2B5EF4-FFF2-40B4-BE49-F238E27FC236}">
                <a16:creationId xmlns:a16="http://schemas.microsoft.com/office/drawing/2014/main" xmlns="" id="{F0F79926-6F9F-413D-AC1D-CA8F76CFA48E}"/>
              </a:ext>
            </a:extLst>
          </p:cNvPr>
          <p:cNvSpPr>
            <a:spLocks noGrp="1" noChangeArrowheads="1"/>
          </p:cNvSpPr>
          <p:nvPr>
            <p:ph type="body" idx="1"/>
          </p:nvPr>
        </p:nvSpPr>
        <p:spPr/>
        <p:txBody>
          <a:bodyPr/>
          <a:lstStyle/>
          <a:p>
            <a:pPr>
              <a:lnSpc>
                <a:spcPct val="90000"/>
              </a:lnSpc>
            </a:pPr>
            <a:r>
              <a:rPr lang="en-US" altLang="en-US">
                <a:latin typeface="Georgia" panose="02040502050405020303" pitchFamily="18" charset="0"/>
              </a:rPr>
              <a:t>Intensifying – to exaggerate a feeling</a:t>
            </a:r>
          </a:p>
          <a:p>
            <a:pPr>
              <a:lnSpc>
                <a:spcPct val="90000"/>
              </a:lnSpc>
              <a:buFontTx/>
              <a:buNone/>
            </a:pPr>
            <a:endParaRPr lang="en-US" altLang="en-US">
              <a:latin typeface="Georgia" panose="02040502050405020303" pitchFamily="18" charset="0"/>
            </a:endParaRPr>
          </a:p>
          <a:p>
            <a:pPr>
              <a:lnSpc>
                <a:spcPct val="90000"/>
              </a:lnSpc>
            </a:pPr>
            <a:r>
              <a:rPr lang="en-US" altLang="en-US">
                <a:latin typeface="Georgia" panose="02040502050405020303" pitchFamily="18" charset="0"/>
              </a:rPr>
              <a:t>Deintensifying – to underplay a feeling</a:t>
            </a:r>
          </a:p>
          <a:p>
            <a:pPr>
              <a:lnSpc>
                <a:spcPct val="90000"/>
              </a:lnSpc>
            </a:pPr>
            <a:endParaRPr lang="en-US" altLang="en-US">
              <a:latin typeface="Georgia" panose="02040502050405020303" pitchFamily="18" charset="0"/>
            </a:endParaRPr>
          </a:p>
          <a:p>
            <a:pPr>
              <a:lnSpc>
                <a:spcPct val="90000"/>
              </a:lnSpc>
            </a:pPr>
            <a:r>
              <a:rPr lang="en-US" altLang="en-US">
                <a:latin typeface="Georgia" panose="02040502050405020303" pitchFamily="18" charset="0"/>
              </a:rPr>
              <a:t>Neutralizing – to hide a feeling</a:t>
            </a:r>
          </a:p>
          <a:p>
            <a:pPr>
              <a:lnSpc>
                <a:spcPct val="90000"/>
              </a:lnSpc>
            </a:pPr>
            <a:endParaRPr lang="en-US" altLang="en-US">
              <a:latin typeface="Georgia" panose="02040502050405020303" pitchFamily="18" charset="0"/>
            </a:endParaRPr>
          </a:p>
          <a:p>
            <a:pPr>
              <a:lnSpc>
                <a:spcPct val="90000"/>
              </a:lnSpc>
            </a:pPr>
            <a:r>
              <a:rPr lang="en-US" altLang="en-US">
                <a:latin typeface="Georgia" panose="02040502050405020303" pitchFamily="18" charset="0"/>
              </a:rPr>
              <a:t>Masking – to replace or substitute the expression of one emotion or another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6A0F68-AF41-4604-8C4E-C3B62F8FA100}"/>
              </a:ext>
            </a:extLst>
          </p:cNvPr>
          <p:cNvSpPr>
            <a:spLocks noGrp="1"/>
          </p:cNvSpPr>
          <p:nvPr>
            <p:ph type="title"/>
          </p:nvPr>
        </p:nvSpPr>
        <p:spPr/>
        <p:txBody>
          <a:bodyPr/>
          <a:lstStyle/>
          <a:p>
            <a:r>
              <a:rPr lang="en-US" b="1" dirty="0">
                <a:solidFill>
                  <a:srgbClr val="FF0000"/>
                </a:solidFill>
                <a:latin typeface="Georgia" panose="02040502050405020303" pitchFamily="18" charset="0"/>
              </a:rPr>
              <a:t>Facial Expressions in different Cultures</a:t>
            </a:r>
          </a:p>
        </p:txBody>
      </p:sp>
      <p:sp>
        <p:nvSpPr>
          <p:cNvPr id="3" name="Content Placeholder 2">
            <a:extLst>
              <a:ext uri="{FF2B5EF4-FFF2-40B4-BE49-F238E27FC236}">
                <a16:creationId xmlns:a16="http://schemas.microsoft.com/office/drawing/2014/main" xmlns="" id="{8D406F5B-2553-43AF-BBB5-1DB0701CFB9F}"/>
              </a:ext>
            </a:extLst>
          </p:cNvPr>
          <p:cNvSpPr>
            <a:spLocks noGrp="1"/>
          </p:cNvSpPr>
          <p:nvPr>
            <p:ph idx="1"/>
          </p:nvPr>
        </p:nvSpPr>
        <p:spPr/>
        <p:txBody>
          <a:bodyPr/>
          <a:lstStyle/>
          <a:p>
            <a:r>
              <a:rPr lang="en-US" dirty="0">
                <a:latin typeface="Georgia" panose="02040502050405020303" pitchFamily="18" charset="0"/>
              </a:rPr>
              <a:t>Americans smile freely at strangers. </a:t>
            </a:r>
          </a:p>
          <a:p>
            <a:r>
              <a:rPr lang="en-US" dirty="0">
                <a:latin typeface="Georgia" panose="02040502050405020303" pitchFamily="18" charset="0"/>
              </a:rPr>
              <a:t>Asians smile not only to express joy and friendliness but also to convey pain and embarrassment. </a:t>
            </a:r>
          </a:p>
          <a:p>
            <a:r>
              <a:rPr lang="en-US" dirty="0">
                <a:latin typeface="Georgia" panose="02040502050405020303" pitchFamily="18" charset="0"/>
              </a:rPr>
              <a:t>Russians consider smiling strange and even impolite.</a:t>
            </a:r>
          </a:p>
          <a:p>
            <a:r>
              <a:rPr lang="en-US" dirty="0">
                <a:latin typeface="Georgia" panose="02040502050405020303" pitchFamily="18" charset="0"/>
              </a:rPr>
              <a:t>Latin and Arabic cultures, exaggerate grief or sadness while most Americans hide grief or sorrow.</a:t>
            </a:r>
          </a:p>
        </p:txBody>
      </p:sp>
    </p:spTree>
    <p:extLst>
      <p:ext uri="{BB962C8B-B14F-4D97-AF65-F5344CB8AC3E}">
        <p14:creationId xmlns:p14="http://schemas.microsoft.com/office/powerpoint/2010/main" val="556986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1666</Words>
  <Application>Microsoft Office PowerPoint</Application>
  <PresentationFormat>Widescreen</PresentationFormat>
  <Paragraphs>179</Paragraphs>
  <Slides>39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ＭＳ Ｐゴシック</vt:lpstr>
      <vt:lpstr>游ゴシック</vt:lpstr>
      <vt:lpstr>Arial</vt:lpstr>
      <vt:lpstr>Calibri</vt:lpstr>
      <vt:lpstr>Calibri Light</vt:lpstr>
      <vt:lpstr>Georgia</vt:lpstr>
      <vt:lpstr>Wingdings</vt:lpstr>
      <vt:lpstr>Office Theme</vt:lpstr>
      <vt:lpstr>NON-VERBAL COMMUNICATION </vt:lpstr>
      <vt:lpstr>Nonverbal Communication</vt:lpstr>
      <vt:lpstr>Nonverbal communication</vt:lpstr>
      <vt:lpstr>IMPORTANT NON-VERBAL SIGNALS</vt:lpstr>
      <vt:lpstr>Facial Expressions</vt:lpstr>
      <vt:lpstr>PowerPoint Presentation</vt:lpstr>
      <vt:lpstr>PowerPoint Presentation</vt:lpstr>
      <vt:lpstr>Facial Management Techniques</vt:lpstr>
      <vt:lpstr>Facial Expressions in different Cultures</vt:lpstr>
      <vt:lpstr>Gestures</vt:lpstr>
      <vt:lpstr>PowerPoint Presentation</vt:lpstr>
      <vt:lpstr>PowerPoint Presentation</vt:lpstr>
      <vt:lpstr>PowerPoint Presentation</vt:lpstr>
      <vt:lpstr>PowerPoint Presentation</vt:lpstr>
      <vt:lpstr>Gestures in Different Cultures </vt:lpstr>
      <vt:lpstr>PowerPoint Presentation</vt:lpstr>
      <vt:lpstr>Posture</vt:lpstr>
      <vt:lpstr>PowerPoint Presentation</vt:lpstr>
      <vt:lpstr>In different Cultures</vt:lpstr>
      <vt:lpstr>Eye Contact</vt:lpstr>
      <vt:lpstr>Eye Contact in different Cultures </vt:lpstr>
      <vt:lpstr>HAPTICS (touch)</vt:lpstr>
      <vt:lpstr>Vocal Characteristics</vt:lpstr>
      <vt:lpstr>Volume</vt:lpstr>
      <vt:lpstr>Pitch</vt:lpstr>
      <vt:lpstr>Pause</vt:lpstr>
      <vt:lpstr>Articulation/Pronunciation </vt:lpstr>
      <vt:lpstr>Personal Appearance</vt:lpstr>
      <vt:lpstr>PowerPoint Presentation</vt:lpstr>
      <vt:lpstr>MEN BUSINESS WEAR</vt:lpstr>
      <vt:lpstr>MEN’S  BUSINESS CASUAL</vt:lpstr>
      <vt:lpstr>MEN’S CASUAL</vt:lpstr>
      <vt:lpstr>WOMEN BUSINESS WEAR</vt:lpstr>
      <vt:lpstr>WOMEN’S BUSINESS CASUAL</vt:lpstr>
      <vt:lpstr>Space</vt:lpstr>
      <vt:lpstr>Chronemics</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Faiza Mumtaz</dc:creator>
  <cp:lastModifiedBy>Faiza Mumtaz</cp:lastModifiedBy>
  <cp:revision>33</cp:revision>
  <dcterms:created xsi:type="dcterms:W3CDTF">2019-02-06T10:19:20Z</dcterms:created>
  <dcterms:modified xsi:type="dcterms:W3CDTF">2022-03-03T04:00:42Z</dcterms:modified>
</cp:coreProperties>
</file>