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8986-626C-475B-B79B-0B56A73597D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E510-AC96-4F15-BB83-7DCEAE88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DDBACE-0F8F-43FD-98F0-DEE13552DADA}" type="slidenum">
              <a:rPr lang="en-ZA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7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DDBACE-0F8F-43FD-98F0-DEE13552DADA}" type="slidenum">
              <a:rPr lang="en-ZA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8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</a:t>
            </a:r>
            <a:br>
              <a:rPr lang="en-ZA" dirty="0"/>
            </a:br>
            <a:r>
              <a:rPr lang="en-ZA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9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=""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62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=""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=""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=""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Text Placeholder 8">
            <a:extLst>
              <a:ext uri="{FF2B5EF4-FFF2-40B4-BE49-F238E27FC236}">
                <a16:creationId xmlns=""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=""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=""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4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=""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=""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=""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=""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=""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=""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=""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=""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=""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=""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=""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=""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0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4414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21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441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7B645E-C5E5-4727-B977-D372A0AA71D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7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=""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76" name="Freeform: Shape 275">
            <a:extLst>
              <a:ext uri="{FF2B5EF4-FFF2-40B4-BE49-F238E27FC236}">
                <a16:creationId xmlns=""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=""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=""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=""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=""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=""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=""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053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81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78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97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84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34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=""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60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5854-3641-46CF-B1FB-6EA48CE258C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7702B-9438-47BC-B324-B5D9540D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DC294B-F138-48B3-8B26-1550A0D131E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2F97284-1A04-43E3-87F5-B13B7DD1B0F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CB81C84-72AB-4A86-9754-2B2F8A64849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8E3A20CC-A336-4DEA-AD04-5DA9CC91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6A56C86-D111-4857-BC0F-BDF0C45E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0EC1980-A2F3-446A-A716-FFB72DA3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9F1B8F8-9C4F-46D8-9530-4AB78129E8B2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" name="Picture Placeholder 15">
            <a:extLst>
              <a:ext uri="{FF2B5EF4-FFF2-40B4-BE49-F238E27FC236}">
                <a16:creationId xmlns=""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=""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=""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40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=""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=""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3" name="Picture Placeholder 15">
            <a:extLst>
              <a:ext uri="{FF2B5EF4-FFF2-40B4-BE49-F238E27FC236}">
                <a16:creationId xmlns=""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=""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=""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=""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=""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5438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=""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>
              <a:solidFill>
                <a:prstClr val="black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>
                <a:solidFill>
                  <a:prstClr val="black"/>
                </a:solidFill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=""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60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3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744274" cy="20787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426" y="5428423"/>
            <a:ext cx="5617910" cy="1048939"/>
          </a:xfrm>
        </p:spPr>
        <p:txBody>
          <a:bodyPr/>
          <a:lstStyle/>
          <a:p>
            <a:r>
              <a:rPr lang="en-ZA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Preparing effective oral presentations</a:t>
            </a:r>
          </a:p>
          <a:p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 descr="Logo Backdrop">
            <a:extLst>
              <a:ext uri="{FF2B5EF4-FFF2-40B4-BE49-F238E27FC236}">
                <a16:creationId xmlns="" xmlns:a16="http://schemas.microsoft.com/office/drawing/2014/main" id="{DAE98AA7-EEC8-4349-B75F-8C7B0A80C3F3}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r="26383"/>
          <a:stretch>
            <a:fillRect/>
          </a:stretch>
        </p:blipFill>
        <p:spPr>
          <a:xfrm>
            <a:off x="1258092" y="780318"/>
            <a:ext cx="5039333" cy="5172574"/>
          </a:xfrm>
        </p:spPr>
      </p:pic>
    </p:spTree>
    <p:extLst>
      <p:ext uri="{BB962C8B-B14F-4D97-AF65-F5344CB8AC3E}">
        <p14:creationId xmlns:p14="http://schemas.microsoft.com/office/powerpoint/2010/main" val="13633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937" y="1857527"/>
            <a:ext cx="3863221" cy="1258052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Delivery Styles according to Types of Audience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148" y="3413760"/>
            <a:ext cx="5130800" cy="14154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rgbClr val="92D050"/>
                </a:solidFill>
                <a:latin typeface="Georgia" panose="02040502050405020303" pitchFamily="18" charset="0"/>
              </a:rPr>
              <a:t>Be warm, pleasant, and open. Use lots of eye contact and smiles.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2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Be controlled. Do nothing showy. Use confident, small gestures.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rgbClr val="FF0000"/>
                </a:solidFill>
                <a:latin typeface="Georgia" panose="02040502050405020303" pitchFamily="18" charset="0"/>
              </a:rPr>
              <a:t>Be dynamic and entertaining. Move around. Use large gestures.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tx1"/>
                </a:solidFill>
                <a:latin typeface="Georgia" panose="02040502050405020303" pitchFamily="18" charset="0"/>
              </a:rPr>
              <a:t>Be calm and controlled. Speak evenly and slowly.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noProof="1">
              <a:latin typeface="Georgia" panose="02040502050405020303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9584" r="13628" b="12100"/>
          <a:stretch/>
        </p:blipFill>
        <p:spPr>
          <a:xfrm>
            <a:off x="0" y="924560"/>
            <a:ext cx="5740400" cy="4358640"/>
          </a:xfrm>
        </p:spPr>
      </p:pic>
      <p:sp>
        <p:nvSpPr>
          <p:cNvPr id="7" name="TextBox 6"/>
          <p:cNvSpPr txBox="1"/>
          <p:nvPr/>
        </p:nvSpPr>
        <p:spPr>
          <a:xfrm>
            <a:off x="3271520" y="414338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8640" y="3931920"/>
            <a:ext cx="2651759" cy="580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Georgia" panose="0204050205040502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UNINTERESTED</a:t>
            </a:r>
          </a:p>
        </p:txBody>
      </p:sp>
    </p:spTree>
    <p:extLst>
      <p:ext uri="{BB962C8B-B14F-4D97-AF65-F5344CB8AC3E}">
        <p14:creationId xmlns:p14="http://schemas.microsoft.com/office/powerpoint/2010/main" val="42864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59E13A-EEB9-4297-B811-3710786629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Educational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B90289-27B7-4CB7-BEC4-C645416FC0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4F813BA-45E5-42DB-8562-F1871D5F56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Professional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9781BDD-2987-4DE5-82DB-8C1EFDF5F8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7763101-8CB1-4B82-AF8B-7C1707034A6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International Conference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F54F347-0615-4407-8EB8-2E333C7926A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2507EA43-F449-4DDF-9714-0EC6D4C37C2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Local Conference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C8C8150-B73C-4DDF-8703-5124F3A43F2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FBCE0F91-3080-4C11-BE4B-ED5E976B9ADA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11</a:t>
            </a:fld>
            <a:endParaRPr lang="en-US" b="1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664F00D1-807B-4808-BC68-FB36A3C3D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Context Analysis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B95CD675-AA8D-41A5-B6AB-6F13ADCE1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Situation in which communication takes place</a:t>
            </a:r>
          </a:p>
        </p:txBody>
      </p:sp>
      <p:pic>
        <p:nvPicPr>
          <p:cNvPr id="17" name="Picture Placeholder 30" descr="Bullseye">
            <a:extLst>
              <a:ext uri="{FF2B5EF4-FFF2-40B4-BE49-F238E27FC236}">
                <a16:creationId xmlns="" xmlns:a16="http://schemas.microsoft.com/office/drawing/2014/main" id="{EC96B80D-EE15-4B5D-8CD6-4A8D3AC427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25434" y="1019204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18" name="Picture Placeholder 32" descr="Lecturer">
            <a:extLst>
              <a:ext uri="{FF2B5EF4-FFF2-40B4-BE49-F238E27FC236}">
                <a16:creationId xmlns="" xmlns:a16="http://schemas.microsoft.com/office/drawing/2014/main" id="{96502648-6DB7-4605-A743-852FC28662A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144389" y="94891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19" name="Picture Placeholder 34" descr="Network">
            <a:extLst>
              <a:ext uri="{FF2B5EF4-FFF2-40B4-BE49-F238E27FC236}">
                <a16:creationId xmlns="" xmlns:a16="http://schemas.microsoft.com/office/drawing/2014/main" id="{AD52A72F-ADCC-4CF7-A8CB-39E3D08C944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95276" y="397850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0" name="Picture Placeholder 36" descr="Megaphone">
            <a:extLst>
              <a:ext uri="{FF2B5EF4-FFF2-40B4-BE49-F238E27FC236}">
                <a16:creationId xmlns="" xmlns:a16="http://schemas.microsoft.com/office/drawing/2014/main" id="{87EED54E-8B45-4ECF-8CB2-86F5F23CD68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156782" y="397850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1" name="Title 14">
            <a:extLst>
              <a:ext uri="{FF2B5EF4-FFF2-40B4-BE49-F238E27FC236}">
                <a16:creationId xmlns="" xmlns:a16="http://schemas.microsoft.com/office/drawing/2014/main" id="{0D4C1155-CA33-4741-A2C0-197766CCDB4E}"/>
              </a:ext>
            </a:extLst>
          </p:cNvPr>
          <p:cNvSpPr txBox="1">
            <a:spLocks/>
          </p:cNvSpPr>
          <p:nvPr/>
        </p:nvSpPr>
        <p:spPr>
          <a:xfrm>
            <a:off x="8009727" y="588918"/>
            <a:ext cx="3863221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Georgia" panose="02040502050405020303" pitchFamily="18" charset="0"/>
              </a:rPr>
              <a:t>Time </a:t>
            </a:r>
            <a:r>
              <a:rPr lang="en-US" dirty="0" err="1">
                <a:solidFill>
                  <a:prstClr val="white"/>
                </a:solidFill>
                <a:latin typeface="Georgia" panose="02040502050405020303" pitchFamily="18" charset="0"/>
              </a:rPr>
              <a:t>Alloted</a:t>
            </a:r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Organise the content for a powerful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6" name="Oval 5" descr="Logo Backgdrop">
            <a:extLst>
              <a:ext uri="{FF2B5EF4-FFF2-40B4-BE49-F238E27FC236}">
                <a16:creationId xmlns=""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618755" y="676469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ZA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Tell them what you are going to say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Say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Tell them what you have just said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-1925" r="10086" b="1925"/>
          <a:stretch/>
        </p:blipFill>
        <p:spPr>
          <a:xfrm>
            <a:off x="7061703" y="1071074"/>
            <a:ext cx="4290933" cy="4750605"/>
          </a:xfrm>
        </p:spPr>
      </p:pic>
    </p:spTree>
    <p:extLst>
      <p:ext uri="{BB962C8B-B14F-4D97-AF65-F5344CB8AC3E}">
        <p14:creationId xmlns:p14="http://schemas.microsoft.com/office/powerpoint/2010/main" val="39590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black"/>
                </a:solidFill>
                <a:latin typeface="Georgia" panose="02040502050405020303" pitchFamily="18" charset="0"/>
              </a:rPr>
              <a:pPr>
                <a:defRPr/>
              </a:pPr>
              <a:t>13</a:t>
            </a:fld>
            <a:endParaRPr lang="en-US" b="1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Three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3439" y="1298683"/>
            <a:ext cx="4813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Capture listeners’ attention and get them involved.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Identify yourself and build your credibility.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Preview your main points.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b="1" dirty="0">
              <a:solidFill>
                <a:prstClr val="black">
                  <a:lumMod val="95000"/>
                  <a:lumOff val="5000"/>
                </a:prst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Attention grabbers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black"/>
                </a:solidFill>
                <a:latin typeface="Georgia" panose="02040502050405020303" pitchFamily="18" charset="0"/>
              </a:rPr>
              <a:pPr>
                <a:defRPr/>
              </a:pPr>
              <a:t>14</a:t>
            </a:fld>
            <a:endParaRPr lang="en-US" b="1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6480" y="380778"/>
            <a:ext cx="54924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Get the audience involved.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Let them know why they are there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Grab their attention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Capture attention by opening with a promise, story, startling fact, question, quotation, relevant problem, or story.</a:t>
            </a:r>
          </a:p>
        </p:txBody>
      </p:sp>
    </p:spTree>
    <p:extLst>
      <p:ext uri="{BB962C8B-B14F-4D97-AF65-F5344CB8AC3E}">
        <p14:creationId xmlns:p14="http://schemas.microsoft.com/office/powerpoint/2010/main" val="35641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Nine attention getter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smtClean="0">
                <a:solidFill>
                  <a:prstClr val="black"/>
                </a:solidFill>
                <a:latin typeface="Georgia" panose="02040502050405020303" pitchFamily="18" charset="0"/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880" y="1371600"/>
            <a:ext cx="5484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A Promise: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By the end of this presentation I will have shown you how you can increase your sales by 50%.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Drama: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Open by telling an emotionally moving story or by describing a serious problem that involves the audience.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Eye Contact: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As you begin, command attention by surveying the entire audience to take in all listeners.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Movement: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Leave the lectern area. Move toward the audience.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Questions: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Ask for a show of hands. Use rhetorical questions.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2400" b="1" dirty="0">
              <a:solidFill>
                <a:prstClr val="black">
                  <a:lumMod val="95000"/>
                  <a:lumOff val="5000"/>
                </a:prst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Nine attention getter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Continue..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smtClean="0">
                <a:solidFill>
                  <a:prstClr val="black"/>
                </a:solidFill>
                <a:latin typeface="Georgia" panose="02040502050405020303" pitchFamily="18" charset="0"/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1908" y="1410443"/>
            <a:ext cx="5925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Demonstrations: 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Include a member of the audience. For example: I need a volunteer from the audience..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 Samples: 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Award prizes to volunteer participants; pass out samples.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Visuals: 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Give your audience something to look at besides yourself. Consider writing the concerns expressed by your audience on white board as you go along.</a:t>
            </a:r>
          </a:p>
          <a:p>
            <a:pPr marL="457200" indent="-457200">
              <a:buFont typeface="+mj-lt"/>
              <a:buAutoNum type="arabicPeriod" startAt="6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Self-interest: 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Audience wants to know “What’s in it for me?”</a:t>
            </a:r>
          </a:p>
          <a:p>
            <a:pPr marL="457200" indent="-457200">
              <a:buFont typeface="+mj-lt"/>
              <a:buAutoNum type="arabicPeriod" startAt="6"/>
              <a:defRPr/>
            </a:pPr>
            <a:endParaRPr lang="en-US" sz="2400" b="1" dirty="0">
              <a:solidFill>
                <a:prstClr val="black">
                  <a:lumMod val="95000"/>
                  <a:lumOff val="5000"/>
                </a:prst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eacher">
            <a:extLst>
              <a:ext uri="{FF2B5EF4-FFF2-40B4-BE49-F238E27FC236}">
                <a16:creationId xmlns=""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115166" y="2800087"/>
            <a:ext cx="683971" cy="683971"/>
          </a:xfr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47151" y="4217885"/>
            <a:ext cx="1986842" cy="360000"/>
          </a:xfrm>
        </p:spPr>
        <p:txBody>
          <a:bodyPr/>
          <a:lstStyle/>
          <a:p>
            <a:r>
              <a:rPr lang="en-ZA" b="1" dirty="0">
                <a:latin typeface="Georgia" panose="02040502050405020303" pitchFamily="18" charset="0"/>
              </a:rPr>
              <a:t>Your Position</a:t>
            </a:r>
          </a:p>
          <a:p>
            <a:r>
              <a:rPr lang="en-ZA" b="1" dirty="0">
                <a:latin typeface="Georgia" panose="02040502050405020303" pitchFamily="18" charset="0"/>
              </a:rPr>
              <a:t>Qualifications</a:t>
            </a:r>
          </a:p>
          <a:p>
            <a:endParaRPr lang="en-ZA" b="1" dirty="0">
              <a:latin typeface="Georgia" panose="02040502050405020303" pitchFamily="18" charset="0"/>
            </a:endParaRPr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=""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95299" y="2641371"/>
            <a:ext cx="1001403" cy="1001403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b="1" dirty="0">
                <a:latin typeface="Georgia" panose="02040502050405020303" pitchFamily="18" charset="0"/>
              </a:rPr>
              <a:t>Expertise</a:t>
            </a:r>
          </a:p>
        </p:txBody>
      </p:sp>
      <p:pic>
        <p:nvPicPr>
          <p:cNvPr id="25" name="Picture Placeholder 24" descr="Repeat">
            <a:extLst>
              <a:ext uri="{FF2B5EF4-FFF2-40B4-BE49-F238E27FC236}">
                <a16:creationId xmlns=""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92864" y="2800087"/>
            <a:ext cx="683971" cy="683971"/>
          </a:xfrm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b="1" dirty="0">
                <a:latin typeface="Georgia" panose="02040502050405020303" pitchFamily="18" charset="0"/>
              </a:rPr>
              <a:t>Knowledge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58" y="1410913"/>
            <a:ext cx="11329200" cy="4320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Establish your credibility And Preview main points</a:t>
            </a:r>
            <a:endParaRPr lang="en-ZA" dirty="0">
              <a:latin typeface="Georgia" panose="02040502050405020303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50427C7-A041-4B55-8D81-9FEBA952ACF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17</a:t>
            </a:fld>
            <a:endParaRPr lang="en-US" b="1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en-US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EB4956-2C11-4F66-A33D-76CF8CDB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26" y="-1457170"/>
            <a:ext cx="5610201" cy="2078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4832F0-FBAF-4C94-B757-685C031C2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CE65D4-2CB4-45E9-806D-EA8EA59E2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5" t="27571" r="12396" b="38079"/>
          <a:stretch/>
        </p:blipFill>
        <p:spPr>
          <a:xfrm>
            <a:off x="256026" y="621529"/>
            <a:ext cx="11760921" cy="57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Organizing the body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19</a:t>
            </a:fld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" t="-6095" r="8687" b="-1"/>
          <a:stretch/>
        </p:blipFill>
        <p:spPr>
          <a:xfrm>
            <a:off x="7031223" y="904240"/>
            <a:ext cx="4290933" cy="4672823"/>
          </a:xfrm>
        </p:spPr>
      </p:pic>
    </p:spTree>
    <p:extLst>
      <p:ext uri="{BB962C8B-B14F-4D97-AF65-F5344CB8AC3E}">
        <p14:creationId xmlns:p14="http://schemas.microsoft.com/office/powerpoint/2010/main" val="11569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1668" y="1411031"/>
            <a:ext cx="4546242" cy="5182951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Briefings: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concise summary of an issue, proposal, or problem.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Reports: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progress, status, convention.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Podcasts: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prerecorded audio clip delivered online.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Virtual Presentations: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used when collaborating remotely.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Webinars: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Web-based presentation, lecture, workshop, or seminar.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400920"/>
            <a:ext cx="288000" cy="288000"/>
          </a:xfrm>
        </p:spPr>
        <p:txBody>
          <a:bodyPr/>
          <a:lstStyle/>
          <a:p>
            <a:pPr>
              <a:defRPr/>
            </a:pPr>
            <a:fld id="{B67B645E-C5E5-4727-B977-D372A0AA71D9}" type="slidenum">
              <a:rPr lang="en-US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Picture Placeholder 11" descr="Laptop">
            <a:extLst>
              <a:ext uri="{FF2B5EF4-FFF2-40B4-BE49-F238E27FC236}">
                <a16:creationId xmlns=""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4609" y="165553"/>
            <a:ext cx="3475177" cy="3555252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65727" y="3674372"/>
            <a:ext cx="3863221" cy="720000"/>
          </a:xfrm>
        </p:spPr>
        <p:txBody>
          <a:bodyPr/>
          <a:lstStyle/>
          <a:p>
            <a:r>
              <a:rPr lang="en-ZA" dirty="0">
                <a:latin typeface="Georgia" panose="02040502050405020303" pitchFamily="18" charset="0"/>
              </a:rPr>
              <a:t>Types of Business Presentation </a:t>
            </a:r>
          </a:p>
        </p:txBody>
      </p:sp>
    </p:spTree>
    <p:extLst>
      <p:ext uri="{BB962C8B-B14F-4D97-AF65-F5344CB8AC3E}">
        <p14:creationId xmlns:p14="http://schemas.microsoft.com/office/powerpoint/2010/main" val="6363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Heart of the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black"/>
                </a:solidFill>
                <a:latin typeface="Georgia" panose="02040502050405020303" pitchFamily="18" charset="0"/>
              </a:rPr>
              <a:pPr>
                <a:defRPr/>
              </a:pPr>
              <a:t>20</a:t>
            </a:fld>
            <a:endParaRPr lang="en-US" b="1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1520" y="1487356"/>
            <a:ext cx="48361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Focus on a limited number of main points (2-4).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Develop each point with adequate explanation and details.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Streamline your topic and summarize its principal parts.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Keep it simple.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Use transitions.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400" b="1" dirty="0">
              <a:solidFill>
                <a:prstClr val="black">
                  <a:lumMod val="95000"/>
                  <a:lumOff val="5000"/>
                </a:prst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8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Arrangement of ideas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few simple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black"/>
                </a:solidFill>
                <a:latin typeface="Georgia" panose="02040502050405020303" pitchFamily="18" charset="0"/>
              </a:rPr>
              <a:pPr>
                <a:defRPr/>
              </a:pPr>
              <a:t>21</a:t>
            </a:fld>
            <a:endParaRPr lang="en-US" b="1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817" y="184578"/>
            <a:ext cx="5946183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u="sng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Chronology</a:t>
            </a: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: </a:t>
            </a:r>
            <a:r>
              <a:rPr lang="en-US" sz="22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describe the history the idea, from first point to last.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u="sng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Space</a:t>
            </a: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:</a:t>
            </a:r>
            <a:r>
              <a:rPr lang="en-US" sz="22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 changing diversity of the workforce (East cost, West cost, and so forth)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u="sng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Importance: </a:t>
            </a:r>
            <a:r>
              <a:rPr lang="en-US" sz="22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Describe five reasons why company should move its headquarters to other city. Start with the most important.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u="sng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Comparison/Contrast:</a:t>
            </a: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 </a:t>
            </a:r>
            <a:r>
              <a:rPr lang="en-US" sz="22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Compare organic with industrial farming.</a:t>
            </a:r>
          </a:p>
        </p:txBody>
      </p:sp>
    </p:spTree>
    <p:extLst>
      <p:ext uri="{BB962C8B-B14F-4D97-AF65-F5344CB8AC3E}">
        <p14:creationId xmlns:p14="http://schemas.microsoft.com/office/powerpoint/2010/main" val="212790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Arrangement of ideas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0128" y="2274838"/>
            <a:ext cx="6586820" cy="445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B2606E">
                    <a:lumMod val="20000"/>
                    <a:lumOff val="80000"/>
                  </a:srgbClr>
                </a:solidFill>
                <a:latin typeface="Georgia" panose="02040502050405020303" pitchFamily="18" charset="0"/>
              </a:rPr>
              <a:t>5. Journalistic Pattern: Use five </a:t>
            </a:r>
            <a:r>
              <a:rPr lang="en-US" sz="2400" b="1" dirty="0" err="1">
                <a:solidFill>
                  <a:srgbClr val="B2606E">
                    <a:lumMod val="20000"/>
                    <a:lumOff val="80000"/>
                  </a:srgbClr>
                </a:solidFill>
                <a:latin typeface="Georgia" panose="02040502050405020303" pitchFamily="18" charset="0"/>
              </a:rPr>
              <a:t>Ws</a:t>
            </a:r>
            <a:r>
              <a:rPr lang="en-US" sz="2400" b="1" dirty="0">
                <a:solidFill>
                  <a:srgbClr val="B2606E">
                    <a:lumMod val="20000"/>
                    <a:lumOff val="80000"/>
                  </a:srgbClr>
                </a:solidFill>
                <a:latin typeface="Georgia" panose="02040502050405020303" pitchFamily="18" charset="0"/>
              </a:rPr>
              <a:t> to describe any idea or issue.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B2606E">
                    <a:lumMod val="20000"/>
                    <a:lumOff val="80000"/>
                  </a:srgbClr>
                </a:solidFill>
                <a:latin typeface="Georgia" panose="02040502050405020303" pitchFamily="18" charset="0"/>
              </a:rPr>
              <a:t>6. Problem/Solution: Describe declining sales and solutions for it.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B2606E">
                    <a:lumMod val="20000"/>
                    <a:lumOff val="80000"/>
                  </a:srgbClr>
                </a:solidFill>
                <a:latin typeface="Georgia" panose="02040502050405020303" pitchFamily="18" charset="0"/>
              </a:rPr>
              <a:t>7. Simple/Complex: Start with simple idea to complex idea.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B2606E">
                    <a:lumMod val="20000"/>
                    <a:lumOff val="80000"/>
                  </a:srgbClr>
                </a:solidFill>
                <a:latin typeface="Georgia" panose="02040502050405020303" pitchFamily="18" charset="0"/>
              </a:rPr>
              <a:t>8. Best Case/Worst Case: Whether two companies should merge or not.</a:t>
            </a:r>
          </a:p>
        </p:txBody>
      </p:sp>
    </p:spTree>
    <p:extLst>
      <p:ext uri="{BB962C8B-B14F-4D97-AF65-F5344CB8AC3E}">
        <p14:creationId xmlns:p14="http://schemas.microsoft.com/office/powerpoint/2010/main" val="311718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781300"/>
            <a:ext cx="5249686" cy="2078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Summarizing in the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23</a:t>
            </a:fld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r="175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662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Three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/>
          <a:p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black"/>
                </a:solidFill>
                <a:latin typeface="Georgia" panose="02040502050405020303" pitchFamily="18" charset="0"/>
              </a:rPr>
              <a:pPr>
                <a:defRPr/>
              </a:pPr>
              <a:t>24</a:t>
            </a:fld>
            <a:endParaRPr lang="en-US" b="1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4288" y="820372"/>
            <a:ext cx="4834660" cy="556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Summarize the presentation’s main themes.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Leave audience with a specific, noteworthy take-away.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Georgia" panose="02040502050405020303" pitchFamily="18" charset="0"/>
              </a:rPr>
              <a:t>Include a statement that allows you to leave the podium gracefully.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sz="2400" b="1" dirty="0">
              <a:solidFill>
                <a:prstClr val="black">
                  <a:lumMod val="95000"/>
                  <a:lumOff val="5000"/>
                </a:prst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2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Downward trend">
            <a:extLst>
              <a:ext uri="{FF2B5EF4-FFF2-40B4-BE49-F238E27FC236}">
                <a16:creationId xmlns=""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sz="2400" b="1" dirty="0">
                <a:latin typeface="Georgia" panose="02040502050405020303" pitchFamily="18" charset="0"/>
              </a:rPr>
              <a:t>Identify your purpose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=""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sz="2400" b="1" dirty="0">
                <a:latin typeface="Georgia" panose="02040502050405020303" pitchFamily="18" charset="0"/>
              </a:rPr>
              <a:t>Identify your Audience</a:t>
            </a: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=""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sz="2400" b="1" dirty="0">
                <a:latin typeface="Georgia" panose="02040502050405020303" pitchFamily="18" charset="0"/>
              </a:rPr>
              <a:t>Organise the content for a powerful Impact</a:t>
            </a: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=""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sz="2400" b="1" dirty="0">
                <a:latin typeface="Georgia" panose="02040502050405020303" pitchFamily="18" charset="0"/>
              </a:rPr>
              <a:t>Build Audience Rapport Like a Pro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=""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sz="2400" b="1" dirty="0">
                <a:latin typeface="Georgia" panose="02040502050405020303" pitchFamily="18" charset="0"/>
              </a:rPr>
              <a:t>Planning Visual Aids and Multimedia presentation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3</a:t>
            </a:fld>
            <a:endParaRPr lang="en-US" b="1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72" y="807920"/>
            <a:ext cx="11329200" cy="432000"/>
          </a:xfrm>
        </p:spPr>
        <p:txBody>
          <a:bodyPr/>
          <a:lstStyle/>
          <a:p>
            <a:pPr algn="ctr"/>
            <a:r>
              <a:rPr lang="en-ZA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The Stages in Preparing and Organizing Oral Presentations</a:t>
            </a:r>
          </a:p>
        </p:txBody>
      </p:sp>
    </p:spTree>
    <p:extLst>
      <p:ext uri="{BB962C8B-B14F-4D97-AF65-F5344CB8AC3E}">
        <p14:creationId xmlns:p14="http://schemas.microsoft.com/office/powerpoint/2010/main" val="4235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latin typeface="Georgia" panose="02040502050405020303" pitchFamily="18" charset="0"/>
              </a:rPr>
              <a:t>Designing an Impressive Multimedia Presentations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b="1" dirty="0">
                <a:latin typeface="Georgia" panose="02040502050405020303" pitchFamily="18" charset="0"/>
              </a:rPr>
              <a:t>Polishing your delivery and Following up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400" b="1" dirty="0">
                <a:latin typeface="Georgia" panose="02040502050405020303" pitchFamily="18" charset="0"/>
              </a:rPr>
              <a:t>Nine techniques for gaining and keeping audience attention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2400" b="1" dirty="0">
                <a:latin typeface="Georgia" panose="02040502050405020303" pitchFamily="18" charset="0"/>
              </a:rPr>
              <a:t>How to avoid stage fright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2400" b="1" dirty="0">
                <a:latin typeface="Georgia" panose="02040502050405020303" pitchFamily="18" charset="0"/>
              </a:rPr>
              <a:t>Checklist for preparing and organizing oral presentation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Georgia" panose="02040502050405020303" pitchFamily="18" charset="0"/>
            </a:endParaRPr>
          </a:p>
        </p:txBody>
      </p:sp>
      <p:pic>
        <p:nvPicPr>
          <p:cNvPr id="20" name="Picture Placeholder 40" descr="Downward trend">
            <a:extLst>
              <a:ext uri="{FF2B5EF4-FFF2-40B4-BE49-F238E27FC236}">
                <a16:creationId xmlns=""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42" descr="Coins">
            <a:extLst>
              <a:ext uri="{FF2B5EF4-FFF2-40B4-BE49-F238E27FC236}">
                <a16:creationId xmlns=""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25217" y="2692023"/>
            <a:ext cx="621792" cy="621792"/>
          </a:xfrm>
        </p:spPr>
      </p:pic>
      <p:pic>
        <p:nvPicPr>
          <p:cNvPr id="23" name="Picture Placeholder 44" descr="Handshake">
            <a:extLst>
              <a:ext uri="{FF2B5EF4-FFF2-40B4-BE49-F238E27FC236}">
                <a16:creationId xmlns=""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756076" y="2719813"/>
            <a:ext cx="621792" cy="621792"/>
          </a:xfrm>
        </p:spPr>
      </p:pic>
      <p:pic>
        <p:nvPicPr>
          <p:cNvPr id="24" name="Picture Placeholder 46" descr="Tag">
            <a:extLst>
              <a:ext uri="{FF2B5EF4-FFF2-40B4-BE49-F238E27FC236}">
                <a16:creationId xmlns=""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886935" y="2719813"/>
            <a:ext cx="621792" cy="621792"/>
          </a:xfrm>
        </p:spPr>
      </p:pic>
      <p:pic>
        <p:nvPicPr>
          <p:cNvPr id="25" name="Picture Placeholder 48" descr="Bar chart">
            <a:extLst>
              <a:ext uri="{FF2B5EF4-FFF2-40B4-BE49-F238E27FC236}">
                <a16:creationId xmlns=""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017793" y="2719813"/>
            <a:ext cx="621792" cy="621792"/>
          </a:xfrm>
        </p:spPr>
      </p:pic>
    </p:spTree>
    <p:extLst>
      <p:ext uri="{BB962C8B-B14F-4D97-AF65-F5344CB8AC3E}">
        <p14:creationId xmlns:p14="http://schemas.microsoft.com/office/powerpoint/2010/main" val="2057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=""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  <a:ea typeface="Ebrima" panose="02000000000000000000" pitchFamily="2" charset="0"/>
                <a:cs typeface="Ebrima" panose="02000000000000000000" pitchFamily="2" charset="0"/>
              </a:rPr>
              <a:t>What do you want to accomplish?</a:t>
            </a:r>
          </a:p>
          <a:p>
            <a:endParaRPr lang="en-US" b="1" dirty="0">
              <a:latin typeface="Georgia" panose="020405020504050203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=""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  <a:ea typeface="Ebrima" panose="02000000000000000000" pitchFamily="2" charset="0"/>
                <a:cs typeface="Ebrima" panose="02000000000000000000" pitchFamily="2" charset="0"/>
              </a:rPr>
              <a:t>What do you want your listeners to remember or do?</a:t>
            </a:r>
            <a:r>
              <a:rPr lang="en-ZA" b="1" noProof="1">
                <a:latin typeface="Georgia" panose="02040502050405020303" pitchFamily="18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endParaRPr lang="en-ZA" b="1" dirty="0">
              <a:latin typeface="Georgia" panose="020405020504050203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=""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  <a:ea typeface="Ebrima" panose="02000000000000000000" pitchFamily="2" charset="0"/>
                <a:cs typeface="Ebrima" panose="02000000000000000000" pitchFamily="2" charset="0"/>
              </a:rPr>
              <a:t>Decide what you want your audience to believe, remember, or do when you finish.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>
                <a:latin typeface="Georgia" panose="02040502050405020303" pitchFamily="18" charset="0"/>
                <a:ea typeface="Ebrima" panose="02000000000000000000" pitchFamily="2" charset="0"/>
                <a:cs typeface="Ebrima" panose="02000000000000000000" pitchFamily="2" charset="0"/>
              </a:rPr>
              <a:t>Identify Your Purpose</a:t>
            </a:r>
          </a:p>
        </p:txBody>
      </p:sp>
      <p:sp>
        <p:nvSpPr>
          <p:cNvPr id="88" name="Slide Number Placeholder 87">
            <a:extLst>
              <a:ext uri="{FF2B5EF4-FFF2-40B4-BE49-F238E27FC236}">
                <a16:creationId xmlns=""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white"/>
                </a:solidFill>
                <a:latin typeface="Georgia" panose="02040502050405020303" pitchFamily="18" charset="0"/>
                <a:ea typeface="Ebrima" panose="02000000000000000000" pitchFamily="2" charset="0"/>
                <a:cs typeface="Ebrima" panose="02000000000000000000" pitchFamily="2" charset="0"/>
              </a:rPr>
              <a:pPr>
                <a:defRPr/>
              </a:pPr>
              <a:t>5</a:t>
            </a:fld>
            <a:endParaRPr lang="en-US" b="1" dirty="0">
              <a:solidFill>
                <a:prstClr val="white"/>
              </a:solidFill>
              <a:latin typeface="Georgia" panose="020405020504050203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2. Purpose of Presentation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general purposes of a presentation can be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inform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persuade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entertain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create awareness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demonstrate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motivate audiences to take a particular action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inspire</a:t>
            </a:r>
          </a:p>
          <a:p>
            <a:pPr lvl="0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To explain and convince, </a:t>
            </a:r>
            <a:r>
              <a:rPr lang="en-US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etc</a:t>
            </a:r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4" name="Picture 3" descr="ATgAAADgN_kvJpat2kXYmVphYcCUkaKwY6QknxtAmusw10pruGJ8J88Qq6ezOaBqnirqE7OVZcsIORuddwi1U1CMBsYvAJtU9VCLAqQaurWGuoF8RZj5YGmYno65MA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001000" y="195617"/>
            <a:ext cx="3950593" cy="397713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6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03032"/>
            <a:ext cx="11329200" cy="3219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000" y="643944"/>
            <a:ext cx="11329200" cy="611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Georgia" panose="02040502050405020303" pitchFamily="18" charset="0"/>
              </a:rPr>
              <a:t>Specific purpose of presentation:</a:t>
            </a:r>
          </a:p>
          <a:p>
            <a:pPr lvl="0" algn="just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audiences will have the required background information about a topic for future </a:t>
            </a:r>
            <a:r>
              <a:rPr lang="en-US" sz="24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research</a:t>
            </a:r>
          </a:p>
          <a:p>
            <a:pPr lvl="0" algn="just"/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lvl="0" algn="just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audience will acknowledge the validity of the speaker’s claims and </a:t>
            </a:r>
            <a:r>
              <a:rPr lang="en-US" sz="24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opinions</a:t>
            </a:r>
          </a:p>
          <a:p>
            <a:pPr lvl="0" algn="just"/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lvl="0" algn="just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audiences will support the presenter on a particular </a:t>
            </a:r>
            <a:r>
              <a:rPr lang="en-US" sz="24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issue</a:t>
            </a:r>
          </a:p>
          <a:p>
            <a:pPr lvl="0" algn="just"/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lvl="0" algn="just"/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audience will fully understand the details of a topic or subject, </a:t>
            </a:r>
            <a:r>
              <a:rPr lang="en-US" sz="24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etc.</a:t>
            </a:r>
          </a:p>
          <a:p>
            <a:pPr lvl="0" algn="just"/>
            <a:r>
              <a:rPr lang="en-US" sz="2400" dirty="0" smtClean="0">
                <a:latin typeface="Georgia" panose="02040502050405020303" pitchFamily="18" charset="0"/>
              </a:rPr>
              <a:t>Exercise: Page 68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5189925" y="6096001"/>
            <a:ext cx="914400" cy="44810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">
            <a:extLst>
              <a:ext uri="{FF2B5EF4-FFF2-40B4-BE49-F238E27FC236}">
                <a16:creationId xmlns=""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b="1" dirty="0">
                <a:latin typeface="Georgia" panose="02040502050405020303" pitchFamily="18" charset="0"/>
              </a:rPr>
              <a:t>Age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=""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b="1" dirty="0">
                <a:latin typeface="Georgia" panose="02040502050405020303" pitchFamily="18" charset="0"/>
              </a:rPr>
              <a:t>Gender</a:t>
            </a:r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=""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b="1" dirty="0">
                <a:latin typeface="Georgia" panose="02040502050405020303" pitchFamily="18" charset="0"/>
              </a:rPr>
              <a:t>Education and Experience</a:t>
            </a:r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=""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b="1" dirty="0">
                <a:latin typeface="Georgia" panose="02040502050405020303" pitchFamily="18" charset="0"/>
              </a:rPr>
              <a:t>Size of the audience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="" xmlns:a16="http://schemas.microsoft.com/office/drawing/2014/main" id="{474644FF-FECF-47C3-A483-0F4796C05187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8</a:t>
            </a:fld>
            <a:endParaRPr lang="en-US" b="1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>
                <a:latin typeface="Georgia" panose="02040502050405020303" pitchFamily="18" charset="0"/>
              </a:rPr>
              <a:t>Know your Audience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Friendly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They like you and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Neutral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They are calm and rational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Uninterested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They maybe there against their will or short attention span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Hostile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They want to take charge and ridicule the speaker, they maybe defensive or emotional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pPr>
              <a:defRPr/>
            </a:pPr>
            <a:fld id="{B67B645E-C5E5-4727-B977-D372A0AA71D9}" type="slidenum">
              <a:rPr lang="en-US" b="1" smtClean="0">
                <a:solidFill>
                  <a:prstClr val="white"/>
                </a:solidFill>
                <a:latin typeface="Georgia" panose="02040502050405020303" pitchFamily="18" charset="0"/>
              </a:rPr>
              <a:pPr>
                <a:defRPr/>
              </a:pPr>
              <a:t>9</a:t>
            </a:fld>
            <a:endParaRPr lang="en-US" b="1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Types of Audience</a:t>
            </a:r>
          </a:p>
        </p:txBody>
      </p:sp>
      <p:pic>
        <p:nvPicPr>
          <p:cNvPr id="17" name="Picture Placeholder 30" descr="Bullseye">
            <a:extLst>
              <a:ext uri="{FF2B5EF4-FFF2-40B4-BE49-F238E27FC236}">
                <a16:creationId xmlns="" xmlns:a16="http://schemas.microsoft.com/office/drawing/2014/main" id="{146C3774-1A16-4CEA-B0D9-21F4D70DD6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25434" y="1019204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18" name="Picture Placeholder 32" descr="Lecturer">
            <a:extLst>
              <a:ext uri="{FF2B5EF4-FFF2-40B4-BE49-F238E27FC236}">
                <a16:creationId xmlns="" xmlns:a16="http://schemas.microsoft.com/office/drawing/2014/main" id="{34FE467F-DFCB-454B-9B3B-9C4BF433B3C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144389" y="94891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19" name="Picture Placeholder 34" descr="Network">
            <a:extLst>
              <a:ext uri="{FF2B5EF4-FFF2-40B4-BE49-F238E27FC236}">
                <a16:creationId xmlns="" xmlns:a16="http://schemas.microsoft.com/office/drawing/2014/main" id="{7AF56B60-D53D-40A4-82F9-B1DEB9644A3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95276" y="397850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0" name="Picture Placeholder 36" descr="Megaphone">
            <a:extLst>
              <a:ext uri="{FF2B5EF4-FFF2-40B4-BE49-F238E27FC236}">
                <a16:creationId xmlns="" xmlns:a16="http://schemas.microsoft.com/office/drawing/2014/main" id="{1701A2E9-D331-4627-A32A-658F1BDB82E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156782" y="3978508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492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RP  Pitch Deck_SB - v4" id="{87202538-A3CA-4312-8980-2A1F9398EA13}" vid="{79911CE4-BB29-4DE8-9F80-0B271AFA18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Widescreen</PresentationFormat>
  <Paragraphs>148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Corbel</vt:lpstr>
      <vt:lpstr>Ebrima</vt:lpstr>
      <vt:lpstr>Georgia</vt:lpstr>
      <vt:lpstr>Tahoma</vt:lpstr>
      <vt:lpstr>Times New Roman</vt:lpstr>
      <vt:lpstr>1_Office Theme</vt:lpstr>
      <vt:lpstr>Business presentations</vt:lpstr>
      <vt:lpstr>Types of Business Presentation </vt:lpstr>
      <vt:lpstr>The Stages in Preparing and Organizing Oral Presentations</vt:lpstr>
      <vt:lpstr>PowerPoint Presentation</vt:lpstr>
      <vt:lpstr>Identify Your Purpose</vt:lpstr>
      <vt:lpstr>2. Purpose of Presentation</vt:lpstr>
      <vt:lpstr>PowerPoint Presentation</vt:lpstr>
      <vt:lpstr>Know your Audience</vt:lpstr>
      <vt:lpstr>Types of Audience</vt:lpstr>
      <vt:lpstr>Delivery Styles according to Types of Audience</vt:lpstr>
      <vt:lpstr>Context Analysis</vt:lpstr>
      <vt:lpstr>Organise the content for a powerful Impact</vt:lpstr>
      <vt:lpstr>introduction</vt:lpstr>
      <vt:lpstr>Attention grabbers</vt:lpstr>
      <vt:lpstr>Nine attention getter techniques</vt:lpstr>
      <vt:lpstr>Nine attention getter techniques</vt:lpstr>
      <vt:lpstr>Establish your credibility And Preview main points</vt:lpstr>
      <vt:lpstr>example</vt:lpstr>
      <vt:lpstr>Organizing the body</vt:lpstr>
      <vt:lpstr>Heart of the presentation</vt:lpstr>
      <vt:lpstr>Arrangement of ideas</vt:lpstr>
      <vt:lpstr>Arrangement of ideas</vt:lpstr>
      <vt:lpstr>Summarizing in the conclusion</vt:lpstr>
      <vt:lpstr>Three Goals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presentations</dc:title>
  <dc:creator>Faiza Mumtaz</dc:creator>
  <cp:lastModifiedBy>Faiza Mumtaz</cp:lastModifiedBy>
  <cp:revision>1</cp:revision>
  <dcterms:created xsi:type="dcterms:W3CDTF">2020-02-19T03:25:41Z</dcterms:created>
  <dcterms:modified xsi:type="dcterms:W3CDTF">2022-03-03T04:00:03Z</dcterms:modified>
</cp:coreProperties>
</file>