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E59A14-377F-4164-84F1-7A4261C7FF70}" type="datetimeFigureOut">
              <a:rPr lang="en-US" smtClean="0"/>
              <a:t>3/21/2022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44CDA8-51B8-4A01-9F41-A2119D4B616B}" type="slidenum">
              <a:rPr lang="en-US" smtClean="0"/>
              <a:t>‹#›</a:t>
            </a:fld>
            <a:endParaRPr lang="en-US"/>
          </a:p>
        </p:txBody>
      </p:sp>
    </p:spTree>
    <p:extLst>
      <p:ext uri="{BB962C8B-B14F-4D97-AF65-F5344CB8AC3E}">
        <p14:creationId xmlns:p14="http://schemas.microsoft.com/office/powerpoint/2010/main" val="4184667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-specify the accommodation needed (what)		-four out of seven questions were answered 		</a:t>
            </a:r>
          </a:p>
          <a:p>
            <a:r>
              <a:rPr lang="en-US" dirty="0"/>
              <a:t>-location (where)			-respondent is careless</a:t>
            </a:r>
          </a:p>
          <a:p>
            <a:r>
              <a:rPr lang="en-US" dirty="0"/>
              <a:t>-sponsoring organization (who)		-questions were unnumbered </a:t>
            </a:r>
          </a:p>
          <a:p>
            <a:r>
              <a:rPr lang="en-US" dirty="0"/>
              <a:t>-date and time (when)			-incomplete message lost the goodwill of the potential customer </a:t>
            </a:r>
          </a:p>
          <a:p>
            <a:r>
              <a:rPr lang="en-US" dirty="0"/>
              <a:t>-event (why)</a:t>
            </a:r>
          </a:p>
          <a:p>
            <a:r>
              <a:rPr lang="en-US" dirty="0"/>
              <a:t>-other necessary details (how)</a:t>
            </a:r>
          </a:p>
        </p:txBody>
      </p:sp>
      <p:sp>
        <p:nvSpPr>
          <p:cNvPr id="4" name="Slide Number Placeholder 3"/>
          <p:cNvSpPr>
            <a:spLocks noGrp="1"/>
          </p:cNvSpPr>
          <p:nvPr>
            <p:ph type="sldNum" sz="quarter" idx="5"/>
          </p:nvPr>
        </p:nvSpPr>
        <p:spPr/>
        <p:txBody>
          <a:bodyPr/>
          <a:lstStyle/>
          <a:p>
            <a:fld id="{D6AFA9EC-6FC7-4859-97C4-2CAF954B7BFD}"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3660998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-include welcome note</a:t>
            </a:r>
          </a:p>
          <a:p>
            <a:r>
              <a:rPr lang="en-US" dirty="0"/>
              <a:t>-directions for reaching the building</a:t>
            </a:r>
          </a:p>
          <a:p>
            <a:r>
              <a:rPr lang="en-US" dirty="0"/>
              <a:t>-parking facilities </a:t>
            </a:r>
          </a:p>
          <a:p>
            <a:r>
              <a:rPr lang="en-US" dirty="0"/>
              <a:t>-day, date, and time for the meeting</a:t>
            </a:r>
          </a:p>
          <a:p>
            <a:r>
              <a:rPr lang="en-US" dirty="0"/>
              <a:t>-Program for the next meeting</a:t>
            </a:r>
          </a:p>
        </p:txBody>
      </p:sp>
      <p:sp>
        <p:nvSpPr>
          <p:cNvPr id="4" name="Slide Number Placeholder 3"/>
          <p:cNvSpPr>
            <a:spLocks noGrp="1"/>
          </p:cNvSpPr>
          <p:nvPr>
            <p:ph type="sldNum" sz="quarter" idx="5"/>
          </p:nvPr>
        </p:nvSpPr>
        <p:spPr/>
        <p:txBody>
          <a:bodyPr/>
          <a:lstStyle/>
          <a:p>
            <a:fld id="{D6AFA9EC-6FC7-4859-97C4-2CAF954B7BFD}"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4172938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-saves time</a:t>
            </a:r>
          </a:p>
          <a:p>
            <a:r>
              <a:rPr lang="en-US" dirty="0"/>
              <a:t>-Eliminating unnecessary words</a:t>
            </a:r>
          </a:p>
          <a:p>
            <a:r>
              <a:rPr lang="en-US" dirty="0"/>
              <a:t>-not bothering the professional lives with unnecessary information</a:t>
            </a:r>
          </a:p>
        </p:txBody>
      </p:sp>
      <p:sp>
        <p:nvSpPr>
          <p:cNvPr id="4" name="Slide Number Placeholder 3"/>
          <p:cNvSpPr>
            <a:spLocks noGrp="1"/>
          </p:cNvSpPr>
          <p:nvPr>
            <p:ph type="sldNum" sz="quarter" idx="5"/>
          </p:nvPr>
        </p:nvSpPr>
        <p:spPr/>
        <p:txBody>
          <a:bodyPr/>
          <a:lstStyle/>
          <a:p>
            <a:fld id="{D6AFA9EC-6FC7-4859-97C4-2CAF954B7BFD}"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3891961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Combine them by subordination or coordination </a:t>
            </a:r>
          </a:p>
        </p:txBody>
      </p:sp>
      <p:sp>
        <p:nvSpPr>
          <p:cNvPr id="4" name="Slide Number Placeholder 3"/>
          <p:cNvSpPr>
            <a:spLocks noGrp="1"/>
          </p:cNvSpPr>
          <p:nvPr>
            <p:ph type="sldNum" sz="quarter" idx="5"/>
          </p:nvPr>
        </p:nvSpPr>
        <p:spPr/>
        <p:txBody>
          <a:bodyPr/>
          <a:lstStyle/>
          <a:p>
            <a:fld id="{D6AFA9EC-6FC7-4859-97C4-2CAF954B7BFD}"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2533004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AFA9EC-6FC7-4859-97C4-2CAF954B7BFD}"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3110798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message receiver will benefit</a:t>
            </a:r>
          </a:p>
          <a:p>
            <a:r>
              <a:rPr lang="en-US" dirty="0"/>
              <a:t>-what they will receive</a:t>
            </a:r>
          </a:p>
          <a:p>
            <a:r>
              <a:rPr lang="en-US" dirty="0"/>
              <a:t>-what they want to need to know</a:t>
            </a:r>
          </a:p>
        </p:txBody>
      </p:sp>
      <p:sp>
        <p:nvSpPr>
          <p:cNvPr id="4" name="Slide Number Placeholder 3"/>
          <p:cNvSpPr>
            <a:spLocks noGrp="1"/>
          </p:cNvSpPr>
          <p:nvPr>
            <p:ph type="sldNum" sz="quarter" idx="5"/>
          </p:nvPr>
        </p:nvSpPr>
        <p:spPr/>
        <p:txBody>
          <a:bodyPr/>
          <a:lstStyle/>
          <a:p>
            <a:fld id="{D6AFA9EC-6FC7-4859-97C4-2CAF954B7BFD}"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811654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-female (mother, sister </a:t>
            </a:r>
            <a:r>
              <a:rPr lang="en-US" dirty="0" err="1"/>
              <a:t>etc</a:t>
            </a:r>
            <a:r>
              <a:rPr lang="en-US" dirty="0"/>
              <a:t>)</a:t>
            </a:r>
          </a:p>
        </p:txBody>
      </p:sp>
      <p:sp>
        <p:nvSpPr>
          <p:cNvPr id="4" name="Slide Number Placeholder 3"/>
          <p:cNvSpPr>
            <a:spLocks noGrp="1"/>
          </p:cNvSpPr>
          <p:nvPr>
            <p:ph type="sldNum" sz="quarter" idx="5"/>
          </p:nvPr>
        </p:nvSpPr>
        <p:spPr/>
        <p:txBody>
          <a:bodyPr/>
          <a:lstStyle/>
          <a:p>
            <a:fld id="{D6AFA9EC-6FC7-4859-97C4-2CAF954B7BFD}"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3452426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5EB9A526-7CB3-4864-A5AB-602DC90B2A10}" type="datetimeFigureOut">
              <a:rPr lang="en-US" smtClean="0">
                <a:solidFill>
                  <a:srgbClr val="DBF5F9">
                    <a:shade val="90000"/>
                  </a:srgbClr>
                </a:solidFill>
              </a:rPr>
              <a:pPr/>
              <a:t>3/21/2022</a:t>
            </a:fld>
            <a:endParaRPr lang="en-US">
              <a:solidFill>
                <a:srgbClr val="DBF5F9">
                  <a:shade val="90000"/>
                </a:srgbClr>
              </a:solidFill>
            </a:endParaRPr>
          </a:p>
        </p:txBody>
      </p:sp>
      <p:sp>
        <p:nvSpPr>
          <p:cNvPr id="19" name="Footer Placeholder 18"/>
          <p:cNvSpPr>
            <a:spLocks noGrp="1"/>
          </p:cNvSpPr>
          <p:nvPr>
            <p:ph type="ftr" sz="quarter" idx="11"/>
          </p:nvPr>
        </p:nvSpPr>
        <p:spPr/>
        <p:txBody>
          <a:bodyPr/>
          <a:lstStyle/>
          <a:p>
            <a:endParaRPr lang="en-US">
              <a:solidFill>
                <a:srgbClr val="DBF5F9">
                  <a:shade val="90000"/>
                </a:srgbClr>
              </a:solidFill>
            </a:endParaRPr>
          </a:p>
        </p:txBody>
      </p:sp>
      <p:sp>
        <p:nvSpPr>
          <p:cNvPr id="27" name="Slide Number Placeholder 26"/>
          <p:cNvSpPr>
            <a:spLocks noGrp="1"/>
          </p:cNvSpPr>
          <p:nvPr>
            <p:ph type="sldNum" sz="quarter" idx="12"/>
          </p:nvPr>
        </p:nvSpPr>
        <p:spPr/>
        <p:txBody>
          <a:bodyPr/>
          <a:lstStyle/>
          <a:p>
            <a:fld id="{958E7CDF-3876-48E6-A69F-AE753A6F3713}" type="slidenum">
              <a:rPr lang="en-US" smtClean="0">
                <a:solidFill>
                  <a:srgbClr val="DBF5F9">
                    <a:shade val="90000"/>
                  </a:srgbClr>
                </a:solidFill>
              </a:rPr>
              <a:pPr/>
              <a:t>‹#›</a:t>
            </a:fld>
            <a:endParaRPr lang="en-US">
              <a:solidFill>
                <a:srgbClr val="DBF5F9">
                  <a:shade val="90000"/>
                </a:srgbClr>
              </a:solidFill>
            </a:endParaRPr>
          </a:p>
        </p:txBody>
      </p:sp>
    </p:spTree>
    <p:extLst>
      <p:ext uri="{BB962C8B-B14F-4D97-AF65-F5344CB8AC3E}">
        <p14:creationId xmlns:p14="http://schemas.microsoft.com/office/powerpoint/2010/main" val="266537663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EB9A526-7CB3-4864-A5AB-602DC90B2A10}" type="datetimeFigureOut">
              <a:rPr lang="en-US" smtClean="0">
                <a:solidFill>
                  <a:srgbClr val="04617B">
                    <a:shade val="90000"/>
                  </a:srgbClr>
                </a:solidFill>
              </a:rPr>
              <a:pPr/>
              <a:t>3/21/2022</a:t>
            </a:fld>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958E7CDF-3876-48E6-A69F-AE753A6F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2413029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EB9A526-7CB3-4864-A5AB-602DC90B2A10}" type="datetimeFigureOut">
              <a:rPr lang="en-US" smtClean="0">
                <a:solidFill>
                  <a:srgbClr val="04617B">
                    <a:shade val="90000"/>
                  </a:srgbClr>
                </a:solidFill>
              </a:rPr>
              <a:pPr/>
              <a:t>3/21/2022</a:t>
            </a:fld>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958E7CDF-3876-48E6-A69F-AE753A6F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197847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EB9A526-7CB3-4864-A5AB-602DC90B2A10}" type="datetimeFigureOut">
              <a:rPr lang="en-US" smtClean="0">
                <a:solidFill>
                  <a:srgbClr val="04617B">
                    <a:shade val="90000"/>
                  </a:srgbClr>
                </a:solidFill>
              </a:rPr>
              <a:pPr/>
              <a:t>3/21/2022</a:t>
            </a:fld>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958E7CDF-3876-48E6-A69F-AE753A6F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1577024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EB9A526-7CB3-4864-A5AB-602DC90B2A10}" type="datetimeFigureOut">
              <a:rPr lang="en-US" smtClean="0">
                <a:solidFill>
                  <a:srgbClr val="DBF5F9">
                    <a:shade val="90000"/>
                  </a:srgbClr>
                </a:solidFill>
              </a:rPr>
              <a:pPr/>
              <a:t>3/21/2022</a:t>
            </a:fld>
            <a:endParaRPr lang="en-US">
              <a:solidFill>
                <a:srgbClr val="DBF5F9">
                  <a:shade val="90000"/>
                </a:srgbClr>
              </a:solidFill>
            </a:endParaRPr>
          </a:p>
        </p:txBody>
      </p:sp>
      <p:sp>
        <p:nvSpPr>
          <p:cNvPr id="5" name="Footer Placeholder 4"/>
          <p:cNvSpPr>
            <a:spLocks noGrp="1"/>
          </p:cNvSpPr>
          <p:nvPr>
            <p:ph type="ftr" sz="quarter" idx="11"/>
          </p:nvPr>
        </p:nvSpPr>
        <p:spPr/>
        <p:txBody>
          <a:bodyPr/>
          <a:lstStyle/>
          <a:p>
            <a:endParaRPr lang="en-US">
              <a:solidFill>
                <a:srgbClr val="DBF5F9">
                  <a:shade val="90000"/>
                </a:srgbClr>
              </a:solidFill>
            </a:endParaRPr>
          </a:p>
        </p:txBody>
      </p:sp>
      <p:sp>
        <p:nvSpPr>
          <p:cNvPr id="6" name="Slide Number Placeholder 5"/>
          <p:cNvSpPr>
            <a:spLocks noGrp="1"/>
          </p:cNvSpPr>
          <p:nvPr>
            <p:ph type="sldNum" sz="quarter" idx="12"/>
          </p:nvPr>
        </p:nvSpPr>
        <p:spPr/>
        <p:txBody>
          <a:bodyPr/>
          <a:lstStyle/>
          <a:p>
            <a:fld id="{958E7CDF-3876-48E6-A69F-AE753A6F3713}" type="slidenum">
              <a:rPr lang="en-US" smtClean="0">
                <a:solidFill>
                  <a:srgbClr val="DBF5F9">
                    <a:shade val="90000"/>
                  </a:srgbClr>
                </a:solidFill>
              </a:rPr>
              <a:pPr/>
              <a:t>‹#›</a:t>
            </a:fld>
            <a:endParaRPr lang="en-US">
              <a:solidFill>
                <a:srgbClr val="DBF5F9">
                  <a:shade val="90000"/>
                </a:srgbClr>
              </a:solidFill>
            </a:endParaRPr>
          </a:p>
        </p:txBody>
      </p:sp>
    </p:spTree>
    <p:extLst>
      <p:ext uri="{BB962C8B-B14F-4D97-AF65-F5344CB8AC3E}">
        <p14:creationId xmlns:p14="http://schemas.microsoft.com/office/powerpoint/2010/main" val="416771473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EB9A526-7CB3-4864-A5AB-602DC90B2A10}" type="datetimeFigureOut">
              <a:rPr lang="en-US" smtClean="0">
                <a:solidFill>
                  <a:srgbClr val="04617B">
                    <a:shade val="90000"/>
                  </a:srgbClr>
                </a:solidFill>
              </a:rPr>
              <a:pPr/>
              <a:t>3/21/2022</a:t>
            </a:fld>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p:txBody>
          <a:bodyPr/>
          <a:lstStyle/>
          <a:p>
            <a:fld id="{958E7CDF-3876-48E6-A69F-AE753A6F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3448277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EB9A526-7CB3-4864-A5AB-602DC90B2A10}" type="datetimeFigureOut">
              <a:rPr lang="en-US" smtClean="0">
                <a:solidFill>
                  <a:srgbClr val="04617B">
                    <a:shade val="90000"/>
                  </a:srgbClr>
                </a:solidFill>
              </a:rPr>
              <a:pPr/>
              <a:t>3/21/2022</a:t>
            </a:fld>
            <a:endParaRPr lang="en-US">
              <a:solidFill>
                <a:srgbClr val="04617B">
                  <a:shade val="90000"/>
                </a:srgbClr>
              </a:solidFill>
            </a:endParaRPr>
          </a:p>
        </p:txBody>
      </p:sp>
      <p:sp>
        <p:nvSpPr>
          <p:cNvPr id="8" name="Footer Placeholder 7"/>
          <p:cNvSpPr>
            <a:spLocks noGrp="1"/>
          </p:cNvSpPr>
          <p:nvPr>
            <p:ph type="ftr" sz="quarter" idx="11"/>
          </p:nvPr>
        </p:nvSpPr>
        <p:spPr/>
        <p:txBody>
          <a:bodyPr/>
          <a:lstStyle/>
          <a:p>
            <a:endParaRPr lang="en-US">
              <a:solidFill>
                <a:srgbClr val="04617B">
                  <a:shade val="90000"/>
                </a:srgbClr>
              </a:solidFill>
            </a:endParaRPr>
          </a:p>
        </p:txBody>
      </p:sp>
      <p:sp>
        <p:nvSpPr>
          <p:cNvPr id="9" name="Slide Number Placeholder 8"/>
          <p:cNvSpPr>
            <a:spLocks noGrp="1"/>
          </p:cNvSpPr>
          <p:nvPr>
            <p:ph type="sldNum" sz="quarter" idx="12"/>
          </p:nvPr>
        </p:nvSpPr>
        <p:spPr/>
        <p:txBody>
          <a:bodyPr/>
          <a:lstStyle/>
          <a:p>
            <a:fld id="{958E7CDF-3876-48E6-A69F-AE753A6F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808777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5EB9A526-7CB3-4864-A5AB-602DC90B2A10}" type="datetimeFigureOut">
              <a:rPr lang="en-US" smtClean="0">
                <a:solidFill>
                  <a:srgbClr val="04617B">
                    <a:shade val="90000"/>
                  </a:srgbClr>
                </a:solidFill>
              </a:rPr>
              <a:pPr/>
              <a:t>3/21/2022</a:t>
            </a:fld>
            <a:endParaRPr lang="en-US">
              <a:solidFill>
                <a:srgbClr val="04617B">
                  <a:shade val="90000"/>
                </a:srgbClr>
              </a:solidFill>
            </a:endParaRPr>
          </a:p>
        </p:txBody>
      </p:sp>
      <p:sp>
        <p:nvSpPr>
          <p:cNvPr id="4" name="Footer Placeholder 3"/>
          <p:cNvSpPr>
            <a:spLocks noGrp="1"/>
          </p:cNvSpPr>
          <p:nvPr>
            <p:ph type="ftr" sz="quarter" idx="11"/>
          </p:nvPr>
        </p:nvSpPr>
        <p:spPr/>
        <p:txBody>
          <a:bodyPr/>
          <a:lstStyle/>
          <a:p>
            <a:endParaRPr lang="en-US">
              <a:solidFill>
                <a:srgbClr val="04617B">
                  <a:shade val="90000"/>
                </a:srgbClr>
              </a:solidFill>
            </a:endParaRPr>
          </a:p>
        </p:txBody>
      </p:sp>
      <p:sp>
        <p:nvSpPr>
          <p:cNvPr id="5" name="Slide Number Placeholder 4"/>
          <p:cNvSpPr>
            <a:spLocks noGrp="1"/>
          </p:cNvSpPr>
          <p:nvPr>
            <p:ph type="sldNum" sz="quarter" idx="12"/>
          </p:nvPr>
        </p:nvSpPr>
        <p:spPr/>
        <p:txBody>
          <a:bodyPr/>
          <a:lstStyle/>
          <a:p>
            <a:fld id="{958E7CDF-3876-48E6-A69F-AE753A6F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804860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B9A526-7CB3-4864-A5AB-602DC90B2A10}" type="datetimeFigureOut">
              <a:rPr lang="en-US" smtClean="0">
                <a:solidFill>
                  <a:srgbClr val="04617B">
                    <a:shade val="90000"/>
                  </a:srgbClr>
                </a:solidFill>
              </a:rPr>
              <a:pPr/>
              <a:t>3/21/2022</a:t>
            </a:fld>
            <a:endParaRPr lang="en-US">
              <a:solidFill>
                <a:srgbClr val="04617B">
                  <a:shade val="90000"/>
                </a:srgbClr>
              </a:solidFill>
            </a:endParaRPr>
          </a:p>
        </p:txBody>
      </p:sp>
      <p:sp>
        <p:nvSpPr>
          <p:cNvPr id="3" name="Footer Placeholder 2"/>
          <p:cNvSpPr>
            <a:spLocks noGrp="1"/>
          </p:cNvSpPr>
          <p:nvPr>
            <p:ph type="ftr" sz="quarter" idx="11"/>
          </p:nvPr>
        </p:nvSpPr>
        <p:spPr/>
        <p:txBody>
          <a:bodyPr/>
          <a:lstStyle/>
          <a:p>
            <a:endParaRPr lang="en-US">
              <a:solidFill>
                <a:srgbClr val="04617B">
                  <a:shade val="90000"/>
                </a:srgbClr>
              </a:solidFill>
            </a:endParaRPr>
          </a:p>
        </p:txBody>
      </p:sp>
      <p:sp>
        <p:nvSpPr>
          <p:cNvPr id="4" name="Slide Number Placeholder 3"/>
          <p:cNvSpPr>
            <a:spLocks noGrp="1"/>
          </p:cNvSpPr>
          <p:nvPr>
            <p:ph type="sldNum" sz="quarter" idx="12"/>
          </p:nvPr>
        </p:nvSpPr>
        <p:spPr/>
        <p:txBody>
          <a:bodyPr/>
          <a:lstStyle/>
          <a:p>
            <a:fld id="{958E7CDF-3876-48E6-A69F-AE753A6F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1684661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EB9A526-7CB3-4864-A5AB-602DC90B2A10}" type="datetimeFigureOut">
              <a:rPr lang="en-US" smtClean="0">
                <a:solidFill>
                  <a:srgbClr val="04617B">
                    <a:shade val="90000"/>
                  </a:srgbClr>
                </a:solidFill>
              </a:rPr>
              <a:pPr/>
              <a:t>3/21/2022</a:t>
            </a:fld>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p:txBody>
          <a:bodyPr/>
          <a:lstStyle/>
          <a:p>
            <a:fld id="{958E7CDF-3876-48E6-A69F-AE753A6F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101243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EB9A526-7CB3-4864-A5AB-602DC90B2A10}" type="datetimeFigureOut">
              <a:rPr lang="en-US" smtClean="0">
                <a:solidFill>
                  <a:srgbClr val="04617B">
                    <a:shade val="90000"/>
                  </a:srgbClr>
                </a:solidFill>
              </a:rPr>
              <a:pPr/>
              <a:t>3/21/2022</a:t>
            </a:fld>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a:xfrm>
            <a:off x="10769600" y="6356351"/>
            <a:ext cx="812800" cy="365125"/>
          </a:xfrm>
        </p:spPr>
        <p:txBody>
          <a:bodyPr/>
          <a:lstStyle/>
          <a:p>
            <a:fld id="{958E7CDF-3876-48E6-A69F-AE753A6F3713}" type="slidenum">
              <a:rPr lang="en-US" smtClean="0">
                <a:solidFill>
                  <a:srgbClr val="04617B">
                    <a:shade val="90000"/>
                  </a:srgbClr>
                </a:solidFill>
              </a:rPr>
              <a:pPr/>
              <a:t>‹#›</a:t>
            </a:fld>
            <a:endParaRPr lang="en-US">
              <a:solidFill>
                <a:srgbClr val="04617B">
                  <a:shade val="90000"/>
                </a:srgbClr>
              </a:solidFill>
            </a:endParaRP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Tree>
    <p:extLst>
      <p:ext uri="{BB962C8B-B14F-4D97-AF65-F5344CB8AC3E}">
        <p14:creationId xmlns:p14="http://schemas.microsoft.com/office/powerpoint/2010/main" val="3200408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EB9A526-7CB3-4864-A5AB-602DC90B2A10}" type="datetimeFigureOut">
              <a:rPr lang="en-US" smtClean="0">
                <a:solidFill>
                  <a:srgbClr val="04617B">
                    <a:shade val="90000"/>
                  </a:srgbClr>
                </a:solidFill>
              </a:rPr>
              <a:pPr/>
              <a:t>3/21/2022</a:t>
            </a:fld>
            <a:endParaRPr lang="en-US">
              <a:solidFill>
                <a:srgbClr val="04617B">
                  <a:shade val="90000"/>
                </a:srgbClr>
              </a:solidFill>
            </a:endParaRPr>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solidFill>
                <a:srgbClr val="04617B">
                  <a:shade val="90000"/>
                </a:srgbClr>
              </a:solidFill>
            </a:endParaRP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58E7CDF-3876-48E6-A69F-AE753A6F3713}" type="slidenum">
              <a:rPr lang="en-US" smtClean="0">
                <a:solidFill>
                  <a:srgbClr val="04617B">
                    <a:shade val="90000"/>
                  </a:srgbClr>
                </a:solidFill>
              </a:rPr>
              <a:pPr/>
              <a:t>‹#›</a:t>
            </a:fld>
            <a:endParaRPr lang="en-US">
              <a:solidFill>
                <a:srgbClr val="04617B">
                  <a:shade val="90000"/>
                </a:srgbClr>
              </a:solidFill>
            </a:endParaRPr>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grpSp>
    </p:spTree>
    <p:extLst>
      <p:ext uri="{BB962C8B-B14F-4D97-AF65-F5344CB8AC3E}">
        <p14:creationId xmlns:p14="http://schemas.microsoft.com/office/powerpoint/2010/main" val="27901939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2209800"/>
            <a:ext cx="7851648" cy="1828800"/>
          </a:xfrm>
        </p:spPr>
        <p:txBody>
          <a:bodyPr>
            <a:normAutofit fontScale="90000"/>
          </a:bodyPr>
          <a:lstStyle/>
          <a:p>
            <a:pPr algn="ctr"/>
            <a:r>
              <a:rPr lang="en-US" dirty="0">
                <a:solidFill>
                  <a:schemeClr val="bg1"/>
                </a:solidFill>
                <a:latin typeface="Georgia" pitchFamily="18" charset="0"/>
              </a:rPr>
              <a:t>The Seven Cs of Effective Communication</a:t>
            </a:r>
          </a:p>
        </p:txBody>
      </p:sp>
      <p:sp>
        <p:nvSpPr>
          <p:cNvPr id="6" name="Subtitle 5"/>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21024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04088"/>
            <a:ext cx="8229600" cy="819912"/>
          </a:xfrm>
        </p:spPr>
        <p:txBody>
          <a:bodyPr/>
          <a:lstStyle/>
          <a:p>
            <a:pPr algn="ctr"/>
            <a:r>
              <a:rPr lang="en-US" b="1" dirty="0">
                <a:solidFill>
                  <a:schemeClr val="tx1"/>
                </a:solidFill>
                <a:latin typeface="Georgia" pitchFamily="18" charset="0"/>
              </a:rPr>
              <a:t>2- CONCISENESS</a:t>
            </a:r>
          </a:p>
        </p:txBody>
      </p:sp>
      <p:sp>
        <p:nvSpPr>
          <p:cNvPr id="3" name="Content Placeholder 2"/>
          <p:cNvSpPr>
            <a:spLocks noGrp="1"/>
          </p:cNvSpPr>
          <p:nvPr>
            <p:ph idx="1"/>
          </p:nvPr>
        </p:nvSpPr>
        <p:spPr>
          <a:xfrm>
            <a:off x="1981200" y="1676400"/>
            <a:ext cx="8229600" cy="4953000"/>
          </a:xfrm>
        </p:spPr>
        <p:txBody>
          <a:bodyPr/>
          <a:lstStyle/>
          <a:p>
            <a:pPr algn="just">
              <a:lnSpc>
                <a:spcPct val="90000"/>
              </a:lnSpc>
              <a:buNone/>
              <a:defRPr/>
            </a:pPr>
            <a:r>
              <a:rPr lang="en-US" dirty="0">
                <a:latin typeface="Georgia" pitchFamily="18" charset="0"/>
              </a:rPr>
              <a:t>Conciseness is saying what you want to say in the </a:t>
            </a:r>
            <a:r>
              <a:rPr lang="en-US" dirty="0">
                <a:solidFill>
                  <a:srgbClr val="FF0000"/>
                </a:solidFill>
                <a:latin typeface="Georgia" pitchFamily="18" charset="0"/>
              </a:rPr>
              <a:t>fewest possible words </a:t>
            </a:r>
            <a:r>
              <a:rPr lang="en-US" dirty="0">
                <a:latin typeface="Georgia" pitchFamily="18" charset="0"/>
              </a:rPr>
              <a:t>without sacrificing the other C qualities. A concise message is complete without being wordy.</a:t>
            </a:r>
          </a:p>
          <a:p>
            <a:pPr>
              <a:lnSpc>
                <a:spcPct val="90000"/>
              </a:lnSpc>
              <a:buNone/>
              <a:defRPr/>
            </a:pPr>
            <a:endParaRPr lang="en-US" dirty="0">
              <a:latin typeface="Georgia" pitchFamily="18" charset="0"/>
            </a:endParaRPr>
          </a:p>
          <a:p>
            <a:pPr>
              <a:lnSpc>
                <a:spcPct val="90000"/>
              </a:lnSpc>
              <a:buNone/>
              <a:defRPr/>
            </a:pPr>
            <a:r>
              <a:rPr lang="en-US" dirty="0">
                <a:latin typeface="Georgia" pitchFamily="18" charset="0"/>
              </a:rPr>
              <a:t>To achieve conciseness, observe the following suggestions;</a:t>
            </a:r>
          </a:p>
          <a:p>
            <a:pPr>
              <a:lnSpc>
                <a:spcPct val="90000"/>
              </a:lnSpc>
              <a:buNone/>
              <a:defRPr/>
            </a:pPr>
            <a:endParaRPr lang="en-US" dirty="0">
              <a:latin typeface="Georgia" pitchFamily="18" charset="0"/>
            </a:endParaRPr>
          </a:p>
          <a:p>
            <a:pPr>
              <a:lnSpc>
                <a:spcPct val="90000"/>
              </a:lnSpc>
              <a:defRPr/>
            </a:pPr>
            <a:r>
              <a:rPr lang="en-US" dirty="0">
                <a:latin typeface="Georgia" pitchFamily="18" charset="0"/>
              </a:rPr>
              <a:t>Eliminate wordy expressions.</a:t>
            </a:r>
          </a:p>
          <a:p>
            <a:pPr>
              <a:lnSpc>
                <a:spcPct val="90000"/>
              </a:lnSpc>
              <a:defRPr/>
            </a:pPr>
            <a:r>
              <a:rPr lang="en-US" dirty="0">
                <a:latin typeface="Georgia" pitchFamily="18" charset="0"/>
              </a:rPr>
              <a:t>Include only relevant material.</a:t>
            </a:r>
          </a:p>
          <a:p>
            <a:pPr>
              <a:lnSpc>
                <a:spcPct val="90000"/>
              </a:lnSpc>
              <a:defRPr/>
            </a:pPr>
            <a:r>
              <a:rPr lang="en-US" dirty="0">
                <a:latin typeface="Georgia" pitchFamily="18" charset="0"/>
              </a:rPr>
              <a:t>Avoid unnecessary repetition.</a:t>
            </a:r>
          </a:p>
          <a:p>
            <a:endParaRPr lang="en-US" dirty="0"/>
          </a:p>
        </p:txBody>
      </p:sp>
    </p:spTree>
    <p:extLst>
      <p:ext uri="{BB962C8B-B14F-4D97-AF65-F5344CB8AC3E}">
        <p14:creationId xmlns:p14="http://schemas.microsoft.com/office/powerpoint/2010/main" val="2612849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04088"/>
            <a:ext cx="8229600" cy="896112"/>
          </a:xfrm>
        </p:spPr>
        <p:txBody>
          <a:bodyPr>
            <a:noAutofit/>
          </a:bodyPr>
          <a:lstStyle/>
          <a:p>
            <a:r>
              <a:rPr lang="en-US" sz="4000" b="1" dirty="0">
                <a:solidFill>
                  <a:schemeClr val="tx1"/>
                </a:solidFill>
                <a:latin typeface="Georgia" pitchFamily="18" charset="0"/>
              </a:rPr>
              <a:t>Eliminate Wordy Expressions</a:t>
            </a:r>
          </a:p>
        </p:txBody>
      </p:sp>
      <p:sp>
        <p:nvSpPr>
          <p:cNvPr id="3" name="Content Placeholder 2"/>
          <p:cNvSpPr>
            <a:spLocks noGrp="1"/>
          </p:cNvSpPr>
          <p:nvPr>
            <p:ph idx="1"/>
          </p:nvPr>
        </p:nvSpPr>
        <p:spPr>
          <a:xfrm>
            <a:off x="1981200" y="1752600"/>
            <a:ext cx="8229600" cy="4953000"/>
          </a:xfrm>
        </p:spPr>
        <p:txBody>
          <a:bodyPr/>
          <a:lstStyle/>
          <a:p>
            <a:pPr algn="just"/>
            <a:r>
              <a:rPr lang="en-US" dirty="0">
                <a:latin typeface="Georgia" pitchFamily="18" charset="0"/>
              </a:rPr>
              <a:t>Use single words in place of phrases. Even Winston Churchill made extensive use of simple, one syllable words.</a:t>
            </a:r>
          </a:p>
          <a:p>
            <a:pPr algn="just"/>
            <a:endParaRPr lang="en-US" dirty="0">
              <a:latin typeface="Georgia" pitchFamily="18" charset="0"/>
            </a:endParaRPr>
          </a:p>
        </p:txBody>
      </p:sp>
      <p:sp>
        <p:nvSpPr>
          <p:cNvPr id="4" name="Text Box 4"/>
          <p:cNvSpPr txBox="1">
            <a:spLocks noChangeArrowheads="1"/>
          </p:cNvSpPr>
          <p:nvPr/>
        </p:nvSpPr>
        <p:spPr bwMode="auto">
          <a:xfrm>
            <a:off x="4495800" y="3154364"/>
            <a:ext cx="3124200" cy="579437"/>
          </a:xfrm>
          <a:prstGeom prst="rect">
            <a:avLst/>
          </a:prstGeom>
          <a:solidFill>
            <a:schemeClr val="bg2"/>
          </a:solidFill>
          <a:ln w="9525">
            <a:noFill/>
            <a:miter lim="800000"/>
            <a:headEnd/>
            <a:tailEnd/>
          </a:ln>
        </p:spPr>
        <p:txBody>
          <a:bodyPr>
            <a:spAutoFit/>
          </a:bodyPr>
          <a:lstStyle/>
          <a:p>
            <a:pPr algn="ctr">
              <a:spcBef>
                <a:spcPct val="20000"/>
              </a:spcBef>
              <a:buClr>
                <a:srgbClr val="E2D700"/>
              </a:buClr>
              <a:buSzPct val="70000"/>
              <a:buFont typeface="Wingdings" pitchFamily="2" charset="2"/>
              <a:buNone/>
            </a:pPr>
            <a:r>
              <a:rPr lang="en-US" sz="3200" b="1">
                <a:solidFill>
                  <a:prstClr val="black"/>
                </a:solidFill>
              </a:rPr>
              <a:t>Example</a:t>
            </a:r>
          </a:p>
        </p:txBody>
      </p:sp>
      <p:sp>
        <p:nvSpPr>
          <p:cNvPr id="6" name="Text Box 5"/>
          <p:cNvSpPr txBox="1">
            <a:spLocks noChangeArrowheads="1"/>
          </p:cNvSpPr>
          <p:nvPr/>
        </p:nvSpPr>
        <p:spPr bwMode="auto">
          <a:xfrm>
            <a:off x="3124200" y="3733800"/>
            <a:ext cx="5791200" cy="3046988"/>
          </a:xfrm>
          <a:prstGeom prst="rect">
            <a:avLst/>
          </a:prstGeom>
          <a:solidFill>
            <a:srgbClr val="C0C0C0"/>
          </a:solidFill>
          <a:ln w="9525">
            <a:noFill/>
            <a:miter lim="800000"/>
            <a:headEnd/>
            <a:tailEnd/>
          </a:ln>
        </p:spPr>
        <p:txBody>
          <a:bodyPr>
            <a:spAutoFit/>
          </a:bodyPr>
          <a:lstStyle/>
          <a:p>
            <a:r>
              <a:rPr lang="en-US" sz="3200" b="1" dirty="0">
                <a:solidFill>
                  <a:prstClr val="black"/>
                </a:solidFill>
                <a:latin typeface="Garamond" pitchFamily="18" charset="0"/>
              </a:rPr>
              <a:t>Wordy: At this time</a:t>
            </a:r>
          </a:p>
          <a:p>
            <a:r>
              <a:rPr lang="en-US" sz="3200" b="1" dirty="0">
                <a:solidFill>
                  <a:srgbClr val="FF0000"/>
                </a:solidFill>
                <a:latin typeface="Garamond" pitchFamily="18" charset="0"/>
              </a:rPr>
              <a:t>Concise: Now</a:t>
            </a:r>
          </a:p>
          <a:p>
            <a:r>
              <a:rPr lang="en-US" sz="3200" b="1" dirty="0">
                <a:solidFill>
                  <a:prstClr val="black"/>
                </a:solidFill>
                <a:latin typeface="Garamond" pitchFamily="18" charset="0"/>
              </a:rPr>
              <a:t>Wordy: In due course</a:t>
            </a:r>
          </a:p>
          <a:p>
            <a:r>
              <a:rPr lang="en-US" sz="3200" b="1" dirty="0">
                <a:solidFill>
                  <a:srgbClr val="FF0000"/>
                </a:solidFill>
                <a:latin typeface="Garamond" pitchFamily="18" charset="0"/>
              </a:rPr>
              <a:t>Concise: Soon</a:t>
            </a:r>
          </a:p>
          <a:p>
            <a:r>
              <a:rPr lang="en-US" sz="3200" b="1" dirty="0">
                <a:solidFill>
                  <a:prstClr val="black"/>
                </a:solidFill>
                <a:latin typeface="Garamond" pitchFamily="18" charset="0"/>
              </a:rPr>
              <a:t>Wordy: Due to the fact that</a:t>
            </a:r>
          </a:p>
          <a:p>
            <a:r>
              <a:rPr lang="en-US" sz="3200" b="1" dirty="0">
                <a:solidFill>
                  <a:srgbClr val="FF0000"/>
                </a:solidFill>
                <a:latin typeface="Garamond" pitchFamily="18" charset="0"/>
              </a:rPr>
              <a:t>Concise: Because</a:t>
            </a:r>
          </a:p>
        </p:txBody>
      </p:sp>
    </p:spTree>
    <p:extLst>
      <p:ext uri="{BB962C8B-B14F-4D97-AF65-F5344CB8AC3E}">
        <p14:creationId xmlns:p14="http://schemas.microsoft.com/office/powerpoint/2010/main" val="77062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4">
            <a:extLst>
              <a:ext uri="{FF2B5EF4-FFF2-40B4-BE49-F238E27FC236}">
                <a16:creationId xmlns="" xmlns:a16="http://schemas.microsoft.com/office/drawing/2014/main" id="{8357B4D8-92B5-4269-948C-3D6899511BE8}"/>
              </a:ext>
            </a:extLst>
          </p:cNvPr>
          <p:cNvSpPr>
            <a:spLocks noChangeArrowheads="1"/>
          </p:cNvSpPr>
          <p:nvPr/>
        </p:nvSpPr>
        <p:spPr bwMode="auto">
          <a:xfrm>
            <a:off x="2209800" y="304800"/>
            <a:ext cx="7772400" cy="1143000"/>
          </a:xfrm>
          <a:prstGeom prst="rect">
            <a:avLst/>
          </a:prstGeom>
          <a:noFill/>
          <a:ln w="9525">
            <a:noFill/>
            <a:miter lim="800000"/>
            <a:headEnd/>
            <a:tailEnd/>
          </a:ln>
          <a:effectLst/>
        </p:spPr>
        <p:txBody>
          <a:bodyPr anchor="ctr"/>
          <a:lstStyle/>
          <a:p>
            <a:pPr algn="ctr" fontAlgn="base">
              <a:spcBef>
                <a:spcPct val="0"/>
              </a:spcBef>
              <a:spcAft>
                <a:spcPct val="0"/>
              </a:spcAft>
              <a:defRPr/>
            </a:pPr>
            <a:r>
              <a:rPr lang="en-US" sz="4400" b="1" dirty="0">
                <a:solidFill>
                  <a:srgbClr val="000000"/>
                </a:solidFill>
                <a:effectLst>
                  <a:outerShdw blurRad="38100" dist="38100" dir="2700000" algn="tl">
                    <a:srgbClr val="C0C0C0"/>
                  </a:outerShdw>
                </a:effectLst>
                <a:latin typeface="Georgia" panose="02040502050405020303" pitchFamily="18" charset="0"/>
              </a:rPr>
              <a:t>Exercise </a:t>
            </a:r>
          </a:p>
        </p:txBody>
      </p:sp>
      <p:sp>
        <p:nvSpPr>
          <p:cNvPr id="14" name="Rectangle 5">
            <a:extLst>
              <a:ext uri="{FF2B5EF4-FFF2-40B4-BE49-F238E27FC236}">
                <a16:creationId xmlns="" xmlns:a16="http://schemas.microsoft.com/office/drawing/2014/main" id="{E7409114-1517-4589-A769-9D20D0C6C59A}"/>
              </a:ext>
            </a:extLst>
          </p:cNvPr>
          <p:cNvSpPr>
            <a:spLocks noChangeArrowheads="1"/>
          </p:cNvSpPr>
          <p:nvPr/>
        </p:nvSpPr>
        <p:spPr bwMode="auto">
          <a:xfrm>
            <a:off x="2209800" y="1752600"/>
            <a:ext cx="7772400" cy="4114800"/>
          </a:xfrm>
          <a:prstGeom prst="rect">
            <a:avLst/>
          </a:prstGeom>
          <a:noFill/>
          <a:ln w="9525">
            <a:noFill/>
            <a:miter lim="800000"/>
            <a:headEnd/>
            <a:tailEnd/>
          </a:ln>
          <a:effectLst/>
        </p:spPr>
        <p:txBody>
          <a:bodyPr/>
          <a:lstStyle/>
          <a:p>
            <a:pPr marL="342900" indent="-342900" fontAlgn="base">
              <a:spcBef>
                <a:spcPct val="20000"/>
              </a:spcBef>
              <a:spcAft>
                <a:spcPct val="0"/>
              </a:spcAft>
              <a:buClr>
                <a:srgbClr val="6600FF"/>
              </a:buClr>
              <a:buSzPct val="70000"/>
              <a:buFont typeface="Wingdings" pitchFamily="2" charset="2"/>
              <a:buChar char="n"/>
              <a:defRPr/>
            </a:pPr>
            <a:r>
              <a:rPr lang="en-US" sz="3200" dirty="0">
                <a:solidFill>
                  <a:srgbClr val="000000"/>
                </a:solidFill>
                <a:effectLst>
                  <a:outerShdw blurRad="38100" dist="38100" dir="2700000" algn="tl">
                    <a:srgbClr val="C0C0C0"/>
                  </a:outerShdw>
                </a:effectLst>
                <a:latin typeface="Georgia" panose="02040502050405020303" pitchFamily="18" charset="0"/>
              </a:rPr>
              <a:t>Find single word substitutes for the phrases </a:t>
            </a:r>
          </a:p>
          <a:p>
            <a:pPr marL="342900" indent="-342900" fontAlgn="base">
              <a:spcBef>
                <a:spcPct val="20000"/>
              </a:spcBef>
              <a:spcAft>
                <a:spcPct val="0"/>
              </a:spcAft>
              <a:buClr>
                <a:srgbClr val="6600FF"/>
              </a:buClr>
              <a:buSzPct val="70000"/>
              <a:buFont typeface="Wingdings" pitchFamily="2" charset="2"/>
              <a:buChar char="n"/>
              <a:defRPr/>
            </a:pPr>
            <a:endParaRPr lang="en-US" sz="1600" dirty="0">
              <a:solidFill>
                <a:srgbClr val="000000"/>
              </a:solidFill>
              <a:effectLst>
                <a:outerShdw blurRad="38100" dist="38100" dir="2700000" algn="tl">
                  <a:srgbClr val="C0C0C0"/>
                </a:outerShdw>
              </a:effectLst>
              <a:latin typeface="Georgia" panose="02040502050405020303" pitchFamily="18" charset="0"/>
            </a:endParaRPr>
          </a:p>
          <a:p>
            <a:pPr marL="342900" indent="-342900" fontAlgn="base">
              <a:spcBef>
                <a:spcPct val="20000"/>
              </a:spcBef>
              <a:spcAft>
                <a:spcPct val="0"/>
              </a:spcAft>
              <a:buClr>
                <a:srgbClr val="6600FF"/>
              </a:buClr>
              <a:buSzPct val="70000"/>
              <a:buFont typeface="Wingdings" pitchFamily="2" charset="2"/>
              <a:buChar char="n"/>
              <a:defRPr/>
            </a:pPr>
            <a:r>
              <a:rPr lang="en-US" sz="2000" dirty="0">
                <a:solidFill>
                  <a:srgbClr val="000000"/>
                </a:solidFill>
                <a:effectLst>
                  <a:outerShdw blurRad="38100" dist="38100" dir="2700000" algn="tl">
                    <a:srgbClr val="C0C0C0"/>
                  </a:outerShdw>
                </a:effectLst>
                <a:latin typeface="Georgia" panose="02040502050405020303" pitchFamily="18" charset="0"/>
                <a:cs typeface="Times New Roman" pitchFamily="18" charset="0"/>
              </a:rPr>
              <a:t>Along the same lines</a:t>
            </a:r>
          </a:p>
          <a:p>
            <a:pPr marL="342900" indent="-342900" fontAlgn="base">
              <a:spcBef>
                <a:spcPct val="20000"/>
              </a:spcBef>
              <a:spcAft>
                <a:spcPct val="0"/>
              </a:spcAft>
              <a:buClr>
                <a:srgbClr val="6600FF"/>
              </a:buClr>
              <a:buSzPct val="70000"/>
              <a:buFont typeface="Wingdings" pitchFamily="2" charset="2"/>
              <a:buChar char="n"/>
              <a:defRPr/>
            </a:pPr>
            <a:r>
              <a:rPr lang="en-US" sz="2000" dirty="0">
                <a:solidFill>
                  <a:srgbClr val="000000"/>
                </a:solidFill>
                <a:effectLst>
                  <a:outerShdw blurRad="38100" dist="38100" dir="2700000" algn="tl">
                    <a:srgbClr val="C0C0C0"/>
                  </a:outerShdw>
                </a:effectLst>
                <a:latin typeface="Georgia" panose="02040502050405020303" pitchFamily="18" charset="0"/>
                <a:cs typeface="Times New Roman" pitchFamily="18" charset="0"/>
              </a:rPr>
              <a:t>In due course</a:t>
            </a:r>
          </a:p>
          <a:p>
            <a:pPr marL="342900" indent="-342900" fontAlgn="base">
              <a:spcBef>
                <a:spcPct val="20000"/>
              </a:spcBef>
              <a:spcAft>
                <a:spcPct val="0"/>
              </a:spcAft>
              <a:buClr>
                <a:srgbClr val="6600FF"/>
              </a:buClr>
              <a:buSzPct val="70000"/>
              <a:buFont typeface="Wingdings" pitchFamily="2" charset="2"/>
              <a:buChar char="n"/>
              <a:defRPr/>
            </a:pPr>
            <a:r>
              <a:rPr lang="en-US" sz="2000" dirty="0">
                <a:solidFill>
                  <a:srgbClr val="000000"/>
                </a:solidFill>
                <a:effectLst>
                  <a:outerShdw blurRad="38100" dist="38100" dir="2700000" algn="tl">
                    <a:srgbClr val="C0C0C0"/>
                  </a:outerShdw>
                </a:effectLst>
                <a:latin typeface="Georgia" panose="02040502050405020303" pitchFamily="18" charset="0"/>
                <a:cs typeface="Times New Roman" pitchFamily="18" charset="0"/>
              </a:rPr>
              <a:t>Consensus of opinion</a:t>
            </a:r>
          </a:p>
          <a:p>
            <a:pPr marL="342900" indent="-342900" fontAlgn="base">
              <a:spcBef>
                <a:spcPct val="20000"/>
              </a:spcBef>
              <a:spcAft>
                <a:spcPct val="0"/>
              </a:spcAft>
              <a:buClr>
                <a:srgbClr val="6600FF"/>
              </a:buClr>
              <a:buSzPct val="70000"/>
              <a:buFont typeface="Wingdings" pitchFamily="2" charset="2"/>
              <a:buChar char="n"/>
              <a:defRPr/>
            </a:pPr>
            <a:r>
              <a:rPr lang="en-US" sz="2000" dirty="0">
                <a:solidFill>
                  <a:srgbClr val="000000"/>
                </a:solidFill>
                <a:effectLst>
                  <a:outerShdw blurRad="38100" dist="38100" dir="2700000" algn="tl">
                    <a:srgbClr val="C0C0C0"/>
                  </a:outerShdw>
                </a:effectLst>
                <a:latin typeface="Georgia" panose="02040502050405020303" pitchFamily="18" charset="0"/>
                <a:cs typeface="Times New Roman" pitchFamily="18" charset="0"/>
              </a:rPr>
              <a:t>Date of policy</a:t>
            </a:r>
          </a:p>
          <a:p>
            <a:pPr marL="342900" indent="-342900" fontAlgn="base">
              <a:spcBef>
                <a:spcPct val="20000"/>
              </a:spcBef>
              <a:spcAft>
                <a:spcPct val="0"/>
              </a:spcAft>
              <a:buClr>
                <a:srgbClr val="6600FF"/>
              </a:buClr>
              <a:buSzPct val="70000"/>
              <a:buFont typeface="Wingdings" pitchFamily="2" charset="2"/>
              <a:buChar char="n"/>
              <a:defRPr/>
            </a:pPr>
            <a:r>
              <a:rPr lang="en-US" sz="2000" dirty="0">
                <a:solidFill>
                  <a:srgbClr val="000000"/>
                </a:solidFill>
                <a:effectLst>
                  <a:outerShdw blurRad="38100" dist="38100" dir="2700000" algn="tl">
                    <a:srgbClr val="C0C0C0"/>
                  </a:outerShdw>
                </a:effectLst>
                <a:latin typeface="Georgia" panose="02040502050405020303" pitchFamily="18" charset="0"/>
                <a:cs typeface="Times New Roman" pitchFamily="18" charset="0"/>
              </a:rPr>
              <a:t>Have need for</a:t>
            </a:r>
          </a:p>
          <a:p>
            <a:pPr marL="342900" indent="-342900" fontAlgn="base">
              <a:spcBef>
                <a:spcPct val="20000"/>
              </a:spcBef>
              <a:spcAft>
                <a:spcPct val="0"/>
              </a:spcAft>
              <a:buClr>
                <a:srgbClr val="6600FF"/>
              </a:buClr>
              <a:buSzPct val="70000"/>
              <a:buFont typeface="Wingdings" pitchFamily="2" charset="2"/>
              <a:buChar char="n"/>
              <a:defRPr/>
            </a:pPr>
            <a:r>
              <a:rPr lang="en-US" sz="2000" dirty="0">
                <a:solidFill>
                  <a:srgbClr val="000000"/>
                </a:solidFill>
                <a:effectLst>
                  <a:outerShdw blurRad="38100" dist="38100" dir="2700000" algn="tl">
                    <a:srgbClr val="C0C0C0"/>
                  </a:outerShdw>
                </a:effectLst>
                <a:latin typeface="Georgia" panose="02040502050405020303" pitchFamily="18" charset="0"/>
                <a:cs typeface="Times New Roman" pitchFamily="18" charset="0"/>
              </a:rPr>
              <a:t>During the time of the day</a:t>
            </a:r>
          </a:p>
          <a:p>
            <a:pPr marL="342900" indent="-342900" fontAlgn="base">
              <a:spcBef>
                <a:spcPct val="20000"/>
              </a:spcBef>
              <a:spcAft>
                <a:spcPct val="0"/>
              </a:spcAft>
              <a:buClr>
                <a:srgbClr val="6600FF"/>
              </a:buClr>
              <a:buSzPct val="70000"/>
              <a:buFont typeface="Wingdings" pitchFamily="2" charset="2"/>
              <a:buChar char="n"/>
              <a:defRPr/>
            </a:pPr>
            <a:r>
              <a:rPr lang="en-US" sz="2000" dirty="0">
                <a:solidFill>
                  <a:srgbClr val="000000"/>
                </a:solidFill>
                <a:effectLst>
                  <a:outerShdw blurRad="38100" dist="38100" dir="2700000" algn="tl">
                    <a:srgbClr val="C0C0C0"/>
                  </a:outerShdw>
                </a:effectLst>
                <a:latin typeface="Georgia" panose="02040502050405020303" pitchFamily="18" charset="0"/>
                <a:cs typeface="Times New Roman" pitchFamily="18" charset="0"/>
              </a:rPr>
              <a:t>During the year of</a:t>
            </a:r>
          </a:p>
          <a:p>
            <a:pPr marL="342900" indent="-342900" fontAlgn="base">
              <a:spcBef>
                <a:spcPct val="20000"/>
              </a:spcBef>
              <a:spcAft>
                <a:spcPct val="0"/>
              </a:spcAft>
              <a:buClr>
                <a:srgbClr val="6600FF"/>
              </a:buClr>
              <a:buSzPct val="70000"/>
              <a:buFont typeface="Wingdings" pitchFamily="2" charset="2"/>
              <a:buChar char="n"/>
              <a:defRPr/>
            </a:pPr>
            <a:r>
              <a:rPr lang="en-US" sz="2000" dirty="0">
                <a:solidFill>
                  <a:srgbClr val="000000"/>
                </a:solidFill>
                <a:effectLst>
                  <a:outerShdw blurRad="38100" dist="38100" dir="2700000" algn="tl">
                    <a:srgbClr val="C0C0C0"/>
                  </a:outerShdw>
                </a:effectLst>
                <a:latin typeface="Georgia" panose="02040502050405020303" pitchFamily="18" charset="0"/>
                <a:cs typeface="Times New Roman" pitchFamily="18" charset="0"/>
              </a:rPr>
              <a:t>Few and far between</a:t>
            </a:r>
          </a:p>
          <a:p>
            <a:pPr marL="342900" indent="-342900" fontAlgn="base">
              <a:spcBef>
                <a:spcPct val="20000"/>
              </a:spcBef>
              <a:spcAft>
                <a:spcPct val="0"/>
              </a:spcAft>
              <a:buClr>
                <a:srgbClr val="6600FF"/>
              </a:buClr>
              <a:buSzPct val="70000"/>
              <a:buFont typeface="Wingdings" pitchFamily="2" charset="2"/>
              <a:buChar char="n"/>
              <a:defRPr/>
            </a:pPr>
            <a:r>
              <a:rPr lang="en-US" sz="2000" dirty="0">
                <a:solidFill>
                  <a:srgbClr val="000000"/>
                </a:solidFill>
                <a:effectLst>
                  <a:outerShdw blurRad="38100" dist="38100" dir="2700000" algn="tl">
                    <a:srgbClr val="C0C0C0"/>
                  </a:outerShdw>
                </a:effectLst>
                <a:latin typeface="Georgia" panose="02040502050405020303" pitchFamily="18" charset="0"/>
                <a:cs typeface="Times New Roman" pitchFamily="18" charset="0"/>
              </a:rPr>
              <a:t>For a price of</a:t>
            </a:r>
            <a:endParaRPr lang="en-US" sz="3200" dirty="0">
              <a:solidFill>
                <a:srgbClr val="000000"/>
              </a:solidFill>
              <a:effectLst>
                <a:outerShdw blurRad="38100" dist="38100" dir="2700000" algn="tl">
                  <a:srgbClr val="C0C0C0"/>
                </a:outerShdw>
              </a:effectLst>
              <a:latin typeface="Georgia" panose="02040502050405020303" pitchFamily="18" charset="0"/>
            </a:endParaRPr>
          </a:p>
        </p:txBody>
      </p:sp>
      <p:sp>
        <p:nvSpPr>
          <p:cNvPr id="15" name="TextBox 14">
            <a:extLst>
              <a:ext uri="{FF2B5EF4-FFF2-40B4-BE49-F238E27FC236}">
                <a16:creationId xmlns="" xmlns:a16="http://schemas.microsoft.com/office/drawing/2014/main" id="{C185C975-81A8-4040-8C9D-DB2E5C295C09}"/>
              </a:ext>
            </a:extLst>
          </p:cNvPr>
          <p:cNvSpPr txBox="1">
            <a:spLocks noChangeArrowheads="1"/>
          </p:cNvSpPr>
          <p:nvPr/>
        </p:nvSpPr>
        <p:spPr bwMode="auto">
          <a:xfrm>
            <a:off x="7120328" y="3200400"/>
            <a:ext cx="28956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eaLnBrk="0" fontAlgn="base" hangingPunct="0">
              <a:spcBef>
                <a:spcPts val="600"/>
              </a:spcBef>
              <a:spcAft>
                <a:spcPct val="0"/>
              </a:spcAft>
              <a:defRPr/>
            </a:pPr>
            <a:r>
              <a:rPr lang="en-US" altLang="en-US" b="1" kern="0" dirty="0">
                <a:solidFill>
                  <a:srgbClr val="000000"/>
                </a:solidFill>
                <a:latin typeface="Georgia" panose="02040502050405020303" pitchFamily="18" charset="0"/>
              </a:rPr>
              <a:t>Similarly</a:t>
            </a:r>
          </a:p>
          <a:p>
            <a:pPr eaLnBrk="0" fontAlgn="base" hangingPunct="0">
              <a:spcBef>
                <a:spcPts val="600"/>
              </a:spcBef>
              <a:spcAft>
                <a:spcPct val="0"/>
              </a:spcAft>
              <a:defRPr/>
            </a:pPr>
            <a:r>
              <a:rPr lang="en-US" altLang="en-US" b="1" kern="0" dirty="0">
                <a:solidFill>
                  <a:srgbClr val="000000"/>
                </a:solidFill>
                <a:latin typeface="Georgia" panose="02040502050405020303" pitchFamily="18" charset="0"/>
              </a:rPr>
              <a:t>Soon</a:t>
            </a:r>
          </a:p>
          <a:p>
            <a:pPr eaLnBrk="0" fontAlgn="base" hangingPunct="0">
              <a:spcBef>
                <a:spcPts val="600"/>
              </a:spcBef>
              <a:spcAft>
                <a:spcPct val="0"/>
              </a:spcAft>
              <a:defRPr/>
            </a:pPr>
            <a:r>
              <a:rPr lang="en-US" altLang="en-US" b="1" kern="0" dirty="0">
                <a:solidFill>
                  <a:srgbClr val="000000"/>
                </a:solidFill>
                <a:latin typeface="Georgia" panose="02040502050405020303" pitchFamily="18" charset="0"/>
              </a:rPr>
              <a:t>Consensus</a:t>
            </a:r>
          </a:p>
          <a:p>
            <a:pPr eaLnBrk="0" fontAlgn="base" hangingPunct="0">
              <a:spcBef>
                <a:spcPts val="600"/>
              </a:spcBef>
              <a:spcAft>
                <a:spcPct val="0"/>
              </a:spcAft>
              <a:defRPr/>
            </a:pPr>
            <a:r>
              <a:rPr lang="en-US" altLang="en-US" b="1" kern="0" dirty="0">
                <a:solidFill>
                  <a:srgbClr val="000000"/>
                </a:solidFill>
                <a:latin typeface="Georgia" panose="02040502050405020303" pitchFamily="18" charset="0"/>
              </a:rPr>
              <a:t>Due date</a:t>
            </a:r>
          </a:p>
          <a:p>
            <a:pPr eaLnBrk="0" fontAlgn="base" hangingPunct="0">
              <a:spcBef>
                <a:spcPts val="600"/>
              </a:spcBef>
              <a:spcAft>
                <a:spcPct val="0"/>
              </a:spcAft>
              <a:defRPr/>
            </a:pPr>
            <a:r>
              <a:rPr lang="en-US" altLang="en-US" b="1" kern="0" dirty="0">
                <a:solidFill>
                  <a:srgbClr val="000000"/>
                </a:solidFill>
                <a:latin typeface="Georgia" panose="02040502050405020303" pitchFamily="18" charset="0"/>
              </a:rPr>
              <a:t>Need</a:t>
            </a:r>
          </a:p>
          <a:p>
            <a:pPr eaLnBrk="0" fontAlgn="base" hangingPunct="0">
              <a:spcBef>
                <a:spcPts val="600"/>
              </a:spcBef>
              <a:spcAft>
                <a:spcPct val="0"/>
              </a:spcAft>
              <a:defRPr/>
            </a:pPr>
            <a:r>
              <a:rPr lang="en-US" altLang="en-US" b="1" kern="0" dirty="0">
                <a:solidFill>
                  <a:srgbClr val="000000"/>
                </a:solidFill>
                <a:latin typeface="Georgia" panose="02040502050405020303" pitchFamily="18" charset="0"/>
              </a:rPr>
              <a:t>During the day</a:t>
            </a:r>
          </a:p>
          <a:p>
            <a:pPr eaLnBrk="0" fontAlgn="base" hangingPunct="0">
              <a:spcBef>
                <a:spcPts val="600"/>
              </a:spcBef>
              <a:spcAft>
                <a:spcPct val="0"/>
              </a:spcAft>
              <a:defRPr/>
            </a:pPr>
            <a:r>
              <a:rPr lang="en-US" altLang="en-US" b="1" kern="0" dirty="0">
                <a:solidFill>
                  <a:srgbClr val="000000"/>
                </a:solidFill>
                <a:latin typeface="Georgia" panose="02040502050405020303" pitchFamily="18" charset="0"/>
              </a:rPr>
              <a:t>During </a:t>
            </a:r>
            <a:r>
              <a:rPr lang="en-US" altLang="en-US" b="1" kern="0" dirty="0" err="1">
                <a:solidFill>
                  <a:srgbClr val="000000"/>
                </a:solidFill>
                <a:latin typeface="Georgia" panose="02040502050405020303" pitchFamily="18" charset="0"/>
              </a:rPr>
              <a:t>xxxx</a:t>
            </a:r>
            <a:endParaRPr lang="en-US" altLang="en-US" b="1" kern="0" dirty="0">
              <a:solidFill>
                <a:srgbClr val="000000"/>
              </a:solidFill>
              <a:latin typeface="Georgia" panose="02040502050405020303" pitchFamily="18" charset="0"/>
            </a:endParaRPr>
          </a:p>
          <a:p>
            <a:pPr eaLnBrk="0" fontAlgn="base" hangingPunct="0">
              <a:spcBef>
                <a:spcPts val="600"/>
              </a:spcBef>
              <a:spcAft>
                <a:spcPct val="0"/>
              </a:spcAft>
              <a:defRPr/>
            </a:pPr>
            <a:r>
              <a:rPr lang="en-US" altLang="en-US" b="1" kern="0" dirty="0">
                <a:solidFill>
                  <a:srgbClr val="000000"/>
                </a:solidFill>
                <a:latin typeface="Georgia" panose="02040502050405020303" pitchFamily="18" charset="0"/>
              </a:rPr>
              <a:t>Almost</a:t>
            </a:r>
          </a:p>
          <a:p>
            <a:pPr eaLnBrk="0" fontAlgn="base" hangingPunct="0">
              <a:spcBef>
                <a:spcPts val="600"/>
              </a:spcBef>
              <a:spcAft>
                <a:spcPct val="0"/>
              </a:spcAft>
              <a:defRPr/>
            </a:pPr>
            <a:r>
              <a:rPr lang="en-US" altLang="en-US" b="1" kern="0" dirty="0">
                <a:solidFill>
                  <a:srgbClr val="000000"/>
                </a:solidFill>
                <a:latin typeface="Georgia" panose="02040502050405020303" pitchFamily="18" charset="0"/>
              </a:rPr>
              <a:t>For $</a:t>
            </a:r>
          </a:p>
        </p:txBody>
      </p:sp>
    </p:spTree>
    <p:extLst>
      <p:ext uri="{BB962C8B-B14F-4D97-AF65-F5344CB8AC3E}">
        <p14:creationId xmlns:p14="http://schemas.microsoft.com/office/powerpoint/2010/main" val="1628839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2000"/>
                                        <p:tgtEl>
                                          <p:spTgt spid="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xEl>
                                              <p:pRg st="1" end="1"/>
                                            </p:txEl>
                                          </p:spTgt>
                                        </p:tgtEl>
                                        <p:attrNameLst>
                                          <p:attrName>style.visibility</p:attrName>
                                        </p:attrNameLst>
                                      </p:cBhvr>
                                      <p:to>
                                        <p:strVal val="visible"/>
                                      </p:to>
                                    </p:set>
                                    <p:animEffect transition="in" filter="fade">
                                      <p:cBhvr>
                                        <p:cTn id="10" dur="2000"/>
                                        <p:tgtEl>
                                          <p:spTgt spid="1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animEffect transition="in" filter="fade">
                                      <p:cBhvr>
                                        <p:cTn id="13" dur="2000"/>
                                        <p:tgtEl>
                                          <p:spTgt spid="1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xEl>
                                              <p:pRg st="3" end="3"/>
                                            </p:txEl>
                                          </p:spTgt>
                                        </p:tgtEl>
                                        <p:attrNameLst>
                                          <p:attrName>style.visibility</p:attrName>
                                        </p:attrNameLst>
                                      </p:cBhvr>
                                      <p:to>
                                        <p:strVal val="visible"/>
                                      </p:to>
                                    </p:set>
                                    <p:animEffect transition="in" filter="fade">
                                      <p:cBhvr>
                                        <p:cTn id="16" dur="2000"/>
                                        <p:tgtEl>
                                          <p:spTgt spid="15">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xEl>
                                              <p:pRg st="4" end="4"/>
                                            </p:txEl>
                                          </p:spTgt>
                                        </p:tgtEl>
                                        <p:attrNameLst>
                                          <p:attrName>style.visibility</p:attrName>
                                        </p:attrNameLst>
                                      </p:cBhvr>
                                      <p:to>
                                        <p:strVal val="visible"/>
                                      </p:to>
                                    </p:set>
                                    <p:animEffect transition="in" filter="fade">
                                      <p:cBhvr>
                                        <p:cTn id="19" dur="2000"/>
                                        <p:tgtEl>
                                          <p:spTgt spid="15">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xEl>
                                              <p:pRg st="5" end="5"/>
                                            </p:txEl>
                                          </p:spTgt>
                                        </p:tgtEl>
                                        <p:attrNameLst>
                                          <p:attrName>style.visibility</p:attrName>
                                        </p:attrNameLst>
                                      </p:cBhvr>
                                      <p:to>
                                        <p:strVal val="visible"/>
                                      </p:to>
                                    </p:set>
                                    <p:animEffect transition="in" filter="fade">
                                      <p:cBhvr>
                                        <p:cTn id="22" dur="2000"/>
                                        <p:tgtEl>
                                          <p:spTgt spid="15">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xEl>
                                              <p:pRg st="6" end="6"/>
                                            </p:txEl>
                                          </p:spTgt>
                                        </p:tgtEl>
                                        <p:attrNameLst>
                                          <p:attrName>style.visibility</p:attrName>
                                        </p:attrNameLst>
                                      </p:cBhvr>
                                      <p:to>
                                        <p:strVal val="visible"/>
                                      </p:to>
                                    </p:set>
                                    <p:animEffect transition="in" filter="fade">
                                      <p:cBhvr>
                                        <p:cTn id="25" dur="2000"/>
                                        <p:tgtEl>
                                          <p:spTgt spid="15">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
                                            <p:txEl>
                                              <p:pRg st="7" end="7"/>
                                            </p:txEl>
                                          </p:spTgt>
                                        </p:tgtEl>
                                        <p:attrNameLst>
                                          <p:attrName>style.visibility</p:attrName>
                                        </p:attrNameLst>
                                      </p:cBhvr>
                                      <p:to>
                                        <p:strVal val="visible"/>
                                      </p:to>
                                    </p:set>
                                    <p:animEffect transition="in" filter="fade">
                                      <p:cBhvr>
                                        <p:cTn id="28" dur="2000"/>
                                        <p:tgtEl>
                                          <p:spTgt spid="15">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xEl>
                                              <p:pRg st="8" end="8"/>
                                            </p:txEl>
                                          </p:spTgt>
                                        </p:tgtEl>
                                        <p:attrNameLst>
                                          <p:attrName>style.visibility</p:attrName>
                                        </p:attrNameLst>
                                      </p:cBhvr>
                                      <p:to>
                                        <p:strVal val="visible"/>
                                      </p:to>
                                    </p:set>
                                    <p:animEffect transition="in" filter="fade">
                                      <p:cBhvr>
                                        <p:cTn id="31" dur="2000"/>
                                        <p:tgtEl>
                                          <p:spTgt spid="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970" y="85344"/>
            <a:ext cx="8229600" cy="896112"/>
          </a:xfrm>
        </p:spPr>
        <p:txBody>
          <a:bodyPr>
            <a:noAutofit/>
          </a:bodyPr>
          <a:lstStyle/>
          <a:p>
            <a:r>
              <a:rPr lang="en-US" sz="4000" b="1" dirty="0">
                <a:solidFill>
                  <a:schemeClr val="tx1"/>
                </a:solidFill>
                <a:latin typeface="Georgia" panose="02040502050405020303" pitchFamily="18" charset="0"/>
              </a:rPr>
              <a:t>Include Only Relevant Material</a:t>
            </a:r>
          </a:p>
        </p:txBody>
      </p:sp>
      <p:sp>
        <p:nvSpPr>
          <p:cNvPr id="5" name="Rectangle 4"/>
          <p:cNvSpPr/>
          <p:nvPr/>
        </p:nvSpPr>
        <p:spPr>
          <a:xfrm>
            <a:off x="1524000" y="1002692"/>
            <a:ext cx="9067800" cy="4995214"/>
          </a:xfrm>
          <a:prstGeom prst="rect">
            <a:avLst/>
          </a:prstGeom>
        </p:spPr>
        <p:txBody>
          <a:bodyPr wrap="square">
            <a:spAutoFit/>
          </a:bodyPr>
          <a:lstStyle/>
          <a:p>
            <a:pPr algn="just">
              <a:lnSpc>
                <a:spcPct val="90000"/>
              </a:lnSpc>
            </a:pPr>
            <a:r>
              <a:rPr lang="en-US" altLang="en-US" sz="2400" b="1" dirty="0">
                <a:solidFill>
                  <a:prstClr val="black"/>
                </a:solidFill>
                <a:latin typeface="Georgia" panose="02040502050405020303" pitchFamily="18" charset="0"/>
              </a:rPr>
              <a:t>Stick to the purpose of the message, avoid long introduction, unnecessary explanations, excessive adjectives and prepositions, and go to the important point tactfully and concisely.</a:t>
            </a:r>
            <a:endParaRPr lang="en-US" sz="2400" b="1" dirty="0">
              <a:solidFill>
                <a:prstClr val="black"/>
              </a:solidFill>
              <a:latin typeface="Georgia" pitchFamily="18" charset="0"/>
            </a:endParaRPr>
          </a:p>
          <a:p>
            <a:pPr algn="just">
              <a:lnSpc>
                <a:spcPct val="90000"/>
              </a:lnSpc>
            </a:pPr>
            <a:endParaRPr lang="en-US" sz="2400" b="1" dirty="0">
              <a:solidFill>
                <a:prstClr val="black"/>
              </a:solidFill>
              <a:latin typeface="Georgia" pitchFamily="18" charset="0"/>
            </a:endParaRPr>
          </a:p>
          <a:p>
            <a:pPr algn="just">
              <a:lnSpc>
                <a:spcPct val="90000"/>
              </a:lnSpc>
            </a:pPr>
            <a:r>
              <a:rPr lang="en-US" sz="2400" b="1" dirty="0">
                <a:solidFill>
                  <a:prstClr val="black"/>
                </a:solidFill>
                <a:latin typeface="Georgia" pitchFamily="18" charset="0"/>
              </a:rPr>
              <a:t>Wordy: We hereby wish to let you know that our company is pleased with the confidence you have respond in us.</a:t>
            </a:r>
          </a:p>
          <a:p>
            <a:pPr algn="just">
              <a:lnSpc>
                <a:spcPct val="90000"/>
              </a:lnSpc>
            </a:pPr>
            <a:endParaRPr lang="en-US" sz="2400" b="1" dirty="0">
              <a:solidFill>
                <a:prstClr val="black"/>
              </a:solidFill>
              <a:latin typeface="Georgia" pitchFamily="18" charset="0"/>
            </a:endParaRPr>
          </a:p>
          <a:p>
            <a:pPr algn="just">
              <a:lnSpc>
                <a:spcPct val="90000"/>
              </a:lnSpc>
            </a:pPr>
            <a:r>
              <a:rPr lang="en-US" sz="2400" b="1" dirty="0">
                <a:solidFill>
                  <a:srgbClr val="FF0000"/>
                </a:solidFill>
                <a:latin typeface="Georgia" pitchFamily="18" charset="0"/>
              </a:rPr>
              <a:t>Concise: We appreciate your confidence.</a:t>
            </a:r>
          </a:p>
          <a:p>
            <a:pPr>
              <a:lnSpc>
                <a:spcPct val="90000"/>
              </a:lnSpc>
            </a:pPr>
            <a:endParaRPr lang="en-US" sz="2400" b="1" dirty="0">
              <a:solidFill>
                <a:prstClr val="black"/>
              </a:solidFill>
              <a:latin typeface="Georgia" panose="02040502050405020303" pitchFamily="18" charset="0"/>
            </a:endParaRPr>
          </a:p>
          <a:p>
            <a:pPr>
              <a:lnSpc>
                <a:spcPct val="90000"/>
              </a:lnSpc>
            </a:pPr>
            <a:endParaRPr lang="en-US" b="1" dirty="0">
              <a:solidFill>
                <a:prstClr val="black"/>
              </a:solidFill>
              <a:latin typeface="Georgia" panose="02040502050405020303" pitchFamily="18" charset="0"/>
            </a:endParaRPr>
          </a:p>
          <a:p>
            <a:pPr>
              <a:lnSpc>
                <a:spcPct val="90000"/>
              </a:lnSpc>
            </a:pPr>
            <a:endParaRPr lang="en-US" b="1" dirty="0">
              <a:solidFill>
                <a:prstClr val="black"/>
              </a:solidFill>
              <a:latin typeface="Georgia" panose="02040502050405020303" pitchFamily="18" charset="0"/>
            </a:endParaRPr>
          </a:p>
          <a:p>
            <a:pPr>
              <a:lnSpc>
                <a:spcPct val="90000"/>
              </a:lnSpc>
            </a:pPr>
            <a:endParaRPr lang="en-US" b="1" dirty="0">
              <a:solidFill>
                <a:prstClr val="black"/>
              </a:solidFill>
              <a:latin typeface="Georgia" panose="02040502050405020303" pitchFamily="18" charset="0"/>
            </a:endParaRPr>
          </a:p>
          <a:p>
            <a:pPr>
              <a:lnSpc>
                <a:spcPct val="90000"/>
              </a:lnSpc>
            </a:pPr>
            <a:endParaRPr lang="en-US" b="1" dirty="0">
              <a:solidFill>
                <a:prstClr val="black"/>
              </a:solidFill>
              <a:latin typeface="Georgia" panose="02040502050405020303" pitchFamily="18" charset="0"/>
            </a:endParaRPr>
          </a:p>
          <a:p>
            <a:pPr>
              <a:lnSpc>
                <a:spcPct val="90000"/>
              </a:lnSpc>
            </a:pPr>
            <a:endParaRPr lang="en-US" b="1" dirty="0">
              <a:solidFill>
                <a:prstClr val="black"/>
              </a:solidFill>
              <a:latin typeface="Georgia" panose="02040502050405020303" pitchFamily="18" charset="0"/>
            </a:endParaRPr>
          </a:p>
        </p:txBody>
      </p:sp>
    </p:spTree>
    <p:extLst>
      <p:ext uri="{BB962C8B-B14F-4D97-AF65-F5344CB8AC3E}">
        <p14:creationId xmlns:p14="http://schemas.microsoft.com/office/powerpoint/2010/main" val="206501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blinds(horizontal)">
                                      <p:cBhvr>
                                        <p:cTn id="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FCD2D47B-7B51-4E09-B718-F501219EFBF7}"/>
              </a:ext>
            </a:extLst>
          </p:cNvPr>
          <p:cNvSpPr>
            <a:spLocks noGrp="1"/>
          </p:cNvSpPr>
          <p:nvPr>
            <p:ph type="title"/>
          </p:nvPr>
        </p:nvSpPr>
        <p:spPr>
          <a:xfrm>
            <a:off x="1981200" y="274638"/>
            <a:ext cx="8229600" cy="1143000"/>
          </a:xfrm>
        </p:spPr>
        <p:txBody>
          <a:bodyPr/>
          <a:lstStyle/>
          <a:p>
            <a:pPr>
              <a:defRPr/>
            </a:pPr>
            <a:r>
              <a:rPr lang="en-US" dirty="0">
                <a:solidFill>
                  <a:schemeClr val="tx1"/>
                </a:solidFill>
                <a:latin typeface="Georgia" panose="02040502050405020303" pitchFamily="18" charset="0"/>
              </a:rPr>
              <a:t>Exercise</a:t>
            </a:r>
          </a:p>
        </p:txBody>
      </p:sp>
      <p:sp>
        <p:nvSpPr>
          <p:cNvPr id="5" name="Content Placeholder 2">
            <a:extLst>
              <a:ext uri="{FF2B5EF4-FFF2-40B4-BE49-F238E27FC236}">
                <a16:creationId xmlns="" xmlns:a16="http://schemas.microsoft.com/office/drawing/2014/main" id="{67775EC3-FB34-43E8-B368-AB8F5C461710}"/>
              </a:ext>
            </a:extLst>
          </p:cNvPr>
          <p:cNvSpPr>
            <a:spLocks noGrp="1"/>
          </p:cNvSpPr>
          <p:nvPr>
            <p:ph idx="1"/>
          </p:nvPr>
        </p:nvSpPr>
        <p:spPr>
          <a:xfrm>
            <a:off x="1981200" y="1600200"/>
            <a:ext cx="8229600" cy="2286000"/>
          </a:xfrm>
        </p:spPr>
        <p:txBody>
          <a:bodyPr/>
          <a:lstStyle/>
          <a:p>
            <a:pPr>
              <a:defRPr/>
            </a:pPr>
            <a:r>
              <a:rPr lang="en-US" dirty="0">
                <a:latin typeface="Georgia" panose="02040502050405020303" pitchFamily="18" charset="0"/>
              </a:rPr>
              <a:t>At this time I am writing to you to enclose an interview card, which has been post-paid, for the purpose of arranging a convenient time when we might get together for a personal interview.</a:t>
            </a:r>
          </a:p>
        </p:txBody>
      </p:sp>
      <p:sp>
        <p:nvSpPr>
          <p:cNvPr id="6" name="TextBox 5">
            <a:extLst>
              <a:ext uri="{FF2B5EF4-FFF2-40B4-BE49-F238E27FC236}">
                <a16:creationId xmlns="" xmlns:a16="http://schemas.microsoft.com/office/drawing/2014/main" id="{E7576039-E06B-4771-9A3F-FB43E64D79E1}"/>
              </a:ext>
            </a:extLst>
          </p:cNvPr>
          <p:cNvSpPr txBox="1">
            <a:spLocks noChangeArrowheads="1"/>
          </p:cNvSpPr>
          <p:nvPr/>
        </p:nvSpPr>
        <p:spPr bwMode="auto">
          <a:xfrm>
            <a:off x="2209800" y="4191001"/>
            <a:ext cx="7620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en-US" sz="2400" dirty="0">
                <a:solidFill>
                  <a:srgbClr val="FF0000"/>
                </a:solidFill>
                <a:latin typeface="Georgia" panose="02040502050405020303" pitchFamily="18" charset="0"/>
              </a:rPr>
              <a:t>Please return the enclosed interview card to set up a convenient time for an interview.</a:t>
            </a:r>
          </a:p>
        </p:txBody>
      </p:sp>
    </p:spTree>
    <p:extLst>
      <p:ext uri="{BB962C8B-B14F-4D97-AF65-F5344CB8AC3E}">
        <p14:creationId xmlns:p14="http://schemas.microsoft.com/office/powerpoint/2010/main" val="3118258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04088"/>
            <a:ext cx="8229600" cy="896112"/>
          </a:xfrm>
        </p:spPr>
        <p:txBody>
          <a:bodyPr>
            <a:noAutofit/>
          </a:bodyPr>
          <a:lstStyle/>
          <a:p>
            <a:r>
              <a:rPr lang="en-US" sz="4000" b="1" dirty="0">
                <a:solidFill>
                  <a:schemeClr val="tx1"/>
                </a:solidFill>
                <a:latin typeface="Georgia" pitchFamily="18" charset="0"/>
              </a:rPr>
              <a:t>Avoid Unnecessary Repetition</a:t>
            </a:r>
          </a:p>
        </p:txBody>
      </p:sp>
      <p:sp>
        <p:nvSpPr>
          <p:cNvPr id="3" name="Content Placeholder 2"/>
          <p:cNvSpPr>
            <a:spLocks noGrp="1"/>
          </p:cNvSpPr>
          <p:nvPr>
            <p:ph idx="1"/>
          </p:nvPr>
        </p:nvSpPr>
        <p:spPr>
          <a:xfrm>
            <a:off x="1981200" y="1676400"/>
            <a:ext cx="8229600" cy="4648200"/>
          </a:xfrm>
        </p:spPr>
        <p:txBody>
          <a:bodyPr/>
          <a:lstStyle/>
          <a:p>
            <a:r>
              <a:rPr lang="en-US" dirty="0"/>
              <a:t>Use a </a:t>
            </a:r>
            <a:r>
              <a:rPr lang="en-US" dirty="0">
                <a:solidFill>
                  <a:srgbClr val="FF0000"/>
                </a:solidFill>
              </a:rPr>
              <a:t>shorter name </a:t>
            </a:r>
            <a:r>
              <a:rPr lang="en-US" dirty="0"/>
              <a:t>after you have mentioned the long one </a:t>
            </a:r>
            <a:r>
              <a:rPr lang="en-US" dirty="0">
                <a:solidFill>
                  <a:srgbClr val="FF0000"/>
                </a:solidFill>
              </a:rPr>
              <a:t>once</a:t>
            </a:r>
            <a:r>
              <a:rPr lang="en-US" dirty="0"/>
              <a:t>. Instead of the “North Central Company,” use “North Central”</a:t>
            </a:r>
          </a:p>
          <a:p>
            <a:endParaRPr lang="en-US" dirty="0"/>
          </a:p>
          <a:p>
            <a:r>
              <a:rPr lang="en-US" dirty="0"/>
              <a:t>Use Pronouns or </a:t>
            </a:r>
            <a:r>
              <a:rPr lang="en-US" dirty="0">
                <a:solidFill>
                  <a:srgbClr val="FF0000"/>
                </a:solidFill>
              </a:rPr>
              <a:t>Initials</a:t>
            </a:r>
            <a:r>
              <a:rPr lang="en-US" dirty="0"/>
              <a:t> rather than repeat long names.</a:t>
            </a:r>
          </a:p>
          <a:p>
            <a:pPr lvl="1"/>
            <a:r>
              <a:rPr lang="en-US" dirty="0"/>
              <a:t>Instead of the American Association of Technical Analysis, use “it” or “they” or AATA</a:t>
            </a:r>
          </a:p>
          <a:p>
            <a:r>
              <a:rPr lang="en-US" dirty="0"/>
              <a:t>Cut out all </a:t>
            </a:r>
            <a:r>
              <a:rPr lang="en-US" dirty="0">
                <a:solidFill>
                  <a:srgbClr val="FF0000"/>
                </a:solidFill>
              </a:rPr>
              <a:t>needless repetition </a:t>
            </a:r>
            <a:r>
              <a:rPr lang="en-US" dirty="0"/>
              <a:t>of phrases and sentences.</a:t>
            </a:r>
          </a:p>
        </p:txBody>
      </p:sp>
    </p:spTree>
    <p:extLst>
      <p:ext uri="{BB962C8B-B14F-4D97-AF65-F5344CB8AC3E}">
        <p14:creationId xmlns:p14="http://schemas.microsoft.com/office/powerpoint/2010/main" val="3676328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FCD2D47B-7B51-4E09-B718-F501219EFBF7}"/>
              </a:ext>
            </a:extLst>
          </p:cNvPr>
          <p:cNvSpPr>
            <a:spLocks noGrp="1"/>
          </p:cNvSpPr>
          <p:nvPr>
            <p:ph type="title"/>
          </p:nvPr>
        </p:nvSpPr>
        <p:spPr>
          <a:xfrm>
            <a:off x="1981200" y="293509"/>
            <a:ext cx="8229600" cy="1143000"/>
          </a:xfrm>
        </p:spPr>
        <p:txBody>
          <a:bodyPr/>
          <a:lstStyle/>
          <a:p>
            <a:pPr>
              <a:defRPr/>
            </a:pPr>
            <a:r>
              <a:rPr lang="en-US" dirty="0">
                <a:solidFill>
                  <a:schemeClr val="tx1"/>
                </a:solidFill>
                <a:latin typeface="Georgia" panose="02040502050405020303" pitchFamily="18" charset="0"/>
              </a:rPr>
              <a:t>Exercise</a:t>
            </a:r>
          </a:p>
        </p:txBody>
      </p:sp>
      <p:sp>
        <p:nvSpPr>
          <p:cNvPr id="5" name="Content Placeholder 2">
            <a:extLst>
              <a:ext uri="{FF2B5EF4-FFF2-40B4-BE49-F238E27FC236}">
                <a16:creationId xmlns="" xmlns:a16="http://schemas.microsoft.com/office/drawing/2014/main" id="{67775EC3-FB34-43E8-B368-AB8F5C461710}"/>
              </a:ext>
            </a:extLst>
          </p:cNvPr>
          <p:cNvSpPr>
            <a:spLocks noGrp="1"/>
          </p:cNvSpPr>
          <p:nvPr>
            <p:ph idx="1"/>
          </p:nvPr>
        </p:nvSpPr>
        <p:spPr>
          <a:xfrm>
            <a:off x="1981200" y="1619071"/>
            <a:ext cx="8229600" cy="2286000"/>
          </a:xfrm>
        </p:spPr>
        <p:txBody>
          <a:bodyPr>
            <a:normAutofit fontScale="85000" lnSpcReduction="20000"/>
          </a:bodyPr>
          <a:lstStyle/>
          <a:p>
            <a:pPr>
              <a:buFont typeface="Wingdings" panose="05000000000000000000" pitchFamily="2" charset="2"/>
              <a:buNone/>
              <a:defRPr/>
            </a:pPr>
            <a:r>
              <a:rPr lang="en-US" sz="2800" dirty="0">
                <a:latin typeface="Georgia" panose="02040502050405020303" pitchFamily="18" charset="0"/>
              </a:rPr>
              <a:t>Will you ship us sometime, anytime during the month of October would b fine, or even November if you are rushed (November would suit us just as well, in fact a little bit better) 300 of the regular 3 by 15 inch blue felt armbands with while sewn letters in the center.  Thank you in advance for sending these along to us by parcel post, and not express, as express is too expensive</a:t>
            </a:r>
            <a:r>
              <a:rPr lang="en-US" sz="3600" dirty="0">
                <a:latin typeface="Georgia" panose="02040502050405020303" pitchFamily="18" charset="0"/>
              </a:rPr>
              <a:t>.</a:t>
            </a:r>
          </a:p>
          <a:p>
            <a:pPr>
              <a:defRPr/>
            </a:pPr>
            <a:endParaRPr lang="en-US" dirty="0">
              <a:latin typeface="Georgia" panose="02040502050405020303" pitchFamily="18" charset="0"/>
            </a:endParaRPr>
          </a:p>
        </p:txBody>
      </p:sp>
      <p:sp>
        <p:nvSpPr>
          <p:cNvPr id="6" name="TextBox 5">
            <a:extLst>
              <a:ext uri="{FF2B5EF4-FFF2-40B4-BE49-F238E27FC236}">
                <a16:creationId xmlns="" xmlns:a16="http://schemas.microsoft.com/office/drawing/2014/main" id="{E7576039-E06B-4771-9A3F-FB43E64D79E1}"/>
              </a:ext>
            </a:extLst>
          </p:cNvPr>
          <p:cNvSpPr txBox="1">
            <a:spLocks noChangeArrowheads="1"/>
          </p:cNvSpPr>
          <p:nvPr/>
        </p:nvSpPr>
        <p:spPr bwMode="auto">
          <a:xfrm>
            <a:off x="2209800" y="4209872"/>
            <a:ext cx="7620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sz="2400" dirty="0">
                <a:solidFill>
                  <a:srgbClr val="FF0000"/>
                </a:solidFill>
                <a:latin typeface="Georgia" panose="02040502050405020303" pitchFamily="18" charset="0"/>
              </a:rPr>
              <a:t>Please ship parcel post, before the end of November, 300 regular 3 by 15 inch blue felt armbands with while sewn letter in the center.</a:t>
            </a:r>
            <a:endParaRPr lang="en-US" altLang="en-US" sz="2400" dirty="0">
              <a:solidFill>
                <a:srgbClr val="FF0000"/>
              </a:solidFill>
              <a:latin typeface="Georgia" panose="02040502050405020303" pitchFamily="18" charset="0"/>
            </a:endParaRPr>
          </a:p>
        </p:txBody>
      </p:sp>
    </p:spTree>
    <p:extLst>
      <p:ext uri="{BB962C8B-B14F-4D97-AF65-F5344CB8AC3E}">
        <p14:creationId xmlns:p14="http://schemas.microsoft.com/office/powerpoint/2010/main" val="3675941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304800"/>
            <a:ext cx="8229600" cy="1143000"/>
          </a:xfrm>
        </p:spPr>
        <p:txBody>
          <a:bodyPr/>
          <a:lstStyle/>
          <a:p>
            <a:endParaRPr lang="en-US"/>
          </a:p>
        </p:txBody>
      </p:sp>
      <p:sp>
        <p:nvSpPr>
          <p:cNvPr id="3" name="Content Placeholder 2"/>
          <p:cNvSpPr>
            <a:spLocks noGrp="1"/>
          </p:cNvSpPr>
          <p:nvPr>
            <p:ph idx="1"/>
          </p:nvPr>
        </p:nvSpPr>
        <p:spPr>
          <a:xfrm>
            <a:off x="1676400" y="152400"/>
            <a:ext cx="8839200" cy="6705600"/>
          </a:xfrm>
        </p:spPr>
        <p:txBody>
          <a:bodyPr/>
          <a:lstStyle/>
          <a:p>
            <a:pPr>
              <a:buNone/>
              <a:defRPr/>
            </a:pPr>
            <a:r>
              <a:rPr lang="en-US" sz="4800" b="1" dirty="0">
                <a:effectLst>
                  <a:outerShdw blurRad="38100" dist="38100" dir="2700000" algn="tl">
                    <a:srgbClr val="C0C0C0"/>
                  </a:outerShdw>
                </a:effectLst>
                <a:latin typeface="Georgia" pitchFamily="18" charset="0"/>
              </a:rPr>
              <a:t>Exercise</a:t>
            </a:r>
            <a:endParaRPr lang="en-US" sz="4800" dirty="0"/>
          </a:p>
          <a:p>
            <a:pPr>
              <a:buFont typeface="Arial" pitchFamily="34" charset="0"/>
              <a:buChar char="•"/>
              <a:defRPr/>
            </a:pPr>
            <a:endParaRPr lang="en-US" sz="2400" dirty="0"/>
          </a:p>
          <a:p>
            <a:pPr>
              <a:buNone/>
              <a:defRPr/>
            </a:pPr>
            <a:r>
              <a:rPr lang="en-US" sz="2400" b="1" dirty="0"/>
              <a:t>Make the following sentences concise:</a:t>
            </a:r>
          </a:p>
          <a:p>
            <a:pPr>
              <a:buNone/>
              <a:defRPr/>
            </a:pPr>
            <a:endParaRPr lang="en-US" sz="2400" dirty="0"/>
          </a:p>
          <a:p>
            <a:pPr>
              <a:buFont typeface="Arial" pitchFamily="34" charset="0"/>
              <a:buChar char="•"/>
              <a:defRPr/>
            </a:pPr>
            <a:r>
              <a:rPr lang="en-US" sz="2400" dirty="0"/>
              <a:t>Due to the fact that the seat belt broke, the passenger sustained a high degree of injury.</a:t>
            </a:r>
          </a:p>
          <a:p>
            <a:pPr>
              <a:buFont typeface="Arial" pitchFamily="34" charset="0"/>
              <a:buChar char="•"/>
              <a:defRPr/>
            </a:pPr>
            <a:r>
              <a:rPr lang="en-US" sz="2400" dirty="0">
                <a:solidFill>
                  <a:srgbClr val="FF0000"/>
                </a:solidFill>
              </a:rPr>
              <a:t>The broken seat belt caused severe injury of a passenger.</a:t>
            </a:r>
          </a:p>
          <a:p>
            <a:pPr>
              <a:buFont typeface="Arial" pitchFamily="34" charset="0"/>
              <a:buChar char="•"/>
              <a:defRPr/>
            </a:pPr>
            <a:r>
              <a:rPr lang="en-US" sz="2400" dirty="0"/>
              <a:t>In accordance with the will of the clients, we undertook the steps mentioned in the report.</a:t>
            </a:r>
          </a:p>
          <a:p>
            <a:pPr>
              <a:buFont typeface="Arial" pitchFamily="34" charset="0"/>
              <a:buChar char="•"/>
              <a:defRPr/>
            </a:pPr>
            <a:r>
              <a:rPr lang="en-US" sz="2400" dirty="0">
                <a:solidFill>
                  <a:srgbClr val="FF0000"/>
                </a:solidFill>
              </a:rPr>
              <a:t>Steps from the aforementioned report are taken according the clients’ will.</a:t>
            </a:r>
            <a:endParaRPr lang="en-US" sz="2400" dirty="0"/>
          </a:p>
          <a:p>
            <a:pPr>
              <a:buFont typeface="Arial" pitchFamily="34" charset="0"/>
              <a:buChar char="•"/>
              <a:defRPr/>
            </a:pPr>
            <a:r>
              <a:rPr lang="en-US" sz="2400" dirty="0"/>
              <a:t>During the month of April, we will begin to package our product in boxes rectangular in shape and yellow in color.</a:t>
            </a:r>
            <a:endParaRPr lang="en-US" dirty="0"/>
          </a:p>
          <a:p>
            <a:r>
              <a:rPr lang="en-US" dirty="0">
                <a:solidFill>
                  <a:srgbClr val="FF0000"/>
                </a:solidFill>
              </a:rPr>
              <a:t>In April, we will begin to package our product in yellow rectangular boxes</a:t>
            </a:r>
            <a:r>
              <a:rPr lang="en-US" dirty="0"/>
              <a:t>.</a:t>
            </a:r>
          </a:p>
        </p:txBody>
      </p:sp>
    </p:spTree>
    <p:extLst>
      <p:ext uri="{BB962C8B-B14F-4D97-AF65-F5344CB8AC3E}">
        <p14:creationId xmlns:p14="http://schemas.microsoft.com/office/powerpoint/2010/main" val="259229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blinds(horizontal)">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blinds(horizontal)">
                                      <p:cBhvr>
                                        <p:cTn id="1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04088"/>
            <a:ext cx="8229600" cy="819912"/>
          </a:xfrm>
        </p:spPr>
        <p:txBody>
          <a:bodyPr/>
          <a:lstStyle/>
          <a:p>
            <a:pPr algn="ctr"/>
            <a:r>
              <a:rPr lang="en-US" b="1" dirty="0">
                <a:solidFill>
                  <a:schemeClr val="tx1"/>
                </a:solidFill>
                <a:latin typeface="Georgia" pitchFamily="18" charset="0"/>
              </a:rPr>
              <a:t>3-CONSIDERATION</a:t>
            </a:r>
          </a:p>
        </p:txBody>
      </p:sp>
      <p:sp>
        <p:nvSpPr>
          <p:cNvPr id="3" name="Content Placeholder 2"/>
          <p:cNvSpPr>
            <a:spLocks noGrp="1"/>
          </p:cNvSpPr>
          <p:nvPr>
            <p:ph idx="1"/>
          </p:nvPr>
        </p:nvSpPr>
        <p:spPr>
          <a:xfrm>
            <a:off x="1981200" y="1935480"/>
            <a:ext cx="8229600" cy="4541520"/>
          </a:xfrm>
        </p:spPr>
        <p:txBody>
          <a:bodyPr/>
          <a:lstStyle/>
          <a:p>
            <a:pPr algn="just">
              <a:buNone/>
              <a:defRPr/>
            </a:pPr>
            <a:r>
              <a:rPr lang="en-US" dirty="0">
                <a:latin typeface="Georgia" pitchFamily="18" charset="0"/>
              </a:rPr>
              <a:t>Consideration means </a:t>
            </a:r>
            <a:r>
              <a:rPr lang="en-US" dirty="0">
                <a:solidFill>
                  <a:srgbClr val="FF0000"/>
                </a:solidFill>
                <a:latin typeface="Georgia" pitchFamily="18" charset="0"/>
              </a:rPr>
              <a:t>preparing every message with the message receivers in mind</a:t>
            </a:r>
            <a:r>
              <a:rPr lang="en-US" dirty="0">
                <a:latin typeface="Georgia" pitchFamily="18" charset="0"/>
              </a:rPr>
              <a:t>; try to put yourself in their place. You are considerate, you do not lose your temper, you do not accuse and you do not charge them without facts. The thoughtful consideration is also called </a:t>
            </a:r>
            <a:r>
              <a:rPr lang="en-US" dirty="0">
                <a:solidFill>
                  <a:srgbClr val="FF0000"/>
                </a:solidFill>
                <a:latin typeface="Georgia" pitchFamily="18" charset="0"/>
              </a:rPr>
              <a:t>“you-attitude”</a:t>
            </a:r>
            <a:r>
              <a:rPr lang="en-US" dirty="0">
                <a:latin typeface="Georgia" pitchFamily="18" charset="0"/>
              </a:rPr>
              <a:t>.</a:t>
            </a:r>
          </a:p>
          <a:p>
            <a:pPr>
              <a:buNone/>
              <a:defRPr/>
            </a:pPr>
            <a:endParaRPr lang="en-US" dirty="0">
              <a:latin typeface="Georgia" pitchFamily="18" charset="0"/>
            </a:endParaRPr>
          </a:p>
          <a:p>
            <a:pPr>
              <a:defRPr/>
            </a:pPr>
            <a:r>
              <a:rPr lang="en-US" dirty="0">
                <a:latin typeface="Georgia" pitchFamily="18" charset="0"/>
              </a:rPr>
              <a:t>Focus on “You” instead of “I” and “We”.</a:t>
            </a:r>
          </a:p>
          <a:p>
            <a:pPr>
              <a:defRPr/>
            </a:pPr>
            <a:r>
              <a:rPr lang="en-US" dirty="0">
                <a:latin typeface="Georgia" pitchFamily="18" charset="0"/>
              </a:rPr>
              <a:t>Show audience benefit or interest in the receiver.</a:t>
            </a:r>
          </a:p>
          <a:p>
            <a:pPr>
              <a:defRPr/>
            </a:pPr>
            <a:r>
              <a:rPr lang="en-US" dirty="0">
                <a:latin typeface="Georgia" pitchFamily="18" charset="0"/>
              </a:rPr>
              <a:t>Emphasize positive, pleasant facts.</a:t>
            </a:r>
          </a:p>
          <a:p>
            <a:endParaRPr lang="en-US" dirty="0"/>
          </a:p>
        </p:txBody>
      </p:sp>
    </p:spTree>
    <p:extLst>
      <p:ext uri="{BB962C8B-B14F-4D97-AF65-F5344CB8AC3E}">
        <p14:creationId xmlns:p14="http://schemas.microsoft.com/office/powerpoint/2010/main" val="1588469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04088"/>
            <a:ext cx="8229600" cy="896112"/>
          </a:xfrm>
        </p:spPr>
        <p:txBody>
          <a:bodyPr>
            <a:normAutofit fontScale="90000"/>
          </a:bodyPr>
          <a:lstStyle/>
          <a:p>
            <a:r>
              <a:rPr lang="en-US" sz="5400" b="1" dirty="0">
                <a:solidFill>
                  <a:schemeClr val="tx1"/>
                </a:solidFill>
                <a:latin typeface="Georgia" pitchFamily="18" charset="0"/>
              </a:rPr>
              <a:t>Focus on “You” Instead of “I” or “We”</a:t>
            </a:r>
            <a:endParaRPr lang="en-US" b="1" dirty="0">
              <a:solidFill>
                <a:schemeClr val="tx1"/>
              </a:solidFill>
              <a:latin typeface="Georgia" pitchFamily="18" charset="0"/>
            </a:endParaRPr>
          </a:p>
        </p:txBody>
      </p:sp>
      <p:sp>
        <p:nvSpPr>
          <p:cNvPr id="3" name="Content Placeholder 2"/>
          <p:cNvSpPr>
            <a:spLocks noGrp="1"/>
          </p:cNvSpPr>
          <p:nvPr>
            <p:ph idx="1"/>
          </p:nvPr>
        </p:nvSpPr>
        <p:spPr/>
        <p:txBody>
          <a:bodyPr/>
          <a:lstStyle/>
          <a:p>
            <a:r>
              <a:rPr lang="en-US" dirty="0">
                <a:latin typeface="Georgia" pitchFamily="18" charset="0"/>
              </a:rPr>
              <a:t>Using “you” does help project a you-attitude. But overuse can lead to a negative reaction.</a:t>
            </a:r>
          </a:p>
          <a:p>
            <a:endParaRPr lang="en-US" dirty="0"/>
          </a:p>
        </p:txBody>
      </p:sp>
      <p:sp>
        <p:nvSpPr>
          <p:cNvPr id="4" name="Text Box 4"/>
          <p:cNvSpPr txBox="1">
            <a:spLocks noChangeArrowheads="1"/>
          </p:cNvSpPr>
          <p:nvPr/>
        </p:nvSpPr>
        <p:spPr bwMode="auto">
          <a:xfrm>
            <a:off x="4724400" y="2819401"/>
            <a:ext cx="2209800" cy="584775"/>
          </a:xfrm>
          <a:prstGeom prst="rect">
            <a:avLst/>
          </a:prstGeom>
          <a:solidFill>
            <a:schemeClr val="tx1"/>
          </a:solidFill>
          <a:ln w="9525">
            <a:noFill/>
            <a:miter lim="800000"/>
            <a:headEnd/>
            <a:tailEnd/>
          </a:ln>
          <a:effectLst/>
        </p:spPr>
        <p:txBody>
          <a:bodyPr wrap="square">
            <a:spAutoFit/>
          </a:bodyPr>
          <a:lstStyle/>
          <a:p>
            <a:pPr algn="ctr">
              <a:spcBef>
                <a:spcPct val="20000"/>
              </a:spcBef>
              <a:buClr>
                <a:srgbClr val="E2D700"/>
              </a:buClr>
              <a:buSzPct val="70000"/>
              <a:buFont typeface="Wingdings" pitchFamily="2" charset="2"/>
              <a:buNone/>
              <a:defRPr/>
            </a:pPr>
            <a:r>
              <a:rPr lang="en-US" sz="3200" b="1" dirty="0">
                <a:solidFill>
                  <a:srgbClr val="DBF5F9"/>
                </a:solidFill>
                <a:effectLst>
                  <a:outerShdw blurRad="38100" dist="38100" dir="2700000" algn="tl">
                    <a:srgbClr val="FFFFFF"/>
                  </a:outerShdw>
                </a:effectLst>
              </a:rPr>
              <a:t>Example</a:t>
            </a:r>
            <a:endParaRPr lang="en-US" sz="3200" b="1" dirty="0">
              <a:solidFill>
                <a:srgbClr val="DBF5F9"/>
              </a:solidFill>
            </a:endParaRPr>
          </a:p>
        </p:txBody>
      </p:sp>
      <p:sp>
        <p:nvSpPr>
          <p:cNvPr id="5" name="Rectangle 4"/>
          <p:cNvSpPr/>
          <p:nvPr/>
        </p:nvSpPr>
        <p:spPr>
          <a:xfrm>
            <a:off x="2057400" y="3657600"/>
            <a:ext cx="7772400" cy="2308324"/>
          </a:xfrm>
          <a:prstGeom prst="rect">
            <a:avLst/>
          </a:prstGeom>
        </p:spPr>
        <p:txBody>
          <a:bodyPr wrap="square">
            <a:spAutoFit/>
          </a:bodyPr>
          <a:lstStyle/>
          <a:p>
            <a:r>
              <a:rPr lang="en-US" sz="2400" b="1" dirty="0">
                <a:solidFill>
                  <a:prstClr val="black"/>
                </a:solidFill>
                <a:latin typeface="Georgia" pitchFamily="18" charset="0"/>
              </a:rPr>
              <a:t>We-Attitude: I Am delighted to announce that we will be extending our hours to make shopping more convenient.</a:t>
            </a:r>
          </a:p>
          <a:p>
            <a:endParaRPr lang="en-US" sz="2400" b="1" dirty="0">
              <a:solidFill>
                <a:prstClr val="black"/>
              </a:solidFill>
              <a:latin typeface="Georgia" pitchFamily="18" charset="0"/>
            </a:endParaRPr>
          </a:p>
          <a:p>
            <a:r>
              <a:rPr lang="en-US" sz="2400" b="1" dirty="0">
                <a:solidFill>
                  <a:srgbClr val="FF0000"/>
                </a:solidFill>
                <a:latin typeface="Georgia" pitchFamily="18" charset="0"/>
              </a:rPr>
              <a:t>You-Attitude: You will be able to shop evenings with the extended hours.</a:t>
            </a:r>
          </a:p>
        </p:txBody>
      </p:sp>
    </p:spTree>
    <p:extLst>
      <p:ext uri="{BB962C8B-B14F-4D97-AF65-F5344CB8AC3E}">
        <p14:creationId xmlns:p14="http://schemas.microsoft.com/office/powerpoint/2010/main" val="833007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04088"/>
            <a:ext cx="8229600" cy="1277112"/>
          </a:xfrm>
        </p:spPr>
        <p:txBody>
          <a:bodyPr>
            <a:normAutofit fontScale="90000"/>
          </a:bodyPr>
          <a:lstStyle/>
          <a:p>
            <a:r>
              <a:rPr lang="en-US" b="1" dirty="0">
                <a:solidFill>
                  <a:schemeClr val="tx1"/>
                </a:solidFill>
                <a:latin typeface="Georgia" pitchFamily="18" charset="0"/>
              </a:rPr>
              <a:t>The Seven Cs of Effective Communication</a:t>
            </a:r>
          </a:p>
        </p:txBody>
      </p:sp>
      <p:sp>
        <p:nvSpPr>
          <p:cNvPr id="3" name="Content Placeholder 2"/>
          <p:cNvSpPr>
            <a:spLocks noGrp="1"/>
          </p:cNvSpPr>
          <p:nvPr>
            <p:ph idx="1"/>
          </p:nvPr>
        </p:nvSpPr>
        <p:spPr>
          <a:xfrm>
            <a:off x="1981200" y="1905000"/>
            <a:ext cx="8229600" cy="4419600"/>
          </a:xfrm>
        </p:spPr>
        <p:txBody>
          <a:bodyPr>
            <a:normAutofit fontScale="92500" lnSpcReduction="20000"/>
          </a:bodyPr>
          <a:lstStyle/>
          <a:p>
            <a:pPr algn="just">
              <a:buNone/>
            </a:pPr>
            <a:endParaRPr lang="en-US" dirty="0"/>
          </a:p>
          <a:p>
            <a:pPr algn="just"/>
            <a:r>
              <a:rPr lang="en-US" dirty="0">
                <a:latin typeface="Georgia" pitchFamily="18" charset="0"/>
              </a:rPr>
              <a:t>To compose effective written or oral messages, you must apply certain communication principles. These principles provide guidelines for choice of content and style of presentation, adapted to the purpose and receiver of your message is called the “seven Cs,” they are completeness, conciseness, consideration, concreteness, clarity, courtesy, and correctness.</a:t>
            </a:r>
          </a:p>
          <a:p>
            <a:pPr algn="just">
              <a:buNone/>
            </a:pPr>
            <a:endParaRPr lang="en-US" dirty="0">
              <a:latin typeface="Georgia" pitchFamily="18" charset="0"/>
            </a:endParaRPr>
          </a:p>
          <a:p>
            <a:pPr algn="just"/>
            <a:r>
              <a:rPr lang="en-US" dirty="0"/>
              <a:t>The 7 Cs provide a checklist for making sure that your meetings, emails, conference calls, reports, and presentations are well constructed and clear – so your audience gets your message.</a:t>
            </a:r>
          </a:p>
          <a:p>
            <a:pPr algn="just"/>
            <a:endParaRPr lang="en-US" dirty="0">
              <a:latin typeface="Georgia" pitchFamily="18" charset="0"/>
            </a:endParaRPr>
          </a:p>
        </p:txBody>
      </p:sp>
    </p:spTree>
    <p:extLst>
      <p:ext uri="{BB962C8B-B14F-4D97-AF65-F5344CB8AC3E}">
        <p14:creationId xmlns:p14="http://schemas.microsoft.com/office/powerpoint/2010/main" val="661791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b="1" dirty="0">
                <a:solidFill>
                  <a:schemeClr val="tx1"/>
                </a:solidFill>
                <a:latin typeface="Georgia" pitchFamily="18" charset="0"/>
              </a:rPr>
              <a:t>Show Audience Benefit or Interest in the Receiver</a:t>
            </a:r>
            <a:endParaRPr lang="en-US" sz="4400" b="1" dirty="0">
              <a:solidFill>
                <a:schemeClr val="tx1"/>
              </a:solidFill>
              <a:latin typeface="Georgia" pitchFamily="18" charset="0"/>
            </a:endParaRPr>
          </a:p>
        </p:txBody>
      </p:sp>
      <p:sp>
        <p:nvSpPr>
          <p:cNvPr id="3" name="Content Placeholder 2"/>
          <p:cNvSpPr>
            <a:spLocks noGrp="1"/>
          </p:cNvSpPr>
          <p:nvPr>
            <p:ph idx="1"/>
          </p:nvPr>
        </p:nvSpPr>
        <p:spPr/>
        <p:txBody>
          <a:bodyPr/>
          <a:lstStyle/>
          <a:p>
            <a:pPr algn="just"/>
            <a:endParaRPr lang="en-US" dirty="0">
              <a:latin typeface="Georgia" pitchFamily="18" charset="0"/>
            </a:endParaRPr>
          </a:p>
          <a:p>
            <a:pPr algn="just"/>
            <a:r>
              <a:rPr lang="en-US" dirty="0">
                <a:latin typeface="Georgia" pitchFamily="18" charset="0"/>
              </a:rPr>
              <a:t>Reader may react positively when benefits are shown them. Benefits must meet recipients needs, address their concerns, or offer them rewards. Most important they must be perceived as benefits by the receivers.</a:t>
            </a:r>
          </a:p>
        </p:txBody>
      </p:sp>
    </p:spTree>
    <p:extLst>
      <p:ext uri="{BB962C8B-B14F-4D97-AF65-F5344CB8AC3E}">
        <p14:creationId xmlns:p14="http://schemas.microsoft.com/office/powerpoint/2010/main" val="21307583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Georgia" pitchFamily="18" charset="0"/>
              </a:rPr>
              <a:t>Exercise</a:t>
            </a:r>
          </a:p>
        </p:txBody>
      </p:sp>
      <p:sp>
        <p:nvSpPr>
          <p:cNvPr id="3" name="Content Placeholder 2"/>
          <p:cNvSpPr>
            <a:spLocks noGrp="1"/>
          </p:cNvSpPr>
          <p:nvPr>
            <p:ph idx="1"/>
          </p:nvPr>
        </p:nvSpPr>
        <p:spPr/>
        <p:txBody>
          <a:bodyPr>
            <a:normAutofit fontScale="92500" lnSpcReduction="10000"/>
          </a:bodyPr>
          <a:lstStyle/>
          <a:p>
            <a:pPr algn="just">
              <a:buNone/>
              <a:defRPr/>
            </a:pPr>
            <a:r>
              <a:rPr lang="en-US" sz="2400" b="1" dirty="0">
                <a:latin typeface="Georgia" pitchFamily="18" charset="0"/>
                <a:cs typeface="Times New Roman" pitchFamily="18" charset="0"/>
              </a:rPr>
              <a:t>Write   with  a  ‘you ‘ attitude , it shows consideration</a:t>
            </a:r>
          </a:p>
          <a:p>
            <a:pPr algn="just">
              <a:buNone/>
              <a:defRPr/>
            </a:pPr>
            <a:endParaRPr lang="en-US" sz="3200" dirty="0">
              <a:latin typeface="Georgia" pitchFamily="18" charset="0"/>
              <a:cs typeface="Times New Roman" pitchFamily="18" charset="0"/>
            </a:endParaRPr>
          </a:p>
          <a:p>
            <a:pPr algn="just">
              <a:defRPr/>
            </a:pPr>
            <a:r>
              <a:rPr lang="en-US" dirty="0">
                <a:latin typeface="Georgia" pitchFamily="18" charset="0"/>
                <a:cs typeface="Times New Roman" pitchFamily="18" charset="0"/>
              </a:rPr>
              <a:t>  I want to send my congratulations for ---</a:t>
            </a:r>
          </a:p>
          <a:p>
            <a:pPr algn="just">
              <a:defRPr/>
            </a:pPr>
            <a:r>
              <a:rPr lang="en-US" dirty="0">
                <a:solidFill>
                  <a:srgbClr val="FF0000"/>
                </a:solidFill>
                <a:latin typeface="Georgia" pitchFamily="18" charset="0"/>
                <a:cs typeface="Times New Roman" pitchFamily="18" charset="0"/>
              </a:rPr>
              <a:t>Congratulations to you on winning ---</a:t>
            </a:r>
          </a:p>
          <a:p>
            <a:pPr algn="just">
              <a:buNone/>
              <a:defRPr/>
            </a:pPr>
            <a:endParaRPr lang="en-US" dirty="0">
              <a:latin typeface="Georgia" pitchFamily="18" charset="0"/>
              <a:cs typeface="Times New Roman" pitchFamily="18" charset="0"/>
            </a:endParaRPr>
          </a:p>
          <a:p>
            <a:pPr algn="just">
              <a:defRPr/>
            </a:pPr>
            <a:r>
              <a:rPr lang="en-US" dirty="0">
                <a:latin typeface="Georgia" pitchFamily="18" charset="0"/>
                <a:cs typeface="Times New Roman" pitchFamily="18" charset="0"/>
              </a:rPr>
              <a:t>We will ship soon the goods  by May 4 order—</a:t>
            </a:r>
          </a:p>
          <a:p>
            <a:pPr algn="just">
              <a:defRPr/>
            </a:pPr>
            <a:r>
              <a:rPr lang="en-US" dirty="0">
                <a:solidFill>
                  <a:srgbClr val="FF0000"/>
                </a:solidFill>
                <a:latin typeface="Georgia" pitchFamily="18" charset="0"/>
                <a:cs typeface="Times New Roman" pitchFamily="18" charset="0"/>
              </a:rPr>
              <a:t>Your order will be shipped by May 4---</a:t>
            </a:r>
          </a:p>
          <a:p>
            <a:pPr algn="just">
              <a:buNone/>
              <a:defRPr/>
            </a:pPr>
            <a:endParaRPr lang="en-US" dirty="0">
              <a:latin typeface="Georgia" pitchFamily="18" charset="0"/>
              <a:cs typeface="Times New Roman" pitchFamily="18" charset="0"/>
            </a:endParaRPr>
          </a:p>
          <a:p>
            <a:pPr algn="just">
              <a:defRPr/>
            </a:pPr>
            <a:r>
              <a:rPr lang="en-US" dirty="0">
                <a:latin typeface="Georgia" pitchFamily="18" charset="0"/>
                <a:cs typeface="Times New Roman" pitchFamily="18" charset="0"/>
              </a:rPr>
              <a:t>We pay eight percent interest on ----</a:t>
            </a:r>
            <a:r>
              <a:rPr lang="en-US" dirty="0">
                <a:latin typeface="Georgia" pitchFamily="18" charset="0"/>
              </a:rPr>
              <a:t> </a:t>
            </a:r>
          </a:p>
          <a:p>
            <a:pPr algn="just">
              <a:defRPr/>
            </a:pPr>
            <a:r>
              <a:rPr lang="en-US" dirty="0">
                <a:solidFill>
                  <a:srgbClr val="FF0000"/>
                </a:solidFill>
                <a:latin typeface="Georgia" pitchFamily="18" charset="0"/>
              </a:rPr>
              <a:t>You earn eight percent interest on----</a:t>
            </a:r>
          </a:p>
          <a:p>
            <a:endParaRPr lang="en-US" dirty="0"/>
          </a:p>
        </p:txBody>
      </p:sp>
    </p:spTree>
    <p:extLst>
      <p:ext uri="{BB962C8B-B14F-4D97-AF65-F5344CB8AC3E}">
        <p14:creationId xmlns:p14="http://schemas.microsoft.com/office/powerpoint/2010/main" val="1254992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wipe(down)">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wipe(down)">
                                      <p:cBhvr>
                                        <p:cTn id="1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04088"/>
            <a:ext cx="8229600" cy="1810512"/>
          </a:xfrm>
        </p:spPr>
        <p:txBody>
          <a:bodyPr>
            <a:normAutofit fontScale="90000"/>
          </a:bodyPr>
          <a:lstStyle/>
          <a:p>
            <a:r>
              <a:rPr lang="en-US" b="1" dirty="0">
                <a:solidFill>
                  <a:schemeClr val="tx1"/>
                </a:solidFill>
                <a:latin typeface="Georgia" pitchFamily="18" charset="0"/>
              </a:rPr>
              <a:t>Emphasize positive, pleasant facts.</a:t>
            </a:r>
            <a:r>
              <a:rPr lang="en-US" dirty="0">
                <a:latin typeface="Georgia" pitchFamily="18" charset="0"/>
              </a:rPr>
              <a:t/>
            </a:r>
            <a:br>
              <a:rPr lang="en-US" dirty="0">
                <a:latin typeface="Georgia" pitchFamily="18" charset="0"/>
              </a:rPr>
            </a:br>
            <a:endParaRPr lang="en-US" dirty="0"/>
          </a:p>
        </p:txBody>
      </p:sp>
      <p:graphicFrame>
        <p:nvGraphicFramePr>
          <p:cNvPr id="4" name="Content Placeholder 3"/>
          <p:cNvGraphicFramePr>
            <a:graphicFrameLocks noGrp="1"/>
          </p:cNvGraphicFramePr>
          <p:nvPr>
            <p:ph idx="1"/>
            <p:extLst/>
          </p:nvPr>
        </p:nvGraphicFramePr>
        <p:xfrm>
          <a:off x="1676400" y="1935163"/>
          <a:ext cx="8839200" cy="4867460"/>
        </p:xfrm>
        <a:graphic>
          <a:graphicData uri="http://schemas.openxmlformats.org/drawingml/2006/table">
            <a:tbl>
              <a:tblPr firstRow="1" bandRow="1">
                <a:tableStyleId>{5C22544A-7EE6-4342-B048-85BDC9FD1C3A}</a:tableStyleId>
              </a:tblPr>
              <a:tblGrid>
                <a:gridCol w="4419600">
                  <a:extLst>
                    <a:ext uri="{9D8B030D-6E8A-4147-A177-3AD203B41FA5}">
                      <a16:colId xmlns="" xmlns:a16="http://schemas.microsoft.com/office/drawing/2014/main" val="20000"/>
                    </a:ext>
                  </a:extLst>
                </a:gridCol>
                <a:gridCol w="4419600">
                  <a:extLst>
                    <a:ext uri="{9D8B030D-6E8A-4147-A177-3AD203B41FA5}">
                      <a16:colId xmlns="" xmlns:a16="http://schemas.microsoft.com/office/drawing/2014/main" val="20001"/>
                    </a:ext>
                  </a:extLst>
                </a:gridCol>
              </a:tblGrid>
              <a:tr h="441336">
                <a:tc>
                  <a:txBody>
                    <a:bodyPr/>
                    <a:lstStyle/>
                    <a:p>
                      <a:r>
                        <a:rPr lang="en-US" dirty="0">
                          <a:solidFill>
                            <a:schemeClr val="tx1"/>
                          </a:solidFill>
                        </a:rPr>
                        <a:t>Negative-</a:t>
                      </a:r>
                      <a:r>
                        <a:rPr lang="en-US" baseline="0" dirty="0">
                          <a:solidFill>
                            <a:schemeClr val="tx1"/>
                          </a:solidFill>
                        </a:rPr>
                        <a:t> Unpleasant</a:t>
                      </a:r>
                      <a:endParaRPr lang="en-US" dirty="0">
                        <a:solidFill>
                          <a:schemeClr val="tx1"/>
                        </a:solidFill>
                      </a:endParaRPr>
                    </a:p>
                  </a:txBody>
                  <a:tcPr/>
                </a:tc>
                <a:tc>
                  <a:txBody>
                    <a:bodyPr/>
                    <a:lstStyle/>
                    <a:p>
                      <a:r>
                        <a:rPr lang="en-US" dirty="0">
                          <a:solidFill>
                            <a:schemeClr val="tx1"/>
                          </a:solidFill>
                        </a:rPr>
                        <a:t>Positive - Pleasant</a:t>
                      </a:r>
                    </a:p>
                  </a:txBody>
                  <a:tcPr/>
                </a:tc>
                <a:extLst>
                  <a:ext uri="{0D108BD9-81ED-4DB2-BD59-A6C34878D82A}">
                    <a16:rowId xmlns="" xmlns:a16="http://schemas.microsoft.com/office/drawing/2014/main" val="10000"/>
                  </a:ext>
                </a:extLst>
              </a:tr>
              <a:tr h="1433501">
                <a:tc>
                  <a:txBody>
                    <a:bodyPr/>
                    <a:lstStyle/>
                    <a:p>
                      <a:pPr algn="just"/>
                      <a:r>
                        <a:rPr lang="en-US" sz="2000" dirty="0">
                          <a:latin typeface="Georgia" pitchFamily="18" charset="0"/>
                        </a:rPr>
                        <a:t>It is </a:t>
                      </a:r>
                      <a:r>
                        <a:rPr lang="en-US" sz="2000" u="sng" dirty="0">
                          <a:latin typeface="Georgia" pitchFamily="18" charset="0"/>
                        </a:rPr>
                        <a:t>impossible to ope</a:t>
                      </a:r>
                      <a:r>
                        <a:rPr lang="en-US" sz="2000" dirty="0">
                          <a:latin typeface="Georgia" pitchFamily="18" charset="0"/>
                        </a:rPr>
                        <a:t>n an account for you today.</a:t>
                      </a:r>
                    </a:p>
                  </a:txBody>
                  <a:tcPr/>
                </a:tc>
                <a:tc>
                  <a:txBody>
                    <a:bodyPr/>
                    <a:lstStyle/>
                    <a:p>
                      <a:pPr algn="just"/>
                      <a:r>
                        <a:rPr lang="en-US" sz="2000" dirty="0">
                          <a:latin typeface="Georgia" pitchFamily="18" charset="0"/>
                        </a:rPr>
                        <a:t>As soon as your signature card reaches us, we will </a:t>
                      </a:r>
                      <a:r>
                        <a:rPr lang="en-US" sz="2000" u="sng" dirty="0">
                          <a:latin typeface="Georgia" pitchFamily="18" charset="0"/>
                        </a:rPr>
                        <a:t>gladly open </a:t>
                      </a:r>
                      <a:r>
                        <a:rPr lang="en-US" sz="2000" dirty="0">
                          <a:latin typeface="Georgia" pitchFamily="18" charset="0"/>
                        </a:rPr>
                        <a:t>an account</a:t>
                      </a:r>
                    </a:p>
                  </a:txBody>
                  <a:tcPr/>
                </a:tc>
                <a:extLst>
                  <a:ext uri="{0D108BD9-81ED-4DB2-BD59-A6C34878D82A}">
                    <a16:rowId xmlns="" xmlns:a16="http://schemas.microsoft.com/office/drawing/2014/main" val="10001"/>
                  </a:ext>
                </a:extLst>
              </a:tr>
              <a:tr h="1450969">
                <a:tc>
                  <a:txBody>
                    <a:bodyPr/>
                    <a:lstStyle/>
                    <a:p>
                      <a:pPr algn="just"/>
                      <a:r>
                        <a:rPr lang="en-US" sz="2000" dirty="0">
                          <a:latin typeface="Georgia" pitchFamily="18" charset="0"/>
                        </a:rPr>
                        <a:t>We </a:t>
                      </a:r>
                      <a:r>
                        <a:rPr lang="en-US" sz="2000" u="sng" dirty="0">
                          <a:latin typeface="Georgia" pitchFamily="18" charset="0"/>
                        </a:rPr>
                        <a:t>do not refund </a:t>
                      </a:r>
                      <a:r>
                        <a:rPr lang="en-US" sz="2000" dirty="0">
                          <a:latin typeface="Georgia" pitchFamily="18" charset="0"/>
                        </a:rPr>
                        <a:t>if the returned item</a:t>
                      </a:r>
                      <a:r>
                        <a:rPr lang="en-US" sz="2000" baseline="0" dirty="0">
                          <a:latin typeface="Georgia" pitchFamily="18" charset="0"/>
                        </a:rPr>
                        <a:t> is </a:t>
                      </a:r>
                      <a:r>
                        <a:rPr lang="en-US" sz="2000" u="sng" baseline="0" dirty="0">
                          <a:latin typeface="Georgia" pitchFamily="18" charset="0"/>
                        </a:rPr>
                        <a:t>soiled and unsalable.</a:t>
                      </a:r>
                      <a:endParaRPr lang="en-US" sz="2000" u="sng" dirty="0">
                        <a:latin typeface="Georgia" pitchFamily="18" charset="0"/>
                      </a:endParaRPr>
                    </a:p>
                  </a:txBody>
                  <a:tcPr/>
                </a:tc>
                <a:tc>
                  <a:txBody>
                    <a:bodyPr/>
                    <a:lstStyle/>
                    <a:p>
                      <a:pPr algn="just"/>
                      <a:r>
                        <a:rPr lang="en-US" sz="2000" dirty="0">
                          <a:latin typeface="Georgia" pitchFamily="18" charset="0"/>
                        </a:rPr>
                        <a:t>We </a:t>
                      </a:r>
                      <a:r>
                        <a:rPr lang="en-US" sz="2000" u="sng" dirty="0">
                          <a:latin typeface="Georgia" pitchFamily="18" charset="0"/>
                        </a:rPr>
                        <a:t>refund</a:t>
                      </a:r>
                      <a:r>
                        <a:rPr lang="en-US" sz="2000" dirty="0">
                          <a:latin typeface="Georgia" pitchFamily="18" charset="0"/>
                        </a:rPr>
                        <a:t> when the returned item</a:t>
                      </a:r>
                      <a:r>
                        <a:rPr lang="en-US" sz="2000" baseline="0" dirty="0">
                          <a:latin typeface="Georgia" pitchFamily="18" charset="0"/>
                        </a:rPr>
                        <a:t> is </a:t>
                      </a:r>
                      <a:r>
                        <a:rPr lang="en-US" sz="2000" u="sng" baseline="0" dirty="0">
                          <a:latin typeface="Georgia" pitchFamily="18" charset="0"/>
                        </a:rPr>
                        <a:t>clean and resalable.</a:t>
                      </a:r>
                      <a:endParaRPr lang="en-US" sz="2000" u="sng" dirty="0">
                        <a:latin typeface="Georgia" pitchFamily="18" charset="0"/>
                      </a:endParaRPr>
                    </a:p>
                  </a:txBody>
                  <a:tcPr/>
                </a:tc>
                <a:extLst>
                  <a:ext uri="{0D108BD9-81ED-4DB2-BD59-A6C34878D82A}">
                    <a16:rowId xmlns="" xmlns:a16="http://schemas.microsoft.com/office/drawing/2014/main" val="10002"/>
                  </a:ext>
                </a:extLst>
              </a:tr>
              <a:tr h="1541654">
                <a:tc>
                  <a:txBody>
                    <a:bodyPr/>
                    <a:lstStyle/>
                    <a:p>
                      <a:pPr algn="just"/>
                      <a:r>
                        <a:rPr lang="en-US" sz="2000" dirty="0">
                          <a:latin typeface="Georgia" pitchFamily="18" charset="0"/>
                        </a:rPr>
                        <a:t>When you travel on company expense, you will </a:t>
                      </a:r>
                      <a:r>
                        <a:rPr lang="en-US" sz="2000" u="sng" dirty="0">
                          <a:latin typeface="Georgia" pitchFamily="18" charset="0"/>
                        </a:rPr>
                        <a:t>not receive </a:t>
                      </a:r>
                      <a:r>
                        <a:rPr lang="en-US" sz="2000" dirty="0">
                          <a:latin typeface="Georgia" pitchFamily="18" charset="0"/>
                        </a:rPr>
                        <a:t>approval</a:t>
                      </a:r>
                      <a:r>
                        <a:rPr lang="en-US" sz="2000" baseline="0" dirty="0">
                          <a:latin typeface="Georgia" pitchFamily="18" charset="0"/>
                        </a:rPr>
                        <a:t> for </a:t>
                      </a:r>
                      <a:r>
                        <a:rPr lang="en-US" sz="2000" u="sng" baseline="0" dirty="0">
                          <a:latin typeface="Georgia" pitchFamily="18" charset="0"/>
                        </a:rPr>
                        <a:t>first class </a:t>
                      </a:r>
                      <a:r>
                        <a:rPr lang="en-US" sz="2000" baseline="0" dirty="0">
                          <a:latin typeface="Georgia" pitchFamily="18" charset="0"/>
                        </a:rPr>
                        <a:t>fare.</a:t>
                      </a:r>
                      <a:endParaRPr lang="en-US" sz="2000" dirty="0">
                        <a:latin typeface="Georgia" pitchFamily="18" charset="0"/>
                      </a:endParaRPr>
                    </a:p>
                  </a:txBody>
                  <a:tcPr/>
                </a:tc>
                <a:tc>
                  <a:txBody>
                    <a:bodyPr/>
                    <a:lstStyle/>
                    <a:p>
                      <a:pPr algn="just"/>
                      <a:r>
                        <a:rPr lang="en-US" sz="2000" dirty="0">
                          <a:latin typeface="Georgia" pitchFamily="18" charset="0"/>
                        </a:rPr>
                        <a:t>When you travel on company expense, your </a:t>
                      </a:r>
                      <a:r>
                        <a:rPr lang="en-US" sz="2000" u="sng" dirty="0">
                          <a:latin typeface="Georgia" pitchFamily="18" charset="0"/>
                        </a:rPr>
                        <a:t>approved fare </a:t>
                      </a:r>
                      <a:r>
                        <a:rPr lang="en-US" sz="2000" dirty="0">
                          <a:latin typeface="Georgia" pitchFamily="18" charset="0"/>
                        </a:rPr>
                        <a:t>is for </a:t>
                      </a:r>
                      <a:r>
                        <a:rPr lang="en-US" sz="2000" u="sng" dirty="0">
                          <a:latin typeface="Georgia" pitchFamily="18" charset="0"/>
                        </a:rPr>
                        <a:t>tourist</a:t>
                      </a:r>
                      <a:r>
                        <a:rPr lang="en-US" sz="2000" dirty="0">
                          <a:latin typeface="Georgia" pitchFamily="18" charset="0"/>
                        </a:rPr>
                        <a:t> class.           </a:t>
                      </a:r>
                    </a:p>
                  </a:txBody>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29508472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04088"/>
            <a:ext cx="8229600" cy="972312"/>
          </a:xfrm>
        </p:spPr>
        <p:txBody>
          <a:bodyPr>
            <a:normAutofit/>
          </a:bodyPr>
          <a:lstStyle/>
          <a:p>
            <a:pPr algn="ctr"/>
            <a:r>
              <a:rPr lang="en-US" b="1" dirty="0">
                <a:solidFill>
                  <a:schemeClr val="tx1"/>
                </a:solidFill>
                <a:latin typeface="Georgia" pitchFamily="18" charset="0"/>
              </a:rPr>
              <a:t>4-CONCRETENESS</a:t>
            </a:r>
          </a:p>
        </p:txBody>
      </p:sp>
      <p:sp>
        <p:nvSpPr>
          <p:cNvPr id="3" name="Content Placeholder 2"/>
          <p:cNvSpPr>
            <a:spLocks noGrp="1"/>
          </p:cNvSpPr>
          <p:nvPr>
            <p:ph idx="1"/>
          </p:nvPr>
        </p:nvSpPr>
        <p:spPr/>
        <p:txBody>
          <a:bodyPr>
            <a:normAutofit fontScale="92500"/>
          </a:bodyPr>
          <a:lstStyle/>
          <a:p>
            <a:pPr algn="just">
              <a:buNone/>
              <a:defRPr/>
            </a:pPr>
            <a:endParaRPr lang="en-US" sz="2400" dirty="0">
              <a:latin typeface="Georgia" pitchFamily="18" charset="0"/>
            </a:endParaRPr>
          </a:p>
          <a:p>
            <a:pPr algn="just">
              <a:buNone/>
              <a:defRPr/>
            </a:pPr>
            <a:r>
              <a:rPr lang="en-US" sz="2800" dirty="0">
                <a:latin typeface="Georgia" pitchFamily="18" charset="0"/>
              </a:rPr>
              <a:t>Communicating concretely means </a:t>
            </a:r>
            <a:r>
              <a:rPr lang="en-US" sz="2800" dirty="0">
                <a:solidFill>
                  <a:srgbClr val="FF0000"/>
                </a:solidFill>
                <a:latin typeface="Georgia" pitchFamily="18" charset="0"/>
              </a:rPr>
              <a:t>being specific, definite, and vivid</a:t>
            </a:r>
            <a:r>
              <a:rPr lang="en-US" sz="2800" dirty="0">
                <a:latin typeface="Georgia" pitchFamily="18" charset="0"/>
              </a:rPr>
              <a:t> rather than vague and general. Often it means using </a:t>
            </a:r>
            <a:r>
              <a:rPr lang="en-US" sz="2800" dirty="0" err="1">
                <a:latin typeface="Georgia" pitchFamily="18" charset="0"/>
              </a:rPr>
              <a:t>denotatives</a:t>
            </a:r>
            <a:r>
              <a:rPr lang="en-US" sz="2800" dirty="0">
                <a:latin typeface="Georgia" pitchFamily="18" charset="0"/>
              </a:rPr>
              <a:t> (direct, explicit, often dictionary based) rather than connotative words (ideas or notions suggested by or associated with a word or phrase</a:t>
            </a:r>
            <a:r>
              <a:rPr lang="en-US" sz="2800" dirty="0">
                <a:latin typeface="Georgia" pitchFamily="18" charset="0"/>
              </a:rPr>
              <a:t>).</a:t>
            </a:r>
          </a:p>
          <a:p>
            <a:pPr marL="0" indent="0">
              <a:buNone/>
            </a:pPr>
            <a:r>
              <a:rPr lang="en-US" sz="2800" b="1" u="sng" dirty="0"/>
              <a:t>Example: </a:t>
            </a:r>
          </a:p>
          <a:p>
            <a:pPr marL="0" indent="0">
              <a:buNone/>
            </a:pPr>
            <a:r>
              <a:rPr lang="en-US" sz="2800" b="1" u="sng" dirty="0"/>
              <a:t>General</a:t>
            </a:r>
            <a:r>
              <a:rPr lang="en-US" sz="2800" b="1" dirty="0"/>
              <a:t>: He is very intelligent student of class and stood first in the class.</a:t>
            </a:r>
          </a:p>
          <a:p>
            <a:pPr marL="0" indent="0">
              <a:buNone/>
            </a:pPr>
            <a:r>
              <a:rPr lang="en-US" sz="2800" b="1" u="sng" dirty="0"/>
              <a:t>Concrete:</a:t>
            </a:r>
            <a:r>
              <a:rPr lang="en-US" sz="2800" b="1" dirty="0"/>
              <a:t> Ali’s GPA in BSCS was 3.9/4.0; he stood first in his class. </a:t>
            </a:r>
            <a:br>
              <a:rPr lang="en-US" sz="2800" b="1" dirty="0"/>
            </a:br>
            <a:endParaRPr lang="en-US" sz="2800" b="1" dirty="0"/>
          </a:p>
          <a:p>
            <a:pPr algn="just">
              <a:buNone/>
              <a:defRPr/>
            </a:pPr>
            <a:endParaRPr lang="en-US" sz="2800" dirty="0">
              <a:latin typeface="Georgia" pitchFamily="18" charset="0"/>
            </a:endParaRPr>
          </a:p>
          <a:p>
            <a:pPr>
              <a:buNone/>
            </a:pPr>
            <a:endParaRPr lang="en-US" dirty="0"/>
          </a:p>
        </p:txBody>
      </p:sp>
    </p:spTree>
    <p:extLst>
      <p:ext uri="{BB962C8B-B14F-4D97-AF65-F5344CB8AC3E}">
        <p14:creationId xmlns:p14="http://schemas.microsoft.com/office/powerpoint/2010/main" val="4036249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tx1"/>
                </a:solidFill>
                <a:latin typeface="Georgia" pitchFamily="18" charset="0"/>
              </a:rPr>
              <a:t>CONCRETENESS</a:t>
            </a:r>
            <a:endParaRPr lang="en-US" dirty="0">
              <a:latin typeface="Georgia" pitchFamily="18" charset="0"/>
            </a:endParaRPr>
          </a:p>
        </p:txBody>
      </p:sp>
      <p:sp>
        <p:nvSpPr>
          <p:cNvPr id="3" name="Content Placeholder 2"/>
          <p:cNvSpPr>
            <a:spLocks noGrp="1"/>
          </p:cNvSpPr>
          <p:nvPr>
            <p:ph idx="1"/>
          </p:nvPr>
        </p:nvSpPr>
        <p:spPr/>
        <p:txBody>
          <a:bodyPr/>
          <a:lstStyle/>
          <a:p>
            <a:pPr>
              <a:buNone/>
              <a:defRPr/>
            </a:pPr>
            <a:r>
              <a:rPr lang="en-US" sz="2800" dirty="0"/>
              <a:t>The following guidelines should help you compose concrete, convincing message;</a:t>
            </a:r>
          </a:p>
          <a:p>
            <a:pPr>
              <a:buNone/>
              <a:defRPr/>
            </a:pPr>
            <a:endParaRPr lang="en-US" sz="2800" dirty="0"/>
          </a:p>
          <a:p>
            <a:pPr>
              <a:defRPr/>
            </a:pPr>
            <a:r>
              <a:rPr lang="en-US" sz="2800" dirty="0"/>
              <a:t>Use specific facts and figures.</a:t>
            </a:r>
          </a:p>
          <a:p>
            <a:pPr>
              <a:defRPr/>
            </a:pPr>
            <a:r>
              <a:rPr lang="en-US" sz="2800" dirty="0"/>
              <a:t>Put action in your verbs.</a:t>
            </a:r>
          </a:p>
          <a:p>
            <a:pPr>
              <a:defRPr/>
            </a:pPr>
            <a:r>
              <a:rPr lang="en-US" sz="2800" dirty="0"/>
              <a:t>Choose vivid, image building words.</a:t>
            </a:r>
          </a:p>
          <a:p>
            <a:endParaRPr lang="en-US" dirty="0"/>
          </a:p>
        </p:txBody>
      </p:sp>
    </p:spTree>
    <p:extLst>
      <p:ext uri="{BB962C8B-B14F-4D97-AF65-F5344CB8AC3E}">
        <p14:creationId xmlns:p14="http://schemas.microsoft.com/office/powerpoint/2010/main" val="13644116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chemeClr val="tx1"/>
                </a:solidFill>
                <a:latin typeface="Georgia" panose="02040502050405020303" pitchFamily="18" charset="0"/>
              </a:rPr>
              <a:t>Use Specific Facts and Figures</a:t>
            </a:r>
            <a:endParaRPr lang="en-US" b="1" dirty="0">
              <a:solidFill>
                <a:schemeClr val="tx1"/>
              </a:solidFill>
              <a:latin typeface="Georgia" pitchFamily="18" charset="0"/>
            </a:endParaRPr>
          </a:p>
        </p:txBody>
      </p:sp>
      <p:sp>
        <p:nvSpPr>
          <p:cNvPr id="3" name="Content Placeholder 2"/>
          <p:cNvSpPr>
            <a:spLocks noGrp="1"/>
          </p:cNvSpPr>
          <p:nvPr>
            <p:ph idx="1"/>
          </p:nvPr>
        </p:nvSpPr>
        <p:spPr/>
        <p:txBody>
          <a:bodyPr/>
          <a:lstStyle/>
          <a:p>
            <a:r>
              <a:rPr lang="en-US" dirty="0">
                <a:latin typeface="Georgia" pitchFamily="18" charset="0"/>
              </a:rPr>
              <a:t>It is desirable to be precise and concrete in both written and oral business communication.</a:t>
            </a:r>
          </a:p>
          <a:p>
            <a:endParaRPr lang="en-US" dirty="0">
              <a:latin typeface="Georgia" pitchFamily="18" charset="0"/>
            </a:endParaRPr>
          </a:p>
        </p:txBody>
      </p:sp>
      <p:sp>
        <p:nvSpPr>
          <p:cNvPr id="4" name="Text Box 7"/>
          <p:cNvSpPr txBox="1">
            <a:spLocks noChangeArrowheads="1"/>
          </p:cNvSpPr>
          <p:nvPr/>
        </p:nvSpPr>
        <p:spPr bwMode="auto">
          <a:xfrm>
            <a:off x="2362200" y="3429001"/>
            <a:ext cx="3352800" cy="2616101"/>
          </a:xfrm>
          <a:prstGeom prst="rect">
            <a:avLst/>
          </a:prstGeom>
          <a:solidFill>
            <a:schemeClr val="bg2"/>
          </a:solidFill>
          <a:ln w="9525">
            <a:noFill/>
            <a:miter lim="800000"/>
            <a:headEnd/>
            <a:tailEnd/>
          </a:ln>
        </p:spPr>
        <p:txBody>
          <a:bodyPr>
            <a:spAutoFit/>
          </a:bodyPr>
          <a:lstStyle/>
          <a:p>
            <a:r>
              <a:rPr lang="en-US" sz="3200" dirty="0">
                <a:solidFill>
                  <a:srgbClr val="FF0000"/>
                </a:solidFill>
                <a:latin typeface="Georgia" panose="02040502050405020303" pitchFamily="18" charset="0"/>
              </a:rPr>
              <a:t>Vague, General, Indefinite</a:t>
            </a:r>
          </a:p>
          <a:p>
            <a:r>
              <a:rPr lang="en-US" sz="2600" b="1" dirty="0">
                <a:solidFill>
                  <a:prstClr val="black"/>
                </a:solidFill>
                <a:latin typeface="Georgia" panose="02040502050405020303" pitchFamily="18" charset="0"/>
              </a:rPr>
              <a:t>Student GMAT scores are higher.</a:t>
            </a:r>
          </a:p>
          <a:p>
            <a:pPr>
              <a:spcBef>
                <a:spcPct val="50000"/>
              </a:spcBef>
            </a:pPr>
            <a:endParaRPr lang="en-US" sz="3200" b="1" dirty="0">
              <a:solidFill>
                <a:prstClr val="black"/>
              </a:solidFill>
              <a:latin typeface="Georgia" panose="02040502050405020303" pitchFamily="18" charset="0"/>
            </a:endParaRPr>
          </a:p>
        </p:txBody>
      </p:sp>
      <p:sp>
        <p:nvSpPr>
          <p:cNvPr id="5" name="Text Box 4"/>
          <p:cNvSpPr txBox="1">
            <a:spLocks noChangeArrowheads="1"/>
          </p:cNvSpPr>
          <p:nvPr/>
        </p:nvSpPr>
        <p:spPr bwMode="auto">
          <a:xfrm>
            <a:off x="6324600" y="3429000"/>
            <a:ext cx="3733800" cy="2385268"/>
          </a:xfrm>
          <a:prstGeom prst="rect">
            <a:avLst/>
          </a:prstGeom>
          <a:solidFill>
            <a:schemeClr val="bg2"/>
          </a:solidFill>
          <a:ln w="9525">
            <a:noFill/>
            <a:miter lim="800000"/>
            <a:headEnd/>
            <a:tailEnd/>
          </a:ln>
        </p:spPr>
        <p:txBody>
          <a:bodyPr>
            <a:spAutoFit/>
          </a:bodyPr>
          <a:lstStyle/>
          <a:p>
            <a:pPr>
              <a:spcBef>
                <a:spcPct val="50000"/>
              </a:spcBef>
            </a:pPr>
            <a:r>
              <a:rPr lang="en-US" sz="3200" dirty="0">
                <a:solidFill>
                  <a:srgbClr val="FF0000"/>
                </a:solidFill>
                <a:latin typeface="Georgia" panose="02040502050405020303" pitchFamily="18" charset="0"/>
              </a:rPr>
              <a:t>Concrete, Precise</a:t>
            </a:r>
          </a:p>
          <a:p>
            <a:pPr>
              <a:spcBef>
                <a:spcPct val="50000"/>
              </a:spcBef>
            </a:pPr>
            <a:r>
              <a:rPr lang="en-US" sz="2600" b="1" dirty="0">
                <a:solidFill>
                  <a:prstClr val="black"/>
                </a:solidFill>
                <a:latin typeface="Georgia" panose="02040502050405020303" pitchFamily="18" charset="0"/>
              </a:rPr>
              <a:t>In 1996, the GMAT scores averaged 600; by 1997 they had risen to 610.</a:t>
            </a:r>
          </a:p>
        </p:txBody>
      </p:sp>
    </p:spTree>
    <p:extLst>
      <p:ext uri="{BB962C8B-B14F-4D97-AF65-F5344CB8AC3E}">
        <p14:creationId xmlns:p14="http://schemas.microsoft.com/office/powerpoint/2010/main" val="3514141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Georgia" pitchFamily="18" charset="0"/>
              </a:rPr>
              <a:t>Exercise</a:t>
            </a:r>
          </a:p>
        </p:txBody>
      </p:sp>
      <p:sp>
        <p:nvSpPr>
          <p:cNvPr id="3" name="Content Placeholder 2"/>
          <p:cNvSpPr>
            <a:spLocks noGrp="1"/>
          </p:cNvSpPr>
          <p:nvPr>
            <p:ph idx="1"/>
          </p:nvPr>
        </p:nvSpPr>
        <p:spPr/>
        <p:txBody>
          <a:bodyPr>
            <a:normAutofit fontScale="92500" lnSpcReduction="20000"/>
          </a:bodyPr>
          <a:lstStyle/>
          <a:p>
            <a:pPr algn="just"/>
            <a:r>
              <a:rPr lang="en-US" sz="2800" dirty="0">
                <a:latin typeface="Georgia" pitchFamily="18" charset="0"/>
                <a:cs typeface="Times New Roman" pitchFamily="18" charset="0"/>
              </a:rPr>
              <a:t>Rewrite the following  in concrete form as the sentences are too general and vague.</a:t>
            </a:r>
          </a:p>
          <a:p>
            <a:pPr algn="just">
              <a:buNone/>
            </a:pPr>
            <a:endParaRPr lang="en-US" sz="2800" dirty="0">
              <a:latin typeface="Georgia" pitchFamily="18" charset="0"/>
              <a:cs typeface="Times New Roman" pitchFamily="18" charset="0"/>
            </a:endParaRPr>
          </a:p>
          <a:p>
            <a:pPr algn="just">
              <a:defRPr/>
            </a:pPr>
            <a:r>
              <a:rPr lang="en-US" dirty="0">
                <a:latin typeface="Georgia" pitchFamily="18" charset="0"/>
                <a:cs typeface="Times New Roman" pitchFamily="18" charset="0"/>
              </a:rPr>
              <a:t>This  computer reproduces letters fast</a:t>
            </a:r>
          </a:p>
          <a:p>
            <a:pPr algn="just">
              <a:defRPr/>
            </a:pPr>
            <a:r>
              <a:rPr lang="en-US" dirty="0">
                <a:solidFill>
                  <a:srgbClr val="FF0000"/>
                </a:solidFill>
                <a:latin typeface="Georgia" pitchFamily="18" charset="0"/>
                <a:cs typeface="Times New Roman" pitchFamily="18" charset="0"/>
              </a:rPr>
              <a:t>New </a:t>
            </a:r>
            <a:r>
              <a:rPr lang="en-US">
                <a:solidFill>
                  <a:srgbClr val="FF0000"/>
                </a:solidFill>
                <a:latin typeface="Georgia" pitchFamily="18" charset="0"/>
                <a:cs typeface="Times New Roman" pitchFamily="18" charset="0"/>
              </a:rPr>
              <a:t>generation computer </a:t>
            </a:r>
            <a:r>
              <a:rPr lang="en-US" dirty="0">
                <a:solidFill>
                  <a:srgbClr val="FF0000"/>
                </a:solidFill>
                <a:latin typeface="Georgia" pitchFamily="18" charset="0"/>
                <a:cs typeface="Times New Roman" pitchFamily="18" charset="0"/>
              </a:rPr>
              <a:t>types 400 letters in </a:t>
            </a:r>
            <a:r>
              <a:rPr lang="en-US">
                <a:solidFill>
                  <a:srgbClr val="FF0000"/>
                </a:solidFill>
                <a:latin typeface="Georgia" pitchFamily="18" charset="0"/>
                <a:cs typeface="Times New Roman" pitchFamily="18" charset="0"/>
              </a:rPr>
              <a:t>one minute</a:t>
            </a:r>
            <a:endParaRPr lang="en-US" dirty="0">
              <a:solidFill>
                <a:srgbClr val="FF0000"/>
              </a:solidFill>
              <a:latin typeface="Georgia" pitchFamily="18" charset="0"/>
              <a:cs typeface="Times New Roman" pitchFamily="18" charset="0"/>
            </a:endParaRPr>
          </a:p>
          <a:p>
            <a:pPr algn="just">
              <a:defRPr/>
            </a:pPr>
            <a:endParaRPr lang="en-US" dirty="0">
              <a:latin typeface="Georgia" pitchFamily="18" charset="0"/>
              <a:cs typeface="Times New Roman" pitchFamily="18" charset="0"/>
            </a:endParaRPr>
          </a:p>
          <a:p>
            <a:pPr algn="just">
              <a:defRPr/>
            </a:pPr>
            <a:r>
              <a:rPr lang="en-US" dirty="0">
                <a:latin typeface="Georgia" pitchFamily="18" charset="0"/>
                <a:cs typeface="Times New Roman" pitchFamily="18" charset="0"/>
              </a:rPr>
              <a:t> Our product has won several prizes.</a:t>
            </a:r>
          </a:p>
          <a:p>
            <a:pPr algn="just">
              <a:defRPr/>
            </a:pPr>
            <a:r>
              <a:rPr lang="en-US" dirty="0">
                <a:solidFill>
                  <a:srgbClr val="FF0000"/>
                </a:solidFill>
                <a:latin typeface="Georgia" pitchFamily="18" charset="0"/>
                <a:cs typeface="Times New Roman" pitchFamily="18" charset="0"/>
              </a:rPr>
              <a:t>Our product ‘xyz’ has won five prices for performance and durability. </a:t>
            </a:r>
          </a:p>
          <a:p>
            <a:pPr algn="just">
              <a:buNone/>
              <a:defRPr/>
            </a:pPr>
            <a:endParaRPr lang="en-US" dirty="0">
              <a:latin typeface="Georgia" pitchFamily="18" charset="0"/>
              <a:cs typeface="Times New Roman" pitchFamily="18" charset="0"/>
            </a:endParaRPr>
          </a:p>
          <a:p>
            <a:pPr algn="just">
              <a:defRPr/>
            </a:pPr>
            <a:r>
              <a:rPr lang="en-US" dirty="0">
                <a:latin typeface="Georgia" pitchFamily="18" charset="0"/>
                <a:cs typeface="Times New Roman" pitchFamily="18" charset="0"/>
              </a:rPr>
              <a:t> These brakes stop a car within a short distance.</a:t>
            </a:r>
          </a:p>
          <a:p>
            <a:pPr algn="just">
              <a:defRPr/>
            </a:pPr>
            <a:r>
              <a:rPr lang="en-US" dirty="0">
                <a:solidFill>
                  <a:srgbClr val="FF0000"/>
                </a:solidFill>
                <a:latin typeface="Georgia" pitchFamily="18" charset="0"/>
                <a:cs typeface="Times New Roman" pitchFamily="18" charset="0"/>
              </a:rPr>
              <a:t>These brakes stop a car within five meters. </a:t>
            </a:r>
          </a:p>
          <a:p>
            <a:endParaRPr lang="en-US" dirty="0"/>
          </a:p>
        </p:txBody>
      </p:sp>
    </p:spTree>
    <p:extLst>
      <p:ext uri="{BB962C8B-B14F-4D97-AF65-F5344CB8AC3E}">
        <p14:creationId xmlns:p14="http://schemas.microsoft.com/office/powerpoint/2010/main" val="4145095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randombar(horizontal)">
                                      <p:cBhvr>
                                        <p:cTn id="1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Put Action in Your Verbs</a:t>
            </a:r>
            <a:endParaRPr lang="en-US" dirty="0"/>
          </a:p>
        </p:txBody>
      </p:sp>
      <p:sp>
        <p:nvSpPr>
          <p:cNvPr id="3" name="Content Placeholder 2"/>
          <p:cNvSpPr>
            <a:spLocks noGrp="1"/>
          </p:cNvSpPr>
          <p:nvPr>
            <p:ph idx="1"/>
          </p:nvPr>
        </p:nvSpPr>
        <p:spPr/>
        <p:txBody>
          <a:bodyPr>
            <a:noAutofit/>
          </a:bodyPr>
          <a:lstStyle/>
          <a:p>
            <a:r>
              <a:rPr lang="en-US" sz="2400" dirty="0"/>
              <a:t>Verbs can activate other words and help make your sentences alive, more vigorous.</a:t>
            </a:r>
          </a:p>
          <a:p>
            <a:pPr marL="0" indent="0">
              <a:buNone/>
            </a:pPr>
            <a:r>
              <a:rPr lang="en-US" sz="2400" b="1" dirty="0"/>
              <a:t>Use active rather than passive verbs.</a:t>
            </a:r>
          </a:p>
          <a:p>
            <a:r>
              <a:rPr lang="en-US" sz="2400" dirty="0"/>
              <a:t>Example: The tests were administered by the professors.</a:t>
            </a:r>
          </a:p>
          <a:p>
            <a:r>
              <a:rPr lang="en-US" sz="2400" dirty="0"/>
              <a:t>Concrete: The professors administered the tests.</a:t>
            </a:r>
          </a:p>
          <a:p>
            <a:pPr marL="0" indent="0">
              <a:buNone/>
            </a:pPr>
            <a:r>
              <a:rPr lang="en-US" sz="2400" b="1" dirty="0"/>
              <a:t>Put action in your verbs rather than nouns and infinites.</a:t>
            </a:r>
          </a:p>
          <a:p>
            <a:r>
              <a:rPr lang="en-US" sz="2400" dirty="0"/>
              <a:t>Example: Professor H. will give consideration to the report.</a:t>
            </a:r>
          </a:p>
          <a:p>
            <a:r>
              <a:rPr lang="en-US" sz="2400" dirty="0"/>
              <a:t>Concrete: Professor H. will consider the report</a:t>
            </a:r>
          </a:p>
        </p:txBody>
      </p:sp>
    </p:spTree>
    <p:extLst>
      <p:ext uri="{BB962C8B-B14F-4D97-AF65-F5344CB8AC3E}">
        <p14:creationId xmlns:p14="http://schemas.microsoft.com/office/powerpoint/2010/main" val="39716864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Use active rather than passive voice</a:t>
            </a:r>
          </a:p>
        </p:txBody>
      </p:sp>
      <p:sp>
        <p:nvSpPr>
          <p:cNvPr id="3" name="Content Placeholder 2"/>
          <p:cNvSpPr>
            <a:spLocks noGrp="1"/>
          </p:cNvSpPr>
          <p:nvPr>
            <p:ph idx="1"/>
          </p:nvPr>
        </p:nvSpPr>
        <p:spPr/>
        <p:txBody>
          <a:bodyPr>
            <a:noAutofit/>
          </a:bodyPr>
          <a:lstStyle/>
          <a:p>
            <a:pPr marL="0" indent="0">
              <a:buNone/>
            </a:pPr>
            <a:r>
              <a:rPr lang="en-US" sz="2800" dirty="0"/>
              <a:t>Use active rather than passive voice because it shows life in a sentence when a subject acts. </a:t>
            </a:r>
          </a:p>
          <a:p>
            <a:pPr marL="514350" indent="-514350">
              <a:buFont typeface="+mj-lt"/>
              <a:buAutoNum type="arabicPeriod"/>
            </a:pPr>
            <a:r>
              <a:rPr lang="en-US" sz="2800" dirty="0"/>
              <a:t>Active verbs are; </a:t>
            </a:r>
            <a:r>
              <a:rPr lang="en-US" sz="2800" b="1" u="sng" dirty="0"/>
              <a:t>More specific</a:t>
            </a:r>
            <a:r>
              <a:rPr lang="en-US" sz="2800" dirty="0"/>
              <a:t> as “ A dean decided” than “ a decision has been made by” </a:t>
            </a:r>
          </a:p>
          <a:p>
            <a:pPr marL="514350" indent="-514350">
              <a:buFont typeface="+mj-lt"/>
              <a:buAutoNum type="arabicPeriod"/>
            </a:pPr>
            <a:r>
              <a:rPr lang="en-US" sz="2800" b="1" u="sng" dirty="0"/>
              <a:t>Personal</a:t>
            </a:r>
            <a:r>
              <a:rPr lang="en-US" sz="2800" dirty="0"/>
              <a:t> as “You will note” rather than “it will be noted” </a:t>
            </a:r>
          </a:p>
          <a:p>
            <a:pPr marL="514350" indent="-514350">
              <a:buFont typeface="+mj-lt"/>
              <a:buAutoNum type="arabicPeriod"/>
            </a:pPr>
            <a:r>
              <a:rPr lang="en-US" sz="2800" b="1" u="sng" dirty="0"/>
              <a:t>Concise</a:t>
            </a:r>
            <a:r>
              <a:rPr lang="en-US" sz="2800" dirty="0"/>
              <a:t> as “Figures show” rather than “it is shown by figures” </a:t>
            </a:r>
          </a:p>
          <a:p>
            <a:pPr marL="514350" indent="-514350">
              <a:buFont typeface="+mj-lt"/>
              <a:buAutoNum type="arabicPeriod"/>
            </a:pPr>
            <a:r>
              <a:rPr lang="en-US" sz="2800" b="1" u="sng" dirty="0"/>
              <a:t>Emphatic</a:t>
            </a:r>
            <a:r>
              <a:rPr lang="en-US" sz="2800" dirty="0"/>
              <a:t> as “Students held a contest” rather than “ A contest was held by the students”.</a:t>
            </a:r>
          </a:p>
        </p:txBody>
      </p:sp>
    </p:spTree>
    <p:extLst>
      <p:ext uri="{BB962C8B-B14F-4D97-AF65-F5344CB8AC3E}">
        <p14:creationId xmlns:p14="http://schemas.microsoft.com/office/powerpoint/2010/main" val="4097972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 PASSIVE VOICE </a:t>
            </a:r>
            <a:r>
              <a:rPr lang="en-US" b="1" dirty="0" smtClean="0"/>
              <a:t>WHEN..</a:t>
            </a:r>
            <a:endParaRPr lang="en-US" b="1" dirty="0"/>
          </a:p>
        </p:txBody>
      </p:sp>
      <p:sp>
        <p:nvSpPr>
          <p:cNvPr id="3" name="Content Placeholder 2"/>
          <p:cNvSpPr>
            <a:spLocks noGrp="1"/>
          </p:cNvSpPr>
          <p:nvPr>
            <p:ph idx="1"/>
          </p:nvPr>
        </p:nvSpPr>
        <p:spPr/>
        <p:txBody>
          <a:bodyPr>
            <a:noAutofit/>
          </a:bodyPr>
          <a:lstStyle/>
          <a:p>
            <a:r>
              <a:rPr lang="en-US" sz="2400" b="1" dirty="0"/>
              <a:t>USE PASSIVE VOICE WHEN:</a:t>
            </a:r>
          </a:p>
          <a:p>
            <a:pPr marL="0" indent="0">
              <a:buNone/>
            </a:pPr>
            <a:r>
              <a:rPr lang="en-US" sz="2400" dirty="0"/>
              <a:t>1. When you want to </a:t>
            </a:r>
            <a:r>
              <a:rPr lang="en-US" sz="2400" b="1" u="sng" dirty="0"/>
              <a:t>avoid personal comments </a:t>
            </a:r>
            <a:r>
              <a:rPr lang="en-US" sz="2400" dirty="0"/>
              <a:t>as in “ The October </a:t>
            </a:r>
            <a:r>
              <a:rPr lang="en-US" sz="2400" dirty="0" err="1"/>
              <a:t>cheque</a:t>
            </a:r>
            <a:r>
              <a:rPr lang="en-US" sz="2400" dirty="0"/>
              <a:t> was not included” is better than “ </a:t>
            </a:r>
            <a:r>
              <a:rPr lang="en-US" sz="2400" b="1" dirty="0"/>
              <a:t>you failed to include the October </a:t>
            </a:r>
            <a:r>
              <a:rPr lang="en-US" sz="2400" b="1" dirty="0" err="1"/>
              <a:t>cheque</a:t>
            </a:r>
            <a:r>
              <a:rPr lang="en-US" sz="2400" dirty="0"/>
              <a:t>” </a:t>
            </a:r>
          </a:p>
          <a:p>
            <a:r>
              <a:rPr lang="en-US" sz="2400" dirty="0"/>
              <a:t>OR “Attendance at the meeting is required” is less harsh than “you must attend the meeting”. </a:t>
            </a:r>
          </a:p>
          <a:p>
            <a:pPr marL="0" indent="0">
              <a:buNone/>
            </a:pPr>
            <a:r>
              <a:rPr lang="en-US" sz="2400" dirty="0"/>
              <a:t>2. When you want to </a:t>
            </a:r>
            <a:r>
              <a:rPr lang="en-US" sz="2400" b="1" u="sng" dirty="0"/>
              <a:t>stress the object of action</a:t>
            </a:r>
            <a:r>
              <a:rPr lang="en-US" sz="2400" dirty="0"/>
              <a:t>. </a:t>
            </a:r>
          </a:p>
          <a:p>
            <a:r>
              <a:rPr lang="en-US" sz="2400" dirty="0"/>
              <a:t>As “You are invited” is more suitable than , “ we invite you” </a:t>
            </a:r>
          </a:p>
          <a:p>
            <a:pPr marL="0" indent="0">
              <a:buNone/>
            </a:pPr>
            <a:r>
              <a:rPr lang="en-US" sz="2400" dirty="0"/>
              <a:t>3. When the </a:t>
            </a:r>
            <a:r>
              <a:rPr lang="en-US" sz="2400" b="1" u="sng" dirty="0"/>
              <a:t>doer is not important. </a:t>
            </a:r>
          </a:p>
          <a:p>
            <a:r>
              <a:rPr lang="en-US" sz="2400" dirty="0"/>
              <a:t>As “ Three announcements were made before the meeting started” the announcer is not important.</a:t>
            </a:r>
          </a:p>
        </p:txBody>
      </p:sp>
    </p:spTree>
    <p:extLst>
      <p:ext uri="{BB962C8B-B14F-4D97-AF65-F5344CB8AC3E}">
        <p14:creationId xmlns:p14="http://schemas.microsoft.com/office/powerpoint/2010/main" val="1321073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04088"/>
            <a:ext cx="8229600" cy="896112"/>
          </a:xfrm>
        </p:spPr>
        <p:txBody>
          <a:bodyPr/>
          <a:lstStyle/>
          <a:p>
            <a:pPr algn="ctr"/>
            <a:r>
              <a:rPr lang="en-US" b="1" dirty="0">
                <a:solidFill>
                  <a:schemeClr val="tx1"/>
                </a:solidFill>
                <a:latin typeface="Georgia" pitchFamily="18" charset="0"/>
              </a:rPr>
              <a:t>THE SEVEN Cs</a:t>
            </a:r>
          </a:p>
        </p:txBody>
      </p:sp>
      <p:sp>
        <p:nvSpPr>
          <p:cNvPr id="3" name="Content Placeholder 2"/>
          <p:cNvSpPr>
            <a:spLocks noGrp="1"/>
          </p:cNvSpPr>
          <p:nvPr>
            <p:ph idx="1"/>
          </p:nvPr>
        </p:nvSpPr>
        <p:spPr/>
        <p:txBody>
          <a:bodyPr/>
          <a:lstStyle/>
          <a:p>
            <a:pPr marL="514350" indent="-514350">
              <a:buFont typeface="+mj-lt"/>
              <a:buAutoNum type="arabicPeriod"/>
              <a:defRPr/>
            </a:pPr>
            <a:r>
              <a:rPr lang="en-US" dirty="0">
                <a:latin typeface="Georgia" pitchFamily="18" charset="0"/>
              </a:rPr>
              <a:t>Completeness</a:t>
            </a:r>
          </a:p>
          <a:p>
            <a:pPr marL="514350" indent="-514350">
              <a:buFont typeface="+mj-lt"/>
              <a:buAutoNum type="arabicPeriod"/>
              <a:defRPr/>
            </a:pPr>
            <a:r>
              <a:rPr lang="en-US" dirty="0">
                <a:latin typeface="Georgia" pitchFamily="18" charset="0"/>
              </a:rPr>
              <a:t>Conciseness</a:t>
            </a:r>
          </a:p>
          <a:p>
            <a:pPr marL="514350" indent="-514350">
              <a:buFont typeface="+mj-lt"/>
              <a:buAutoNum type="arabicPeriod"/>
              <a:defRPr/>
            </a:pPr>
            <a:r>
              <a:rPr lang="en-US" dirty="0">
                <a:latin typeface="Georgia" pitchFamily="18" charset="0"/>
              </a:rPr>
              <a:t>Consideration</a:t>
            </a:r>
          </a:p>
          <a:p>
            <a:pPr marL="514350" indent="-514350">
              <a:buFont typeface="+mj-lt"/>
              <a:buAutoNum type="arabicPeriod"/>
              <a:defRPr/>
            </a:pPr>
            <a:r>
              <a:rPr lang="en-US" dirty="0">
                <a:latin typeface="Georgia" pitchFamily="18" charset="0"/>
              </a:rPr>
              <a:t>Concreteness</a:t>
            </a:r>
          </a:p>
          <a:p>
            <a:pPr marL="514350" indent="-514350">
              <a:buFont typeface="+mj-lt"/>
              <a:buAutoNum type="arabicPeriod"/>
              <a:defRPr/>
            </a:pPr>
            <a:r>
              <a:rPr lang="en-US" dirty="0">
                <a:latin typeface="Georgia" pitchFamily="18" charset="0"/>
              </a:rPr>
              <a:t>Clarity</a:t>
            </a:r>
          </a:p>
          <a:p>
            <a:pPr marL="514350" indent="-514350">
              <a:buFont typeface="+mj-lt"/>
              <a:buAutoNum type="arabicPeriod"/>
              <a:defRPr/>
            </a:pPr>
            <a:r>
              <a:rPr lang="en-US" dirty="0">
                <a:latin typeface="Georgia" pitchFamily="18" charset="0"/>
              </a:rPr>
              <a:t>Courtesy</a:t>
            </a:r>
          </a:p>
          <a:p>
            <a:pPr marL="514350" indent="-514350">
              <a:buFont typeface="+mj-lt"/>
              <a:buAutoNum type="arabicPeriod"/>
              <a:defRPr/>
            </a:pPr>
            <a:r>
              <a:rPr lang="en-US" dirty="0">
                <a:latin typeface="Georgia" pitchFamily="18" charset="0"/>
              </a:rPr>
              <a:t>Correctness</a:t>
            </a:r>
          </a:p>
          <a:p>
            <a:pPr marL="514350" indent="-514350">
              <a:buFont typeface="+mj-lt"/>
              <a:buAutoNum type="arabicPeriod"/>
            </a:pPr>
            <a:endParaRPr lang="en-US" dirty="0">
              <a:latin typeface="Georgia" pitchFamily="18" charset="0"/>
            </a:endParaRPr>
          </a:p>
        </p:txBody>
      </p:sp>
    </p:spTree>
    <p:extLst>
      <p:ext uri="{BB962C8B-B14F-4D97-AF65-F5344CB8AC3E}">
        <p14:creationId xmlns:p14="http://schemas.microsoft.com/office/powerpoint/2010/main" val="23773148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Autofit/>
          </a:bodyPr>
          <a:lstStyle/>
          <a:p>
            <a:pPr marL="0" indent="0">
              <a:buNone/>
            </a:pPr>
            <a:r>
              <a:rPr lang="en-US" sz="3200" b="1" dirty="0"/>
              <a:t>Put action in verbs, not in nouns</a:t>
            </a:r>
          </a:p>
          <a:p>
            <a:pPr marL="0" indent="0">
              <a:buNone/>
            </a:pPr>
            <a:r>
              <a:rPr lang="en-US" sz="2400" b="1" dirty="0"/>
              <a:t>Example:</a:t>
            </a:r>
            <a:r>
              <a:rPr lang="en-US" sz="2400" dirty="0"/>
              <a:t> The function of this office is the collection of payments and compilation of statements.</a:t>
            </a:r>
          </a:p>
          <a:p>
            <a:pPr marL="0" indent="0">
              <a:buNone/>
            </a:pPr>
            <a:r>
              <a:rPr lang="en-US" sz="2400" b="1" dirty="0"/>
              <a:t>Concrete:</a:t>
            </a:r>
            <a:r>
              <a:rPr lang="en-US" sz="2400" dirty="0"/>
              <a:t> This office collects payments and compiles statements.</a:t>
            </a:r>
          </a:p>
          <a:p>
            <a:pPr marL="0" indent="0">
              <a:buNone/>
            </a:pPr>
            <a:endParaRPr lang="en-US" sz="2400" dirty="0"/>
          </a:p>
          <a:p>
            <a:pPr marL="0" indent="0">
              <a:buNone/>
            </a:pPr>
            <a:r>
              <a:rPr lang="en-US" sz="3200" b="1" dirty="0"/>
              <a:t>Put action in Verbs, not in infinitives</a:t>
            </a:r>
          </a:p>
          <a:p>
            <a:pPr marL="0" indent="0">
              <a:buNone/>
            </a:pPr>
            <a:r>
              <a:rPr lang="en-US" sz="2400" b="1" dirty="0"/>
              <a:t>Example:</a:t>
            </a:r>
            <a:r>
              <a:rPr lang="en-US" sz="2400" dirty="0"/>
              <a:t> The duty of a secretary is to check all incoming mails and to record it.</a:t>
            </a:r>
          </a:p>
          <a:p>
            <a:pPr marL="0" indent="0">
              <a:buNone/>
            </a:pPr>
            <a:r>
              <a:rPr lang="en-US" sz="2400" b="1" dirty="0"/>
              <a:t>Concrete:</a:t>
            </a:r>
            <a:r>
              <a:rPr lang="en-US" sz="2400" dirty="0"/>
              <a:t> A secretary checks and record all the incoming mails. </a:t>
            </a:r>
          </a:p>
        </p:txBody>
      </p:sp>
    </p:spTree>
    <p:extLst>
      <p:ext uri="{BB962C8B-B14F-4D97-AF65-F5344CB8AC3E}">
        <p14:creationId xmlns:p14="http://schemas.microsoft.com/office/powerpoint/2010/main" val="27432361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 xmlns:a16="http://schemas.microsoft.com/office/drawing/2014/main" id="{053AA9FF-1987-4B13-845C-E1F72A55908E}"/>
              </a:ext>
            </a:extLst>
          </p:cNvPr>
          <p:cNvSpPr>
            <a:spLocks noGrp="1" noRot="1" noChangeArrowheads="1"/>
          </p:cNvSpPr>
          <p:nvPr>
            <p:ph type="title"/>
          </p:nvPr>
        </p:nvSpPr>
        <p:spPr>
          <a:xfrm>
            <a:off x="1981200" y="1752600"/>
            <a:ext cx="8229600" cy="685800"/>
          </a:xfrm>
        </p:spPr>
        <p:txBody>
          <a:bodyPr/>
          <a:lstStyle/>
          <a:p>
            <a:pPr eaLnBrk="1" hangingPunct="1">
              <a:defRPr/>
            </a:pPr>
            <a:r>
              <a:rPr lang="en-US" sz="2400" dirty="0">
                <a:cs typeface="Times New Roman" pitchFamily="18" charset="0"/>
              </a:rPr>
              <a:t>Put action into the words by using active instead of passive voice.</a:t>
            </a:r>
          </a:p>
        </p:txBody>
      </p:sp>
      <p:sp>
        <p:nvSpPr>
          <p:cNvPr id="92163" name="Rectangle 3">
            <a:extLst>
              <a:ext uri="{FF2B5EF4-FFF2-40B4-BE49-F238E27FC236}">
                <a16:creationId xmlns="" xmlns:a16="http://schemas.microsoft.com/office/drawing/2014/main" id="{85E4B61E-A626-463D-BD89-63C7EF73DCAE}"/>
              </a:ext>
            </a:extLst>
          </p:cNvPr>
          <p:cNvSpPr>
            <a:spLocks noGrp="1" noChangeArrowheads="1"/>
          </p:cNvSpPr>
          <p:nvPr>
            <p:ph type="body" idx="1"/>
          </p:nvPr>
        </p:nvSpPr>
        <p:spPr>
          <a:xfrm>
            <a:off x="2057400" y="2438400"/>
            <a:ext cx="8229600" cy="1066800"/>
          </a:xfrm>
        </p:spPr>
        <p:txBody>
          <a:bodyPr>
            <a:noAutofit/>
          </a:bodyPr>
          <a:lstStyle/>
          <a:p>
            <a:pPr>
              <a:spcBef>
                <a:spcPts val="0"/>
              </a:spcBef>
              <a:defRPr/>
            </a:pPr>
            <a:r>
              <a:rPr lang="en-US" sz="3600" dirty="0"/>
              <a:t>Tests were made by us</a:t>
            </a:r>
          </a:p>
          <a:p>
            <a:pPr>
              <a:spcBef>
                <a:spcPts val="0"/>
              </a:spcBef>
              <a:defRPr/>
            </a:pPr>
            <a:endParaRPr lang="en-US" sz="1800" dirty="0"/>
          </a:p>
          <a:p>
            <a:pPr>
              <a:spcBef>
                <a:spcPts val="0"/>
              </a:spcBef>
              <a:defRPr/>
            </a:pPr>
            <a:r>
              <a:rPr lang="en-US" sz="3600" dirty="0"/>
              <a:t>A full report will be sent to you by the supervisor.</a:t>
            </a:r>
          </a:p>
          <a:p>
            <a:pPr>
              <a:spcBef>
                <a:spcPts val="0"/>
              </a:spcBef>
              <a:defRPr/>
            </a:pPr>
            <a:endParaRPr lang="en-US" sz="1800" dirty="0">
              <a:cs typeface="Times New Roman" pitchFamily="18" charset="0"/>
            </a:endParaRPr>
          </a:p>
        </p:txBody>
      </p:sp>
      <p:sp>
        <p:nvSpPr>
          <p:cNvPr id="92164" name="Rectangle 4">
            <a:extLst>
              <a:ext uri="{FF2B5EF4-FFF2-40B4-BE49-F238E27FC236}">
                <a16:creationId xmlns="" xmlns:a16="http://schemas.microsoft.com/office/drawing/2014/main" id="{C0167663-CEB5-4E2D-B5DB-CB7E23DB7437}"/>
              </a:ext>
            </a:extLst>
          </p:cNvPr>
          <p:cNvSpPr>
            <a:spLocks noRot="1" noChangeArrowheads="1"/>
          </p:cNvSpPr>
          <p:nvPr/>
        </p:nvSpPr>
        <p:spPr bwMode="auto">
          <a:xfrm>
            <a:off x="1981200" y="533400"/>
            <a:ext cx="8229600" cy="1143000"/>
          </a:xfrm>
          <a:prstGeom prst="rect">
            <a:avLst/>
          </a:prstGeom>
          <a:noFill/>
          <a:ln w="9525">
            <a:noFill/>
            <a:miter lim="800000"/>
            <a:headEnd/>
            <a:tailEnd/>
          </a:ln>
          <a:effectLst/>
        </p:spPr>
        <p:txBody>
          <a:bodyPr anchor="ctr"/>
          <a:lstStyle/>
          <a:p>
            <a:pPr algn="ctr">
              <a:defRPr/>
            </a:pPr>
            <a:r>
              <a:rPr lang="en-US" sz="4400" b="1" dirty="0">
                <a:solidFill>
                  <a:srgbClr val="04617B"/>
                </a:solidFill>
                <a:effectLst>
                  <a:outerShdw blurRad="38100" dist="38100" dir="2700000" algn="tl">
                    <a:srgbClr val="C0C0C0"/>
                  </a:outerShdw>
                </a:effectLst>
              </a:rPr>
              <a:t>Exercise-2</a:t>
            </a:r>
            <a:endParaRPr lang="en-US" sz="3600" dirty="0">
              <a:solidFill>
                <a:srgbClr val="04617B"/>
              </a:solidFill>
              <a:effectLst>
                <a:outerShdw blurRad="38100" dist="38100" dir="2700000" algn="tl">
                  <a:srgbClr val="C0C0C0"/>
                </a:outerShdw>
              </a:effectLst>
              <a:cs typeface="Times New Roman" pitchFamily="18" charset="0"/>
            </a:endParaRPr>
          </a:p>
        </p:txBody>
      </p:sp>
    </p:spTree>
    <p:extLst>
      <p:ext uri="{BB962C8B-B14F-4D97-AF65-F5344CB8AC3E}">
        <p14:creationId xmlns:p14="http://schemas.microsoft.com/office/powerpoint/2010/main" val="18680068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04088"/>
            <a:ext cx="8229600" cy="972312"/>
          </a:xfrm>
        </p:spPr>
        <p:txBody>
          <a:bodyPr/>
          <a:lstStyle/>
          <a:p>
            <a:pPr algn="ctr"/>
            <a:r>
              <a:rPr lang="en-US" b="1" dirty="0">
                <a:solidFill>
                  <a:schemeClr val="tx1"/>
                </a:solidFill>
                <a:latin typeface="Georgia" pitchFamily="18" charset="0"/>
              </a:rPr>
              <a:t>5- CLARITY</a:t>
            </a:r>
          </a:p>
        </p:txBody>
      </p:sp>
      <p:sp>
        <p:nvSpPr>
          <p:cNvPr id="3" name="Content Placeholder 2"/>
          <p:cNvSpPr>
            <a:spLocks noGrp="1"/>
          </p:cNvSpPr>
          <p:nvPr>
            <p:ph idx="1"/>
          </p:nvPr>
        </p:nvSpPr>
        <p:spPr/>
        <p:txBody>
          <a:bodyPr/>
          <a:lstStyle/>
          <a:p>
            <a:pPr algn="just">
              <a:buNone/>
              <a:defRPr/>
            </a:pPr>
            <a:r>
              <a:rPr lang="en-US" dirty="0">
                <a:latin typeface="Georgia" pitchFamily="18" charset="0"/>
              </a:rPr>
              <a:t>Getting the meaning from your </a:t>
            </a:r>
            <a:r>
              <a:rPr lang="en-US" dirty="0">
                <a:solidFill>
                  <a:srgbClr val="FF0000"/>
                </a:solidFill>
                <a:latin typeface="Georgia" pitchFamily="18" charset="0"/>
              </a:rPr>
              <a:t>head to the head</a:t>
            </a:r>
            <a:r>
              <a:rPr lang="en-US" dirty="0">
                <a:latin typeface="Georgia" pitchFamily="18" charset="0"/>
              </a:rPr>
              <a:t> of your reader (accurately) is the purpose of clarity. Of course you know it is not simple. We all carry around our own unique interpretations, ideas, experiences associated with words.</a:t>
            </a:r>
          </a:p>
          <a:p>
            <a:pPr algn="just">
              <a:buNone/>
              <a:defRPr/>
            </a:pPr>
            <a:endParaRPr lang="en-US" dirty="0">
              <a:latin typeface="Georgia" pitchFamily="18" charset="0"/>
            </a:endParaRPr>
          </a:p>
          <a:p>
            <a:pPr algn="just">
              <a:defRPr/>
            </a:pPr>
            <a:r>
              <a:rPr lang="en-US" dirty="0">
                <a:latin typeface="Georgia" pitchFamily="18" charset="0"/>
              </a:rPr>
              <a:t>Choose precise, concrete and familiar words.</a:t>
            </a:r>
          </a:p>
          <a:p>
            <a:pPr algn="just">
              <a:defRPr/>
            </a:pPr>
            <a:r>
              <a:rPr lang="en-US" dirty="0">
                <a:latin typeface="Georgia" pitchFamily="18" charset="0"/>
              </a:rPr>
              <a:t>Construct effective sentences and paragraphs.</a:t>
            </a:r>
          </a:p>
          <a:p>
            <a:endParaRPr lang="en-US" dirty="0"/>
          </a:p>
        </p:txBody>
      </p:sp>
    </p:spTree>
    <p:extLst>
      <p:ext uri="{BB962C8B-B14F-4D97-AF65-F5344CB8AC3E}">
        <p14:creationId xmlns:p14="http://schemas.microsoft.com/office/powerpoint/2010/main" val="20031470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dirty="0">
                <a:solidFill>
                  <a:schemeClr val="tx1"/>
                </a:solidFill>
                <a:latin typeface="Georgia" pitchFamily="18" charset="0"/>
              </a:rPr>
              <a:t>Choose Precise, Concrete, and Familiar Words</a:t>
            </a:r>
          </a:p>
        </p:txBody>
      </p:sp>
      <p:sp>
        <p:nvSpPr>
          <p:cNvPr id="3" name="Content Placeholder 2"/>
          <p:cNvSpPr>
            <a:spLocks noGrp="1"/>
          </p:cNvSpPr>
          <p:nvPr>
            <p:ph idx="1"/>
          </p:nvPr>
        </p:nvSpPr>
        <p:spPr>
          <a:xfrm>
            <a:off x="1981200" y="1676400"/>
            <a:ext cx="8229600" cy="4693920"/>
          </a:xfrm>
        </p:spPr>
        <p:txBody>
          <a:bodyPr/>
          <a:lstStyle/>
          <a:p>
            <a:r>
              <a:rPr lang="en-US" dirty="0">
                <a:latin typeface="Georgia" pitchFamily="18" charset="0"/>
              </a:rPr>
              <a:t>Clarity is achieved in part through a balance between precise language and familiar language. Precise words need not be pretentious.</a:t>
            </a:r>
          </a:p>
          <a:p>
            <a:endParaRPr lang="en-US" dirty="0"/>
          </a:p>
        </p:txBody>
      </p:sp>
      <p:sp>
        <p:nvSpPr>
          <p:cNvPr id="4" name="Text Box 4"/>
          <p:cNvSpPr txBox="1">
            <a:spLocks noChangeArrowheads="1"/>
          </p:cNvSpPr>
          <p:nvPr/>
        </p:nvSpPr>
        <p:spPr bwMode="auto">
          <a:xfrm>
            <a:off x="3276600" y="2895601"/>
            <a:ext cx="1828800" cy="461665"/>
          </a:xfrm>
          <a:prstGeom prst="rect">
            <a:avLst/>
          </a:prstGeom>
          <a:solidFill>
            <a:schemeClr val="tx1"/>
          </a:solidFill>
          <a:ln w="9525">
            <a:noFill/>
            <a:miter lim="800000"/>
            <a:headEnd/>
            <a:tailEnd/>
          </a:ln>
        </p:spPr>
        <p:txBody>
          <a:bodyPr wrap="square">
            <a:spAutoFit/>
          </a:bodyPr>
          <a:lstStyle/>
          <a:p>
            <a:pPr>
              <a:spcBef>
                <a:spcPct val="50000"/>
              </a:spcBef>
            </a:pPr>
            <a:r>
              <a:rPr lang="en-US" sz="2400" b="1" dirty="0">
                <a:solidFill>
                  <a:srgbClr val="DBF5F9"/>
                </a:solidFill>
              </a:rPr>
              <a:t>Familiar</a:t>
            </a:r>
            <a:endParaRPr lang="en-US" sz="3200" b="1" dirty="0">
              <a:solidFill>
                <a:srgbClr val="DBF5F9"/>
              </a:solidFill>
            </a:endParaRPr>
          </a:p>
        </p:txBody>
      </p:sp>
      <p:sp>
        <p:nvSpPr>
          <p:cNvPr id="5" name="Text Box 6"/>
          <p:cNvSpPr txBox="1">
            <a:spLocks noChangeArrowheads="1"/>
          </p:cNvSpPr>
          <p:nvPr/>
        </p:nvSpPr>
        <p:spPr bwMode="auto">
          <a:xfrm>
            <a:off x="2590800" y="3276600"/>
            <a:ext cx="2971800" cy="3231654"/>
          </a:xfrm>
          <a:prstGeom prst="rect">
            <a:avLst/>
          </a:prstGeom>
          <a:solidFill>
            <a:schemeClr val="bg2"/>
          </a:solidFill>
          <a:ln w="9525">
            <a:noFill/>
            <a:miter lim="800000"/>
            <a:headEnd/>
            <a:tailEnd/>
          </a:ln>
        </p:spPr>
        <p:txBody>
          <a:bodyPr>
            <a:spAutoFit/>
          </a:bodyPr>
          <a:lstStyle/>
          <a:p>
            <a:pPr>
              <a:spcBef>
                <a:spcPct val="50000"/>
              </a:spcBef>
            </a:pPr>
            <a:r>
              <a:rPr lang="en-US" sz="2400" b="1" dirty="0">
                <a:solidFill>
                  <a:prstClr val="black"/>
                </a:solidFill>
              </a:rPr>
              <a:t>About</a:t>
            </a:r>
          </a:p>
          <a:p>
            <a:pPr>
              <a:spcBef>
                <a:spcPct val="50000"/>
              </a:spcBef>
            </a:pPr>
            <a:r>
              <a:rPr lang="en-US" sz="2400" b="1" dirty="0">
                <a:solidFill>
                  <a:prstClr val="black"/>
                </a:solidFill>
              </a:rPr>
              <a:t>After</a:t>
            </a:r>
          </a:p>
          <a:p>
            <a:pPr>
              <a:spcBef>
                <a:spcPct val="50000"/>
              </a:spcBef>
            </a:pPr>
            <a:r>
              <a:rPr lang="en-US" sz="2400" b="1" dirty="0">
                <a:solidFill>
                  <a:prstClr val="black"/>
                </a:solidFill>
              </a:rPr>
              <a:t>Home</a:t>
            </a:r>
          </a:p>
          <a:p>
            <a:pPr>
              <a:spcBef>
                <a:spcPct val="50000"/>
              </a:spcBef>
            </a:pPr>
            <a:r>
              <a:rPr lang="en-US" sz="2400" b="1" dirty="0">
                <a:solidFill>
                  <a:prstClr val="black"/>
                </a:solidFill>
              </a:rPr>
              <a:t>For example</a:t>
            </a:r>
          </a:p>
          <a:p>
            <a:pPr>
              <a:spcBef>
                <a:spcPct val="50000"/>
              </a:spcBef>
            </a:pPr>
            <a:r>
              <a:rPr lang="en-US" sz="2400" b="1" dirty="0">
                <a:solidFill>
                  <a:prstClr val="black"/>
                </a:solidFill>
              </a:rPr>
              <a:t>Pay</a:t>
            </a:r>
          </a:p>
          <a:p>
            <a:pPr>
              <a:spcBef>
                <a:spcPct val="50000"/>
              </a:spcBef>
            </a:pPr>
            <a:r>
              <a:rPr lang="en-US" sz="2400" b="1" dirty="0">
                <a:solidFill>
                  <a:prstClr val="black"/>
                </a:solidFill>
              </a:rPr>
              <a:t>Invoice</a:t>
            </a:r>
          </a:p>
        </p:txBody>
      </p:sp>
      <p:sp>
        <p:nvSpPr>
          <p:cNvPr id="6" name="Text Box 5"/>
          <p:cNvSpPr txBox="1">
            <a:spLocks noChangeArrowheads="1"/>
          </p:cNvSpPr>
          <p:nvPr/>
        </p:nvSpPr>
        <p:spPr bwMode="auto">
          <a:xfrm>
            <a:off x="7086600" y="2819401"/>
            <a:ext cx="2590800" cy="461665"/>
          </a:xfrm>
          <a:prstGeom prst="rect">
            <a:avLst/>
          </a:prstGeom>
          <a:solidFill>
            <a:schemeClr val="tx1"/>
          </a:solidFill>
          <a:ln w="9525">
            <a:noFill/>
            <a:miter lim="800000"/>
            <a:headEnd/>
            <a:tailEnd/>
          </a:ln>
        </p:spPr>
        <p:txBody>
          <a:bodyPr wrap="square">
            <a:spAutoFit/>
          </a:bodyPr>
          <a:lstStyle/>
          <a:p>
            <a:pPr>
              <a:spcBef>
                <a:spcPct val="50000"/>
              </a:spcBef>
            </a:pPr>
            <a:r>
              <a:rPr lang="en-US" sz="2400" b="1" dirty="0">
                <a:solidFill>
                  <a:srgbClr val="DBF5F9"/>
                </a:solidFill>
              </a:rPr>
              <a:t>Pretentious</a:t>
            </a:r>
            <a:endParaRPr lang="en-US" sz="3200" b="1" dirty="0">
              <a:solidFill>
                <a:srgbClr val="DBF5F9"/>
              </a:solidFill>
            </a:endParaRPr>
          </a:p>
        </p:txBody>
      </p:sp>
      <p:sp>
        <p:nvSpPr>
          <p:cNvPr id="7" name="Text Box 7"/>
          <p:cNvSpPr txBox="1">
            <a:spLocks noChangeArrowheads="1"/>
          </p:cNvSpPr>
          <p:nvPr/>
        </p:nvSpPr>
        <p:spPr bwMode="auto">
          <a:xfrm>
            <a:off x="6629400" y="3200400"/>
            <a:ext cx="3200400" cy="3600986"/>
          </a:xfrm>
          <a:prstGeom prst="rect">
            <a:avLst/>
          </a:prstGeom>
          <a:solidFill>
            <a:schemeClr val="bg2"/>
          </a:solidFill>
          <a:ln w="9525">
            <a:noFill/>
            <a:miter lim="800000"/>
            <a:headEnd/>
            <a:tailEnd/>
          </a:ln>
        </p:spPr>
        <p:txBody>
          <a:bodyPr>
            <a:spAutoFit/>
          </a:bodyPr>
          <a:lstStyle/>
          <a:p>
            <a:pPr>
              <a:spcBef>
                <a:spcPct val="50000"/>
              </a:spcBef>
            </a:pPr>
            <a:r>
              <a:rPr lang="en-US" sz="2400" b="1" dirty="0">
                <a:solidFill>
                  <a:prstClr val="black"/>
                </a:solidFill>
              </a:rPr>
              <a:t>Circa (L)</a:t>
            </a:r>
          </a:p>
          <a:p>
            <a:pPr>
              <a:spcBef>
                <a:spcPct val="50000"/>
              </a:spcBef>
            </a:pPr>
            <a:r>
              <a:rPr lang="en-US" sz="2400" b="1" dirty="0">
                <a:solidFill>
                  <a:prstClr val="black"/>
                </a:solidFill>
              </a:rPr>
              <a:t>Subsequent</a:t>
            </a:r>
          </a:p>
          <a:p>
            <a:pPr>
              <a:spcBef>
                <a:spcPct val="50000"/>
              </a:spcBef>
            </a:pPr>
            <a:r>
              <a:rPr lang="en-US" sz="2400" b="1" dirty="0">
                <a:solidFill>
                  <a:prstClr val="black"/>
                </a:solidFill>
              </a:rPr>
              <a:t>Domicile</a:t>
            </a:r>
          </a:p>
          <a:p>
            <a:pPr>
              <a:spcBef>
                <a:spcPct val="50000"/>
              </a:spcBef>
            </a:pPr>
            <a:r>
              <a:rPr lang="en-US" sz="2400" b="1" dirty="0">
                <a:solidFill>
                  <a:prstClr val="black"/>
                </a:solidFill>
              </a:rPr>
              <a:t>e.g. (L)</a:t>
            </a:r>
          </a:p>
          <a:p>
            <a:pPr>
              <a:spcBef>
                <a:spcPct val="50000"/>
              </a:spcBef>
            </a:pPr>
            <a:r>
              <a:rPr lang="en-US" sz="2400" b="1" dirty="0">
                <a:solidFill>
                  <a:prstClr val="black"/>
                </a:solidFill>
              </a:rPr>
              <a:t>Remuneration</a:t>
            </a:r>
          </a:p>
          <a:p>
            <a:pPr>
              <a:spcBef>
                <a:spcPct val="50000"/>
              </a:spcBef>
            </a:pPr>
            <a:r>
              <a:rPr lang="en-US" sz="2400" b="1" dirty="0">
                <a:solidFill>
                  <a:prstClr val="black"/>
                </a:solidFill>
              </a:rPr>
              <a:t>Statement for Payment</a:t>
            </a:r>
          </a:p>
        </p:txBody>
      </p:sp>
    </p:spTree>
    <p:extLst>
      <p:ext uri="{BB962C8B-B14F-4D97-AF65-F5344CB8AC3E}">
        <p14:creationId xmlns:p14="http://schemas.microsoft.com/office/powerpoint/2010/main" val="8705420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2133600" y="3729336"/>
            <a:ext cx="1828800" cy="461665"/>
          </a:xfrm>
          <a:prstGeom prst="rect">
            <a:avLst/>
          </a:prstGeom>
          <a:solidFill>
            <a:schemeClr val="tx1"/>
          </a:solidFill>
          <a:ln w="9525">
            <a:noFill/>
            <a:miter lim="800000"/>
            <a:headEnd/>
            <a:tailEnd/>
          </a:ln>
        </p:spPr>
        <p:txBody>
          <a:bodyPr wrap="square">
            <a:spAutoFit/>
          </a:bodyPr>
          <a:lstStyle/>
          <a:p>
            <a:pPr>
              <a:spcBef>
                <a:spcPct val="50000"/>
              </a:spcBef>
            </a:pPr>
            <a:r>
              <a:rPr lang="en-US" sz="2400" b="1" dirty="0">
                <a:solidFill>
                  <a:srgbClr val="DBF5F9"/>
                </a:solidFill>
              </a:rPr>
              <a:t>Familiar</a:t>
            </a:r>
            <a:endParaRPr lang="en-US" sz="3200" b="1" dirty="0">
              <a:solidFill>
                <a:srgbClr val="DBF5F9"/>
              </a:solidFill>
            </a:endParaRPr>
          </a:p>
        </p:txBody>
      </p:sp>
      <p:sp>
        <p:nvSpPr>
          <p:cNvPr id="5" name="TextBox 4"/>
          <p:cNvSpPr txBox="1"/>
          <p:nvPr/>
        </p:nvSpPr>
        <p:spPr>
          <a:xfrm>
            <a:off x="2133600" y="4431268"/>
            <a:ext cx="7880106" cy="369332"/>
          </a:xfrm>
          <a:prstGeom prst="rect">
            <a:avLst/>
          </a:prstGeom>
          <a:noFill/>
        </p:spPr>
        <p:txBody>
          <a:bodyPr wrap="none" rtlCol="0">
            <a:spAutoFit/>
          </a:bodyPr>
          <a:lstStyle/>
          <a:p>
            <a:r>
              <a:rPr lang="en-US" dirty="0">
                <a:solidFill>
                  <a:prstClr val="black"/>
                </a:solidFill>
              </a:rPr>
              <a:t>The data we studied show that your property is profitable and in high demand.</a:t>
            </a:r>
          </a:p>
        </p:txBody>
      </p:sp>
      <p:sp>
        <p:nvSpPr>
          <p:cNvPr id="6" name="Text Box 4"/>
          <p:cNvSpPr txBox="1">
            <a:spLocks noChangeArrowheads="1"/>
          </p:cNvSpPr>
          <p:nvPr/>
        </p:nvSpPr>
        <p:spPr bwMode="auto">
          <a:xfrm>
            <a:off x="2133600" y="1371601"/>
            <a:ext cx="1828800" cy="461665"/>
          </a:xfrm>
          <a:prstGeom prst="rect">
            <a:avLst/>
          </a:prstGeom>
          <a:solidFill>
            <a:schemeClr val="tx1"/>
          </a:solidFill>
          <a:ln w="9525">
            <a:noFill/>
            <a:miter lim="800000"/>
            <a:headEnd/>
            <a:tailEnd/>
          </a:ln>
        </p:spPr>
        <p:txBody>
          <a:bodyPr wrap="square">
            <a:spAutoFit/>
          </a:bodyPr>
          <a:lstStyle/>
          <a:p>
            <a:pPr>
              <a:spcBef>
                <a:spcPct val="50000"/>
              </a:spcBef>
            </a:pPr>
            <a:r>
              <a:rPr lang="en-US" sz="2400" b="1" dirty="0">
                <a:solidFill>
                  <a:srgbClr val="DBF5F9"/>
                </a:solidFill>
              </a:rPr>
              <a:t>Unfamiliar</a:t>
            </a:r>
            <a:endParaRPr lang="en-US" sz="3200" b="1" dirty="0">
              <a:solidFill>
                <a:srgbClr val="DBF5F9"/>
              </a:solidFill>
            </a:endParaRPr>
          </a:p>
        </p:txBody>
      </p:sp>
      <p:sp>
        <p:nvSpPr>
          <p:cNvPr id="7" name="TextBox 6"/>
          <p:cNvSpPr txBox="1"/>
          <p:nvPr/>
        </p:nvSpPr>
        <p:spPr>
          <a:xfrm>
            <a:off x="2133601" y="2133601"/>
            <a:ext cx="7698133" cy="646331"/>
          </a:xfrm>
          <a:prstGeom prst="rect">
            <a:avLst/>
          </a:prstGeom>
          <a:noFill/>
        </p:spPr>
        <p:txBody>
          <a:bodyPr wrap="none" rtlCol="0">
            <a:spAutoFit/>
          </a:bodyPr>
          <a:lstStyle/>
          <a:p>
            <a:r>
              <a:rPr lang="en-US" dirty="0">
                <a:solidFill>
                  <a:prstClr val="black"/>
                </a:solidFill>
              </a:rPr>
              <a:t>After our perusal of pertinent data, the conclusion is that a lucrative market </a:t>
            </a:r>
          </a:p>
          <a:p>
            <a:r>
              <a:rPr lang="en-US" dirty="0">
                <a:solidFill>
                  <a:prstClr val="black"/>
                </a:solidFill>
              </a:rPr>
              <a:t>exists for the subject properly.</a:t>
            </a:r>
          </a:p>
        </p:txBody>
      </p:sp>
    </p:spTree>
    <p:extLst>
      <p:ext uri="{BB962C8B-B14F-4D97-AF65-F5344CB8AC3E}">
        <p14:creationId xmlns:p14="http://schemas.microsoft.com/office/powerpoint/2010/main" val="20866052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905000" y="838201"/>
            <a:ext cx="2590800" cy="461665"/>
          </a:xfrm>
          <a:prstGeom prst="rect">
            <a:avLst/>
          </a:prstGeom>
          <a:solidFill>
            <a:schemeClr val="tx1"/>
          </a:solidFill>
          <a:ln w="9525">
            <a:noFill/>
            <a:miter lim="800000"/>
            <a:headEnd/>
            <a:tailEnd/>
          </a:ln>
        </p:spPr>
        <p:txBody>
          <a:bodyPr wrap="square">
            <a:spAutoFit/>
          </a:bodyPr>
          <a:lstStyle/>
          <a:p>
            <a:pPr>
              <a:spcBef>
                <a:spcPct val="50000"/>
              </a:spcBef>
            </a:pPr>
            <a:r>
              <a:rPr lang="en-US" sz="2400" b="1" dirty="0">
                <a:solidFill>
                  <a:srgbClr val="DBF5F9"/>
                </a:solidFill>
              </a:rPr>
              <a:t>Plumber’s Story</a:t>
            </a:r>
            <a:endParaRPr lang="en-US" sz="3200" b="1" dirty="0">
              <a:solidFill>
                <a:srgbClr val="DBF5F9"/>
              </a:solidFill>
            </a:endParaRPr>
          </a:p>
        </p:txBody>
      </p:sp>
      <p:sp>
        <p:nvSpPr>
          <p:cNvPr id="5" name="Rectangle 4"/>
          <p:cNvSpPr/>
          <p:nvPr/>
        </p:nvSpPr>
        <p:spPr>
          <a:xfrm>
            <a:off x="1905000" y="1600201"/>
            <a:ext cx="7315200" cy="646331"/>
          </a:xfrm>
          <a:prstGeom prst="rect">
            <a:avLst/>
          </a:prstGeom>
        </p:spPr>
        <p:txBody>
          <a:bodyPr wrap="square">
            <a:spAutoFit/>
          </a:bodyPr>
          <a:lstStyle/>
          <a:p>
            <a:pPr algn="just"/>
            <a:r>
              <a:rPr lang="en-US" b="1" dirty="0">
                <a:solidFill>
                  <a:srgbClr val="000000"/>
                </a:solidFill>
              </a:rPr>
              <a:t>A plumber wrote to the Bureau of Standards saying that he had found hydrochloric acid is good for cleaning out clogged drains.</a:t>
            </a:r>
            <a:endParaRPr lang="en-US" b="1" dirty="0">
              <a:solidFill>
                <a:prstClr val="black"/>
              </a:solidFill>
            </a:endParaRPr>
          </a:p>
        </p:txBody>
      </p:sp>
      <p:sp>
        <p:nvSpPr>
          <p:cNvPr id="6" name="TextBox 5"/>
          <p:cNvSpPr txBox="1"/>
          <p:nvPr/>
        </p:nvSpPr>
        <p:spPr>
          <a:xfrm>
            <a:off x="1905001" y="2362200"/>
            <a:ext cx="7645683" cy="369332"/>
          </a:xfrm>
          <a:prstGeom prst="rect">
            <a:avLst/>
          </a:prstGeom>
          <a:noFill/>
        </p:spPr>
        <p:txBody>
          <a:bodyPr wrap="none" rtlCol="0">
            <a:spAutoFit/>
          </a:bodyPr>
          <a:lstStyle/>
          <a:p>
            <a:r>
              <a:rPr lang="en-US" dirty="0">
                <a:solidFill>
                  <a:prstClr val="black"/>
                </a:solidFill>
              </a:rPr>
              <a:t>In reply to the plumber’s message, a technical specialist of the bureau wrote:</a:t>
            </a:r>
          </a:p>
        </p:txBody>
      </p:sp>
      <p:sp>
        <p:nvSpPr>
          <p:cNvPr id="7" name="Rectangle 6"/>
          <p:cNvSpPr/>
          <p:nvPr/>
        </p:nvSpPr>
        <p:spPr>
          <a:xfrm>
            <a:off x="1905000" y="2819401"/>
            <a:ext cx="7467600" cy="646331"/>
          </a:xfrm>
          <a:prstGeom prst="rect">
            <a:avLst/>
          </a:prstGeom>
        </p:spPr>
        <p:txBody>
          <a:bodyPr wrap="square">
            <a:spAutoFit/>
          </a:bodyPr>
          <a:lstStyle/>
          <a:p>
            <a:r>
              <a:rPr lang="en-US" b="1" dirty="0">
                <a:solidFill>
                  <a:srgbClr val="000000"/>
                </a:solidFill>
              </a:rPr>
              <a:t>The efficacy of hydrochloric acid is indisputable, but chlorine residue is incompatible with metallic permanence.</a:t>
            </a:r>
            <a:endParaRPr lang="en-US" b="1" dirty="0">
              <a:solidFill>
                <a:prstClr val="black"/>
              </a:solidFill>
            </a:endParaRPr>
          </a:p>
        </p:txBody>
      </p:sp>
      <p:sp>
        <p:nvSpPr>
          <p:cNvPr id="8" name="Rectangle 7"/>
          <p:cNvSpPr/>
          <p:nvPr/>
        </p:nvSpPr>
        <p:spPr>
          <a:xfrm>
            <a:off x="1905000" y="3429000"/>
            <a:ext cx="7086600" cy="369332"/>
          </a:xfrm>
          <a:prstGeom prst="rect">
            <a:avLst/>
          </a:prstGeom>
        </p:spPr>
        <p:txBody>
          <a:bodyPr wrap="square">
            <a:spAutoFit/>
          </a:bodyPr>
          <a:lstStyle/>
          <a:p>
            <a:r>
              <a:rPr lang="en-US" dirty="0">
                <a:solidFill>
                  <a:srgbClr val="000000"/>
                </a:solidFill>
              </a:rPr>
              <a:t>The plumber replied that he was glad the bureau agreed.</a:t>
            </a:r>
            <a:endParaRPr lang="en-US" dirty="0">
              <a:solidFill>
                <a:prstClr val="black"/>
              </a:solidFill>
            </a:endParaRPr>
          </a:p>
        </p:txBody>
      </p:sp>
      <p:sp>
        <p:nvSpPr>
          <p:cNvPr id="9" name="Rectangle 8"/>
          <p:cNvSpPr/>
          <p:nvPr/>
        </p:nvSpPr>
        <p:spPr>
          <a:xfrm>
            <a:off x="1905001" y="3801070"/>
            <a:ext cx="7569483" cy="923330"/>
          </a:xfrm>
          <a:prstGeom prst="rect">
            <a:avLst/>
          </a:prstGeom>
        </p:spPr>
        <p:txBody>
          <a:bodyPr wrap="square">
            <a:spAutoFit/>
          </a:bodyPr>
          <a:lstStyle/>
          <a:p>
            <a:pPr algn="just"/>
            <a:r>
              <a:rPr lang="en-US" b="1" dirty="0">
                <a:solidFill>
                  <a:srgbClr val="000000"/>
                </a:solidFill>
              </a:rPr>
              <a:t>We cannot assume responsibility for the production of toxic and noxious residues with hydrochloric acid, and suggest that you use an alternate procedure.</a:t>
            </a:r>
            <a:endParaRPr lang="en-US" b="1" dirty="0">
              <a:solidFill>
                <a:prstClr val="black"/>
              </a:solidFill>
            </a:endParaRPr>
          </a:p>
        </p:txBody>
      </p:sp>
      <p:sp>
        <p:nvSpPr>
          <p:cNvPr id="10" name="Rectangle 9"/>
          <p:cNvSpPr/>
          <p:nvPr/>
        </p:nvSpPr>
        <p:spPr>
          <a:xfrm>
            <a:off x="1905000" y="4812268"/>
            <a:ext cx="7467600" cy="369332"/>
          </a:xfrm>
          <a:prstGeom prst="rect">
            <a:avLst/>
          </a:prstGeom>
        </p:spPr>
        <p:txBody>
          <a:bodyPr wrap="square">
            <a:spAutoFit/>
          </a:bodyPr>
          <a:lstStyle/>
          <a:p>
            <a:r>
              <a:rPr lang="en-US" dirty="0">
                <a:solidFill>
                  <a:srgbClr val="000000"/>
                </a:solidFill>
              </a:rPr>
              <a:t>The plumber again said that he was glad the bureau agreed with him.</a:t>
            </a:r>
            <a:endParaRPr lang="en-US" dirty="0">
              <a:solidFill>
                <a:prstClr val="black"/>
              </a:solidFill>
            </a:endParaRPr>
          </a:p>
        </p:txBody>
      </p:sp>
      <p:sp>
        <p:nvSpPr>
          <p:cNvPr id="11" name="Rectangle 10"/>
          <p:cNvSpPr/>
          <p:nvPr/>
        </p:nvSpPr>
        <p:spPr>
          <a:xfrm>
            <a:off x="1905000" y="5297269"/>
            <a:ext cx="7010400" cy="369332"/>
          </a:xfrm>
          <a:prstGeom prst="rect">
            <a:avLst/>
          </a:prstGeom>
        </p:spPr>
        <p:txBody>
          <a:bodyPr wrap="square">
            <a:spAutoFit/>
          </a:bodyPr>
          <a:lstStyle/>
          <a:p>
            <a:r>
              <a:rPr lang="en-US" b="1" dirty="0">
                <a:solidFill>
                  <a:srgbClr val="000000"/>
                </a:solidFill>
              </a:rPr>
              <a:t>Don’t use hydrochloric acid; it eats the hell out of the pipes.</a:t>
            </a:r>
            <a:endParaRPr lang="en-US" b="1" dirty="0">
              <a:solidFill>
                <a:prstClr val="black"/>
              </a:solidFill>
            </a:endParaRPr>
          </a:p>
        </p:txBody>
      </p:sp>
    </p:spTree>
    <p:extLst>
      <p:ext uri="{BB962C8B-B14F-4D97-AF65-F5344CB8AC3E}">
        <p14:creationId xmlns:p14="http://schemas.microsoft.com/office/powerpoint/2010/main" val="3693574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dirty="0">
                <a:solidFill>
                  <a:schemeClr val="tx1"/>
                </a:solidFill>
                <a:latin typeface="Georgia" pitchFamily="18" charset="0"/>
              </a:rPr>
              <a:t>Construct Effective Sentences and Paragraphs</a:t>
            </a:r>
            <a:endParaRPr lang="en-US" sz="4000" b="1" dirty="0">
              <a:solidFill>
                <a:schemeClr val="tx1"/>
              </a:solidFill>
              <a:latin typeface="Georgia" pitchFamily="18" charset="0"/>
            </a:endParaRPr>
          </a:p>
        </p:txBody>
      </p:sp>
      <p:sp>
        <p:nvSpPr>
          <p:cNvPr id="3" name="Content Placeholder 2"/>
          <p:cNvSpPr>
            <a:spLocks noGrp="1"/>
          </p:cNvSpPr>
          <p:nvPr>
            <p:ph idx="1"/>
          </p:nvPr>
        </p:nvSpPr>
        <p:spPr>
          <a:xfrm>
            <a:off x="1676400" y="1935480"/>
            <a:ext cx="8839200" cy="4693920"/>
          </a:xfrm>
        </p:spPr>
        <p:txBody>
          <a:bodyPr>
            <a:normAutofit/>
          </a:bodyPr>
          <a:lstStyle/>
          <a:p>
            <a:pPr algn="just"/>
            <a:r>
              <a:rPr lang="en-US" dirty="0">
                <a:latin typeface="Georgia" pitchFamily="18" charset="0"/>
              </a:rPr>
              <a:t>At the core of clarity is the sentences. This grammatical statement, when clearly expressed, moves thoughts within a paragraph. Important characteristics to consider are length, unity, coherence, and emphasis.</a:t>
            </a:r>
          </a:p>
          <a:p>
            <a:pPr algn="just"/>
            <a:endParaRPr lang="en-US" dirty="0">
              <a:latin typeface="Georgia" pitchFamily="18" charset="0"/>
            </a:endParaRPr>
          </a:p>
          <a:p>
            <a:r>
              <a:rPr lang="en-US" sz="2800" b="1" dirty="0"/>
              <a:t>Unclear: Being an excellent lawyer, I am sure you can help us. </a:t>
            </a:r>
          </a:p>
          <a:p>
            <a:r>
              <a:rPr lang="en-US" sz="2800" b="1" dirty="0"/>
              <a:t>Clear: Being an excellent lawyer, you can surely help us.</a:t>
            </a:r>
          </a:p>
        </p:txBody>
      </p:sp>
    </p:spTree>
    <p:extLst>
      <p:ext uri="{BB962C8B-B14F-4D97-AF65-F5344CB8AC3E}">
        <p14:creationId xmlns:p14="http://schemas.microsoft.com/office/powerpoint/2010/main" val="3062205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tx1"/>
                </a:solidFill>
                <a:latin typeface="Georgia" pitchFamily="18" charset="0"/>
              </a:rPr>
              <a:t>6- COURTESY</a:t>
            </a:r>
          </a:p>
        </p:txBody>
      </p:sp>
      <p:sp>
        <p:nvSpPr>
          <p:cNvPr id="3" name="Content Placeholder 2"/>
          <p:cNvSpPr>
            <a:spLocks noGrp="1"/>
          </p:cNvSpPr>
          <p:nvPr>
            <p:ph idx="1"/>
          </p:nvPr>
        </p:nvSpPr>
        <p:spPr/>
        <p:txBody>
          <a:bodyPr/>
          <a:lstStyle/>
          <a:p>
            <a:pPr algn="just">
              <a:buNone/>
              <a:defRPr/>
            </a:pPr>
            <a:r>
              <a:rPr lang="en-US" dirty="0">
                <a:latin typeface="Georgia" pitchFamily="18" charset="0"/>
              </a:rPr>
              <a:t>True courtesy involves being </a:t>
            </a:r>
            <a:r>
              <a:rPr lang="en-US" dirty="0">
                <a:solidFill>
                  <a:srgbClr val="FF0000"/>
                </a:solidFill>
                <a:latin typeface="Georgia" pitchFamily="18" charset="0"/>
              </a:rPr>
              <a:t>aware</a:t>
            </a:r>
            <a:r>
              <a:rPr lang="en-US" dirty="0">
                <a:latin typeface="Georgia" pitchFamily="18" charset="0"/>
              </a:rPr>
              <a:t> not only of the perspective of others, but also their </a:t>
            </a:r>
            <a:r>
              <a:rPr lang="en-US" dirty="0">
                <a:solidFill>
                  <a:srgbClr val="FF0000"/>
                </a:solidFill>
                <a:latin typeface="Georgia" pitchFamily="18" charset="0"/>
              </a:rPr>
              <a:t>feelings</a:t>
            </a:r>
            <a:r>
              <a:rPr lang="en-US" dirty="0">
                <a:latin typeface="Georgia" pitchFamily="18" charset="0"/>
              </a:rPr>
              <a:t>. Courtesy stems from a sincere you-attitude.</a:t>
            </a:r>
          </a:p>
          <a:p>
            <a:pPr algn="just">
              <a:buNone/>
              <a:defRPr/>
            </a:pPr>
            <a:endParaRPr lang="en-US" dirty="0">
              <a:latin typeface="Georgia" pitchFamily="18" charset="0"/>
            </a:endParaRPr>
          </a:p>
          <a:p>
            <a:pPr algn="just">
              <a:buNone/>
              <a:defRPr/>
            </a:pPr>
            <a:r>
              <a:rPr lang="en-US" dirty="0">
                <a:latin typeface="Georgia" pitchFamily="18" charset="0"/>
              </a:rPr>
              <a:t>The following are suggestions for generating a courteous tone;</a:t>
            </a:r>
          </a:p>
          <a:p>
            <a:pPr algn="just">
              <a:defRPr/>
            </a:pPr>
            <a:r>
              <a:rPr lang="en-US" dirty="0">
                <a:latin typeface="Georgia" pitchFamily="18" charset="0"/>
              </a:rPr>
              <a:t>Be sincerely tactful, thoughtful, and appreciative.</a:t>
            </a:r>
          </a:p>
          <a:p>
            <a:pPr algn="just">
              <a:defRPr/>
            </a:pPr>
            <a:r>
              <a:rPr lang="en-US" dirty="0">
                <a:latin typeface="Georgia" pitchFamily="18" charset="0"/>
              </a:rPr>
              <a:t>Use expressions that show respect.</a:t>
            </a:r>
          </a:p>
          <a:p>
            <a:pPr algn="just">
              <a:defRPr/>
            </a:pPr>
            <a:r>
              <a:rPr lang="en-US" dirty="0">
                <a:latin typeface="Georgia" pitchFamily="18" charset="0"/>
              </a:rPr>
              <a:t>Choose nondiscriminatory expressions.</a:t>
            </a:r>
          </a:p>
          <a:p>
            <a:endParaRPr lang="en-US" dirty="0"/>
          </a:p>
        </p:txBody>
      </p:sp>
    </p:spTree>
    <p:extLst>
      <p:ext uri="{BB962C8B-B14F-4D97-AF65-F5344CB8AC3E}">
        <p14:creationId xmlns:p14="http://schemas.microsoft.com/office/powerpoint/2010/main" val="25513328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solidFill>
                  <a:schemeClr val="tx1"/>
                </a:solidFill>
                <a:latin typeface="Georgia" pitchFamily="18" charset="0"/>
              </a:rPr>
              <a:t>Be Sincerely Tactful, Thoughtful, and Appreciative</a:t>
            </a:r>
          </a:p>
        </p:txBody>
      </p:sp>
      <p:sp>
        <p:nvSpPr>
          <p:cNvPr id="3" name="Content Placeholder 2"/>
          <p:cNvSpPr>
            <a:spLocks noGrp="1"/>
          </p:cNvSpPr>
          <p:nvPr>
            <p:ph idx="1"/>
          </p:nvPr>
        </p:nvSpPr>
        <p:spPr/>
        <p:txBody>
          <a:bodyPr/>
          <a:lstStyle/>
          <a:p>
            <a:pPr algn="just"/>
            <a:r>
              <a:rPr lang="en-US" dirty="0">
                <a:latin typeface="Georgia" pitchFamily="18" charset="0"/>
              </a:rPr>
              <a:t>Though few people are intentionally abrupt or blunt, these negative traits are a common cause of discourtesy.</a:t>
            </a:r>
          </a:p>
          <a:p>
            <a:endParaRPr lang="en-US" dirty="0"/>
          </a:p>
        </p:txBody>
      </p:sp>
      <p:sp>
        <p:nvSpPr>
          <p:cNvPr id="4" name="Text Box 4"/>
          <p:cNvSpPr txBox="1">
            <a:spLocks noChangeArrowheads="1"/>
          </p:cNvSpPr>
          <p:nvPr/>
        </p:nvSpPr>
        <p:spPr bwMode="auto">
          <a:xfrm>
            <a:off x="2362200" y="3200400"/>
            <a:ext cx="3276600" cy="579438"/>
          </a:xfrm>
          <a:prstGeom prst="rect">
            <a:avLst/>
          </a:prstGeom>
          <a:solidFill>
            <a:schemeClr val="tx1"/>
          </a:solidFill>
          <a:ln w="9525">
            <a:noFill/>
            <a:miter lim="800000"/>
            <a:headEnd/>
            <a:tailEnd/>
          </a:ln>
        </p:spPr>
        <p:txBody>
          <a:bodyPr>
            <a:spAutoFit/>
          </a:bodyPr>
          <a:lstStyle/>
          <a:p>
            <a:pPr>
              <a:spcBef>
                <a:spcPct val="50000"/>
              </a:spcBef>
            </a:pPr>
            <a:r>
              <a:rPr lang="en-US" sz="3200" b="1">
                <a:solidFill>
                  <a:prstClr val="white"/>
                </a:solidFill>
              </a:rPr>
              <a:t>Tactless, Blunt</a:t>
            </a:r>
          </a:p>
        </p:txBody>
      </p:sp>
      <p:sp>
        <p:nvSpPr>
          <p:cNvPr id="5" name="Text Box 7"/>
          <p:cNvSpPr txBox="1">
            <a:spLocks noChangeArrowheads="1"/>
          </p:cNvSpPr>
          <p:nvPr/>
        </p:nvSpPr>
        <p:spPr bwMode="auto">
          <a:xfrm>
            <a:off x="1828800" y="3810001"/>
            <a:ext cx="4267200" cy="2031325"/>
          </a:xfrm>
          <a:prstGeom prst="rect">
            <a:avLst/>
          </a:prstGeom>
          <a:solidFill>
            <a:schemeClr val="bg2"/>
          </a:solidFill>
          <a:ln w="9525">
            <a:noFill/>
            <a:miter lim="800000"/>
            <a:headEnd/>
            <a:tailEnd/>
          </a:ln>
        </p:spPr>
        <p:txBody>
          <a:bodyPr>
            <a:spAutoFit/>
          </a:bodyPr>
          <a:lstStyle/>
          <a:p>
            <a:pPr>
              <a:spcBef>
                <a:spcPct val="50000"/>
              </a:spcBef>
            </a:pPr>
            <a:r>
              <a:rPr lang="en-US" sz="2800" b="1" dirty="0">
                <a:solidFill>
                  <a:prstClr val="black"/>
                </a:solidFill>
              </a:rPr>
              <a:t>Stupid letter; I can’t understand any of it.</a:t>
            </a:r>
          </a:p>
          <a:p>
            <a:pPr>
              <a:spcBef>
                <a:spcPct val="50000"/>
              </a:spcBef>
            </a:pPr>
            <a:r>
              <a:rPr lang="en-US" sz="2800" b="1" dirty="0">
                <a:solidFill>
                  <a:prstClr val="black"/>
                </a:solidFill>
              </a:rPr>
              <a:t>Clearly, you did not read my latest fax.</a:t>
            </a:r>
          </a:p>
        </p:txBody>
      </p:sp>
      <p:sp>
        <p:nvSpPr>
          <p:cNvPr id="6" name="Text Box 5"/>
          <p:cNvSpPr txBox="1">
            <a:spLocks noChangeArrowheads="1"/>
          </p:cNvSpPr>
          <p:nvPr/>
        </p:nvSpPr>
        <p:spPr bwMode="auto">
          <a:xfrm>
            <a:off x="6629400" y="3200400"/>
            <a:ext cx="3581400" cy="579438"/>
          </a:xfrm>
          <a:prstGeom prst="rect">
            <a:avLst/>
          </a:prstGeom>
          <a:solidFill>
            <a:schemeClr val="tx1"/>
          </a:solidFill>
          <a:ln w="9525">
            <a:noFill/>
            <a:miter lim="800000"/>
            <a:headEnd/>
            <a:tailEnd/>
          </a:ln>
        </p:spPr>
        <p:txBody>
          <a:bodyPr>
            <a:spAutoFit/>
          </a:bodyPr>
          <a:lstStyle/>
          <a:p>
            <a:pPr>
              <a:spcBef>
                <a:spcPct val="50000"/>
              </a:spcBef>
            </a:pPr>
            <a:r>
              <a:rPr lang="en-US" sz="3200" b="1">
                <a:solidFill>
                  <a:prstClr val="white"/>
                </a:solidFill>
              </a:rPr>
              <a:t>More Tactful</a:t>
            </a:r>
          </a:p>
        </p:txBody>
      </p:sp>
      <p:sp>
        <p:nvSpPr>
          <p:cNvPr id="7" name="Text Box 8"/>
          <p:cNvSpPr txBox="1">
            <a:spLocks noChangeArrowheads="1"/>
          </p:cNvSpPr>
          <p:nvPr/>
        </p:nvSpPr>
        <p:spPr bwMode="auto">
          <a:xfrm>
            <a:off x="6248400" y="3810001"/>
            <a:ext cx="4419600" cy="2031325"/>
          </a:xfrm>
          <a:prstGeom prst="rect">
            <a:avLst/>
          </a:prstGeom>
          <a:solidFill>
            <a:schemeClr val="bg2"/>
          </a:solidFill>
          <a:ln w="9525">
            <a:noFill/>
            <a:miter lim="800000"/>
            <a:headEnd/>
            <a:tailEnd/>
          </a:ln>
        </p:spPr>
        <p:txBody>
          <a:bodyPr>
            <a:spAutoFit/>
          </a:bodyPr>
          <a:lstStyle/>
          <a:p>
            <a:pPr>
              <a:spcBef>
                <a:spcPct val="50000"/>
              </a:spcBef>
            </a:pPr>
            <a:r>
              <a:rPr lang="en-US" sz="2800" b="1" dirty="0">
                <a:solidFill>
                  <a:prstClr val="black"/>
                </a:solidFill>
              </a:rPr>
              <a:t>It’s my understanding…</a:t>
            </a:r>
          </a:p>
          <a:p>
            <a:pPr>
              <a:spcBef>
                <a:spcPct val="50000"/>
              </a:spcBef>
            </a:pPr>
            <a:r>
              <a:rPr lang="en-US" sz="2800" b="1" dirty="0">
                <a:solidFill>
                  <a:prstClr val="black"/>
                </a:solidFill>
              </a:rPr>
              <a:t>Sometimes my wording is not precise; let me try again</a:t>
            </a:r>
          </a:p>
        </p:txBody>
      </p:sp>
    </p:spTree>
    <p:extLst>
      <p:ext uri="{BB962C8B-B14F-4D97-AF65-F5344CB8AC3E}">
        <p14:creationId xmlns:p14="http://schemas.microsoft.com/office/powerpoint/2010/main" val="23768773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1" dirty="0">
                <a:solidFill>
                  <a:schemeClr val="tx1"/>
                </a:solidFill>
                <a:latin typeface="Georgia" pitchFamily="18" charset="0"/>
              </a:rPr>
              <a:t>Use Expressions that Show Respect</a:t>
            </a:r>
            <a:endParaRPr lang="en-US" b="1" dirty="0">
              <a:solidFill>
                <a:schemeClr val="tx1"/>
              </a:solidFill>
              <a:latin typeface="Georgia" pitchFamily="18" charset="0"/>
            </a:endParaRPr>
          </a:p>
        </p:txBody>
      </p:sp>
      <p:sp>
        <p:nvSpPr>
          <p:cNvPr id="3" name="Content Placeholder 2"/>
          <p:cNvSpPr>
            <a:spLocks noGrp="1"/>
          </p:cNvSpPr>
          <p:nvPr>
            <p:ph idx="1"/>
          </p:nvPr>
        </p:nvSpPr>
        <p:spPr>
          <a:xfrm>
            <a:off x="1981200" y="1935480"/>
            <a:ext cx="8229600" cy="4617720"/>
          </a:xfrm>
        </p:spPr>
        <p:txBody>
          <a:bodyPr/>
          <a:lstStyle/>
          <a:p>
            <a:r>
              <a:rPr lang="en-US" dirty="0">
                <a:latin typeface="Georgia" pitchFamily="18" charset="0"/>
              </a:rPr>
              <a:t>No reader wants to receive message that offend.</a:t>
            </a:r>
          </a:p>
          <a:p>
            <a:endParaRPr lang="en-US" dirty="0"/>
          </a:p>
        </p:txBody>
      </p:sp>
      <p:sp>
        <p:nvSpPr>
          <p:cNvPr id="4" name="Text Box 5"/>
          <p:cNvSpPr txBox="1">
            <a:spLocks noChangeArrowheads="1"/>
          </p:cNvSpPr>
          <p:nvPr/>
        </p:nvSpPr>
        <p:spPr bwMode="auto">
          <a:xfrm>
            <a:off x="2057400" y="2438400"/>
            <a:ext cx="6705600" cy="579438"/>
          </a:xfrm>
          <a:prstGeom prst="rect">
            <a:avLst/>
          </a:prstGeom>
          <a:solidFill>
            <a:schemeClr val="tx2"/>
          </a:solidFill>
          <a:ln w="9525">
            <a:noFill/>
            <a:miter lim="800000"/>
            <a:headEnd/>
            <a:tailEnd/>
          </a:ln>
          <a:effectLst/>
        </p:spPr>
        <p:txBody>
          <a:bodyPr wrap="square">
            <a:spAutoFit/>
          </a:bodyPr>
          <a:lstStyle/>
          <a:p>
            <a:pPr>
              <a:defRPr/>
            </a:pPr>
            <a:r>
              <a:rPr lang="en-US" sz="3200" b="1" dirty="0">
                <a:solidFill>
                  <a:prstClr val="black"/>
                </a:solidFill>
                <a:effectLst>
                  <a:outerShdw blurRad="38100" dist="38100" dir="2700000" algn="tl">
                    <a:srgbClr val="808080"/>
                  </a:outerShdw>
                </a:effectLst>
              </a:rPr>
              <a:t>Omit Irritating Expressions</a:t>
            </a:r>
            <a:endParaRPr lang="en-US" sz="3200" b="1" dirty="0">
              <a:solidFill>
                <a:prstClr val="black"/>
              </a:solidFill>
            </a:endParaRPr>
          </a:p>
        </p:txBody>
      </p:sp>
      <p:sp>
        <p:nvSpPr>
          <p:cNvPr id="5" name="Text Box 4"/>
          <p:cNvSpPr txBox="1">
            <a:spLocks noChangeArrowheads="1"/>
          </p:cNvSpPr>
          <p:nvPr/>
        </p:nvSpPr>
        <p:spPr bwMode="auto">
          <a:xfrm>
            <a:off x="2133600" y="3429000"/>
            <a:ext cx="4724400" cy="3046988"/>
          </a:xfrm>
          <a:prstGeom prst="rect">
            <a:avLst/>
          </a:prstGeom>
          <a:solidFill>
            <a:schemeClr val="bg2"/>
          </a:solidFill>
          <a:ln w="9525">
            <a:noFill/>
            <a:miter lim="800000"/>
            <a:headEnd/>
            <a:tailEnd/>
          </a:ln>
          <a:effectLst/>
        </p:spPr>
        <p:txBody>
          <a:bodyPr>
            <a:spAutoFit/>
          </a:bodyPr>
          <a:lstStyle/>
          <a:p>
            <a:pPr>
              <a:defRPr/>
            </a:pPr>
            <a:r>
              <a:rPr lang="en-US" sz="3200" dirty="0">
                <a:solidFill>
                  <a:prstClr val="black"/>
                </a:solidFill>
                <a:effectLst>
                  <a:outerShdw blurRad="38100" dist="38100" dir="2700000" algn="tl">
                    <a:srgbClr val="000000"/>
                  </a:outerShdw>
                </a:effectLst>
                <a:latin typeface="Georgia" pitchFamily="18" charset="0"/>
              </a:rPr>
              <a:t>You are delinquent</a:t>
            </a:r>
          </a:p>
          <a:p>
            <a:pPr>
              <a:defRPr/>
            </a:pPr>
            <a:r>
              <a:rPr lang="en-US" sz="3200" dirty="0">
                <a:solidFill>
                  <a:prstClr val="black"/>
                </a:solidFill>
                <a:effectLst>
                  <a:outerShdw blurRad="38100" dist="38100" dir="2700000" algn="tl">
                    <a:srgbClr val="000000"/>
                  </a:outerShdw>
                </a:effectLst>
                <a:latin typeface="Georgia" pitchFamily="18" charset="0"/>
              </a:rPr>
              <a:t>You failed to</a:t>
            </a:r>
          </a:p>
          <a:p>
            <a:pPr>
              <a:defRPr/>
            </a:pPr>
            <a:r>
              <a:rPr lang="en-US" sz="3200" dirty="0">
                <a:solidFill>
                  <a:prstClr val="black"/>
                </a:solidFill>
                <a:effectLst>
                  <a:outerShdw blurRad="38100" dist="38100" dir="2700000" algn="tl">
                    <a:srgbClr val="000000"/>
                  </a:outerShdw>
                </a:effectLst>
                <a:latin typeface="Georgia" pitchFamily="18" charset="0"/>
              </a:rPr>
              <a:t>Contrary to your inference</a:t>
            </a:r>
          </a:p>
          <a:p>
            <a:pPr>
              <a:defRPr/>
            </a:pPr>
            <a:r>
              <a:rPr lang="en-US" sz="3200" dirty="0">
                <a:solidFill>
                  <a:prstClr val="black"/>
                </a:solidFill>
                <a:effectLst>
                  <a:outerShdw blurRad="38100" dist="38100" dir="2700000" algn="tl">
                    <a:srgbClr val="000000"/>
                  </a:outerShdw>
                </a:effectLst>
                <a:latin typeface="Georgia" pitchFamily="18" charset="0"/>
              </a:rPr>
              <a:t>Inexcusable</a:t>
            </a:r>
          </a:p>
          <a:p>
            <a:pPr>
              <a:defRPr/>
            </a:pPr>
            <a:r>
              <a:rPr lang="en-US" sz="3200" dirty="0">
                <a:solidFill>
                  <a:prstClr val="black"/>
                </a:solidFill>
                <a:effectLst>
                  <a:outerShdw blurRad="38100" dist="38100" dir="2700000" algn="tl">
                    <a:srgbClr val="000000"/>
                  </a:outerShdw>
                </a:effectLst>
                <a:latin typeface="Georgia" pitchFamily="18" charset="0"/>
              </a:rPr>
              <a:t>Simply nonsense</a:t>
            </a:r>
          </a:p>
        </p:txBody>
      </p:sp>
    </p:spTree>
    <p:extLst>
      <p:ext uri="{BB962C8B-B14F-4D97-AF65-F5344CB8AC3E}">
        <p14:creationId xmlns:p14="http://schemas.microsoft.com/office/powerpoint/2010/main" val="1739786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33400"/>
            <a:ext cx="8229600" cy="990600"/>
          </a:xfrm>
        </p:spPr>
        <p:txBody>
          <a:bodyPr/>
          <a:lstStyle/>
          <a:p>
            <a:pPr algn="ctr"/>
            <a:r>
              <a:rPr lang="en-US" b="1" dirty="0">
                <a:solidFill>
                  <a:schemeClr val="tx1"/>
                </a:solidFill>
                <a:latin typeface="Georgia" pitchFamily="18" charset="0"/>
              </a:rPr>
              <a:t>1- COMPLETENESS</a:t>
            </a:r>
          </a:p>
        </p:txBody>
      </p:sp>
      <p:sp>
        <p:nvSpPr>
          <p:cNvPr id="3" name="Content Placeholder 2"/>
          <p:cNvSpPr>
            <a:spLocks noGrp="1"/>
          </p:cNvSpPr>
          <p:nvPr>
            <p:ph idx="1"/>
          </p:nvPr>
        </p:nvSpPr>
        <p:spPr>
          <a:xfrm>
            <a:off x="1981200" y="1752600"/>
            <a:ext cx="8229600" cy="4572000"/>
          </a:xfrm>
        </p:spPr>
        <p:txBody>
          <a:bodyPr/>
          <a:lstStyle/>
          <a:p>
            <a:pPr>
              <a:buNone/>
              <a:defRPr/>
            </a:pPr>
            <a:r>
              <a:rPr lang="en-US" dirty="0">
                <a:latin typeface="Georgia" pitchFamily="18" charset="0"/>
              </a:rPr>
              <a:t>Message is complete when it contains all facts the reader or listener needs for the </a:t>
            </a:r>
            <a:r>
              <a:rPr lang="en-US" dirty="0">
                <a:solidFill>
                  <a:srgbClr val="FF0000"/>
                </a:solidFill>
                <a:latin typeface="Georgia" pitchFamily="18" charset="0"/>
              </a:rPr>
              <a:t>reaction you desire.</a:t>
            </a:r>
          </a:p>
          <a:p>
            <a:pPr>
              <a:buNone/>
              <a:defRPr/>
            </a:pPr>
            <a:endParaRPr lang="en-US" dirty="0">
              <a:latin typeface="Georgia" pitchFamily="18" charset="0"/>
            </a:endParaRPr>
          </a:p>
          <a:p>
            <a:pPr>
              <a:buNone/>
              <a:defRPr/>
            </a:pPr>
            <a:r>
              <a:rPr lang="en-US" dirty="0">
                <a:latin typeface="Georgia" pitchFamily="18" charset="0"/>
              </a:rPr>
              <a:t>As you strive for completeness, keep the following guidelines in mind;</a:t>
            </a:r>
          </a:p>
          <a:p>
            <a:pPr>
              <a:buNone/>
              <a:defRPr/>
            </a:pPr>
            <a:endParaRPr lang="en-US" dirty="0">
              <a:latin typeface="Georgia" pitchFamily="18" charset="0"/>
            </a:endParaRPr>
          </a:p>
          <a:p>
            <a:pPr>
              <a:defRPr/>
            </a:pPr>
            <a:r>
              <a:rPr lang="en-US" dirty="0">
                <a:latin typeface="Georgia" pitchFamily="18" charset="0"/>
              </a:rPr>
              <a:t>Provide all necessary information.</a:t>
            </a:r>
          </a:p>
          <a:p>
            <a:pPr>
              <a:defRPr/>
            </a:pPr>
            <a:r>
              <a:rPr lang="en-US" dirty="0">
                <a:latin typeface="Georgia" pitchFamily="18" charset="0"/>
              </a:rPr>
              <a:t>Answer all questions asked.</a:t>
            </a:r>
          </a:p>
          <a:p>
            <a:pPr>
              <a:defRPr/>
            </a:pPr>
            <a:r>
              <a:rPr lang="en-US" dirty="0">
                <a:latin typeface="Georgia" pitchFamily="18" charset="0"/>
              </a:rPr>
              <a:t>Give something extra when desirable.</a:t>
            </a:r>
          </a:p>
          <a:p>
            <a:endParaRPr lang="en-US" dirty="0"/>
          </a:p>
        </p:txBody>
      </p:sp>
    </p:spTree>
    <p:extLst>
      <p:ext uri="{BB962C8B-B14F-4D97-AF65-F5344CB8AC3E}">
        <p14:creationId xmlns:p14="http://schemas.microsoft.com/office/powerpoint/2010/main" val="2336073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dirty="0">
                <a:solidFill>
                  <a:schemeClr val="tx1"/>
                </a:solidFill>
                <a:latin typeface="Georgia" pitchFamily="18" charset="0"/>
              </a:rPr>
              <a:t>Choose Nondiscriminatory Expressions</a:t>
            </a:r>
            <a:endParaRPr lang="en-US" sz="4000" b="1" dirty="0">
              <a:solidFill>
                <a:schemeClr val="tx1"/>
              </a:solidFill>
              <a:latin typeface="Georgia" pitchFamily="18" charset="0"/>
            </a:endParaRPr>
          </a:p>
        </p:txBody>
      </p:sp>
      <p:sp>
        <p:nvSpPr>
          <p:cNvPr id="3" name="Content Placeholder 2"/>
          <p:cNvSpPr>
            <a:spLocks noGrp="1"/>
          </p:cNvSpPr>
          <p:nvPr>
            <p:ph idx="1"/>
          </p:nvPr>
        </p:nvSpPr>
        <p:spPr/>
        <p:txBody>
          <a:bodyPr/>
          <a:lstStyle/>
          <a:p>
            <a:pPr algn="just"/>
            <a:r>
              <a:rPr lang="en-US" dirty="0">
                <a:latin typeface="Georgia" pitchFamily="18" charset="0"/>
              </a:rPr>
              <a:t>Another requirement for courtesy is the use of nondiscriminatory language that reflects equal treatment of people regardless of gender, race, ethnic origin, and physical features.</a:t>
            </a:r>
          </a:p>
          <a:p>
            <a:endParaRPr lang="en-US" dirty="0"/>
          </a:p>
        </p:txBody>
      </p:sp>
      <p:sp>
        <p:nvSpPr>
          <p:cNvPr id="4" name="Text Box 4"/>
          <p:cNvSpPr txBox="1">
            <a:spLocks noChangeArrowheads="1"/>
          </p:cNvSpPr>
          <p:nvPr/>
        </p:nvSpPr>
        <p:spPr bwMode="auto">
          <a:xfrm>
            <a:off x="2438400" y="3886200"/>
            <a:ext cx="2819400" cy="579438"/>
          </a:xfrm>
          <a:prstGeom prst="rect">
            <a:avLst/>
          </a:prstGeom>
          <a:solidFill>
            <a:schemeClr val="tx1"/>
          </a:solidFill>
          <a:ln w="9525">
            <a:noFill/>
            <a:miter lim="800000"/>
            <a:headEnd/>
            <a:tailEnd/>
          </a:ln>
        </p:spPr>
        <p:txBody>
          <a:bodyPr wrap="square">
            <a:spAutoFit/>
          </a:bodyPr>
          <a:lstStyle/>
          <a:p>
            <a:pPr>
              <a:spcBef>
                <a:spcPct val="50000"/>
              </a:spcBef>
            </a:pPr>
            <a:r>
              <a:rPr lang="en-US" sz="3200" b="1">
                <a:solidFill>
                  <a:prstClr val="white"/>
                </a:solidFill>
              </a:rPr>
              <a:t>Questionable</a:t>
            </a:r>
          </a:p>
        </p:txBody>
      </p:sp>
      <p:sp>
        <p:nvSpPr>
          <p:cNvPr id="5" name="Text Box 6"/>
          <p:cNvSpPr txBox="1">
            <a:spLocks noChangeArrowheads="1"/>
          </p:cNvSpPr>
          <p:nvPr/>
        </p:nvSpPr>
        <p:spPr bwMode="auto">
          <a:xfrm>
            <a:off x="2133600" y="4495801"/>
            <a:ext cx="2971800" cy="1801813"/>
          </a:xfrm>
          <a:prstGeom prst="rect">
            <a:avLst/>
          </a:prstGeom>
          <a:solidFill>
            <a:schemeClr val="bg2"/>
          </a:solidFill>
          <a:ln w="9525">
            <a:noFill/>
            <a:miter lim="800000"/>
            <a:headEnd/>
            <a:tailEnd/>
          </a:ln>
        </p:spPr>
        <p:txBody>
          <a:bodyPr>
            <a:spAutoFit/>
          </a:bodyPr>
          <a:lstStyle/>
          <a:p>
            <a:pPr>
              <a:spcBef>
                <a:spcPct val="50000"/>
              </a:spcBef>
            </a:pPr>
            <a:r>
              <a:rPr lang="en-US" sz="2800" b="1">
                <a:solidFill>
                  <a:prstClr val="black"/>
                </a:solidFill>
              </a:rPr>
              <a:t>Freshman</a:t>
            </a:r>
          </a:p>
          <a:p>
            <a:pPr>
              <a:spcBef>
                <a:spcPct val="50000"/>
              </a:spcBef>
            </a:pPr>
            <a:r>
              <a:rPr lang="en-US" sz="2800" b="1">
                <a:solidFill>
                  <a:prstClr val="black"/>
                </a:solidFill>
              </a:rPr>
              <a:t> </a:t>
            </a:r>
          </a:p>
          <a:p>
            <a:pPr>
              <a:spcBef>
                <a:spcPct val="50000"/>
              </a:spcBef>
            </a:pPr>
            <a:r>
              <a:rPr lang="en-US" sz="2800" b="1">
                <a:solidFill>
                  <a:prstClr val="black"/>
                </a:solidFill>
              </a:rPr>
              <a:t>Manpower</a:t>
            </a:r>
          </a:p>
        </p:txBody>
      </p:sp>
      <p:sp>
        <p:nvSpPr>
          <p:cNvPr id="6" name="Text Box 5"/>
          <p:cNvSpPr txBox="1">
            <a:spLocks noChangeArrowheads="1"/>
          </p:cNvSpPr>
          <p:nvPr/>
        </p:nvSpPr>
        <p:spPr bwMode="auto">
          <a:xfrm>
            <a:off x="6629400" y="3886200"/>
            <a:ext cx="3352800" cy="579438"/>
          </a:xfrm>
          <a:prstGeom prst="rect">
            <a:avLst/>
          </a:prstGeom>
          <a:solidFill>
            <a:schemeClr val="tx1"/>
          </a:solidFill>
          <a:ln w="9525">
            <a:noFill/>
            <a:miter lim="800000"/>
            <a:headEnd/>
            <a:tailEnd/>
          </a:ln>
        </p:spPr>
        <p:txBody>
          <a:bodyPr wrap="square">
            <a:spAutoFit/>
          </a:bodyPr>
          <a:lstStyle/>
          <a:p>
            <a:pPr>
              <a:spcBef>
                <a:spcPct val="50000"/>
              </a:spcBef>
            </a:pPr>
            <a:r>
              <a:rPr lang="en-US" sz="3200" b="1">
                <a:solidFill>
                  <a:prstClr val="white"/>
                </a:solidFill>
              </a:rPr>
              <a:t>More Desirable</a:t>
            </a:r>
          </a:p>
        </p:txBody>
      </p:sp>
      <p:sp>
        <p:nvSpPr>
          <p:cNvPr id="7" name="Text Box 7"/>
          <p:cNvSpPr txBox="1">
            <a:spLocks noChangeArrowheads="1"/>
          </p:cNvSpPr>
          <p:nvPr/>
        </p:nvSpPr>
        <p:spPr bwMode="auto">
          <a:xfrm>
            <a:off x="5791200" y="4462464"/>
            <a:ext cx="4495800" cy="2014537"/>
          </a:xfrm>
          <a:prstGeom prst="rect">
            <a:avLst/>
          </a:prstGeom>
          <a:solidFill>
            <a:schemeClr val="bg2"/>
          </a:solidFill>
          <a:ln w="9525">
            <a:noFill/>
            <a:miter lim="800000"/>
            <a:headEnd/>
            <a:tailEnd/>
          </a:ln>
        </p:spPr>
        <p:txBody>
          <a:bodyPr>
            <a:spAutoFit/>
          </a:bodyPr>
          <a:lstStyle/>
          <a:p>
            <a:pPr>
              <a:spcBef>
                <a:spcPct val="50000"/>
              </a:spcBef>
            </a:pPr>
            <a:r>
              <a:rPr lang="en-US" sz="2800" b="1">
                <a:solidFill>
                  <a:prstClr val="black"/>
                </a:solidFill>
              </a:rPr>
              <a:t>Entering students; first year student.</a:t>
            </a:r>
          </a:p>
          <a:p>
            <a:pPr>
              <a:spcBef>
                <a:spcPct val="50000"/>
              </a:spcBef>
            </a:pPr>
            <a:r>
              <a:rPr lang="en-US" sz="2800" b="1">
                <a:solidFill>
                  <a:prstClr val="black"/>
                </a:solidFill>
              </a:rPr>
              <a:t>Workers; employees; work force personnel</a:t>
            </a:r>
          </a:p>
        </p:txBody>
      </p:sp>
    </p:spTree>
    <p:extLst>
      <p:ext uri="{BB962C8B-B14F-4D97-AF65-F5344CB8AC3E}">
        <p14:creationId xmlns:p14="http://schemas.microsoft.com/office/powerpoint/2010/main" val="19120717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Georgia" pitchFamily="18" charset="0"/>
              </a:rPr>
              <a:t>Exercise</a:t>
            </a:r>
          </a:p>
        </p:txBody>
      </p:sp>
      <p:sp>
        <p:nvSpPr>
          <p:cNvPr id="3" name="Content Placeholder 2"/>
          <p:cNvSpPr>
            <a:spLocks noGrp="1"/>
          </p:cNvSpPr>
          <p:nvPr>
            <p:ph idx="1"/>
          </p:nvPr>
        </p:nvSpPr>
        <p:spPr/>
        <p:txBody>
          <a:bodyPr/>
          <a:lstStyle/>
          <a:p>
            <a:pPr>
              <a:buNone/>
            </a:pPr>
            <a:r>
              <a:rPr lang="en-US" sz="2800" dirty="0">
                <a:latin typeface="Georgia" pitchFamily="18" charset="0"/>
                <a:cs typeface="Times New Roman" pitchFamily="18" charset="0"/>
              </a:rPr>
              <a:t>Use gender friendly substitutes </a:t>
            </a:r>
          </a:p>
          <a:p>
            <a:pPr>
              <a:buNone/>
            </a:pPr>
            <a:endParaRPr lang="en-US" sz="2800" dirty="0">
              <a:latin typeface="Georgia" pitchFamily="18" charset="0"/>
              <a:cs typeface="Times New Roman" pitchFamily="18" charset="0"/>
            </a:endParaRPr>
          </a:p>
          <a:p>
            <a:pPr>
              <a:defRPr/>
            </a:pPr>
            <a:r>
              <a:rPr lang="en-US" dirty="0">
                <a:latin typeface="Georgia" pitchFamily="18" charset="0"/>
                <a:cs typeface="Times New Roman" pitchFamily="18" charset="0"/>
              </a:rPr>
              <a:t>Mankind</a:t>
            </a:r>
          </a:p>
          <a:p>
            <a:pPr>
              <a:defRPr/>
            </a:pPr>
            <a:r>
              <a:rPr lang="en-US" dirty="0">
                <a:latin typeface="Georgia" pitchFamily="18" charset="0"/>
                <a:cs typeface="Times New Roman" pitchFamily="18" charset="0"/>
              </a:rPr>
              <a:t> The best man for the job</a:t>
            </a:r>
          </a:p>
          <a:p>
            <a:pPr>
              <a:defRPr/>
            </a:pPr>
            <a:r>
              <a:rPr lang="en-US" dirty="0">
                <a:latin typeface="Georgia" pitchFamily="18" charset="0"/>
                <a:cs typeface="Times New Roman" pitchFamily="18" charset="0"/>
              </a:rPr>
              <a:t> Manmade</a:t>
            </a:r>
          </a:p>
          <a:p>
            <a:pPr>
              <a:defRPr/>
            </a:pPr>
            <a:r>
              <a:rPr lang="en-US" dirty="0">
                <a:latin typeface="Georgia" pitchFamily="18" charset="0"/>
                <a:cs typeface="Times New Roman" pitchFamily="18" charset="0"/>
              </a:rPr>
              <a:t> Manpower</a:t>
            </a:r>
          </a:p>
          <a:p>
            <a:pPr>
              <a:defRPr/>
            </a:pPr>
            <a:r>
              <a:rPr lang="en-US" dirty="0">
                <a:latin typeface="Georgia" pitchFamily="18" charset="0"/>
                <a:cs typeface="Times New Roman" pitchFamily="18" charset="0"/>
              </a:rPr>
              <a:t> Businessman</a:t>
            </a:r>
          </a:p>
          <a:p>
            <a:pPr>
              <a:defRPr/>
            </a:pPr>
            <a:r>
              <a:rPr lang="en-US" dirty="0">
                <a:latin typeface="Georgia" pitchFamily="18" charset="0"/>
                <a:cs typeface="Times New Roman" pitchFamily="18" charset="0"/>
              </a:rPr>
              <a:t> Sales man</a:t>
            </a:r>
          </a:p>
          <a:p>
            <a:pPr>
              <a:defRPr/>
            </a:pPr>
            <a:r>
              <a:rPr lang="en-US" dirty="0">
                <a:latin typeface="Georgia" pitchFamily="18" charset="0"/>
                <a:cs typeface="Times New Roman" pitchFamily="18" charset="0"/>
              </a:rPr>
              <a:t> Chairman</a:t>
            </a:r>
            <a:endParaRPr lang="en-US" dirty="0">
              <a:latin typeface="Georgia" pitchFamily="18" charset="0"/>
            </a:endParaRPr>
          </a:p>
          <a:p>
            <a:endParaRPr lang="en-US" dirty="0"/>
          </a:p>
        </p:txBody>
      </p:sp>
    </p:spTree>
    <p:extLst>
      <p:ext uri="{BB962C8B-B14F-4D97-AF65-F5344CB8AC3E}">
        <p14:creationId xmlns:p14="http://schemas.microsoft.com/office/powerpoint/2010/main" val="14056953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Georgia" pitchFamily="18" charset="0"/>
              </a:rPr>
              <a:t>Exercise</a:t>
            </a:r>
          </a:p>
        </p:txBody>
      </p:sp>
      <p:sp>
        <p:nvSpPr>
          <p:cNvPr id="3" name="Content Placeholder 2"/>
          <p:cNvSpPr>
            <a:spLocks noGrp="1"/>
          </p:cNvSpPr>
          <p:nvPr>
            <p:ph idx="1"/>
          </p:nvPr>
        </p:nvSpPr>
        <p:spPr>
          <a:xfrm>
            <a:off x="1752600" y="1935480"/>
            <a:ext cx="8686800" cy="4617720"/>
          </a:xfrm>
        </p:spPr>
        <p:txBody>
          <a:bodyPr/>
          <a:lstStyle/>
          <a:p>
            <a:pPr>
              <a:lnSpc>
                <a:spcPct val="90000"/>
              </a:lnSpc>
              <a:defRPr/>
            </a:pPr>
            <a:r>
              <a:rPr lang="en-US" dirty="0">
                <a:latin typeface="Georgia" pitchFamily="18" charset="0"/>
              </a:rPr>
              <a:t>You guys should all be concerned about the issue.</a:t>
            </a:r>
          </a:p>
          <a:p>
            <a:pPr>
              <a:lnSpc>
                <a:spcPct val="90000"/>
              </a:lnSpc>
              <a:defRPr/>
            </a:pPr>
            <a:endParaRPr lang="en-US" dirty="0">
              <a:latin typeface="Georgia" pitchFamily="18" charset="0"/>
              <a:cs typeface="Times New Roman" pitchFamily="18" charset="0"/>
            </a:endParaRPr>
          </a:p>
          <a:p>
            <a:pPr>
              <a:lnSpc>
                <a:spcPct val="90000"/>
              </a:lnSpc>
              <a:defRPr/>
            </a:pPr>
            <a:r>
              <a:rPr lang="en-US" dirty="0">
                <a:latin typeface="Georgia" pitchFamily="18" charset="0"/>
              </a:rPr>
              <a:t>Each manger has an assigned place – he should park his car….</a:t>
            </a:r>
          </a:p>
          <a:p>
            <a:pPr>
              <a:lnSpc>
                <a:spcPct val="90000"/>
              </a:lnSpc>
              <a:buNone/>
              <a:defRPr/>
            </a:pPr>
            <a:endParaRPr lang="en-US" dirty="0">
              <a:latin typeface="Georgia" pitchFamily="18" charset="0"/>
              <a:cs typeface="Times New Roman" pitchFamily="18" charset="0"/>
            </a:endParaRPr>
          </a:p>
          <a:p>
            <a:pPr>
              <a:lnSpc>
                <a:spcPct val="90000"/>
              </a:lnSpc>
              <a:defRPr/>
            </a:pPr>
            <a:r>
              <a:rPr lang="en-US" dirty="0">
                <a:latin typeface="Georgia" pitchFamily="18" charset="0"/>
              </a:rPr>
              <a:t>Each customer will have change noted on his bill </a:t>
            </a:r>
          </a:p>
          <a:p>
            <a:endParaRPr lang="en-US" dirty="0"/>
          </a:p>
          <a:p>
            <a:pPr>
              <a:buNone/>
            </a:pPr>
            <a:endParaRPr lang="en-US" dirty="0"/>
          </a:p>
        </p:txBody>
      </p:sp>
    </p:spTree>
    <p:extLst>
      <p:ext uri="{BB962C8B-B14F-4D97-AF65-F5344CB8AC3E}">
        <p14:creationId xmlns:p14="http://schemas.microsoft.com/office/powerpoint/2010/main" val="36253884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04088"/>
            <a:ext cx="8229600" cy="896112"/>
          </a:xfrm>
        </p:spPr>
        <p:txBody>
          <a:bodyPr/>
          <a:lstStyle/>
          <a:p>
            <a:pPr algn="ctr"/>
            <a:r>
              <a:rPr lang="en-US" b="1" dirty="0">
                <a:solidFill>
                  <a:schemeClr val="tx1"/>
                </a:solidFill>
                <a:latin typeface="Georgia" pitchFamily="18" charset="0"/>
              </a:rPr>
              <a:t>7- CORRECTNESS</a:t>
            </a:r>
          </a:p>
        </p:txBody>
      </p:sp>
      <p:sp>
        <p:nvSpPr>
          <p:cNvPr id="3" name="Content Placeholder 2"/>
          <p:cNvSpPr>
            <a:spLocks noGrp="1"/>
          </p:cNvSpPr>
          <p:nvPr>
            <p:ph idx="1"/>
          </p:nvPr>
        </p:nvSpPr>
        <p:spPr/>
        <p:txBody>
          <a:bodyPr/>
          <a:lstStyle/>
          <a:p>
            <a:pPr algn="just">
              <a:lnSpc>
                <a:spcPct val="90000"/>
              </a:lnSpc>
              <a:buNone/>
              <a:defRPr/>
            </a:pPr>
            <a:r>
              <a:rPr lang="en-US" dirty="0">
                <a:latin typeface="Georgia" pitchFamily="18" charset="0"/>
              </a:rPr>
              <a:t>Note: </a:t>
            </a:r>
            <a:r>
              <a:rPr lang="en-US" b="1" dirty="0">
                <a:latin typeface="Georgia" pitchFamily="18" charset="0"/>
              </a:rPr>
              <a:t>Read handout for the correctness</a:t>
            </a:r>
            <a:r>
              <a:rPr lang="en-US" dirty="0">
                <a:latin typeface="Georgia" pitchFamily="18" charset="0"/>
              </a:rPr>
              <a:t>.</a:t>
            </a:r>
          </a:p>
          <a:p>
            <a:pPr algn="just">
              <a:lnSpc>
                <a:spcPct val="90000"/>
              </a:lnSpc>
              <a:buNone/>
              <a:defRPr/>
            </a:pPr>
            <a:r>
              <a:rPr lang="en-US" dirty="0">
                <a:latin typeface="Georgia" pitchFamily="18" charset="0"/>
              </a:rPr>
              <a:t>At the core of correctness is </a:t>
            </a:r>
            <a:r>
              <a:rPr lang="en-US" dirty="0">
                <a:solidFill>
                  <a:srgbClr val="FF0000"/>
                </a:solidFill>
                <a:latin typeface="Georgia" pitchFamily="18" charset="0"/>
              </a:rPr>
              <a:t>proper grammar, punctuation, and spelling</a:t>
            </a:r>
            <a:r>
              <a:rPr lang="en-US" dirty="0">
                <a:latin typeface="Georgia" pitchFamily="18" charset="0"/>
              </a:rPr>
              <a:t>.</a:t>
            </a:r>
          </a:p>
          <a:p>
            <a:pPr algn="just">
              <a:lnSpc>
                <a:spcPct val="90000"/>
              </a:lnSpc>
              <a:buNone/>
              <a:defRPr/>
            </a:pPr>
            <a:r>
              <a:rPr lang="en-US" dirty="0">
                <a:latin typeface="Georgia" pitchFamily="18" charset="0"/>
              </a:rPr>
              <a:t>However a message may be perfect grammatically and mechanically but still insult or lose a customer. The correctness, as applied to business messages, also means the following three characteristics:</a:t>
            </a:r>
          </a:p>
          <a:p>
            <a:pPr algn="just">
              <a:lnSpc>
                <a:spcPct val="90000"/>
              </a:lnSpc>
              <a:defRPr/>
            </a:pPr>
            <a:r>
              <a:rPr lang="en-US" dirty="0">
                <a:latin typeface="Georgia" pitchFamily="18" charset="0"/>
              </a:rPr>
              <a:t>Use the right level of language.</a:t>
            </a:r>
          </a:p>
          <a:p>
            <a:pPr algn="just">
              <a:lnSpc>
                <a:spcPct val="90000"/>
              </a:lnSpc>
              <a:defRPr/>
            </a:pPr>
            <a:r>
              <a:rPr lang="en-US" dirty="0">
                <a:latin typeface="Georgia" pitchFamily="18" charset="0"/>
              </a:rPr>
              <a:t>Check accuracy of figures, facts, and words.</a:t>
            </a:r>
          </a:p>
          <a:p>
            <a:pPr algn="just">
              <a:lnSpc>
                <a:spcPct val="90000"/>
              </a:lnSpc>
              <a:defRPr/>
            </a:pPr>
            <a:r>
              <a:rPr lang="en-US" dirty="0">
                <a:latin typeface="Georgia" pitchFamily="18" charset="0"/>
              </a:rPr>
              <a:t>Maintain acceptable writing mechanics.</a:t>
            </a:r>
          </a:p>
          <a:p>
            <a:endParaRPr lang="en-US" dirty="0"/>
          </a:p>
        </p:txBody>
      </p:sp>
    </p:spTree>
    <p:extLst>
      <p:ext uri="{BB962C8B-B14F-4D97-AF65-F5344CB8AC3E}">
        <p14:creationId xmlns:p14="http://schemas.microsoft.com/office/powerpoint/2010/main" val="29561892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981200" y="685800"/>
            <a:ext cx="8229600" cy="5638800"/>
          </a:xfrm>
        </p:spPr>
        <p:txBody>
          <a:bodyPr/>
          <a:lstStyle/>
          <a:p>
            <a:r>
              <a:rPr lang="en-US" sz="2800" b="1" dirty="0">
                <a:latin typeface="Georgia" pitchFamily="18" charset="0"/>
              </a:rPr>
              <a:t>Use the Right Level of Language</a:t>
            </a:r>
          </a:p>
          <a:p>
            <a:r>
              <a:rPr lang="en-US" sz="2400" dirty="0">
                <a:latin typeface="Georgia" pitchFamily="18" charset="0"/>
              </a:rPr>
              <a:t>Informal writing is more characteristics of business writing—even more so if that writing occurs in an E-mail message.</a:t>
            </a:r>
          </a:p>
          <a:p>
            <a:endParaRPr lang="en-US" dirty="0">
              <a:latin typeface="Georgia" pitchFamily="18" charset="0"/>
            </a:endParaRPr>
          </a:p>
        </p:txBody>
      </p:sp>
      <p:sp>
        <p:nvSpPr>
          <p:cNvPr id="4" name="Text Box 4"/>
          <p:cNvSpPr txBox="1">
            <a:spLocks noChangeArrowheads="1"/>
          </p:cNvSpPr>
          <p:nvPr/>
        </p:nvSpPr>
        <p:spPr bwMode="auto">
          <a:xfrm>
            <a:off x="2743200" y="2590801"/>
            <a:ext cx="2514600" cy="396875"/>
          </a:xfrm>
          <a:prstGeom prst="rect">
            <a:avLst/>
          </a:prstGeom>
          <a:solidFill>
            <a:schemeClr val="tx2"/>
          </a:solidFill>
          <a:ln w="9525">
            <a:noFill/>
            <a:miter lim="800000"/>
            <a:headEnd/>
            <a:tailEnd/>
          </a:ln>
        </p:spPr>
        <p:txBody>
          <a:bodyPr>
            <a:spAutoFit/>
          </a:bodyPr>
          <a:lstStyle/>
          <a:p>
            <a:pPr algn="ctr">
              <a:spcBef>
                <a:spcPct val="50000"/>
              </a:spcBef>
            </a:pPr>
            <a:r>
              <a:rPr lang="en-US" sz="2000" b="1" dirty="0">
                <a:solidFill>
                  <a:prstClr val="white"/>
                </a:solidFill>
              </a:rPr>
              <a:t>More Formal</a:t>
            </a:r>
          </a:p>
        </p:txBody>
      </p:sp>
      <p:sp>
        <p:nvSpPr>
          <p:cNvPr id="5" name="Text Box 6"/>
          <p:cNvSpPr txBox="1">
            <a:spLocks noChangeArrowheads="1"/>
          </p:cNvSpPr>
          <p:nvPr/>
        </p:nvSpPr>
        <p:spPr bwMode="auto">
          <a:xfrm>
            <a:off x="2743200" y="3200400"/>
            <a:ext cx="2514600" cy="1323439"/>
          </a:xfrm>
          <a:prstGeom prst="rect">
            <a:avLst/>
          </a:prstGeom>
          <a:solidFill>
            <a:schemeClr val="bg2"/>
          </a:solidFill>
          <a:ln w="9525">
            <a:noFill/>
            <a:miter lim="800000"/>
            <a:headEnd/>
            <a:tailEnd/>
          </a:ln>
        </p:spPr>
        <p:txBody>
          <a:bodyPr wrap="square">
            <a:spAutoFit/>
          </a:bodyPr>
          <a:lstStyle/>
          <a:p>
            <a:pPr>
              <a:spcBef>
                <a:spcPct val="50000"/>
              </a:spcBef>
            </a:pPr>
            <a:r>
              <a:rPr lang="en-US" sz="2000" dirty="0">
                <a:solidFill>
                  <a:prstClr val="black"/>
                </a:solidFill>
              </a:rPr>
              <a:t>Participate</a:t>
            </a:r>
          </a:p>
          <a:p>
            <a:pPr>
              <a:spcBef>
                <a:spcPct val="50000"/>
              </a:spcBef>
            </a:pPr>
            <a:r>
              <a:rPr lang="en-US" sz="2000" dirty="0">
                <a:solidFill>
                  <a:prstClr val="black"/>
                </a:solidFill>
              </a:rPr>
              <a:t>Procure</a:t>
            </a:r>
          </a:p>
          <a:p>
            <a:pPr>
              <a:spcBef>
                <a:spcPct val="50000"/>
              </a:spcBef>
            </a:pPr>
            <a:r>
              <a:rPr lang="en-US" sz="2000" dirty="0">
                <a:solidFill>
                  <a:prstClr val="black"/>
                </a:solidFill>
              </a:rPr>
              <a:t>Endeavor</a:t>
            </a:r>
          </a:p>
        </p:txBody>
      </p:sp>
      <p:sp>
        <p:nvSpPr>
          <p:cNvPr id="6" name="Text Box 5"/>
          <p:cNvSpPr txBox="1">
            <a:spLocks noChangeArrowheads="1"/>
          </p:cNvSpPr>
          <p:nvPr/>
        </p:nvSpPr>
        <p:spPr bwMode="auto">
          <a:xfrm>
            <a:off x="7010400" y="2616201"/>
            <a:ext cx="2362200" cy="396875"/>
          </a:xfrm>
          <a:prstGeom prst="rect">
            <a:avLst/>
          </a:prstGeom>
          <a:solidFill>
            <a:schemeClr val="tx1"/>
          </a:solidFill>
          <a:ln w="9525">
            <a:noFill/>
            <a:miter lim="800000"/>
            <a:headEnd/>
            <a:tailEnd/>
          </a:ln>
        </p:spPr>
        <p:txBody>
          <a:bodyPr>
            <a:spAutoFit/>
          </a:bodyPr>
          <a:lstStyle/>
          <a:p>
            <a:pPr algn="ctr">
              <a:spcBef>
                <a:spcPct val="50000"/>
              </a:spcBef>
            </a:pPr>
            <a:r>
              <a:rPr lang="en-US" sz="2000" b="1">
                <a:solidFill>
                  <a:prstClr val="white"/>
                </a:solidFill>
              </a:rPr>
              <a:t>Less Formal</a:t>
            </a:r>
          </a:p>
        </p:txBody>
      </p:sp>
      <p:sp>
        <p:nvSpPr>
          <p:cNvPr id="7" name="Text Box 7"/>
          <p:cNvSpPr txBox="1">
            <a:spLocks noChangeArrowheads="1"/>
          </p:cNvSpPr>
          <p:nvPr/>
        </p:nvSpPr>
        <p:spPr bwMode="auto">
          <a:xfrm>
            <a:off x="7010400" y="3073400"/>
            <a:ext cx="2362200" cy="1320800"/>
          </a:xfrm>
          <a:prstGeom prst="rect">
            <a:avLst/>
          </a:prstGeom>
          <a:solidFill>
            <a:schemeClr val="bg2"/>
          </a:solidFill>
          <a:ln w="9525">
            <a:solidFill>
              <a:schemeClr val="bg2"/>
            </a:solidFill>
            <a:miter lim="800000"/>
            <a:headEnd/>
            <a:tailEnd/>
          </a:ln>
        </p:spPr>
        <p:txBody>
          <a:bodyPr>
            <a:spAutoFit/>
          </a:bodyPr>
          <a:lstStyle/>
          <a:p>
            <a:pPr>
              <a:spcBef>
                <a:spcPct val="50000"/>
              </a:spcBef>
            </a:pPr>
            <a:r>
              <a:rPr lang="en-US" sz="2000">
                <a:solidFill>
                  <a:prstClr val="black"/>
                </a:solidFill>
              </a:rPr>
              <a:t>Join</a:t>
            </a:r>
          </a:p>
          <a:p>
            <a:pPr>
              <a:spcBef>
                <a:spcPct val="50000"/>
              </a:spcBef>
            </a:pPr>
            <a:r>
              <a:rPr lang="en-US" sz="2000">
                <a:solidFill>
                  <a:prstClr val="black"/>
                </a:solidFill>
              </a:rPr>
              <a:t>Get</a:t>
            </a:r>
          </a:p>
          <a:p>
            <a:pPr>
              <a:spcBef>
                <a:spcPct val="50000"/>
              </a:spcBef>
            </a:pPr>
            <a:r>
              <a:rPr lang="en-US" sz="2000">
                <a:solidFill>
                  <a:prstClr val="black"/>
                </a:solidFill>
              </a:rPr>
              <a:t>Try</a:t>
            </a:r>
          </a:p>
        </p:txBody>
      </p:sp>
    </p:spTree>
    <p:extLst>
      <p:ext uri="{BB962C8B-B14F-4D97-AF65-F5344CB8AC3E}">
        <p14:creationId xmlns:p14="http://schemas.microsoft.com/office/powerpoint/2010/main" val="21121930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800" b="1" dirty="0">
                <a:effectLst>
                  <a:outerShdw blurRad="38100" dist="38100" dir="2700000" algn="tl">
                    <a:srgbClr val="C0C0C0"/>
                  </a:outerShdw>
                </a:effectLst>
                <a:latin typeface="Georgia" pitchFamily="18" charset="0"/>
              </a:rPr>
              <a:t>Check Accuracy of Figures, Facts, and Words</a:t>
            </a:r>
          </a:p>
          <a:p>
            <a:pPr>
              <a:buNone/>
            </a:pPr>
            <a:endParaRPr lang="en-US" sz="2800" b="1" dirty="0">
              <a:effectLst>
                <a:outerShdw blurRad="38100" dist="38100" dir="2700000" algn="tl">
                  <a:srgbClr val="C0C0C0"/>
                </a:outerShdw>
              </a:effectLst>
              <a:latin typeface="Georgia" pitchFamily="18" charset="0"/>
            </a:endParaRPr>
          </a:p>
          <a:p>
            <a:pPr>
              <a:buNone/>
            </a:pPr>
            <a:r>
              <a:rPr lang="en-US" sz="2400" dirty="0">
                <a:effectLst>
                  <a:outerShdw blurRad="38100" dist="38100" dir="2700000" algn="tl">
                    <a:srgbClr val="C0C0C0"/>
                  </a:outerShdw>
                </a:effectLst>
                <a:latin typeface="Georgia" pitchFamily="18" charset="0"/>
              </a:rPr>
              <a:t>A good check of data is to have another person read and comment on the validity of the material.</a:t>
            </a:r>
          </a:p>
          <a:p>
            <a:pPr>
              <a:buNone/>
            </a:pPr>
            <a:endParaRPr lang="en-US" sz="2400" dirty="0">
              <a:effectLst>
                <a:outerShdw blurRad="38100" dist="38100" dir="2700000" algn="tl">
                  <a:srgbClr val="C0C0C0"/>
                </a:outerShdw>
              </a:effectLst>
              <a:latin typeface="Georgia" pitchFamily="18" charset="0"/>
            </a:endParaRPr>
          </a:p>
        </p:txBody>
      </p:sp>
    </p:spTree>
    <p:extLst>
      <p:ext uri="{BB962C8B-B14F-4D97-AF65-F5344CB8AC3E}">
        <p14:creationId xmlns:p14="http://schemas.microsoft.com/office/powerpoint/2010/main" val="405320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981200" y="685800"/>
            <a:ext cx="8229600" cy="5638800"/>
          </a:xfrm>
        </p:spPr>
        <p:txBody>
          <a:bodyPr>
            <a:normAutofit/>
          </a:bodyPr>
          <a:lstStyle/>
          <a:p>
            <a:r>
              <a:rPr lang="en-US" sz="2800" b="1" u="sng" dirty="0"/>
              <a:t>Provide All Necessary Information</a:t>
            </a:r>
          </a:p>
          <a:p>
            <a:pPr>
              <a:buNone/>
            </a:pPr>
            <a:r>
              <a:rPr lang="en-US" sz="2400" dirty="0">
                <a:effectLst>
                  <a:outerShdw blurRad="38100" dist="38100" dir="2700000" algn="tl">
                    <a:srgbClr val="000000">
                      <a:alpha val="43137"/>
                    </a:srgbClr>
                  </a:outerShdw>
                </a:effectLst>
                <a:latin typeface="Georgia" pitchFamily="18" charset="0"/>
              </a:rPr>
              <a:t>Answering the five W’s helps make messages clear: Who, What, When, Where, and Why. </a:t>
            </a:r>
          </a:p>
          <a:p>
            <a:pPr lvl="1"/>
            <a:r>
              <a:rPr lang="en-US" sz="2200" dirty="0">
                <a:effectLst>
                  <a:outerShdw blurRad="38100" dist="38100" dir="2700000" algn="tl">
                    <a:srgbClr val="000000">
                      <a:alpha val="43137"/>
                    </a:srgbClr>
                  </a:outerShdw>
                </a:effectLst>
                <a:latin typeface="Georgia" pitchFamily="18" charset="0"/>
              </a:rPr>
              <a:t>Request for the merchandise</a:t>
            </a:r>
          </a:p>
          <a:p>
            <a:pPr lvl="1"/>
            <a:r>
              <a:rPr lang="en-US" sz="2200" dirty="0">
                <a:effectLst>
                  <a:outerShdw blurRad="38100" dist="38100" dir="2700000" algn="tl">
                    <a:srgbClr val="000000">
                      <a:alpha val="43137"/>
                    </a:srgbClr>
                  </a:outerShdw>
                </a:effectLst>
                <a:latin typeface="Georgia" pitchFamily="18" charset="0"/>
              </a:rPr>
              <a:t>Reserve a hotel banquet room</a:t>
            </a:r>
          </a:p>
          <a:p>
            <a:endParaRPr lang="en-US" b="1" dirty="0"/>
          </a:p>
          <a:p>
            <a:r>
              <a:rPr lang="en-US" sz="2800" b="1" u="sng" dirty="0">
                <a:effectLst>
                  <a:outerShdw blurRad="38100" dist="38100" dir="2700000" algn="tl">
                    <a:srgbClr val="C0C0C0"/>
                  </a:outerShdw>
                </a:effectLst>
                <a:latin typeface="Georgia" pitchFamily="18" charset="0"/>
              </a:rPr>
              <a:t>Answer All Questions Asked</a:t>
            </a:r>
          </a:p>
          <a:p>
            <a:pPr>
              <a:buNone/>
            </a:pPr>
            <a:r>
              <a:rPr lang="en-US" sz="2400" dirty="0">
                <a:effectLst>
                  <a:outerShdw blurRad="38100" dist="38100" dir="2700000" algn="tl">
                    <a:srgbClr val="C0C0C0"/>
                  </a:outerShdw>
                </a:effectLst>
                <a:latin typeface="Georgia" pitchFamily="18" charset="0"/>
              </a:rPr>
              <a:t>Look for questions: some may even appear buried within a paragraph. Locate them and then answer precisely.</a:t>
            </a:r>
          </a:p>
          <a:p>
            <a:pPr>
              <a:buNone/>
            </a:pPr>
            <a:endParaRPr lang="en-US" b="1" dirty="0"/>
          </a:p>
          <a:p>
            <a:pPr>
              <a:buNone/>
            </a:pPr>
            <a:endParaRPr lang="en-US" sz="2800" b="1" u="sng" dirty="0">
              <a:effectLst>
                <a:outerShdw blurRad="38100" dist="38100" dir="2700000" algn="tl">
                  <a:srgbClr val="C0C0C0"/>
                </a:outerShdw>
              </a:effectLst>
              <a:latin typeface="Georgia" pitchFamily="18" charset="0"/>
            </a:endParaRPr>
          </a:p>
          <a:p>
            <a:pPr>
              <a:buNone/>
            </a:pPr>
            <a:endParaRPr lang="en-US" b="1" dirty="0"/>
          </a:p>
        </p:txBody>
      </p:sp>
    </p:spTree>
    <p:extLst>
      <p:ext uri="{BB962C8B-B14F-4D97-AF65-F5344CB8AC3E}">
        <p14:creationId xmlns:p14="http://schemas.microsoft.com/office/powerpoint/2010/main" val="3951681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FCFDF3-5D80-4A45-94ED-59F0A4BBFCCB}"/>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9F8C7497-5141-4A49-A69F-F5FFF19BD208}"/>
              </a:ext>
            </a:extLst>
          </p:cNvPr>
          <p:cNvSpPr>
            <a:spLocks noGrp="1"/>
          </p:cNvSpPr>
          <p:nvPr>
            <p:ph idx="1"/>
          </p:nvPr>
        </p:nvSpPr>
        <p:spPr/>
        <p:txBody>
          <a:bodyPr/>
          <a:lstStyle/>
          <a:p>
            <a:r>
              <a:rPr lang="en-US" sz="3200" b="1" u="sng" dirty="0">
                <a:effectLst>
                  <a:outerShdw blurRad="38100" dist="38100" dir="2700000" algn="tl">
                    <a:srgbClr val="C0C0C0"/>
                  </a:outerShdw>
                </a:effectLst>
                <a:latin typeface="Georgia" pitchFamily="18" charset="0"/>
              </a:rPr>
              <a:t>Give Something Extra, When Desirable</a:t>
            </a:r>
          </a:p>
          <a:p>
            <a:pPr>
              <a:buNone/>
            </a:pPr>
            <a:r>
              <a:rPr lang="en-US" sz="2800" dirty="0">
                <a:effectLst>
                  <a:outerShdw blurRad="38100" dist="38100" dir="2700000" algn="tl">
                    <a:srgbClr val="C0C0C0"/>
                  </a:outerShdw>
                </a:effectLst>
                <a:latin typeface="Georgia" pitchFamily="18" charset="0"/>
              </a:rPr>
              <a:t>Use your good judgment in offering additional material if the sender’s message was incomplete.</a:t>
            </a:r>
          </a:p>
          <a:p>
            <a:pPr algn="just">
              <a:lnSpc>
                <a:spcPct val="90000"/>
              </a:lnSpc>
              <a:defRPr/>
            </a:pPr>
            <a:r>
              <a:rPr lang="en-US" dirty="0">
                <a:latin typeface="Georgia" pitchFamily="18" charset="0"/>
              </a:rPr>
              <a:t>I think I would like to attend my first meeting of the association, even though I am not acquainted with your city. Will you please tell me where the next meeting is being held?</a:t>
            </a:r>
          </a:p>
        </p:txBody>
      </p:sp>
    </p:spTree>
    <p:extLst>
      <p:ext uri="{BB962C8B-B14F-4D97-AF65-F5344CB8AC3E}">
        <p14:creationId xmlns:p14="http://schemas.microsoft.com/office/powerpoint/2010/main" val="2528085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04088"/>
            <a:ext cx="8229600" cy="667512"/>
          </a:xfrm>
        </p:spPr>
        <p:txBody>
          <a:bodyPr>
            <a:normAutofit fontScale="90000"/>
          </a:bodyPr>
          <a:lstStyle/>
          <a:p>
            <a:pPr algn="ctr"/>
            <a:r>
              <a:rPr lang="en-US" b="1" dirty="0">
                <a:solidFill>
                  <a:schemeClr val="tx1"/>
                </a:solidFill>
                <a:latin typeface="Georgia" pitchFamily="18" charset="0"/>
              </a:rPr>
              <a:t>COMPLETENESS</a:t>
            </a:r>
            <a:endParaRPr lang="en-US" b="1" dirty="0">
              <a:latin typeface="Georgia" pitchFamily="18" charset="0"/>
            </a:endParaRPr>
          </a:p>
        </p:txBody>
      </p:sp>
      <p:sp>
        <p:nvSpPr>
          <p:cNvPr id="3" name="Content Placeholder 2"/>
          <p:cNvSpPr>
            <a:spLocks noGrp="1"/>
          </p:cNvSpPr>
          <p:nvPr>
            <p:ph idx="1"/>
          </p:nvPr>
        </p:nvSpPr>
        <p:spPr>
          <a:xfrm>
            <a:off x="1981200" y="1524000"/>
            <a:ext cx="8229600" cy="5029200"/>
          </a:xfrm>
        </p:spPr>
        <p:txBody>
          <a:bodyPr>
            <a:normAutofit fontScale="92500" lnSpcReduction="10000"/>
          </a:bodyPr>
          <a:lstStyle/>
          <a:p>
            <a:pPr algn="ctr">
              <a:buNone/>
            </a:pPr>
            <a:r>
              <a:rPr lang="en-US" b="1" dirty="0">
                <a:latin typeface="Georgia" pitchFamily="18" charset="0"/>
              </a:rPr>
              <a:t>EXERCISE</a:t>
            </a:r>
          </a:p>
          <a:p>
            <a:pPr marL="514350" indent="-514350" algn="just">
              <a:buFont typeface="+mj-lt"/>
              <a:buAutoNum type="arabicPeriod"/>
            </a:pPr>
            <a:r>
              <a:rPr lang="en-US" dirty="0">
                <a:latin typeface="Georgia" pitchFamily="18" charset="0"/>
              </a:rPr>
              <a:t>Please email me in return the departures from Lahore to Karachi on the 8</a:t>
            </a:r>
            <a:r>
              <a:rPr lang="en-US" baseline="30000" dirty="0">
                <a:latin typeface="Georgia" pitchFamily="18" charset="0"/>
              </a:rPr>
              <a:t>th</a:t>
            </a:r>
            <a:r>
              <a:rPr lang="en-US" dirty="0">
                <a:latin typeface="Georgia" pitchFamily="18" charset="0"/>
              </a:rPr>
              <a:t>. </a:t>
            </a:r>
          </a:p>
          <a:p>
            <a:pPr marL="514350" indent="-514350" algn="just">
              <a:buFont typeface="+mj-lt"/>
              <a:buAutoNum type="arabicPeriod"/>
            </a:pPr>
            <a:r>
              <a:rPr lang="en-US" dirty="0">
                <a:latin typeface="Georgia" pitchFamily="18" charset="0"/>
              </a:rPr>
              <a:t>Today there is meeting in the office. </a:t>
            </a:r>
          </a:p>
          <a:p>
            <a:pPr marL="514350" indent="-514350" algn="just">
              <a:buFont typeface="+mj-lt"/>
              <a:buAutoNum type="arabicPeriod"/>
            </a:pPr>
            <a:endParaRPr lang="en-US" dirty="0">
              <a:latin typeface="Georgia" pitchFamily="18" charset="0"/>
            </a:endParaRPr>
          </a:p>
          <a:p>
            <a:pPr marL="457200" indent="-457200" algn="just">
              <a:lnSpc>
                <a:spcPct val="90000"/>
              </a:lnSpc>
              <a:buFont typeface="+mj-lt"/>
              <a:buAutoNum type="arabicPeriod"/>
              <a:defRPr/>
            </a:pPr>
            <a:r>
              <a:rPr lang="en-US" dirty="0">
                <a:latin typeface="Georgia" pitchFamily="18" charset="0"/>
              </a:rPr>
              <a:t>You are the president of an industry association and have received the following inquiry from an out of town member, “I think I would like to attend my first meeting of the association, even though I am not acquainted with your city. Will you please tell me where the next meeting is being held?</a:t>
            </a:r>
          </a:p>
          <a:p>
            <a:pPr algn="just">
              <a:lnSpc>
                <a:spcPct val="90000"/>
              </a:lnSpc>
              <a:defRPr/>
            </a:pPr>
            <a:endParaRPr lang="en-US" dirty="0">
              <a:latin typeface="Georgia" pitchFamily="18" charset="0"/>
            </a:endParaRPr>
          </a:p>
          <a:p>
            <a:pPr algn="just">
              <a:lnSpc>
                <a:spcPct val="90000"/>
              </a:lnSpc>
              <a:defRPr/>
            </a:pPr>
            <a:r>
              <a:rPr lang="en-US" dirty="0">
                <a:latin typeface="Georgia" pitchFamily="18" charset="0"/>
              </a:rPr>
              <a:t>How would you reply to this letter  keeping in mind </a:t>
            </a:r>
            <a:r>
              <a:rPr lang="en-US" b="1" dirty="0">
                <a:latin typeface="Georgia" pitchFamily="18" charset="0"/>
              </a:rPr>
              <a:t>Completeness</a:t>
            </a:r>
            <a:r>
              <a:rPr lang="en-US" dirty="0">
                <a:latin typeface="Georgia" pitchFamily="18" charset="0"/>
              </a:rPr>
              <a:t> of the message?</a:t>
            </a:r>
          </a:p>
        </p:txBody>
      </p:sp>
    </p:spTree>
    <p:extLst>
      <p:ext uri="{BB962C8B-B14F-4D97-AF65-F5344CB8AC3E}">
        <p14:creationId xmlns:p14="http://schemas.microsoft.com/office/powerpoint/2010/main" val="95701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C25643-624C-42A4-8CB2-5B471EC039A4}"/>
              </a:ext>
            </a:extLst>
          </p:cNvPr>
          <p:cNvSpPr>
            <a:spLocks noGrp="1"/>
          </p:cNvSpPr>
          <p:nvPr>
            <p:ph type="title"/>
          </p:nvPr>
        </p:nvSpPr>
        <p:spPr/>
        <p:txBody>
          <a:bodyPr/>
          <a:lstStyle/>
          <a:p>
            <a:r>
              <a:rPr lang="en-US" b="1" dirty="0">
                <a:solidFill>
                  <a:schemeClr val="tx1"/>
                </a:solidFill>
                <a:latin typeface="Georgia" panose="02040502050405020303" pitchFamily="18" charset="0"/>
              </a:rPr>
              <a:t>Incomplete Letter</a:t>
            </a:r>
          </a:p>
        </p:txBody>
      </p:sp>
      <p:sp>
        <p:nvSpPr>
          <p:cNvPr id="3" name="Content Placeholder 2">
            <a:extLst>
              <a:ext uri="{FF2B5EF4-FFF2-40B4-BE49-F238E27FC236}">
                <a16:creationId xmlns="" xmlns:a16="http://schemas.microsoft.com/office/drawing/2014/main" id="{DE9F30BB-250E-48FE-AE31-C03730AA6776}"/>
              </a:ext>
            </a:extLst>
          </p:cNvPr>
          <p:cNvSpPr>
            <a:spLocks noGrp="1"/>
          </p:cNvSpPr>
          <p:nvPr>
            <p:ph idx="1"/>
          </p:nvPr>
        </p:nvSpPr>
        <p:spPr/>
        <p:txBody>
          <a:bodyPr/>
          <a:lstStyle/>
          <a:p>
            <a:r>
              <a:rPr lang="en-US" dirty="0">
                <a:latin typeface="Georgia" panose="02040502050405020303" pitchFamily="18" charset="0"/>
              </a:rPr>
              <a:t>“Thank you for the confidence you have showed us by the account you recently opened. All our facilities are at your disposal, and any time we can be of service, please call on us. Our appreciation is best expressed by our being of service to you.”</a:t>
            </a:r>
          </a:p>
          <a:p>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How would you like to revise this message this letter  keeping in mind Completeness of the message?</a:t>
            </a:r>
          </a:p>
          <a:p>
            <a:endParaRPr lang="en-US" dirty="0">
              <a:latin typeface="Georgia" panose="02040502050405020303" pitchFamily="18" charset="0"/>
            </a:endParaRPr>
          </a:p>
          <a:p>
            <a:endParaRPr lang="en-US" dirty="0">
              <a:latin typeface="Georgia" panose="02040502050405020303" pitchFamily="18" charset="0"/>
            </a:endParaRPr>
          </a:p>
        </p:txBody>
      </p:sp>
    </p:spTree>
    <p:extLst>
      <p:ext uri="{BB962C8B-B14F-4D97-AF65-F5344CB8AC3E}">
        <p14:creationId xmlns:p14="http://schemas.microsoft.com/office/powerpoint/2010/main" val="3074510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DC228E-53B5-463F-B001-35914690C346}"/>
              </a:ext>
            </a:extLst>
          </p:cNvPr>
          <p:cNvSpPr>
            <a:spLocks noGrp="1"/>
          </p:cNvSpPr>
          <p:nvPr>
            <p:ph type="title"/>
          </p:nvPr>
        </p:nvSpPr>
        <p:spPr>
          <a:xfrm>
            <a:off x="1992923" y="31652"/>
            <a:ext cx="8229600" cy="501748"/>
          </a:xfrm>
        </p:spPr>
        <p:txBody>
          <a:bodyPr>
            <a:normAutofit fontScale="90000"/>
          </a:bodyPr>
          <a:lstStyle/>
          <a:p>
            <a:r>
              <a:rPr lang="en-US" b="1" dirty="0">
                <a:latin typeface="Georgia" panose="02040502050405020303" pitchFamily="18" charset="0"/>
              </a:rPr>
              <a:t>Revised Letter</a:t>
            </a:r>
          </a:p>
        </p:txBody>
      </p:sp>
      <p:sp>
        <p:nvSpPr>
          <p:cNvPr id="3" name="Content Placeholder 2">
            <a:extLst>
              <a:ext uri="{FF2B5EF4-FFF2-40B4-BE49-F238E27FC236}">
                <a16:creationId xmlns="" xmlns:a16="http://schemas.microsoft.com/office/drawing/2014/main" id="{1AB36BCF-E619-49FA-8BFC-8C6196186E44}"/>
              </a:ext>
            </a:extLst>
          </p:cNvPr>
          <p:cNvSpPr>
            <a:spLocks noGrp="1"/>
          </p:cNvSpPr>
          <p:nvPr>
            <p:ph idx="1"/>
          </p:nvPr>
        </p:nvSpPr>
        <p:spPr>
          <a:xfrm>
            <a:off x="1969477" y="533400"/>
            <a:ext cx="8229600" cy="4389120"/>
          </a:xfrm>
        </p:spPr>
        <p:txBody>
          <a:bodyPr>
            <a:noAutofit/>
          </a:bodyPr>
          <a:lstStyle/>
          <a:p>
            <a:pPr>
              <a:buFont typeface="Wingdings" panose="05000000000000000000" pitchFamily="2" charset="2"/>
              <a:buNone/>
              <a:defRPr/>
            </a:pPr>
            <a:r>
              <a:rPr lang="en-US" sz="1800" dirty="0">
                <a:latin typeface="Georgia" panose="02040502050405020303" pitchFamily="18" charset="0"/>
              </a:rPr>
              <a:t>Thank you for the confidence you have shown in the First Federal by the savings account you recently opened. Our goal is to make all our services to you both pleasant and helpful.</a:t>
            </a:r>
          </a:p>
          <a:p>
            <a:pPr>
              <a:buFont typeface="Wingdings" panose="05000000000000000000" pitchFamily="2" charset="2"/>
              <a:buNone/>
              <a:defRPr/>
            </a:pPr>
            <a:r>
              <a:rPr lang="en-US" sz="1800" dirty="0">
                <a:latin typeface="Georgia" panose="02040502050405020303" pitchFamily="18" charset="0"/>
              </a:rPr>
              <a:t>Among the conveniences and services available to you at First Federal, you may be especially interested in these:</a:t>
            </a:r>
          </a:p>
          <a:p>
            <a:pPr>
              <a:defRPr/>
            </a:pPr>
            <a:r>
              <a:rPr lang="en-US" sz="1800" dirty="0">
                <a:latin typeface="Georgia" panose="02040502050405020303" pitchFamily="18" charset="0"/>
              </a:rPr>
              <a:t>YOUR PASSBOOK DEPOSTITS earn 61/2%  interest compound monthly.</a:t>
            </a:r>
          </a:p>
          <a:p>
            <a:pPr>
              <a:defRPr/>
            </a:pPr>
            <a:r>
              <a:rPr lang="en-US" sz="1800" dirty="0">
                <a:latin typeface="Georgia" panose="02040502050405020303" pitchFamily="18" charset="0"/>
              </a:rPr>
              <a:t>BETTER-THAN-CHECKING services helps you pay bills by phone, earns, interest on your money, and permits using our 24-hour cash machines.</a:t>
            </a:r>
          </a:p>
          <a:p>
            <a:pPr>
              <a:defRPr/>
            </a:pPr>
            <a:r>
              <a:rPr lang="en-US" sz="1800" dirty="0">
                <a:latin typeface="Georgia" panose="02040502050405020303" pitchFamily="18" charset="0"/>
              </a:rPr>
              <a:t>MORTGAGE LOANS help you to buy, build, or refinance a home or to borrow for property repairs and improvements.</a:t>
            </a:r>
          </a:p>
          <a:p>
            <a:pPr>
              <a:defRPr/>
            </a:pPr>
            <a:r>
              <a:rPr lang="en-US" sz="1800" dirty="0">
                <a:latin typeface="Georgia" panose="02040502050405020303" pitchFamily="18" charset="0"/>
              </a:rPr>
              <a:t>With our MONEY MARKET CERTIFICATES you can earn interest at various current high rates, depending on time and amount of your investment. The enclosed leaflet gives you more details about these and other services available to you at First Federal.</a:t>
            </a:r>
          </a:p>
          <a:p>
            <a:pPr>
              <a:defRPr/>
            </a:pPr>
            <a:r>
              <a:rPr lang="en-US" sz="1800" dirty="0">
                <a:latin typeface="Georgia" panose="02040502050405020303" pitchFamily="18" charset="0"/>
              </a:rPr>
              <a:t>FREE CUSTOMER PARKING is provided in the lot north of your office. The teller stamps your parking slip, entitling you to free parking while doing business here. Office hours are 9:00am to 4:30pm weekdays except for Friday, when the doors remain open until 6:00pm.</a:t>
            </a:r>
          </a:p>
          <a:p>
            <a:pPr>
              <a:buFont typeface="Wingdings" panose="05000000000000000000" pitchFamily="2" charset="2"/>
              <a:buNone/>
              <a:defRPr/>
            </a:pPr>
            <a:r>
              <a:rPr lang="en-US" sz="1800" dirty="0">
                <a:latin typeface="Georgia" panose="02040502050405020303" pitchFamily="18" charset="0"/>
              </a:rPr>
              <a:t>You are most welcome to come in whenever we can assist you. Please consider this association your financial headquarters for your savings and borrowing needs.</a:t>
            </a:r>
          </a:p>
        </p:txBody>
      </p:sp>
    </p:spTree>
    <p:extLst>
      <p:ext uri="{BB962C8B-B14F-4D97-AF65-F5344CB8AC3E}">
        <p14:creationId xmlns:p14="http://schemas.microsoft.com/office/powerpoint/2010/main" val="33022476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2943</Words>
  <Application>Microsoft Office PowerPoint</Application>
  <PresentationFormat>Widescreen</PresentationFormat>
  <Paragraphs>355</Paragraphs>
  <Slides>45</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Arial</vt:lpstr>
      <vt:lpstr>Calibri</vt:lpstr>
      <vt:lpstr>Constantia</vt:lpstr>
      <vt:lpstr>Garamond</vt:lpstr>
      <vt:lpstr>Georgia</vt:lpstr>
      <vt:lpstr>Times New Roman</vt:lpstr>
      <vt:lpstr>Wingdings</vt:lpstr>
      <vt:lpstr>Wingdings 2</vt:lpstr>
      <vt:lpstr>Flow</vt:lpstr>
      <vt:lpstr>The Seven Cs of Effective Communication</vt:lpstr>
      <vt:lpstr>The Seven Cs of Effective Communication</vt:lpstr>
      <vt:lpstr>THE SEVEN Cs</vt:lpstr>
      <vt:lpstr>1- COMPLETENESS</vt:lpstr>
      <vt:lpstr>PowerPoint Presentation</vt:lpstr>
      <vt:lpstr>PowerPoint Presentation</vt:lpstr>
      <vt:lpstr>COMPLETENESS</vt:lpstr>
      <vt:lpstr>Incomplete Letter</vt:lpstr>
      <vt:lpstr>Revised Letter</vt:lpstr>
      <vt:lpstr>2- CONCISENESS</vt:lpstr>
      <vt:lpstr>Eliminate Wordy Expressions</vt:lpstr>
      <vt:lpstr>PowerPoint Presentation</vt:lpstr>
      <vt:lpstr>Include Only Relevant Material</vt:lpstr>
      <vt:lpstr>Exercise</vt:lpstr>
      <vt:lpstr>Avoid Unnecessary Repetition</vt:lpstr>
      <vt:lpstr>Exercise</vt:lpstr>
      <vt:lpstr>PowerPoint Presentation</vt:lpstr>
      <vt:lpstr>3-CONSIDERATION</vt:lpstr>
      <vt:lpstr>Focus on “You” Instead of “I” or “We”</vt:lpstr>
      <vt:lpstr>Show Audience Benefit or Interest in the Receiver</vt:lpstr>
      <vt:lpstr>Exercise</vt:lpstr>
      <vt:lpstr>Emphasize positive, pleasant facts. </vt:lpstr>
      <vt:lpstr>4-CONCRETENESS</vt:lpstr>
      <vt:lpstr>CONCRETENESS</vt:lpstr>
      <vt:lpstr>Use Specific Facts and Figures</vt:lpstr>
      <vt:lpstr>Exercise</vt:lpstr>
      <vt:lpstr>Put Action in Your Verbs</vt:lpstr>
      <vt:lpstr>Use active rather than passive voice</vt:lpstr>
      <vt:lpstr>USE PASSIVE VOICE WHEN..</vt:lpstr>
      <vt:lpstr>PowerPoint Presentation</vt:lpstr>
      <vt:lpstr>Put action into the words by using active instead of passive voice.</vt:lpstr>
      <vt:lpstr>5- CLARITY</vt:lpstr>
      <vt:lpstr>Choose Precise, Concrete, and Familiar Words</vt:lpstr>
      <vt:lpstr>PowerPoint Presentation</vt:lpstr>
      <vt:lpstr>PowerPoint Presentation</vt:lpstr>
      <vt:lpstr>Construct Effective Sentences and Paragraphs</vt:lpstr>
      <vt:lpstr>6- COURTESY</vt:lpstr>
      <vt:lpstr>Be Sincerely Tactful, Thoughtful, and Appreciative</vt:lpstr>
      <vt:lpstr>Use Expressions that Show Respect</vt:lpstr>
      <vt:lpstr>Choose Nondiscriminatory Expressions</vt:lpstr>
      <vt:lpstr>Exercise</vt:lpstr>
      <vt:lpstr>Exercise</vt:lpstr>
      <vt:lpstr>7- CORRECTNESS</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Seven Cs of Effective Communication</dc:title>
  <dc:creator>Faiza Mumtaz</dc:creator>
  <cp:lastModifiedBy>Faiza Mumtaz</cp:lastModifiedBy>
  <cp:revision>1</cp:revision>
  <dcterms:created xsi:type="dcterms:W3CDTF">2022-03-21T09:46:20Z</dcterms:created>
  <dcterms:modified xsi:type="dcterms:W3CDTF">2022-03-21T09:46:57Z</dcterms:modified>
</cp:coreProperties>
</file>