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1"/>
  </p:notesMasterIdLst>
  <p:handoutMasterIdLst>
    <p:handoutMasterId r:id="rId52"/>
  </p:handoutMasterIdLst>
  <p:sldIdLst>
    <p:sldId id="439" r:id="rId2"/>
    <p:sldId id="403" r:id="rId3"/>
    <p:sldId id="448" r:id="rId4"/>
    <p:sldId id="413" r:id="rId5"/>
    <p:sldId id="449" r:id="rId6"/>
    <p:sldId id="445" r:id="rId7"/>
    <p:sldId id="450" r:id="rId8"/>
    <p:sldId id="451" r:id="rId9"/>
    <p:sldId id="452" r:id="rId10"/>
    <p:sldId id="454" r:id="rId11"/>
    <p:sldId id="453" r:id="rId12"/>
    <p:sldId id="455" r:id="rId13"/>
    <p:sldId id="456" r:id="rId14"/>
    <p:sldId id="483" r:id="rId15"/>
    <p:sldId id="457" r:id="rId16"/>
    <p:sldId id="484" r:id="rId17"/>
    <p:sldId id="458" r:id="rId18"/>
    <p:sldId id="485" r:id="rId19"/>
    <p:sldId id="459" r:id="rId20"/>
    <p:sldId id="486" r:id="rId21"/>
    <p:sldId id="460" r:id="rId22"/>
    <p:sldId id="461" r:id="rId23"/>
    <p:sldId id="447" r:id="rId24"/>
    <p:sldId id="462" r:id="rId25"/>
    <p:sldId id="463" r:id="rId26"/>
    <p:sldId id="464" r:id="rId27"/>
    <p:sldId id="465" r:id="rId28"/>
    <p:sldId id="466" r:id="rId29"/>
    <p:sldId id="489" r:id="rId30"/>
    <p:sldId id="406" r:id="rId31"/>
    <p:sldId id="467" r:id="rId32"/>
    <p:sldId id="407" r:id="rId33"/>
    <p:sldId id="487" r:id="rId34"/>
    <p:sldId id="488" r:id="rId35"/>
    <p:sldId id="468" r:id="rId36"/>
    <p:sldId id="469" r:id="rId37"/>
    <p:sldId id="470" r:id="rId38"/>
    <p:sldId id="408" r:id="rId39"/>
    <p:sldId id="471" r:id="rId40"/>
    <p:sldId id="472" r:id="rId41"/>
    <p:sldId id="473" r:id="rId42"/>
    <p:sldId id="475" r:id="rId43"/>
    <p:sldId id="476" r:id="rId44"/>
    <p:sldId id="490" r:id="rId45"/>
    <p:sldId id="478" r:id="rId46"/>
    <p:sldId id="479" r:id="rId47"/>
    <p:sldId id="491" r:id="rId48"/>
    <p:sldId id="492" r:id="rId49"/>
    <p:sldId id="493" r:id="rId50"/>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0" d="100"/>
          <a:sy n="80" d="100"/>
        </p:scale>
        <p:origin x="1116" y="9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152518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30524032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40098432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16-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 (cont’d.)</a:t>
            </a:r>
          </a:p>
        </p:txBody>
      </p:sp>
      <p:sp>
        <p:nvSpPr>
          <p:cNvPr id="3" name="Content Placeholder 2"/>
          <p:cNvSpPr>
            <a:spLocks noGrp="1"/>
          </p:cNvSpPr>
          <p:nvPr>
            <p:ph idx="1"/>
          </p:nvPr>
        </p:nvSpPr>
        <p:spPr/>
        <p:txBody>
          <a:bodyPr/>
          <a:lstStyle/>
          <a:p>
            <a:r>
              <a:rPr lang="en-US" dirty="0"/>
              <a:t>Read set of a transaction</a:t>
            </a:r>
          </a:p>
          <a:p>
            <a:pPr lvl="1"/>
            <a:r>
              <a:rPr lang="en-US" dirty="0"/>
              <a:t>Set of all items read</a:t>
            </a:r>
          </a:p>
          <a:p>
            <a:r>
              <a:rPr lang="en-US" dirty="0"/>
              <a:t>Write set of a transaction</a:t>
            </a:r>
          </a:p>
          <a:p>
            <a:pPr lvl="1"/>
            <a:r>
              <a:rPr lang="en-US" dirty="0"/>
              <a:t>Set of all items written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10</a:t>
            </a:fld>
            <a:endParaRPr lang="en-CA" altLang="en-US" dirty="0"/>
          </a:p>
        </p:txBody>
      </p:sp>
      <p:pic>
        <p:nvPicPr>
          <p:cNvPr id="5" name="Picture 4"/>
          <p:cNvPicPr>
            <a:picLocks noChangeAspect="1"/>
          </p:cNvPicPr>
          <p:nvPr/>
        </p:nvPicPr>
        <p:blipFill>
          <a:blip r:embed="rId2"/>
          <a:stretch>
            <a:fillRect/>
          </a:stretch>
        </p:blipFill>
        <p:spPr>
          <a:xfrm>
            <a:off x="1966239" y="3716923"/>
            <a:ext cx="4841631" cy="2286000"/>
          </a:xfrm>
          <a:prstGeom prst="rect">
            <a:avLst/>
          </a:prstGeom>
        </p:spPr>
      </p:pic>
      <p:sp>
        <p:nvSpPr>
          <p:cNvPr id="6" name="TextBox 4"/>
          <p:cNvSpPr txBox="1">
            <a:spLocks noChangeArrowheads="1"/>
          </p:cNvSpPr>
          <p:nvPr/>
        </p:nvSpPr>
        <p:spPr bwMode="auto">
          <a:xfrm>
            <a:off x="831849" y="6002923"/>
            <a:ext cx="71104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20.2 </a:t>
            </a:r>
            <a:r>
              <a:rPr lang="en-US" sz="1600" dirty="0">
                <a:solidFill>
                  <a:schemeClr val="tx1"/>
                </a:solidFill>
              </a:rPr>
              <a:t>Two sample transactions (a) Transaction </a:t>
            </a:r>
            <a:r>
              <a:rPr lang="en-US" sz="1600" i="1" dirty="0">
                <a:solidFill>
                  <a:schemeClr val="tx1"/>
                </a:solidFill>
              </a:rPr>
              <a:t>T</a:t>
            </a:r>
            <a:r>
              <a:rPr lang="en-US" sz="1600" dirty="0">
                <a:solidFill>
                  <a:schemeClr val="tx1"/>
                </a:solidFill>
              </a:rPr>
              <a:t>1 (b) Transaction </a:t>
            </a:r>
            <a:r>
              <a:rPr lang="en-US" sz="1600" i="1" dirty="0">
                <a:solidFill>
                  <a:schemeClr val="tx1"/>
                </a:solidFill>
              </a:rPr>
              <a:t>T</a:t>
            </a:r>
            <a:r>
              <a:rPr lang="en-US" sz="1600" dirty="0">
                <a:solidFill>
                  <a:schemeClr val="tx1"/>
                </a:solidFill>
              </a:rPr>
              <a:t>2</a:t>
            </a:r>
            <a:endParaRPr lang="en-US" altLang="en-US" sz="1600" dirty="0">
              <a:solidFill>
                <a:schemeClr val="tx1"/>
              </a:solidFill>
            </a:endParaRPr>
          </a:p>
        </p:txBody>
      </p:sp>
    </p:spTree>
    <p:extLst>
      <p:ext uri="{BB962C8B-B14F-4D97-AF65-F5344CB8AC3E}">
        <p14:creationId xmlns:p14="http://schemas.microsoft.com/office/powerpoint/2010/main" val="390673687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Buffers</a:t>
            </a:r>
          </a:p>
        </p:txBody>
      </p:sp>
      <p:sp>
        <p:nvSpPr>
          <p:cNvPr id="3" name="Content Placeholder 2"/>
          <p:cNvSpPr>
            <a:spLocks noGrp="1"/>
          </p:cNvSpPr>
          <p:nvPr>
            <p:ph idx="1"/>
          </p:nvPr>
        </p:nvSpPr>
        <p:spPr/>
        <p:txBody>
          <a:bodyPr/>
          <a:lstStyle/>
          <a:p>
            <a:r>
              <a:rPr lang="en-US" dirty="0"/>
              <a:t>DBMS will maintain several main memory data buffers in the database cache</a:t>
            </a:r>
          </a:p>
          <a:p>
            <a:r>
              <a:rPr lang="en-US" dirty="0"/>
              <a:t>When buffers are occupied, a buffer replacement policy is used to choose which buffer will be replaced</a:t>
            </a:r>
          </a:p>
          <a:p>
            <a:pPr lvl="1"/>
            <a:r>
              <a:rPr lang="en-US" dirty="0"/>
              <a:t>Example policy: least recently used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11</a:t>
            </a:fld>
            <a:endParaRPr lang="en-CA" altLang="en-US" dirty="0"/>
          </a:p>
        </p:txBody>
      </p:sp>
    </p:spTree>
    <p:extLst>
      <p:ext uri="{BB962C8B-B14F-4D97-AF65-F5344CB8AC3E}">
        <p14:creationId xmlns:p14="http://schemas.microsoft.com/office/powerpoint/2010/main" val="1690288540"/>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Control</a:t>
            </a:r>
          </a:p>
        </p:txBody>
      </p:sp>
      <p:sp>
        <p:nvSpPr>
          <p:cNvPr id="3" name="Content Placeholder 2"/>
          <p:cNvSpPr>
            <a:spLocks noGrp="1"/>
          </p:cNvSpPr>
          <p:nvPr>
            <p:ph idx="1"/>
          </p:nvPr>
        </p:nvSpPr>
        <p:spPr/>
        <p:txBody>
          <a:bodyPr/>
          <a:lstStyle/>
          <a:p>
            <a:r>
              <a:rPr lang="en-US" dirty="0"/>
              <a:t>Transactions submitted by various users may execute concurrently</a:t>
            </a:r>
          </a:p>
          <a:p>
            <a:pPr lvl="1"/>
            <a:r>
              <a:rPr lang="en-US" dirty="0"/>
              <a:t>Access and update the same database items</a:t>
            </a:r>
          </a:p>
          <a:p>
            <a:pPr lvl="1"/>
            <a:r>
              <a:rPr lang="en-US" dirty="0"/>
              <a:t>Some form of concurrency control is needed</a:t>
            </a:r>
          </a:p>
          <a:p>
            <a:r>
              <a:rPr lang="en-US" dirty="0"/>
              <a:t>The lost update problem</a:t>
            </a:r>
          </a:p>
          <a:p>
            <a:pPr lvl="1"/>
            <a:r>
              <a:rPr lang="en-US" dirty="0"/>
              <a:t>Occurs when two transactions that access the same database items have operations interleaved</a:t>
            </a:r>
          </a:p>
          <a:p>
            <a:pPr lvl="1"/>
            <a:r>
              <a:rPr lang="en-US" dirty="0"/>
              <a:t>Results in incorrect value of some database items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12</a:t>
            </a:fld>
            <a:endParaRPr lang="en-CA" altLang="en-US" dirty="0"/>
          </a:p>
        </p:txBody>
      </p:sp>
    </p:spTree>
    <p:extLst>
      <p:ext uri="{BB962C8B-B14F-4D97-AF65-F5344CB8AC3E}">
        <p14:creationId xmlns:p14="http://schemas.microsoft.com/office/powerpoint/2010/main" val="86280864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13</a:t>
            </a:fld>
            <a:endParaRPr lang="en-CA" altLang="en-US" dirty="0"/>
          </a:p>
        </p:txBody>
      </p:sp>
      <p:pic>
        <p:nvPicPr>
          <p:cNvPr id="4" name="Picture 3"/>
          <p:cNvPicPr>
            <a:picLocks noChangeAspect="1"/>
          </p:cNvPicPr>
          <p:nvPr/>
        </p:nvPicPr>
        <p:blipFill>
          <a:blip r:embed="rId2"/>
          <a:stretch>
            <a:fillRect/>
          </a:stretch>
        </p:blipFill>
        <p:spPr>
          <a:xfrm>
            <a:off x="110575" y="1981200"/>
            <a:ext cx="8800241" cy="3048000"/>
          </a:xfrm>
          <a:prstGeom prst="rect">
            <a:avLst/>
          </a:prstGeom>
        </p:spPr>
      </p:pic>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sp>
        <p:nvSpPr>
          <p:cNvPr id="6" name="Rectangle 5">
            <a:extLst>
              <a:ext uri="{FF2B5EF4-FFF2-40B4-BE49-F238E27FC236}">
                <a16:creationId xmlns:a16="http://schemas.microsoft.com/office/drawing/2014/main" id="{7634D6D0-0C98-4002-A791-256282DC984B}"/>
              </a:ext>
            </a:extLst>
          </p:cNvPr>
          <p:cNvSpPr/>
          <p:nvPr/>
        </p:nvSpPr>
        <p:spPr>
          <a:xfrm>
            <a:off x="381000" y="2362200"/>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dirty="0">
                <a:latin typeface="MinionPro-Regular"/>
              </a:rPr>
              <a:t>N=5</a:t>
            </a:r>
            <a:endParaRPr lang="en-US" dirty="0"/>
          </a:p>
        </p:txBody>
      </p:sp>
      <p:sp>
        <p:nvSpPr>
          <p:cNvPr id="7" name="Rectangle 6">
            <a:extLst>
              <a:ext uri="{FF2B5EF4-FFF2-40B4-BE49-F238E27FC236}">
                <a16:creationId xmlns:a16="http://schemas.microsoft.com/office/drawing/2014/main" id="{FE60AAEB-E391-44DF-8A2F-0044049A630B}"/>
              </a:ext>
            </a:extLst>
          </p:cNvPr>
          <p:cNvSpPr/>
          <p:nvPr/>
        </p:nvSpPr>
        <p:spPr>
          <a:xfrm>
            <a:off x="4876800" y="2812025"/>
            <a:ext cx="947695" cy="830997"/>
          </a:xfrm>
          <a:prstGeom prst="rect">
            <a:avLst/>
          </a:prstGeom>
        </p:spPr>
        <p:txBody>
          <a:bodyPr wrap="none">
            <a:spAutoFit/>
          </a:bodyPr>
          <a:lstStyle/>
          <a:p>
            <a:r>
              <a:rPr lang="en-US" i="1" dirty="0">
                <a:latin typeface="MinionPro-It"/>
              </a:rPr>
              <a:t>X </a:t>
            </a:r>
            <a:r>
              <a:rPr lang="en-US" dirty="0">
                <a:latin typeface="MinionPro-Regular"/>
              </a:rPr>
              <a:t>= 80</a:t>
            </a:r>
          </a:p>
          <a:p>
            <a:r>
              <a:rPr lang="en-US" i="1" dirty="0">
                <a:latin typeface="MinionPro-It"/>
              </a:rPr>
              <a:t>M </a:t>
            </a:r>
            <a:r>
              <a:rPr lang="en-US" dirty="0">
                <a:latin typeface="MinionPro-Regular"/>
              </a:rPr>
              <a:t>= 4</a:t>
            </a:r>
            <a:endParaRPr lang="en-US" dirty="0"/>
          </a:p>
        </p:txBody>
      </p:sp>
      <p:sp>
        <p:nvSpPr>
          <p:cNvPr id="8" name="Rectangle 7">
            <a:extLst>
              <a:ext uri="{FF2B5EF4-FFF2-40B4-BE49-F238E27FC236}">
                <a16:creationId xmlns:a16="http://schemas.microsoft.com/office/drawing/2014/main" id="{0E5E03CC-8A29-4899-8884-5E1B88DB665C}"/>
              </a:ext>
            </a:extLst>
          </p:cNvPr>
          <p:cNvSpPr/>
          <p:nvPr/>
        </p:nvSpPr>
        <p:spPr>
          <a:xfrm>
            <a:off x="4876800" y="4328822"/>
            <a:ext cx="4267200" cy="830997"/>
          </a:xfrm>
          <a:prstGeom prst="rect">
            <a:avLst/>
          </a:prstGeom>
        </p:spPr>
        <p:txBody>
          <a:bodyPr wrap="square">
            <a:spAutoFit/>
          </a:bodyPr>
          <a:lstStyle/>
          <a:p>
            <a:r>
              <a:rPr lang="en-US" dirty="0">
                <a:latin typeface="MinionPro-Regular"/>
              </a:rPr>
              <a:t>the final result should be </a:t>
            </a:r>
            <a:r>
              <a:rPr lang="en-US" i="1" dirty="0">
                <a:latin typeface="MinionPro-It"/>
              </a:rPr>
              <a:t>X </a:t>
            </a:r>
            <a:r>
              <a:rPr lang="en-US" dirty="0">
                <a:latin typeface="MinionPro-Regular"/>
              </a:rPr>
              <a:t>= 79,</a:t>
            </a:r>
          </a:p>
          <a:p>
            <a:r>
              <a:rPr lang="en-US" dirty="0">
                <a:latin typeface="MinionPro-Regular"/>
              </a:rPr>
              <a:t>But it is X = 84</a:t>
            </a:r>
          </a:p>
        </p:txBody>
      </p:sp>
    </p:spTree>
    <p:extLst>
      <p:ext uri="{BB962C8B-B14F-4D97-AF65-F5344CB8AC3E}">
        <p14:creationId xmlns:p14="http://schemas.microsoft.com/office/powerpoint/2010/main" val="424995029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Lost Update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14</a:t>
            </a:fld>
            <a:endParaRPr lang="en-CA" altLang="en-US" dirty="0"/>
          </a:p>
        </p:txBody>
      </p:sp>
      <p:sp>
        <p:nvSpPr>
          <p:cNvPr id="5" name="TextBox 4"/>
          <p:cNvSpPr txBox="1">
            <a:spLocks noChangeArrowheads="1"/>
          </p:cNvSpPr>
          <p:nvPr/>
        </p:nvSpPr>
        <p:spPr bwMode="auto">
          <a:xfrm>
            <a:off x="1676922" y="5561556"/>
            <a:ext cx="57901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a:t>
            </a:r>
            <a:r>
              <a:rPr lang="en-US" sz="1600" dirty="0">
                <a:solidFill>
                  <a:schemeClr val="tx1"/>
                </a:solidFill>
              </a:rPr>
              <a:t>Some problems that occur when concurrent execution is uncontrolled (a) The lost update problem</a:t>
            </a:r>
            <a:endParaRPr lang="en-US" altLang="en-US" sz="1600" dirty="0">
              <a:solidFill>
                <a:schemeClr val="tx1"/>
              </a:solidFill>
            </a:endParaRPr>
          </a:p>
        </p:txBody>
      </p:sp>
      <p:pic>
        <p:nvPicPr>
          <p:cNvPr id="9" name="Picture 8">
            <a:extLst>
              <a:ext uri="{FF2B5EF4-FFF2-40B4-BE49-F238E27FC236}">
                <a16:creationId xmlns:a16="http://schemas.microsoft.com/office/drawing/2014/main" id="{E47B55FC-B549-4FAE-8138-312AA64EE4C5}"/>
              </a:ext>
            </a:extLst>
          </p:cNvPr>
          <p:cNvPicPr>
            <a:picLocks noChangeAspect="1"/>
          </p:cNvPicPr>
          <p:nvPr/>
        </p:nvPicPr>
        <p:blipFill>
          <a:blip r:embed="rId2"/>
          <a:stretch>
            <a:fillRect/>
          </a:stretch>
        </p:blipFill>
        <p:spPr>
          <a:xfrm>
            <a:off x="0" y="2171023"/>
            <a:ext cx="9144000" cy="2515953"/>
          </a:xfrm>
          <a:prstGeom prst="rect">
            <a:avLst/>
          </a:prstGeom>
        </p:spPr>
      </p:pic>
    </p:spTree>
    <p:extLst>
      <p:ext uri="{BB962C8B-B14F-4D97-AF65-F5344CB8AC3E}">
        <p14:creationId xmlns:p14="http://schemas.microsoft.com/office/powerpoint/2010/main" val="2821591045"/>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15</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6" name="Picture 5"/>
          <p:cNvPicPr>
            <a:picLocks noChangeAspect="1"/>
          </p:cNvPicPr>
          <p:nvPr/>
        </p:nvPicPr>
        <p:blipFill>
          <a:blip r:embed="rId2"/>
          <a:stretch>
            <a:fillRect/>
          </a:stretch>
        </p:blipFill>
        <p:spPr>
          <a:xfrm>
            <a:off x="119269" y="1905000"/>
            <a:ext cx="8746435" cy="3143250"/>
          </a:xfrm>
          <a:prstGeom prst="rect">
            <a:avLst/>
          </a:prstGeom>
        </p:spPr>
      </p:pic>
    </p:spTree>
    <p:extLst>
      <p:ext uri="{BB962C8B-B14F-4D97-AF65-F5344CB8AC3E}">
        <p14:creationId xmlns:p14="http://schemas.microsoft.com/office/powerpoint/2010/main" val="45866617"/>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10663"/>
            <a:ext cx="7796213" cy="992187"/>
          </a:xfrm>
        </p:spPr>
        <p:txBody>
          <a:bodyPr/>
          <a:lstStyle/>
          <a:p>
            <a:r>
              <a:rPr lang="en-US" sz="3200" dirty="0"/>
              <a:t>The Temporary Update Problem OR</a:t>
            </a:r>
            <a:br>
              <a:rPr lang="en-US" sz="3200" dirty="0"/>
            </a:br>
            <a:r>
              <a:rPr lang="en-US" sz="3200" dirty="0"/>
              <a:t>Dirty Read Problem OR</a:t>
            </a:r>
            <a:br>
              <a:rPr lang="en-US" sz="3200" dirty="0"/>
            </a:br>
            <a:r>
              <a:rPr lang="en-US" sz="3200" dirty="0"/>
              <a:t>Uncommitted Dependency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16</a:t>
            </a:fld>
            <a:endParaRPr lang="en-CA" altLang="en-US" dirty="0"/>
          </a:p>
        </p:txBody>
      </p:sp>
      <p:sp>
        <p:nvSpPr>
          <p:cNvPr id="5" name="TextBox 4"/>
          <p:cNvSpPr txBox="1">
            <a:spLocks noChangeArrowheads="1"/>
          </p:cNvSpPr>
          <p:nvPr/>
        </p:nvSpPr>
        <p:spPr bwMode="auto">
          <a:xfrm>
            <a:off x="1016793" y="5702587"/>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(b) The temporary update problem</a:t>
            </a:r>
            <a:endParaRPr lang="en-US" altLang="en-US" sz="1600" dirty="0">
              <a:solidFill>
                <a:schemeClr val="tx1"/>
              </a:solidFill>
            </a:endParaRPr>
          </a:p>
        </p:txBody>
      </p:sp>
      <p:pic>
        <p:nvPicPr>
          <p:cNvPr id="4" name="Picture 3">
            <a:extLst>
              <a:ext uri="{FF2B5EF4-FFF2-40B4-BE49-F238E27FC236}">
                <a16:creationId xmlns:a16="http://schemas.microsoft.com/office/drawing/2014/main" id="{288B627A-74AE-4FFC-9BFE-5FFDCF6AC755}"/>
              </a:ext>
            </a:extLst>
          </p:cNvPr>
          <p:cNvPicPr>
            <a:picLocks noChangeAspect="1"/>
          </p:cNvPicPr>
          <p:nvPr/>
        </p:nvPicPr>
        <p:blipFill>
          <a:blip r:embed="rId2"/>
          <a:stretch>
            <a:fillRect/>
          </a:stretch>
        </p:blipFill>
        <p:spPr>
          <a:xfrm>
            <a:off x="0" y="1889101"/>
            <a:ext cx="9144000" cy="3079797"/>
          </a:xfrm>
          <a:prstGeom prst="rect">
            <a:avLst/>
          </a:prstGeom>
        </p:spPr>
      </p:pic>
    </p:spTree>
    <p:extLst>
      <p:ext uri="{BB962C8B-B14F-4D97-AF65-F5344CB8AC3E}">
        <p14:creationId xmlns:p14="http://schemas.microsoft.com/office/powerpoint/2010/main" val="168256679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17</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4" name="Picture 3"/>
          <p:cNvPicPr>
            <a:picLocks noChangeAspect="1"/>
          </p:cNvPicPr>
          <p:nvPr/>
        </p:nvPicPr>
        <p:blipFill>
          <a:blip r:embed="rId2"/>
          <a:stretch>
            <a:fillRect/>
          </a:stretch>
        </p:blipFill>
        <p:spPr>
          <a:xfrm>
            <a:off x="122078" y="1524001"/>
            <a:ext cx="8970882" cy="4289936"/>
          </a:xfrm>
          <a:prstGeom prst="rect">
            <a:avLst/>
          </a:prstGeom>
        </p:spPr>
      </p:pic>
    </p:spTree>
    <p:extLst>
      <p:ext uri="{BB962C8B-B14F-4D97-AF65-F5344CB8AC3E}">
        <p14:creationId xmlns:p14="http://schemas.microsoft.com/office/powerpoint/2010/main" val="258320898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Incorrect Summary Problem OR</a:t>
            </a:r>
            <a:br>
              <a:rPr lang="en-US" dirty="0"/>
            </a:br>
            <a:r>
              <a:rPr lang="en-US" dirty="0"/>
              <a:t>Inconsistent Analysis Problem</a:t>
            </a:r>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18</a:t>
            </a:fld>
            <a:endParaRPr lang="en-CA" altLang="en-US" dirty="0"/>
          </a:p>
        </p:txBody>
      </p:sp>
      <p:sp>
        <p:nvSpPr>
          <p:cNvPr id="5" name="TextBox 4"/>
          <p:cNvSpPr txBox="1">
            <a:spLocks noChangeArrowheads="1"/>
          </p:cNvSpPr>
          <p:nvPr/>
        </p:nvSpPr>
        <p:spPr bwMode="auto">
          <a:xfrm>
            <a:off x="915444" y="5814981"/>
            <a:ext cx="7110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20.3 (cont’d.) </a:t>
            </a:r>
            <a:r>
              <a:rPr lang="en-US" sz="1600" dirty="0">
                <a:solidFill>
                  <a:schemeClr val="tx1"/>
                </a:solidFill>
              </a:rPr>
              <a:t>Some problems that occur when concurrent execution is uncontrolled (c) The incorrect summary problem</a:t>
            </a:r>
            <a:endParaRPr lang="en-US" altLang="en-US" sz="1600" dirty="0">
              <a:solidFill>
                <a:schemeClr val="tx1"/>
              </a:solidFill>
            </a:endParaRPr>
          </a:p>
        </p:txBody>
      </p:sp>
      <p:pic>
        <p:nvPicPr>
          <p:cNvPr id="6" name="Picture 5">
            <a:extLst>
              <a:ext uri="{FF2B5EF4-FFF2-40B4-BE49-F238E27FC236}">
                <a16:creationId xmlns:a16="http://schemas.microsoft.com/office/drawing/2014/main" id="{99BC49BE-2243-4065-A275-4B6316BB6240}"/>
              </a:ext>
            </a:extLst>
          </p:cNvPr>
          <p:cNvPicPr>
            <a:picLocks noChangeAspect="1"/>
          </p:cNvPicPr>
          <p:nvPr/>
        </p:nvPicPr>
        <p:blipFill>
          <a:blip r:embed="rId2"/>
          <a:stretch>
            <a:fillRect/>
          </a:stretch>
        </p:blipFill>
        <p:spPr>
          <a:xfrm>
            <a:off x="0" y="1478756"/>
            <a:ext cx="9144000" cy="3900488"/>
          </a:xfrm>
          <a:prstGeom prst="rect">
            <a:avLst/>
          </a:prstGeom>
        </p:spPr>
      </p:pic>
    </p:spTree>
    <p:extLst>
      <p:ext uri="{BB962C8B-B14F-4D97-AF65-F5344CB8AC3E}">
        <p14:creationId xmlns:p14="http://schemas.microsoft.com/office/powerpoint/2010/main" val="27983808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Unrepeatable Read Problem (Fuzzy 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Transaction T reads the same item twice</a:t>
                </a:r>
              </a:p>
              <a:p>
                <a:r>
                  <a:rPr lang="en-US" dirty="0"/>
                  <a:t>Value is changed by another transaction T</a:t>
                </a:r>
                <a14:m>
                  <m:oMath xmlns:m="http://schemas.openxmlformats.org/officeDocument/2006/math">
                    <m:r>
                      <a:rPr lang="en-US" b="0" i="1" dirty="0" smtClean="0">
                        <a:latin typeface="Cambria Math" panose="02040503050406030204" pitchFamily="18" charset="0"/>
                      </a:rPr>
                      <m:t>′</m:t>
                    </m:r>
                  </m:oMath>
                </a14:m>
                <a:r>
                  <a:rPr lang="en-US" dirty="0"/>
                  <a:t> between the two reads</a:t>
                </a:r>
              </a:p>
              <a:p>
                <a:r>
                  <a:rPr lang="en-US" dirty="0"/>
                  <a:t>T receives different values for the two reads of the same item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4" t="-146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19</a:t>
            </a:fld>
            <a:endParaRPr lang="en-CA" altLang="en-US" dirty="0"/>
          </a:p>
        </p:txBody>
      </p:sp>
    </p:spTree>
    <p:extLst>
      <p:ext uri="{BB962C8B-B14F-4D97-AF65-F5344CB8AC3E}">
        <p14:creationId xmlns:p14="http://schemas.microsoft.com/office/powerpoint/2010/main" val="197300487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20</a:t>
            </a:r>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Introduction to Transaction Processing Concepts and Theory</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Phantom Read Problem</a:t>
            </a:r>
          </a:p>
        </p:txBody>
      </p:sp>
      <p:sp>
        <p:nvSpPr>
          <p:cNvPr id="3" name="Content Placeholder 2"/>
          <p:cNvSpPr>
            <a:spLocks noGrp="1"/>
          </p:cNvSpPr>
          <p:nvPr>
            <p:ph idx="1"/>
          </p:nvPr>
        </p:nvSpPr>
        <p:spPr/>
        <p:txBody>
          <a:bodyPr/>
          <a:lstStyle/>
          <a:p>
            <a:r>
              <a:rPr lang="en-US" dirty="0"/>
              <a:t>Transaction T executes a query that retrieves a set of tuples from a relation satisfying a certain predicate</a:t>
            </a:r>
          </a:p>
          <a:p>
            <a:r>
              <a:rPr lang="en-US" dirty="0"/>
              <a:t>T re-executes the query at a later time, but finds that the retrieved set contains an additional (phantom) that has been inserted by another transaction in the meantime.</a:t>
            </a:r>
          </a:p>
          <a:p>
            <a:r>
              <a:rPr lang="en-US" dirty="0"/>
              <a:t>T receives different tuples for the same query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20</a:t>
            </a:fld>
            <a:endParaRPr lang="en-CA" altLang="en-US" dirty="0"/>
          </a:p>
        </p:txBody>
      </p:sp>
    </p:spTree>
    <p:extLst>
      <p:ext uri="{BB962C8B-B14F-4D97-AF65-F5344CB8AC3E}">
        <p14:creationId xmlns:p14="http://schemas.microsoft.com/office/powerpoint/2010/main" val="34306076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a:t>
            </a:r>
          </a:p>
        </p:txBody>
      </p:sp>
      <p:sp>
        <p:nvSpPr>
          <p:cNvPr id="3" name="Content Placeholder 2"/>
          <p:cNvSpPr>
            <a:spLocks noGrp="1"/>
          </p:cNvSpPr>
          <p:nvPr>
            <p:ph idx="1"/>
          </p:nvPr>
        </p:nvSpPr>
        <p:spPr/>
        <p:txBody>
          <a:bodyPr/>
          <a:lstStyle/>
          <a:p>
            <a:r>
              <a:rPr lang="en-US" dirty="0"/>
              <a:t>Committed transaction</a:t>
            </a:r>
          </a:p>
          <a:p>
            <a:pPr lvl="1"/>
            <a:r>
              <a:rPr lang="en-US" dirty="0"/>
              <a:t>Effect recorded permanently in the database</a:t>
            </a:r>
          </a:p>
          <a:p>
            <a:r>
              <a:rPr lang="en-US" dirty="0"/>
              <a:t>Aborted transaction</a:t>
            </a:r>
          </a:p>
          <a:p>
            <a:pPr lvl="1"/>
            <a:r>
              <a:rPr lang="en-US" dirty="0"/>
              <a:t>Does not affect the database</a:t>
            </a:r>
          </a:p>
          <a:p>
            <a:r>
              <a:rPr lang="en-US" dirty="0"/>
              <a:t>Types of transaction failures</a:t>
            </a:r>
          </a:p>
          <a:p>
            <a:pPr lvl="1"/>
            <a:r>
              <a:rPr lang="en-US" dirty="0"/>
              <a:t>Computer failure (system crash)</a:t>
            </a:r>
          </a:p>
          <a:p>
            <a:pPr lvl="1"/>
            <a:r>
              <a:rPr lang="en-US" dirty="0"/>
              <a:t>Transaction or system error</a:t>
            </a:r>
          </a:p>
          <a:p>
            <a:pPr lvl="1"/>
            <a:r>
              <a:rPr lang="en-US" dirty="0"/>
              <a:t>Local errors or exception conditions detected by the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21</a:t>
            </a:fld>
            <a:endParaRPr lang="en-CA" altLang="en-US" dirty="0"/>
          </a:p>
        </p:txBody>
      </p:sp>
    </p:spTree>
    <p:extLst>
      <p:ext uri="{BB962C8B-B14F-4D97-AF65-F5344CB8AC3E}">
        <p14:creationId xmlns:p14="http://schemas.microsoft.com/office/powerpoint/2010/main" val="341140704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Recovery is Needed (cont’d.)</a:t>
            </a:r>
          </a:p>
        </p:txBody>
      </p:sp>
      <p:sp>
        <p:nvSpPr>
          <p:cNvPr id="3" name="Content Placeholder 2"/>
          <p:cNvSpPr>
            <a:spLocks noGrp="1"/>
          </p:cNvSpPr>
          <p:nvPr>
            <p:ph idx="1"/>
          </p:nvPr>
        </p:nvSpPr>
        <p:spPr/>
        <p:txBody>
          <a:bodyPr/>
          <a:lstStyle/>
          <a:p>
            <a:r>
              <a:rPr lang="en-US" dirty="0"/>
              <a:t>Types of transaction failures (cont’d.)</a:t>
            </a:r>
          </a:p>
          <a:p>
            <a:pPr lvl="1"/>
            <a:r>
              <a:rPr lang="en-US" dirty="0"/>
              <a:t>Concurrency control enforcement</a:t>
            </a:r>
          </a:p>
          <a:p>
            <a:pPr lvl="1"/>
            <a:r>
              <a:rPr lang="en-US" dirty="0"/>
              <a:t>Disk failure</a:t>
            </a:r>
          </a:p>
          <a:p>
            <a:pPr lvl="1"/>
            <a:r>
              <a:rPr lang="en-US" dirty="0"/>
              <a:t>Physical problems or catastrophes</a:t>
            </a:r>
          </a:p>
          <a:p>
            <a:r>
              <a:rPr lang="en-US" dirty="0"/>
              <a:t>System must keep sufficient information to recover quickly from the failure</a:t>
            </a:r>
          </a:p>
          <a:p>
            <a:pPr lvl="1"/>
            <a:r>
              <a:rPr lang="en-US" dirty="0"/>
              <a:t>Disk failure or other catastrophes have long recovery times</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22</a:t>
            </a:fld>
            <a:endParaRPr lang="en-CA" altLang="en-US" dirty="0"/>
          </a:p>
        </p:txBody>
      </p:sp>
    </p:spTree>
    <p:extLst>
      <p:ext uri="{BB962C8B-B14F-4D97-AF65-F5344CB8AC3E}">
        <p14:creationId xmlns:p14="http://schemas.microsoft.com/office/powerpoint/2010/main" val="3244324629"/>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20.2 Transaction and System Concepts</a:t>
            </a:r>
          </a:p>
        </p:txBody>
      </p:sp>
      <p:sp>
        <p:nvSpPr>
          <p:cNvPr id="20483" name="Content Placeholder 2"/>
          <p:cNvSpPr>
            <a:spLocks noGrp="1"/>
          </p:cNvSpPr>
          <p:nvPr>
            <p:ph idx="1"/>
          </p:nvPr>
        </p:nvSpPr>
        <p:spPr/>
        <p:txBody>
          <a:bodyPr/>
          <a:lstStyle/>
          <a:p>
            <a:r>
              <a:rPr lang="en-US" altLang="en-US" dirty="0"/>
              <a:t>System must keep track of when each transaction starts, terminates, commits, and/or aborts</a:t>
            </a:r>
          </a:p>
          <a:p>
            <a:pPr lvl="1"/>
            <a:r>
              <a:rPr lang="en-US" altLang="en-US" dirty="0"/>
              <a:t>BEGIN_TRANSACTION</a:t>
            </a:r>
          </a:p>
          <a:p>
            <a:pPr lvl="1"/>
            <a:r>
              <a:rPr lang="en-US" altLang="en-US" dirty="0"/>
              <a:t>READ or WRITE</a:t>
            </a:r>
          </a:p>
          <a:p>
            <a:pPr lvl="1"/>
            <a:r>
              <a:rPr lang="en-US" altLang="en-US" dirty="0"/>
              <a:t>END_TRANSACTION</a:t>
            </a:r>
          </a:p>
          <a:p>
            <a:pPr lvl="1"/>
            <a:r>
              <a:rPr lang="en-US" altLang="en-US" dirty="0"/>
              <a:t>COMMIT_TRANSACTION</a:t>
            </a:r>
          </a:p>
          <a:p>
            <a:pPr lvl="1"/>
            <a:r>
              <a:rPr lang="en-US" altLang="en-US" dirty="0"/>
              <a:t>ROLLBACK (or ABORT)</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35E218F8-23A6-4693-86CE-2457F25C6E9F}"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Transaction and System Concepts (cont’d.)</a:t>
            </a:r>
            <a:endParaRPr lang="en-US" dirty="0"/>
          </a:p>
        </p:txBody>
      </p:sp>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24</a:t>
            </a:fld>
            <a:endParaRPr lang="en-CA" altLang="en-US" dirty="0"/>
          </a:p>
        </p:txBody>
      </p:sp>
      <p:pic>
        <p:nvPicPr>
          <p:cNvPr id="4" name="Picture 3"/>
          <p:cNvPicPr>
            <a:picLocks noChangeAspect="1"/>
          </p:cNvPicPr>
          <p:nvPr/>
        </p:nvPicPr>
        <p:blipFill>
          <a:blip r:embed="rId2"/>
          <a:stretch>
            <a:fillRect/>
          </a:stretch>
        </p:blipFill>
        <p:spPr>
          <a:xfrm>
            <a:off x="433387" y="2209800"/>
            <a:ext cx="8277225" cy="2590800"/>
          </a:xfrm>
          <a:prstGeom prst="rect">
            <a:avLst/>
          </a:prstGeom>
        </p:spPr>
      </p:pic>
      <p:sp>
        <p:nvSpPr>
          <p:cNvPr id="5" name="TextBox 4"/>
          <p:cNvSpPr txBox="1">
            <a:spLocks noChangeArrowheads="1"/>
          </p:cNvSpPr>
          <p:nvPr/>
        </p:nvSpPr>
        <p:spPr bwMode="auto">
          <a:xfrm>
            <a:off x="2209800" y="5561556"/>
            <a:ext cx="4495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20.4 </a:t>
            </a:r>
            <a:r>
              <a:rPr lang="en-US" sz="1600" dirty="0">
                <a:solidFill>
                  <a:schemeClr val="tx1"/>
                </a:solidFill>
              </a:rPr>
              <a:t>State transition diagram illustrating the states for transaction execution</a:t>
            </a:r>
            <a:endParaRPr lang="en-US" altLang="en-US" sz="1600" dirty="0">
              <a:solidFill>
                <a:schemeClr val="tx1"/>
              </a:solidFill>
            </a:endParaRPr>
          </a:p>
        </p:txBody>
      </p:sp>
    </p:spTree>
    <p:extLst>
      <p:ext uri="{BB962C8B-B14F-4D97-AF65-F5344CB8AC3E}">
        <p14:creationId xmlns:p14="http://schemas.microsoft.com/office/powerpoint/2010/main" val="116903618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System Log</a:t>
            </a:r>
          </a:p>
        </p:txBody>
      </p:sp>
      <p:sp>
        <p:nvSpPr>
          <p:cNvPr id="3" name="Content Placeholder 2"/>
          <p:cNvSpPr>
            <a:spLocks noGrp="1"/>
          </p:cNvSpPr>
          <p:nvPr>
            <p:ph idx="1"/>
          </p:nvPr>
        </p:nvSpPr>
        <p:spPr/>
        <p:txBody>
          <a:bodyPr/>
          <a:lstStyle/>
          <a:p>
            <a:r>
              <a:rPr lang="en-US" dirty="0"/>
              <a:t>System log keeps track of transaction operations</a:t>
            </a:r>
          </a:p>
          <a:p>
            <a:r>
              <a:rPr lang="en-US" dirty="0"/>
              <a:t>Sequential, append-only file</a:t>
            </a:r>
          </a:p>
          <a:p>
            <a:r>
              <a:rPr lang="en-US" dirty="0"/>
              <a:t>Not affected by failure (except disk or catastrophic failure)</a:t>
            </a:r>
          </a:p>
          <a:p>
            <a:r>
              <a:rPr lang="en-US" dirty="0"/>
              <a:t>Log buffer</a:t>
            </a:r>
          </a:p>
          <a:p>
            <a:pPr lvl="1"/>
            <a:r>
              <a:rPr lang="en-US" dirty="0"/>
              <a:t>Main memory buffer</a:t>
            </a:r>
          </a:p>
          <a:p>
            <a:pPr lvl="1"/>
            <a:r>
              <a:rPr lang="en-US" dirty="0"/>
              <a:t>When full, appended to end of log file on disk</a:t>
            </a:r>
          </a:p>
          <a:p>
            <a:r>
              <a:rPr lang="en-US" dirty="0"/>
              <a:t>Log file is backed up periodically</a:t>
            </a:r>
          </a:p>
          <a:p>
            <a:r>
              <a:rPr lang="en-US" dirty="0"/>
              <a:t>Undo and redo operations based on log possible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25</a:t>
            </a:fld>
            <a:endParaRPr lang="en-CA" altLang="en-US" dirty="0"/>
          </a:p>
        </p:txBody>
      </p:sp>
    </p:spTree>
    <p:extLst>
      <p:ext uri="{BB962C8B-B14F-4D97-AF65-F5344CB8AC3E}">
        <p14:creationId xmlns:p14="http://schemas.microsoft.com/office/powerpoint/2010/main" val="278996043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Point of a Transaction</a:t>
            </a:r>
          </a:p>
        </p:txBody>
      </p:sp>
      <p:sp>
        <p:nvSpPr>
          <p:cNvPr id="3" name="Content Placeholder 2"/>
          <p:cNvSpPr>
            <a:spLocks noGrp="1"/>
          </p:cNvSpPr>
          <p:nvPr>
            <p:ph idx="1"/>
          </p:nvPr>
        </p:nvSpPr>
        <p:spPr/>
        <p:txBody>
          <a:bodyPr/>
          <a:lstStyle/>
          <a:p>
            <a:r>
              <a:rPr lang="en-US" dirty="0"/>
              <a:t>Occurs when all operations that access the database have completed successfully</a:t>
            </a:r>
          </a:p>
          <a:p>
            <a:pPr lvl="1"/>
            <a:r>
              <a:rPr lang="en-US" dirty="0"/>
              <a:t>And effect of operations recorded in the log</a:t>
            </a:r>
          </a:p>
          <a:p>
            <a:r>
              <a:rPr lang="en-US" dirty="0"/>
              <a:t>Transaction writes a commit record into the log</a:t>
            </a:r>
          </a:p>
          <a:p>
            <a:pPr lvl="1"/>
            <a:r>
              <a:rPr lang="en-US" dirty="0"/>
              <a:t>If system failure occurs, can search for transactions with recorded start_transaction but no commit record</a:t>
            </a:r>
          </a:p>
          <a:p>
            <a:r>
              <a:rPr lang="en-US" dirty="0"/>
              <a:t>Force-writing the log buffer to disk</a:t>
            </a:r>
          </a:p>
          <a:p>
            <a:pPr lvl="1"/>
            <a:r>
              <a:rPr lang="en-US" dirty="0"/>
              <a:t>Writing log buffer to disk before transaction reaches commit point</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26</a:t>
            </a:fld>
            <a:endParaRPr lang="en-CA" altLang="en-US" dirty="0"/>
          </a:p>
        </p:txBody>
      </p:sp>
    </p:spTree>
    <p:extLst>
      <p:ext uri="{BB962C8B-B14F-4D97-AF65-F5344CB8AC3E}">
        <p14:creationId xmlns:p14="http://schemas.microsoft.com/office/powerpoint/2010/main" val="170313800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a:t>
            </a:r>
          </a:p>
        </p:txBody>
      </p:sp>
      <p:sp>
        <p:nvSpPr>
          <p:cNvPr id="3" name="Content Placeholder 2"/>
          <p:cNvSpPr>
            <a:spLocks noGrp="1"/>
          </p:cNvSpPr>
          <p:nvPr>
            <p:ph idx="1"/>
          </p:nvPr>
        </p:nvSpPr>
        <p:spPr/>
        <p:txBody>
          <a:bodyPr/>
          <a:lstStyle/>
          <a:p>
            <a:r>
              <a:rPr lang="en-US" dirty="0"/>
              <a:t>Page replacement policy</a:t>
            </a:r>
          </a:p>
          <a:p>
            <a:pPr lvl="1"/>
            <a:r>
              <a:rPr lang="en-US" dirty="0"/>
              <a:t>Selects particular buffers to be replaced when all are full</a:t>
            </a:r>
          </a:p>
          <a:p>
            <a:r>
              <a:rPr lang="en-US" dirty="0"/>
              <a:t>Domain separation (DS) method </a:t>
            </a:r>
          </a:p>
          <a:p>
            <a:pPr lvl="1"/>
            <a:r>
              <a:rPr lang="en-US" dirty="0"/>
              <a:t>Each domain handles one type of disk pages</a:t>
            </a:r>
          </a:p>
          <a:p>
            <a:pPr lvl="2"/>
            <a:r>
              <a:rPr lang="en-US" dirty="0"/>
              <a:t>Index pages</a:t>
            </a:r>
          </a:p>
          <a:p>
            <a:pPr lvl="2"/>
            <a:r>
              <a:rPr lang="en-US" dirty="0"/>
              <a:t>Data file pages</a:t>
            </a:r>
          </a:p>
          <a:p>
            <a:pPr lvl="2"/>
            <a:r>
              <a:rPr lang="en-US" dirty="0"/>
              <a:t>Log file pages</a:t>
            </a:r>
          </a:p>
          <a:p>
            <a:pPr lvl="1"/>
            <a:r>
              <a:rPr lang="en-US" dirty="0"/>
              <a:t>Number of available buffers for each domain is predetermined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27</a:t>
            </a:fld>
            <a:endParaRPr lang="en-CA" altLang="en-US" dirty="0"/>
          </a:p>
        </p:txBody>
      </p:sp>
    </p:spTree>
    <p:extLst>
      <p:ext uri="{BB962C8B-B14F-4D97-AF65-F5344CB8AC3E}">
        <p14:creationId xmlns:p14="http://schemas.microsoft.com/office/powerpoint/2010/main" val="334959350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3" name="Content Placeholder 2"/>
          <p:cNvSpPr>
            <a:spLocks noGrp="1"/>
          </p:cNvSpPr>
          <p:nvPr>
            <p:ph idx="1"/>
          </p:nvPr>
        </p:nvSpPr>
        <p:spPr>
          <a:xfrm>
            <a:off x="239713" y="1351935"/>
            <a:ext cx="8294687" cy="4572000"/>
          </a:xfrm>
        </p:spPr>
        <p:txBody>
          <a:bodyPr/>
          <a:lstStyle/>
          <a:p>
            <a:r>
              <a:rPr lang="en-US" sz="2400" dirty="0"/>
              <a:t>Hot set method</a:t>
            </a:r>
          </a:p>
          <a:p>
            <a:pPr lvl="1"/>
            <a:r>
              <a:rPr lang="en-US" sz="2400" dirty="0"/>
              <a:t>Useful in queries that scan a set of pages repeatedly</a:t>
            </a:r>
          </a:p>
          <a:p>
            <a:pPr lvl="1"/>
            <a:r>
              <a:rPr lang="en-US" sz="2400" dirty="0"/>
              <a:t>Does not replace the set in the buffers until processing is completed</a:t>
            </a:r>
          </a:p>
          <a:p>
            <a:r>
              <a:rPr lang="en-US" sz="2400" dirty="0"/>
              <a:t>The DBMIN method</a:t>
            </a:r>
          </a:p>
          <a:p>
            <a:pPr lvl="1"/>
            <a:r>
              <a:rPr lang="en-US" sz="2400" dirty="0"/>
              <a:t>Predetermines the pattern of page references for each algorithm for a particular type of database operation</a:t>
            </a:r>
          </a:p>
          <a:p>
            <a:pPr lvl="1"/>
            <a:r>
              <a:rPr lang="en-US" sz="2400" dirty="0"/>
              <a:t>some queries may reference the same file twice, so there would be a locality set for each file instance needed in the query</a:t>
            </a:r>
          </a:p>
          <a:p>
            <a:pPr lvl="2"/>
            <a:r>
              <a:rPr lang="en-US" sz="2000" dirty="0"/>
              <a:t>Calculates locality set using Query Locality Set Model (QLSM)</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28</a:t>
            </a:fld>
            <a:endParaRPr lang="en-CA" altLang="en-US" dirty="0"/>
          </a:p>
        </p:txBody>
      </p:sp>
    </p:spTree>
    <p:extLst>
      <p:ext uri="{BB962C8B-B14F-4D97-AF65-F5344CB8AC3E}">
        <p14:creationId xmlns:p14="http://schemas.microsoft.com/office/powerpoint/2010/main" val="285243326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DBMS-Specific Buffer Replacement Policies (cont’d.)</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29</a:t>
            </a:fld>
            <a:endParaRPr lang="en-CA" altLang="en-US" dirty="0"/>
          </a:p>
        </p:txBody>
      </p:sp>
      <p:sp>
        <p:nvSpPr>
          <p:cNvPr id="6" name="Content Placeholder 5">
            <a:extLst>
              <a:ext uri="{FF2B5EF4-FFF2-40B4-BE49-F238E27FC236}">
                <a16:creationId xmlns:a16="http://schemas.microsoft.com/office/drawing/2014/main" id="{FE5B3541-202E-4156-A6CC-735E1FFE8403}"/>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6F59168-D691-40CE-9F9A-78EB1F347A33}"/>
              </a:ext>
            </a:extLst>
          </p:cNvPr>
          <p:cNvPicPr>
            <a:picLocks noChangeAspect="1"/>
          </p:cNvPicPr>
          <p:nvPr/>
        </p:nvPicPr>
        <p:blipFill>
          <a:blip r:embed="rId2"/>
          <a:stretch>
            <a:fillRect/>
          </a:stretch>
        </p:blipFill>
        <p:spPr>
          <a:xfrm>
            <a:off x="76200" y="1216378"/>
            <a:ext cx="8458200" cy="4803422"/>
          </a:xfrm>
          <a:prstGeom prst="rect">
            <a:avLst/>
          </a:prstGeom>
        </p:spPr>
      </p:pic>
    </p:spTree>
    <p:extLst>
      <p:ext uri="{BB962C8B-B14F-4D97-AF65-F5344CB8AC3E}">
        <p14:creationId xmlns:p14="http://schemas.microsoft.com/office/powerpoint/2010/main" val="163707114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Transaction</a:t>
            </a:r>
          </a:p>
          <a:p>
            <a:pPr lvl="1"/>
            <a:r>
              <a:rPr lang="en-US" dirty="0"/>
              <a:t>Describes local unit of database processing</a:t>
            </a:r>
          </a:p>
          <a:p>
            <a:r>
              <a:rPr lang="en-US" dirty="0"/>
              <a:t>Transaction processing systems</a:t>
            </a:r>
          </a:p>
          <a:p>
            <a:pPr lvl="1"/>
            <a:r>
              <a:rPr lang="en-US" dirty="0"/>
              <a:t>Systems with large databases and hundreds of concurrent users</a:t>
            </a:r>
          </a:p>
          <a:p>
            <a:pPr lvl="1"/>
            <a:r>
              <a:rPr lang="en-US" dirty="0"/>
              <a:t>Require high availability and fast response time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3</a:t>
            </a:fld>
            <a:endParaRPr lang="en-CA" altLang="en-US" dirty="0"/>
          </a:p>
        </p:txBody>
      </p:sp>
    </p:spTree>
    <p:extLst>
      <p:ext uri="{BB962C8B-B14F-4D97-AF65-F5344CB8AC3E}">
        <p14:creationId xmlns:p14="http://schemas.microsoft.com/office/powerpoint/2010/main" val="47709518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20.3 Desirable Properties of Transactions</a:t>
            </a:r>
          </a:p>
        </p:txBody>
      </p:sp>
      <p:sp>
        <p:nvSpPr>
          <p:cNvPr id="28675" name="Content Placeholder 2"/>
          <p:cNvSpPr>
            <a:spLocks noGrp="1"/>
          </p:cNvSpPr>
          <p:nvPr>
            <p:ph idx="1"/>
          </p:nvPr>
        </p:nvSpPr>
        <p:spPr/>
        <p:txBody>
          <a:bodyPr/>
          <a:lstStyle/>
          <a:p>
            <a:r>
              <a:rPr lang="en-US" altLang="en-US" dirty="0"/>
              <a:t>ACID properties</a:t>
            </a:r>
          </a:p>
          <a:p>
            <a:pPr lvl="1"/>
            <a:r>
              <a:rPr lang="en-US" altLang="en-US" dirty="0"/>
              <a:t>Atomicity</a:t>
            </a:r>
          </a:p>
          <a:p>
            <a:pPr lvl="2"/>
            <a:r>
              <a:rPr lang="en-US" altLang="en-US" dirty="0"/>
              <a:t>Transaction performed in its entirety or not at all</a:t>
            </a:r>
          </a:p>
          <a:p>
            <a:pPr lvl="1"/>
            <a:r>
              <a:rPr lang="en-US" altLang="en-US" dirty="0"/>
              <a:t>Consistency preservation</a:t>
            </a:r>
          </a:p>
          <a:p>
            <a:pPr lvl="2"/>
            <a:r>
              <a:rPr lang="en-US" altLang="en-US" dirty="0"/>
              <a:t>Takes database from one consistent state to another</a:t>
            </a:r>
          </a:p>
          <a:p>
            <a:pPr lvl="1"/>
            <a:r>
              <a:rPr lang="en-US" altLang="en-US" dirty="0"/>
              <a:t>Isolation</a:t>
            </a:r>
          </a:p>
          <a:p>
            <a:pPr lvl="2"/>
            <a:r>
              <a:rPr lang="en-US" altLang="en-US" dirty="0"/>
              <a:t>Not interfered with by other transactions</a:t>
            </a:r>
          </a:p>
          <a:p>
            <a:pPr lvl="1"/>
            <a:r>
              <a:rPr lang="en-US" altLang="en-US" dirty="0"/>
              <a:t>Durability or permanency</a:t>
            </a:r>
          </a:p>
          <a:p>
            <a:pPr lvl="2"/>
            <a:r>
              <a:rPr lang="en-US" altLang="en-US" dirty="0"/>
              <a:t>Changes must persist in the database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Desirable Properties of Transactions (cont’d.)</a:t>
            </a:r>
          </a:p>
        </p:txBody>
      </p:sp>
      <p:sp>
        <p:nvSpPr>
          <p:cNvPr id="28675" name="Content Placeholder 2"/>
          <p:cNvSpPr>
            <a:spLocks noGrp="1"/>
          </p:cNvSpPr>
          <p:nvPr>
            <p:ph idx="1"/>
          </p:nvPr>
        </p:nvSpPr>
        <p:spPr>
          <a:xfrm>
            <a:off x="228600" y="1371600"/>
            <a:ext cx="8294687" cy="4572000"/>
          </a:xfrm>
        </p:spPr>
        <p:txBody>
          <a:bodyPr/>
          <a:lstStyle/>
          <a:p>
            <a:r>
              <a:rPr lang="en-US" altLang="en-US" sz="2400" dirty="0"/>
              <a:t>Levels of isolation</a:t>
            </a:r>
          </a:p>
          <a:p>
            <a:pPr lvl="1"/>
            <a:r>
              <a:rPr lang="en-US" altLang="en-US" sz="2400" dirty="0"/>
              <a:t>Level 0 isolation does not overwrite the dirty reads of higher-level transactions</a:t>
            </a:r>
          </a:p>
          <a:p>
            <a:pPr lvl="1"/>
            <a:r>
              <a:rPr lang="en-US" altLang="en-US" sz="2400" dirty="0"/>
              <a:t>Level 1 isolation has no lost updates</a:t>
            </a:r>
          </a:p>
          <a:p>
            <a:pPr lvl="1"/>
            <a:r>
              <a:rPr lang="en-US" altLang="en-US" sz="2400" dirty="0"/>
              <a:t>Level 2 isolation has no lost updates and no dirty reads</a:t>
            </a:r>
          </a:p>
          <a:p>
            <a:pPr lvl="1"/>
            <a:r>
              <a:rPr lang="en-US" altLang="en-US" sz="2400" dirty="0"/>
              <a:t>Level 3 (true) isolation </a:t>
            </a:r>
            <a:r>
              <a:rPr lang="en-US" altLang="en-US" sz="2400" dirty="0" smtClean="0"/>
              <a:t>has </a:t>
            </a:r>
            <a:r>
              <a:rPr lang="en-US" altLang="en-US" sz="2400" dirty="0"/>
              <a:t>repeatable reads</a:t>
            </a:r>
          </a:p>
          <a:p>
            <a:pPr lvl="2"/>
            <a:r>
              <a:rPr lang="en-US" altLang="en-US" sz="2000" dirty="0"/>
              <a:t>In addition to level 2 properties</a:t>
            </a:r>
          </a:p>
          <a:p>
            <a:pPr lvl="1"/>
            <a:r>
              <a:rPr lang="en-US" altLang="en-US" sz="2400" dirty="0"/>
              <a:t>Snapshot isolation</a:t>
            </a:r>
          </a:p>
          <a:p>
            <a:pPr lvl="2"/>
            <a:r>
              <a:rPr lang="en-US" altLang="en-US" sz="2000" dirty="0"/>
              <a:t>transaction sees the data items that it reads based on the committed values of the items in the database snapshot (or database state) when the transaction starts. Snapshot isolation will ensure that the phantom record problem does not occur</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9044A6E0-C3C0-4F53-921F-927A83F0E4B6}"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extLst>
      <p:ext uri="{BB962C8B-B14F-4D97-AF65-F5344CB8AC3E}">
        <p14:creationId xmlns:p14="http://schemas.microsoft.com/office/powerpoint/2010/main" val="89395623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20.4 Characterizing Schedules Based on Recoverability</a:t>
            </a:r>
          </a:p>
        </p:txBody>
      </p:sp>
      <p:sp>
        <p:nvSpPr>
          <p:cNvPr id="31747" name="Content Placeholder 2"/>
          <p:cNvSpPr>
            <a:spLocks noGrp="1"/>
          </p:cNvSpPr>
          <p:nvPr>
            <p:ph idx="1"/>
          </p:nvPr>
        </p:nvSpPr>
        <p:spPr/>
        <p:txBody>
          <a:bodyPr/>
          <a:lstStyle/>
          <a:p>
            <a:r>
              <a:rPr lang="en-US" altLang="en-US" dirty="0"/>
              <a:t>Schedule or history</a:t>
            </a:r>
          </a:p>
          <a:p>
            <a:pPr lvl="1"/>
            <a:r>
              <a:rPr lang="en-US" altLang="en-US" dirty="0"/>
              <a:t>Order of execution of operations from all transactions</a:t>
            </a:r>
          </a:p>
          <a:p>
            <a:pPr lvl="1"/>
            <a:r>
              <a:rPr lang="en-US" altLang="en-US" dirty="0"/>
              <a:t>Operations from different transactions can be interleaved in the schedule</a:t>
            </a:r>
          </a:p>
          <a:p>
            <a:r>
              <a:rPr lang="en-US" altLang="en-US" dirty="0"/>
              <a:t>Total ordering of operations in a schedule</a:t>
            </a:r>
          </a:p>
          <a:p>
            <a:pPr lvl="1"/>
            <a:r>
              <a:rPr lang="en-US" altLang="en-US" dirty="0"/>
              <a:t>For any two operations in the schedule, one must occur before the other</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F771-BF08-4463-9CD7-BCAAD6ACCF9E}"/>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5FB09D3C-CDC1-4867-89F6-50EF8BC948EE}"/>
              </a:ext>
            </a:extLst>
          </p:cNvPr>
          <p:cNvSpPr>
            <a:spLocks noGrp="1"/>
          </p:cNvSpPr>
          <p:nvPr>
            <p:ph idx="1"/>
          </p:nvPr>
        </p:nvSpPr>
        <p:spPr>
          <a:xfrm>
            <a:off x="1" y="1371600"/>
            <a:ext cx="9067800" cy="4572000"/>
          </a:xfrm>
        </p:spPr>
        <p:txBody>
          <a:bodyPr/>
          <a:lstStyle/>
          <a:p>
            <a:r>
              <a:rPr lang="en-US" sz="2000" dirty="0"/>
              <a:t>Schedule</a:t>
            </a:r>
          </a:p>
          <a:p>
            <a:pPr lvl="1"/>
            <a:r>
              <a:rPr lang="en-US" sz="2000" dirty="0"/>
              <a:t>A sequence of the operations by a set of concurrent transactions that preserves the order of the operations in each of the individual transactions.</a:t>
            </a:r>
          </a:p>
          <a:p>
            <a:r>
              <a:rPr lang="en-US" sz="2000" dirty="0"/>
              <a:t>Serial Schedule</a:t>
            </a:r>
          </a:p>
          <a:p>
            <a:pPr lvl="1"/>
            <a:r>
              <a:rPr lang="en-US" sz="2000" dirty="0"/>
              <a:t>A schedule where the operations of each transaction are executed consecutively without any interleaved operations from other transactions.</a:t>
            </a:r>
          </a:p>
          <a:p>
            <a:r>
              <a:rPr lang="en-US" sz="2000" dirty="0"/>
              <a:t>Non-serial Schedule</a:t>
            </a:r>
          </a:p>
          <a:p>
            <a:pPr lvl="1"/>
            <a:r>
              <a:rPr lang="en-US" sz="2000" dirty="0"/>
              <a:t>A schedule where the operations from a set of concurrent transactions are interleaved.</a:t>
            </a:r>
          </a:p>
          <a:p>
            <a:r>
              <a:rPr lang="en-US" sz="2000" dirty="0"/>
              <a:t>Serializability</a:t>
            </a:r>
          </a:p>
          <a:p>
            <a:pPr lvl="1"/>
            <a:r>
              <a:rPr lang="en-US" sz="2000" dirty="0"/>
              <a:t>find non-serial schedules that allow transactions to execute concurrently without interfering with one another, and thereby produce a database state that could be produced by a serial execution.</a:t>
            </a:r>
          </a:p>
        </p:txBody>
      </p:sp>
      <p:sp>
        <p:nvSpPr>
          <p:cNvPr id="4" name="Slide Number Placeholder 3">
            <a:extLst>
              <a:ext uri="{FF2B5EF4-FFF2-40B4-BE49-F238E27FC236}">
                <a16:creationId xmlns:a16="http://schemas.microsoft.com/office/drawing/2014/main"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33</a:t>
            </a:fld>
            <a:endParaRPr lang="en-CA" altLang="en-US" dirty="0"/>
          </a:p>
        </p:txBody>
      </p:sp>
    </p:spTree>
    <p:extLst>
      <p:ext uri="{BB962C8B-B14F-4D97-AF65-F5344CB8AC3E}">
        <p14:creationId xmlns:p14="http://schemas.microsoft.com/office/powerpoint/2010/main" val="2135467980"/>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4F771-BF08-4463-9CD7-BCAAD6ACCF9E}"/>
              </a:ext>
            </a:extLst>
          </p:cNvPr>
          <p:cNvSpPr>
            <a:spLocks noGrp="1"/>
          </p:cNvSpPr>
          <p:nvPr>
            <p:ph type="title"/>
          </p:nvPr>
        </p:nvSpPr>
        <p:spPr/>
        <p:txBody>
          <a:bodyPr/>
          <a:lstStyle/>
          <a:p>
            <a:r>
              <a:rPr lang="en-US" dirty="0"/>
              <a:t> i.e. (in essence)</a:t>
            </a:r>
          </a:p>
        </p:txBody>
      </p:sp>
      <p:sp>
        <p:nvSpPr>
          <p:cNvPr id="3" name="Content Placeholder 2">
            <a:extLst>
              <a:ext uri="{FF2B5EF4-FFF2-40B4-BE49-F238E27FC236}">
                <a16:creationId xmlns:a16="http://schemas.microsoft.com/office/drawing/2014/main" id="{5FB09D3C-CDC1-4867-89F6-50EF8BC948EE}"/>
              </a:ext>
            </a:extLst>
          </p:cNvPr>
          <p:cNvSpPr>
            <a:spLocks noGrp="1"/>
          </p:cNvSpPr>
          <p:nvPr>
            <p:ph idx="1"/>
          </p:nvPr>
        </p:nvSpPr>
        <p:spPr>
          <a:xfrm>
            <a:off x="1" y="1371600"/>
            <a:ext cx="9067800" cy="4572000"/>
          </a:xfrm>
        </p:spPr>
        <p:txBody>
          <a:bodyPr/>
          <a:lstStyle/>
          <a:p>
            <a:r>
              <a:rPr lang="en-US" dirty="0"/>
              <a:t>If a set of transactions executes concurrently, </a:t>
            </a:r>
          </a:p>
          <a:p>
            <a:r>
              <a:rPr lang="en-US" dirty="0"/>
              <a:t>We say that the (non-serial) schedule is correct </a:t>
            </a:r>
          </a:p>
          <a:p>
            <a:pPr lvl="1"/>
            <a:r>
              <a:rPr lang="en-US" dirty="0"/>
              <a:t>If it produces the same result as some serial execution. </a:t>
            </a:r>
          </a:p>
          <a:p>
            <a:r>
              <a:rPr lang="en-US" dirty="0"/>
              <a:t>Such a schedule is called </a:t>
            </a:r>
            <a:r>
              <a:rPr lang="en-US" b="1" i="1" dirty="0"/>
              <a:t>serializable</a:t>
            </a:r>
            <a:r>
              <a:rPr lang="en-US" dirty="0"/>
              <a:t>. </a:t>
            </a:r>
          </a:p>
          <a:p>
            <a:r>
              <a:rPr lang="en-US" dirty="0"/>
              <a:t>To prevent inconsistency from transactions interfering with one another… it is essential to guarantee serializability of concurrent transactions.</a:t>
            </a:r>
          </a:p>
        </p:txBody>
      </p:sp>
      <p:sp>
        <p:nvSpPr>
          <p:cNvPr id="4" name="Slide Number Placeholder 3">
            <a:extLst>
              <a:ext uri="{FF2B5EF4-FFF2-40B4-BE49-F238E27FC236}">
                <a16:creationId xmlns:a16="http://schemas.microsoft.com/office/drawing/2014/main" id="{BA85ACE2-1F0C-4349-B7A9-5ADB019B605A}"/>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34</a:t>
            </a:fld>
            <a:endParaRPr lang="en-CA" altLang="en-US" dirty="0"/>
          </a:p>
        </p:txBody>
      </p:sp>
    </p:spTree>
    <p:extLst>
      <p:ext uri="{BB962C8B-B14F-4D97-AF65-F5344CB8AC3E}">
        <p14:creationId xmlns:p14="http://schemas.microsoft.com/office/powerpoint/2010/main" val="3579371703"/>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Two conflicting operations in a schedule</a:t>
            </a:r>
          </a:p>
          <a:p>
            <a:pPr lvl="1"/>
            <a:r>
              <a:rPr lang="en-US" altLang="en-US" dirty="0"/>
              <a:t>Operations belong to different transactions</a:t>
            </a:r>
          </a:p>
          <a:p>
            <a:pPr lvl="1"/>
            <a:r>
              <a:rPr lang="en-US" altLang="en-US" dirty="0"/>
              <a:t>Operations access the same item X</a:t>
            </a:r>
          </a:p>
          <a:p>
            <a:pPr lvl="1"/>
            <a:r>
              <a:rPr lang="en-US" altLang="en-US" dirty="0"/>
              <a:t>At least one of the operations is a write_item(X)</a:t>
            </a:r>
          </a:p>
          <a:p>
            <a:r>
              <a:rPr lang="en-US" altLang="en-US" dirty="0"/>
              <a:t>Two operations conflict if changing their order results in a different outcome</a:t>
            </a:r>
          </a:p>
          <a:p>
            <a:r>
              <a:rPr lang="en-US" altLang="en-US" dirty="0"/>
              <a:t>Read-write conflict</a:t>
            </a:r>
          </a:p>
          <a:p>
            <a:r>
              <a:rPr lang="en-US" altLang="en-US" dirty="0"/>
              <a:t>Write-write conflict</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35</a:t>
            </a:fld>
            <a:endParaRPr lang="en-CA" altLang="en-US" sz="1400" dirty="0">
              <a:solidFill>
                <a:srgbClr val="990033"/>
              </a:solidFill>
            </a:endParaRPr>
          </a:p>
        </p:txBody>
      </p:sp>
    </p:spTree>
    <p:extLst>
      <p:ext uri="{BB962C8B-B14F-4D97-AF65-F5344CB8AC3E}">
        <p14:creationId xmlns:p14="http://schemas.microsoft.com/office/powerpoint/2010/main" val="174341414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sz="2400" dirty="0"/>
              <a:t>Recoverable schedules</a:t>
            </a:r>
          </a:p>
          <a:p>
            <a:pPr lvl="1"/>
            <a:r>
              <a:rPr lang="en-US" altLang="en-US" sz="2400" dirty="0"/>
              <a:t>Recovery is possible</a:t>
            </a:r>
          </a:p>
          <a:p>
            <a:r>
              <a:rPr lang="en-US" altLang="en-US" sz="2400" dirty="0"/>
              <a:t>Nonrecoverable schedules should not be permitted by the DBMS</a:t>
            </a:r>
          </a:p>
          <a:p>
            <a:r>
              <a:rPr lang="en-US" altLang="en-US" sz="2400" dirty="0"/>
              <a:t>No committed transaction ever needs to be rolled back</a:t>
            </a:r>
          </a:p>
          <a:p>
            <a:r>
              <a:rPr lang="en-US" altLang="en-US" sz="2400" b="1" i="1" dirty="0"/>
              <a:t>Cascading rollback </a:t>
            </a:r>
            <a:r>
              <a:rPr lang="en-US" altLang="en-US" sz="2400" dirty="0"/>
              <a:t>is a situation: where an uncommitted transaction has to be rolled back because it read an item from a transaction that failed.</a:t>
            </a:r>
          </a:p>
          <a:p>
            <a:pPr lvl="1"/>
            <a:r>
              <a:rPr lang="en-US" altLang="en-US" sz="2200" dirty="0"/>
              <a:t>Cascading rollback may occur in some recoverable schedules</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36</a:t>
            </a:fld>
            <a:endParaRPr lang="en-CA" altLang="en-US" sz="1400" dirty="0">
              <a:solidFill>
                <a:srgbClr val="990033"/>
              </a:solidFill>
            </a:endParaRPr>
          </a:p>
        </p:txBody>
      </p:sp>
    </p:spTree>
    <p:extLst>
      <p:ext uri="{BB962C8B-B14F-4D97-AF65-F5344CB8AC3E}">
        <p14:creationId xmlns:p14="http://schemas.microsoft.com/office/powerpoint/2010/main" val="200479397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Characterizing Schedules Based on Recoverability (cont’d.)</a:t>
            </a:r>
          </a:p>
        </p:txBody>
      </p:sp>
      <p:sp>
        <p:nvSpPr>
          <p:cNvPr id="31747" name="Content Placeholder 2"/>
          <p:cNvSpPr>
            <a:spLocks noGrp="1"/>
          </p:cNvSpPr>
          <p:nvPr>
            <p:ph idx="1"/>
          </p:nvPr>
        </p:nvSpPr>
        <p:spPr/>
        <p:txBody>
          <a:bodyPr/>
          <a:lstStyle/>
          <a:p>
            <a:r>
              <a:rPr lang="en-US" altLang="en-US" dirty="0"/>
              <a:t>Cascadeless schedule</a:t>
            </a:r>
          </a:p>
          <a:p>
            <a:pPr lvl="1"/>
            <a:r>
              <a:rPr lang="en-US" altLang="en-US" dirty="0"/>
              <a:t>Avoids cascading rollback</a:t>
            </a:r>
          </a:p>
          <a:p>
            <a:r>
              <a:rPr lang="en-US" altLang="en-US" dirty="0"/>
              <a:t>Strict schedule</a:t>
            </a:r>
          </a:p>
          <a:p>
            <a:pPr lvl="1"/>
            <a:r>
              <a:rPr lang="en-US" altLang="en-US" dirty="0"/>
              <a:t>Transactions can neither read nor write an item X until the last transaction that wrote X has committed or aborted</a:t>
            </a:r>
          </a:p>
          <a:p>
            <a:pPr lvl="1"/>
            <a:r>
              <a:rPr lang="en-US" altLang="en-US" dirty="0"/>
              <a:t>Simpler recovery process</a:t>
            </a:r>
          </a:p>
          <a:p>
            <a:pPr lvl="2"/>
            <a:r>
              <a:rPr lang="en-US" altLang="en-US" dirty="0"/>
              <a:t>Restore the before image</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9CD5586-1E28-453B-A0CB-D4C059CD84A2}"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extLst>
      <p:ext uri="{BB962C8B-B14F-4D97-AF65-F5344CB8AC3E}">
        <p14:creationId xmlns:p14="http://schemas.microsoft.com/office/powerpoint/2010/main" val="960237845"/>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20.5 Characterizing Schedules Based on Serializability</a:t>
            </a:r>
          </a:p>
        </p:txBody>
      </p:sp>
      <p:sp>
        <p:nvSpPr>
          <p:cNvPr id="36867" name="Content Placeholder 2"/>
          <p:cNvSpPr>
            <a:spLocks noGrp="1"/>
          </p:cNvSpPr>
          <p:nvPr>
            <p:ph idx="1"/>
          </p:nvPr>
        </p:nvSpPr>
        <p:spPr/>
        <p:txBody>
          <a:bodyPr/>
          <a:lstStyle/>
          <a:p>
            <a:r>
              <a:rPr lang="en-US" altLang="en-US" dirty="0"/>
              <a:t>Serializable schedules</a:t>
            </a:r>
          </a:p>
          <a:p>
            <a:pPr lvl="1"/>
            <a:r>
              <a:rPr lang="en-US" altLang="en-US" dirty="0"/>
              <a:t>Always considered to be correct when concurrent transactions are executing</a:t>
            </a:r>
          </a:p>
          <a:p>
            <a:pPr lvl="1"/>
            <a:r>
              <a:rPr lang="en-US" altLang="en-US" dirty="0"/>
              <a:t>Places simultaneous transactions in series</a:t>
            </a:r>
          </a:p>
          <a:p>
            <a:pPr lvl="2"/>
            <a:r>
              <a:rPr lang="en-US" altLang="en-US" dirty="0"/>
              <a:t>Transaction T</a:t>
            </a:r>
            <a:r>
              <a:rPr lang="en-US" altLang="en-US" baseline="-25000" dirty="0"/>
              <a:t>1</a:t>
            </a:r>
            <a:r>
              <a:rPr lang="en-US" altLang="en-US" dirty="0"/>
              <a:t> before T</a:t>
            </a:r>
            <a:r>
              <a:rPr lang="en-US" altLang="en-US" baseline="-25000" dirty="0"/>
              <a:t>2</a:t>
            </a:r>
            <a:r>
              <a:rPr lang="en-US" altLang="en-US" dirty="0"/>
              <a:t>, or vice versa</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38</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39</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sp>
        <p:nvSpPr>
          <p:cNvPr id="5" name="TextBox 4"/>
          <p:cNvSpPr txBox="1">
            <a:spLocks noChangeArrowheads="1"/>
          </p:cNvSpPr>
          <p:nvPr/>
        </p:nvSpPr>
        <p:spPr bwMode="auto">
          <a:xfrm>
            <a:off x="914400" y="5798403"/>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20.5 </a:t>
            </a:r>
            <a:r>
              <a:rPr lang="en-US" sz="1600" dirty="0">
                <a:solidFill>
                  <a:schemeClr val="tx1"/>
                </a:solidFill>
              </a:rPr>
              <a:t>Examples of serial and nonserial schedules involving transactions </a:t>
            </a:r>
            <a:r>
              <a:rPr lang="en-US" sz="1600" i="1" dirty="0">
                <a:solidFill>
                  <a:schemeClr val="tx1"/>
                </a:solidFill>
              </a:rPr>
              <a:t>T</a:t>
            </a:r>
            <a:r>
              <a:rPr lang="en-US" sz="1600" dirty="0">
                <a:solidFill>
                  <a:schemeClr val="tx1"/>
                </a:solidFill>
              </a:rPr>
              <a:t>1 and </a:t>
            </a:r>
            <a:r>
              <a:rPr lang="en-US" sz="1600" i="1" dirty="0">
                <a:solidFill>
                  <a:schemeClr val="tx1"/>
                </a:solidFill>
              </a:rPr>
              <a:t>T</a:t>
            </a:r>
            <a:r>
              <a:rPr lang="en-US" sz="1600" dirty="0">
                <a:solidFill>
                  <a:schemeClr val="tx1"/>
                </a:solidFill>
              </a:rPr>
              <a:t>2 (a) Serial schedule A: </a:t>
            </a:r>
            <a:r>
              <a:rPr lang="en-US" sz="1600" i="1" dirty="0">
                <a:solidFill>
                  <a:schemeClr val="tx1"/>
                </a:solidFill>
              </a:rPr>
              <a:t>T</a:t>
            </a:r>
            <a:r>
              <a:rPr lang="en-US" sz="1600" dirty="0">
                <a:solidFill>
                  <a:schemeClr val="tx1"/>
                </a:solidFill>
              </a:rPr>
              <a:t>1 followed by </a:t>
            </a:r>
            <a:r>
              <a:rPr lang="en-US" sz="1600" i="1" dirty="0">
                <a:solidFill>
                  <a:schemeClr val="tx1"/>
                </a:solidFill>
              </a:rPr>
              <a:t>T</a:t>
            </a:r>
            <a:r>
              <a:rPr lang="en-US" sz="1600" dirty="0">
                <a:solidFill>
                  <a:schemeClr val="tx1"/>
                </a:solidFill>
              </a:rPr>
              <a:t>2 (b) Serial schedule B: </a:t>
            </a:r>
            <a:r>
              <a:rPr lang="en-US" sz="1600" i="1" dirty="0">
                <a:solidFill>
                  <a:schemeClr val="tx1"/>
                </a:solidFill>
              </a:rPr>
              <a:t>T</a:t>
            </a:r>
            <a:r>
              <a:rPr lang="en-US" sz="1600" dirty="0">
                <a:solidFill>
                  <a:schemeClr val="tx1"/>
                </a:solidFill>
              </a:rPr>
              <a:t>2 followed by </a:t>
            </a:r>
            <a:r>
              <a:rPr lang="en-US" sz="1600" i="1" dirty="0">
                <a:solidFill>
                  <a:schemeClr val="tx1"/>
                </a:solidFill>
              </a:rPr>
              <a:t>T</a:t>
            </a:r>
            <a:r>
              <a:rPr lang="en-US" sz="1600" dirty="0">
                <a:solidFill>
                  <a:schemeClr val="tx1"/>
                </a:solidFill>
              </a:rPr>
              <a:t>1 (c) Two nonserial schedules C and D with interleaving of operations</a:t>
            </a:r>
            <a:endParaRPr lang="en-US" altLang="en-US" sz="1600" dirty="0">
              <a:solidFill>
                <a:schemeClr val="tx1"/>
              </a:solidFill>
            </a:endParaRPr>
          </a:p>
        </p:txBody>
      </p:sp>
      <p:pic>
        <p:nvPicPr>
          <p:cNvPr id="2" name="Picture 1">
            <a:extLst>
              <a:ext uri="{FF2B5EF4-FFF2-40B4-BE49-F238E27FC236}">
                <a16:creationId xmlns:a16="http://schemas.microsoft.com/office/drawing/2014/main"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Tree>
    <p:extLst>
      <p:ext uri="{BB962C8B-B14F-4D97-AF65-F5344CB8AC3E}">
        <p14:creationId xmlns:p14="http://schemas.microsoft.com/office/powerpoint/2010/main" val="180888207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20.1 Introduction to Transaction Processing</a:t>
            </a:r>
          </a:p>
        </p:txBody>
      </p:sp>
      <p:sp>
        <p:nvSpPr>
          <p:cNvPr id="16387" name="Content Placeholder 2"/>
          <p:cNvSpPr>
            <a:spLocks noGrp="1"/>
          </p:cNvSpPr>
          <p:nvPr>
            <p:ph idx="1"/>
          </p:nvPr>
        </p:nvSpPr>
        <p:spPr/>
        <p:txBody>
          <a:bodyPr/>
          <a:lstStyle/>
          <a:p>
            <a:r>
              <a:rPr lang="en-US" altLang="en-US" dirty="0"/>
              <a:t>Single-user DBMS</a:t>
            </a:r>
          </a:p>
          <a:p>
            <a:pPr lvl="1"/>
            <a:r>
              <a:rPr lang="en-US" altLang="en-US" dirty="0"/>
              <a:t>At most one user at a time can use the system</a:t>
            </a:r>
          </a:p>
          <a:p>
            <a:pPr lvl="1"/>
            <a:r>
              <a:rPr lang="en-US" altLang="en-US" dirty="0"/>
              <a:t>Example: home computer</a:t>
            </a:r>
          </a:p>
          <a:p>
            <a:r>
              <a:rPr lang="en-US" altLang="en-US" dirty="0"/>
              <a:t>Multiuser DBMS</a:t>
            </a:r>
          </a:p>
          <a:p>
            <a:pPr lvl="1"/>
            <a:r>
              <a:rPr lang="en-US" altLang="en-US" dirty="0"/>
              <a:t>Many users can access the system (database) concurrently</a:t>
            </a:r>
          </a:p>
          <a:p>
            <a:pPr lvl="1"/>
            <a:r>
              <a:rPr lang="en-US" altLang="en-US" dirty="0"/>
              <a:t>Example: airline reservations system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Problem with serial schedules</a:t>
            </a:r>
          </a:p>
          <a:p>
            <a:pPr lvl="1"/>
            <a:r>
              <a:rPr lang="en-US" altLang="en-US" dirty="0"/>
              <a:t>Limit concurrency by prohibiting interleaving of operations</a:t>
            </a:r>
          </a:p>
          <a:p>
            <a:pPr lvl="1"/>
            <a:r>
              <a:rPr lang="en-US" altLang="en-US" dirty="0"/>
              <a:t>Unacceptable in practice</a:t>
            </a:r>
          </a:p>
          <a:p>
            <a:pPr lvl="1"/>
            <a:r>
              <a:rPr lang="en-US" altLang="en-US" dirty="0"/>
              <a:t>Solution: determine which schedules are equivalent to a serial schedule and allow those to occur</a:t>
            </a:r>
          </a:p>
          <a:p>
            <a:r>
              <a:rPr lang="en-US" altLang="en-US" dirty="0"/>
              <a:t>Serializable schedule of </a:t>
            </a:r>
            <a:r>
              <a:rPr lang="en-US" altLang="en-US" i="1" dirty="0"/>
              <a:t>n</a:t>
            </a:r>
            <a:r>
              <a:rPr lang="en-US" altLang="en-US" dirty="0"/>
              <a:t> transactions</a:t>
            </a:r>
          </a:p>
          <a:p>
            <a:pPr lvl="1"/>
            <a:r>
              <a:rPr lang="en-US" altLang="en-US" dirty="0"/>
              <a:t>Equivalent to some serial schedule of same </a:t>
            </a:r>
            <a:r>
              <a:rPr lang="en-US" altLang="en-US" i="1" dirty="0"/>
              <a:t>n</a:t>
            </a:r>
            <a:r>
              <a:rPr lang="en-US" altLang="en-US" dirty="0"/>
              <a: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40</a:t>
            </a:fld>
            <a:endParaRPr lang="en-CA" altLang="en-US" sz="1400" dirty="0">
              <a:solidFill>
                <a:srgbClr val="990033"/>
              </a:solidFill>
            </a:endParaRPr>
          </a:p>
        </p:txBody>
      </p:sp>
    </p:spTree>
    <p:extLst>
      <p:ext uri="{BB962C8B-B14F-4D97-AF65-F5344CB8AC3E}">
        <p14:creationId xmlns:p14="http://schemas.microsoft.com/office/powerpoint/2010/main" val="1000968988"/>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Characterizing Schedules Based on Serializability (cont’d.)</a:t>
            </a:r>
          </a:p>
        </p:txBody>
      </p:sp>
      <p:sp>
        <p:nvSpPr>
          <p:cNvPr id="36867" name="Content Placeholder 2"/>
          <p:cNvSpPr>
            <a:spLocks noGrp="1"/>
          </p:cNvSpPr>
          <p:nvPr>
            <p:ph idx="1"/>
          </p:nvPr>
        </p:nvSpPr>
        <p:spPr/>
        <p:txBody>
          <a:bodyPr/>
          <a:lstStyle/>
          <a:p>
            <a:r>
              <a:rPr lang="en-US" altLang="en-US" dirty="0"/>
              <a:t>Result equivalent schedules</a:t>
            </a:r>
          </a:p>
          <a:p>
            <a:pPr lvl="1"/>
            <a:r>
              <a:rPr lang="en-US" altLang="en-US" dirty="0"/>
              <a:t>Produce the same final state of the database</a:t>
            </a:r>
          </a:p>
          <a:p>
            <a:pPr lvl="2"/>
            <a:r>
              <a:rPr lang="en-US" altLang="en-US" dirty="0"/>
              <a:t>May be accidental</a:t>
            </a:r>
          </a:p>
          <a:p>
            <a:pPr lvl="1"/>
            <a:r>
              <a:rPr lang="en-US" altLang="en-US" dirty="0"/>
              <a:t>Cannot be used alone to define equivalence of schedules</a:t>
            </a:r>
          </a:p>
          <a:p>
            <a:pPr lvl="2"/>
            <a:r>
              <a:rPr lang="en-US" altLang="en-US" dirty="0"/>
              <a:t>They execute different transactions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F67D9DAC-9BD9-446C-AC93-DFE50E2B3A9D}" type="slidenum">
              <a:rPr lang="en-US" altLang="en-US" sz="1400" smtClean="0">
                <a:solidFill>
                  <a:srgbClr val="990033"/>
                </a:solidFill>
              </a:rPr>
              <a:pPr>
                <a:spcBef>
                  <a:spcPct val="0"/>
                </a:spcBef>
                <a:buClrTx/>
                <a:buSzTx/>
                <a:buFontTx/>
                <a:buNone/>
              </a:pPr>
              <a:t>41</a:t>
            </a:fld>
            <a:endParaRPr lang="en-CA" altLang="en-US" sz="1400" dirty="0">
              <a:solidFill>
                <a:srgbClr val="990033"/>
              </a:solidFill>
            </a:endParaRPr>
          </a:p>
        </p:txBody>
      </p:sp>
      <p:pic>
        <p:nvPicPr>
          <p:cNvPr id="5" name="Picture 4"/>
          <p:cNvPicPr>
            <a:picLocks noChangeAspect="1"/>
          </p:cNvPicPr>
          <p:nvPr/>
        </p:nvPicPr>
        <p:blipFill>
          <a:blip r:embed="rId2"/>
          <a:stretch>
            <a:fillRect/>
          </a:stretch>
        </p:blipFill>
        <p:spPr>
          <a:xfrm>
            <a:off x="2286000" y="4362450"/>
            <a:ext cx="3874685" cy="1504950"/>
          </a:xfrm>
          <a:prstGeom prst="rect">
            <a:avLst/>
          </a:prstGeom>
        </p:spPr>
      </p:pic>
      <p:sp>
        <p:nvSpPr>
          <p:cNvPr id="6" name="TextBox 5"/>
          <p:cNvSpPr txBox="1">
            <a:spLocks noChangeArrowheads="1"/>
          </p:cNvSpPr>
          <p:nvPr/>
        </p:nvSpPr>
        <p:spPr bwMode="auto">
          <a:xfrm>
            <a:off x="1257300" y="5794121"/>
            <a:ext cx="6629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20.6 </a:t>
            </a:r>
            <a:r>
              <a:rPr lang="en-US" sz="1600" dirty="0">
                <a:solidFill>
                  <a:schemeClr val="tx1"/>
                </a:solidFill>
              </a:rPr>
              <a:t>Two schedules that are result equivalent for the initial value of </a:t>
            </a:r>
            <a:r>
              <a:rPr lang="en-US" sz="1600" i="1" dirty="0">
                <a:solidFill>
                  <a:schemeClr val="tx1"/>
                </a:solidFill>
              </a:rPr>
              <a:t>X </a:t>
            </a:r>
            <a:r>
              <a:rPr lang="en-US" sz="1600" dirty="0">
                <a:solidFill>
                  <a:schemeClr val="tx1"/>
                </a:solidFill>
              </a:rPr>
              <a:t>= 100 but are not result equivalent in general</a:t>
            </a:r>
            <a:endParaRPr lang="en-US" altLang="en-US" sz="1600" dirty="0">
              <a:solidFill>
                <a:schemeClr val="tx1"/>
              </a:solidFill>
            </a:endParaRPr>
          </a:p>
        </p:txBody>
      </p:sp>
    </p:spTree>
    <p:extLst>
      <p:ext uri="{BB962C8B-B14F-4D97-AF65-F5344CB8AC3E}">
        <p14:creationId xmlns:p14="http://schemas.microsoft.com/office/powerpoint/2010/main" val="3913999814"/>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a:xfrm>
            <a:off x="239713" y="1600200"/>
            <a:ext cx="8447087" cy="4572000"/>
          </a:xfrm>
        </p:spPr>
        <p:txBody>
          <a:bodyPr/>
          <a:lstStyle/>
          <a:p>
            <a:r>
              <a:rPr lang="en-US" altLang="en-US" dirty="0"/>
              <a:t>Conflict equivalence</a:t>
            </a:r>
          </a:p>
          <a:p>
            <a:pPr lvl="1"/>
            <a:r>
              <a:rPr lang="en-US" altLang="en-US" dirty="0"/>
              <a:t>Relative order of any two conflicting operations is the same in both schedules</a:t>
            </a:r>
          </a:p>
          <a:p>
            <a:pPr marL="457200" lvl="1" indent="0">
              <a:buNone/>
            </a:pPr>
            <a:endParaRPr lang="en-US" altLang="en-US" dirty="0"/>
          </a:p>
          <a:p>
            <a:r>
              <a:rPr lang="en-US" altLang="en-US" dirty="0"/>
              <a:t>Serializable schedules (Called conflict serializable)</a:t>
            </a:r>
          </a:p>
          <a:p>
            <a:pPr lvl="1"/>
            <a:r>
              <a:rPr lang="en-US" altLang="en-US" dirty="0"/>
              <a:t>Schedule S is serializable if it is conflict equivalent to some serial schedule 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42</a:t>
            </a:fld>
            <a:endParaRPr lang="en-CA" altLang="en-US" dirty="0"/>
          </a:p>
        </p:txBody>
      </p:sp>
    </p:spTree>
    <p:extLst>
      <p:ext uri="{BB962C8B-B14F-4D97-AF65-F5344CB8AC3E}">
        <p14:creationId xmlns:p14="http://schemas.microsoft.com/office/powerpoint/2010/main" val="948867875"/>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Characterizing Schedules Based on Serializability (cont’d.)</a:t>
            </a:r>
            <a:endParaRPr lang="en-US" dirty="0"/>
          </a:p>
        </p:txBody>
      </p:sp>
      <p:sp>
        <p:nvSpPr>
          <p:cNvPr id="3" name="Content Placeholder 2"/>
          <p:cNvSpPr>
            <a:spLocks noGrp="1"/>
          </p:cNvSpPr>
          <p:nvPr>
            <p:ph idx="1"/>
          </p:nvPr>
        </p:nvSpPr>
        <p:spPr/>
        <p:txBody>
          <a:bodyPr/>
          <a:lstStyle/>
          <a:p>
            <a:r>
              <a:rPr lang="en-US" altLang="en-US" dirty="0"/>
              <a:t>Testing for serializability of a schedule</a:t>
            </a:r>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43</a:t>
            </a:fld>
            <a:endParaRPr lang="en-CA" altLang="en-US" dirty="0"/>
          </a:p>
        </p:txBody>
      </p:sp>
      <p:pic>
        <p:nvPicPr>
          <p:cNvPr id="5" name="Picture 4"/>
          <p:cNvPicPr>
            <a:picLocks noChangeAspect="1"/>
          </p:cNvPicPr>
          <p:nvPr/>
        </p:nvPicPr>
        <p:blipFill>
          <a:blip r:embed="rId2"/>
          <a:stretch>
            <a:fillRect/>
          </a:stretch>
        </p:blipFill>
        <p:spPr>
          <a:xfrm>
            <a:off x="609600" y="2438400"/>
            <a:ext cx="7823226" cy="3233734"/>
          </a:xfrm>
          <a:prstGeom prst="rect">
            <a:avLst/>
          </a:prstGeom>
        </p:spPr>
      </p:pic>
      <p:sp>
        <p:nvSpPr>
          <p:cNvPr id="7" name="TextBox 6"/>
          <p:cNvSpPr txBox="1">
            <a:spLocks noChangeArrowheads="1"/>
          </p:cNvSpPr>
          <p:nvPr/>
        </p:nvSpPr>
        <p:spPr bwMode="auto">
          <a:xfrm>
            <a:off x="1434305" y="5976934"/>
            <a:ext cx="59055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Algorithm 20.1 </a:t>
            </a:r>
            <a:r>
              <a:rPr lang="en-US" sz="1600" dirty="0">
                <a:solidFill>
                  <a:schemeClr val="tx1"/>
                </a:solidFill>
              </a:rPr>
              <a:t>Testing conflict serializability of a schedule S</a:t>
            </a:r>
            <a:endParaRPr lang="en-US" altLang="en-US" sz="1600" dirty="0">
              <a:solidFill>
                <a:schemeClr val="tx1"/>
              </a:solidFill>
            </a:endParaRPr>
          </a:p>
        </p:txBody>
      </p:sp>
    </p:spTree>
    <p:extLst>
      <p:ext uri="{BB962C8B-B14F-4D97-AF65-F5344CB8AC3E}">
        <p14:creationId xmlns:p14="http://schemas.microsoft.com/office/powerpoint/2010/main" val="81414955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r>
              <a:rPr lang="en-US" altLang="en-US" dirty="0"/>
              <a:t>Slide 20-</a:t>
            </a:r>
            <a:fld id="{AEE05831-3758-41FE-86C8-A42338BA7B7B}" type="slidenum">
              <a:rPr lang="en-US" altLang="en-US" smtClean="0"/>
              <a:pPr>
                <a:defRPr/>
              </a:pPr>
              <a:t>44</a:t>
            </a:fld>
            <a:endParaRPr lang="en-CA" altLang="en-US" dirty="0"/>
          </a:p>
        </p:txBody>
      </p:sp>
      <p:pic>
        <p:nvPicPr>
          <p:cNvPr id="4" name="Picture 3"/>
          <p:cNvPicPr>
            <a:picLocks noChangeAspect="1"/>
          </p:cNvPicPr>
          <p:nvPr/>
        </p:nvPicPr>
        <p:blipFill>
          <a:blip r:embed="rId2"/>
          <a:stretch>
            <a:fillRect/>
          </a:stretch>
        </p:blipFill>
        <p:spPr>
          <a:xfrm>
            <a:off x="1142478" y="109106"/>
            <a:ext cx="6705600" cy="5581650"/>
          </a:xfrm>
          <a:prstGeom prst="rect">
            <a:avLst/>
          </a:prstGeom>
        </p:spPr>
      </p:pic>
      <p:pic>
        <p:nvPicPr>
          <p:cNvPr id="2" name="Picture 1">
            <a:extLst>
              <a:ext uri="{FF2B5EF4-FFF2-40B4-BE49-F238E27FC236}">
                <a16:creationId xmlns:a16="http://schemas.microsoft.com/office/drawing/2014/main" id="{150CCA9C-A3FA-4E24-B63F-07A565E46342}"/>
              </a:ext>
            </a:extLst>
          </p:cNvPr>
          <p:cNvPicPr>
            <a:picLocks noChangeAspect="1"/>
          </p:cNvPicPr>
          <p:nvPr/>
        </p:nvPicPr>
        <p:blipFill>
          <a:blip r:embed="rId3"/>
          <a:stretch>
            <a:fillRect/>
          </a:stretch>
        </p:blipFill>
        <p:spPr>
          <a:xfrm>
            <a:off x="234587" y="1828800"/>
            <a:ext cx="2122670" cy="698427"/>
          </a:xfrm>
          <a:prstGeom prst="rect">
            <a:avLst/>
          </a:prstGeom>
        </p:spPr>
      </p:pic>
      <p:pic>
        <p:nvPicPr>
          <p:cNvPr id="6" name="Picture 5">
            <a:extLst>
              <a:ext uri="{FF2B5EF4-FFF2-40B4-BE49-F238E27FC236}">
                <a16:creationId xmlns:a16="http://schemas.microsoft.com/office/drawing/2014/main" id="{63033B05-926D-420B-887C-9BF3D19357F3}"/>
              </a:ext>
            </a:extLst>
          </p:cNvPr>
          <p:cNvPicPr>
            <a:picLocks noChangeAspect="1"/>
          </p:cNvPicPr>
          <p:nvPr/>
        </p:nvPicPr>
        <p:blipFill>
          <a:blip r:embed="rId4"/>
          <a:stretch>
            <a:fillRect/>
          </a:stretch>
        </p:blipFill>
        <p:spPr>
          <a:xfrm>
            <a:off x="7254780" y="1413301"/>
            <a:ext cx="1889220" cy="830997"/>
          </a:xfrm>
          <a:prstGeom prst="rect">
            <a:avLst/>
          </a:prstGeom>
        </p:spPr>
      </p:pic>
      <p:pic>
        <p:nvPicPr>
          <p:cNvPr id="7" name="Picture 6">
            <a:extLst>
              <a:ext uri="{FF2B5EF4-FFF2-40B4-BE49-F238E27FC236}">
                <a16:creationId xmlns:a16="http://schemas.microsoft.com/office/drawing/2014/main" id="{C4FE314D-2F56-448A-ACF9-A66E10F321A9}"/>
              </a:ext>
            </a:extLst>
          </p:cNvPr>
          <p:cNvPicPr>
            <a:picLocks noChangeAspect="1"/>
          </p:cNvPicPr>
          <p:nvPr/>
        </p:nvPicPr>
        <p:blipFill>
          <a:blip r:embed="rId5"/>
          <a:stretch>
            <a:fillRect/>
          </a:stretch>
        </p:blipFill>
        <p:spPr>
          <a:xfrm>
            <a:off x="66921" y="4471054"/>
            <a:ext cx="1856459" cy="1008143"/>
          </a:xfrm>
          <a:prstGeom prst="rect">
            <a:avLst/>
          </a:prstGeom>
        </p:spPr>
      </p:pic>
      <p:pic>
        <p:nvPicPr>
          <p:cNvPr id="8" name="Picture 7">
            <a:extLst>
              <a:ext uri="{FF2B5EF4-FFF2-40B4-BE49-F238E27FC236}">
                <a16:creationId xmlns:a16="http://schemas.microsoft.com/office/drawing/2014/main" id="{BE4DB954-D253-4E30-8181-3A82307E27E8}"/>
              </a:ext>
            </a:extLst>
          </p:cNvPr>
          <p:cNvPicPr>
            <a:picLocks noChangeAspect="1"/>
          </p:cNvPicPr>
          <p:nvPr/>
        </p:nvPicPr>
        <p:blipFill>
          <a:blip r:embed="rId6"/>
          <a:stretch>
            <a:fillRect/>
          </a:stretch>
        </p:blipFill>
        <p:spPr>
          <a:xfrm>
            <a:off x="7024688" y="4708623"/>
            <a:ext cx="2119312" cy="788581"/>
          </a:xfrm>
          <a:prstGeom prst="rect">
            <a:avLst/>
          </a:prstGeom>
        </p:spPr>
      </p:pic>
      <p:sp>
        <p:nvSpPr>
          <p:cNvPr id="9" name="TextBox 8">
            <a:extLst>
              <a:ext uri="{FF2B5EF4-FFF2-40B4-BE49-F238E27FC236}">
                <a16:creationId xmlns:a16="http://schemas.microsoft.com/office/drawing/2014/main" id="{C25A082F-7749-43E8-A564-973C9AE22BAB}"/>
              </a:ext>
            </a:extLst>
          </p:cNvPr>
          <p:cNvSpPr txBox="1">
            <a:spLocks noChangeArrowheads="1"/>
          </p:cNvSpPr>
          <p:nvPr/>
        </p:nvSpPr>
        <p:spPr bwMode="auto">
          <a:xfrm>
            <a:off x="66921" y="5653889"/>
            <a:ext cx="89246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20.7 </a:t>
            </a:r>
            <a:r>
              <a:rPr lang="en-US" sz="1600" dirty="0">
                <a:solidFill>
                  <a:schemeClr val="tx1"/>
                </a:solidFill>
              </a:rPr>
              <a:t>Constructing the precedence graphs for schedules A to D from Figure 20.5 to test for conflict serializability (a) Precedence graph for serial schedule A (b) Precedence graph for serial schedule B (c) Precedence graph for schedule C (not serializable) (d) Precedence graph for schedule D (serializable, equivalent to schedule A)</a:t>
            </a:r>
            <a:endParaRPr lang="en-US" altLang="en-US" sz="1600" dirty="0">
              <a:solidFill>
                <a:schemeClr val="tx1"/>
              </a:solidFill>
            </a:endParaRPr>
          </a:p>
        </p:txBody>
      </p:sp>
    </p:spTree>
    <p:extLst>
      <p:ext uri="{BB962C8B-B14F-4D97-AF65-F5344CB8AC3E}">
        <p14:creationId xmlns:p14="http://schemas.microsoft.com/office/powerpoint/2010/main" val="2779255574"/>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Serializability is Used for Concurrency Control</a:t>
            </a:r>
          </a:p>
        </p:txBody>
      </p:sp>
      <p:sp>
        <p:nvSpPr>
          <p:cNvPr id="3" name="Content Placeholder 2"/>
          <p:cNvSpPr>
            <a:spLocks noGrp="1"/>
          </p:cNvSpPr>
          <p:nvPr>
            <p:ph idx="1"/>
          </p:nvPr>
        </p:nvSpPr>
        <p:spPr/>
        <p:txBody>
          <a:bodyPr/>
          <a:lstStyle/>
          <a:p>
            <a:r>
              <a:rPr lang="en-US" dirty="0"/>
              <a:t>Being serializable is different from being serial</a:t>
            </a:r>
          </a:p>
          <a:p>
            <a:r>
              <a:rPr lang="en-US" dirty="0"/>
              <a:t>Serializable schedule gives benefit of concurrent execution</a:t>
            </a:r>
          </a:p>
          <a:p>
            <a:pPr lvl="1"/>
            <a:r>
              <a:rPr lang="en-US" dirty="0"/>
              <a:t>Without giving up any correctness</a:t>
            </a:r>
          </a:p>
          <a:p>
            <a:r>
              <a:rPr lang="en-US" dirty="0"/>
              <a:t>Difficult to test for serializability in practice</a:t>
            </a:r>
          </a:p>
          <a:p>
            <a:pPr lvl="1"/>
            <a:r>
              <a:rPr lang="en-US" dirty="0"/>
              <a:t>Factors such as system load, time of transaction submission, and process priority affect ordering of operations</a:t>
            </a:r>
          </a:p>
          <a:p>
            <a:r>
              <a:rPr lang="en-US" dirty="0"/>
              <a:t>DBMS enforces protocols</a:t>
            </a:r>
          </a:p>
          <a:p>
            <a:pPr lvl="1"/>
            <a:r>
              <a:rPr lang="en-US" dirty="0"/>
              <a:t>Set of rules to ensure serializability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45</a:t>
            </a:fld>
            <a:endParaRPr lang="en-CA" altLang="en-US" dirty="0"/>
          </a:p>
        </p:txBody>
      </p:sp>
    </p:spTree>
    <p:extLst>
      <p:ext uri="{BB962C8B-B14F-4D97-AF65-F5344CB8AC3E}">
        <p14:creationId xmlns:p14="http://schemas.microsoft.com/office/powerpoint/2010/main" val="3777571508"/>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Equivalence and View Serializability</a:t>
            </a:r>
          </a:p>
        </p:txBody>
      </p:sp>
      <p:sp>
        <p:nvSpPr>
          <p:cNvPr id="3" name="Content Placeholder 2"/>
          <p:cNvSpPr>
            <a:spLocks noGrp="1"/>
          </p:cNvSpPr>
          <p:nvPr>
            <p:ph idx="1"/>
          </p:nvPr>
        </p:nvSpPr>
        <p:spPr/>
        <p:txBody>
          <a:bodyPr/>
          <a:lstStyle/>
          <a:p>
            <a:r>
              <a:rPr lang="en-US" dirty="0"/>
              <a:t>View equivalence of two schedules</a:t>
            </a:r>
          </a:p>
          <a:p>
            <a:pPr lvl="1"/>
            <a:r>
              <a:rPr lang="en-US" dirty="0"/>
              <a:t>As long as each read operation of a transaction reads the result of the same write operation in both schedules, the write operations of each transaction must produce the same results</a:t>
            </a:r>
          </a:p>
          <a:p>
            <a:pPr lvl="1"/>
            <a:r>
              <a:rPr lang="en-US" dirty="0"/>
              <a:t>Read operations said to see the same view in both schedules</a:t>
            </a:r>
          </a:p>
          <a:p>
            <a:r>
              <a:rPr lang="en-US" dirty="0"/>
              <a:t>View serializable schedule </a:t>
            </a:r>
          </a:p>
          <a:p>
            <a:pPr lvl="1"/>
            <a:r>
              <a:rPr lang="en-US" dirty="0"/>
              <a:t>View equivalent to a serial schedule</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46</a:t>
            </a:fld>
            <a:endParaRPr lang="en-CA" altLang="en-US" dirty="0"/>
          </a:p>
        </p:txBody>
      </p:sp>
    </p:spTree>
    <p:extLst>
      <p:ext uri="{BB962C8B-B14F-4D97-AF65-F5344CB8AC3E}">
        <p14:creationId xmlns:p14="http://schemas.microsoft.com/office/powerpoint/2010/main" val="390242781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4014-E83F-4FA0-BDC6-E4350740E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47</a:t>
            </a:fld>
            <a:endParaRPr lang="en-CA" altLang="en-US" dirty="0"/>
          </a:p>
        </p:txBody>
      </p:sp>
      <p:pic>
        <p:nvPicPr>
          <p:cNvPr id="5" name="Picture 4">
            <a:extLst>
              <a:ext uri="{FF2B5EF4-FFF2-40B4-BE49-F238E27FC236}">
                <a16:creationId xmlns:a16="http://schemas.microsoft.com/office/drawing/2014/main" id="{E1DBE2C0-7DBB-400B-9702-6C6C888BC416}"/>
              </a:ext>
            </a:extLst>
          </p:cNvPr>
          <p:cNvPicPr>
            <a:picLocks noChangeAspect="1"/>
          </p:cNvPicPr>
          <p:nvPr/>
        </p:nvPicPr>
        <p:blipFill>
          <a:blip r:embed="rId2"/>
          <a:stretch>
            <a:fillRect/>
          </a:stretch>
        </p:blipFill>
        <p:spPr>
          <a:xfrm>
            <a:off x="0" y="41527"/>
            <a:ext cx="9144000" cy="2507746"/>
          </a:xfrm>
          <a:prstGeom prst="rect">
            <a:avLst/>
          </a:prstGeom>
        </p:spPr>
      </p:pic>
      <p:pic>
        <p:nvPicPr>
          <p:cNvPr id="6" name="Picture 5">
            <a:extLst>
              <a:ext uri="{FF2B5EF4-FFF2-40B4-BE49-F238E27FC236}">
                <a16:creationId xmlns:a16="http://schemas.microsoft.com/office/drawing/2014/main" id="{D40819DB-0C20-4764-8F97-7EB7FBE30F06}"/>
              </a:ext>
            </a:extLst>
          </p:cNvPr>
          <p:cNvPicPr>
            <a:picLocks noChangeAspect="1"/>
          </p:cNvPicPr>
          <p:nvPr/>
        </p:nvPicPr>
        <p:blipFill>
          <a:blip r:embed="rId3"/>
          <a:stretch>
            <a:fillRect/>
          </a:stretch>
        </p:blipFill>
        <p:spPr>
          <a:xfrm>
            <a:off x="121920" y="3233677"/>
            <a:ext cx="5811520" cy="3052823"/>
          </a:xfrm>
          <a:prstGeom prst="rect">
            <a:avLst/>
          </a:prstGeom>
        </p:spPr>
      </p:pic>
      <p:pic>
        <p:nvPicPr>
          <p:cNvPr id="7" name="Picture 6"/>
          <p:cNvPicPr>
            <a:picLocks noChangeAspect="1"/>
          </p:cNvPicPr>
          <p:nvPr/>
        </p:nvPicPr>
        <p:blipFill>
          <a:blip r:embed="rId4"/>
          <a:stretch>
            <a:fillRect/>
          </a:stretch>
        </p:blipFill>
        <p:spPr>
          <a:xfrm>
            <a:off x="6016876" y="3194765"/>
            <a:ext cx="2781300" cy="1581150"/>
          </a:xfrm>
          <a:prstGeom prst="rect">
            <a:avLst/>
          </a:prstGeom>
        </p:spPr>
      </p:pic>
    </p:spTree>
    <p:extLst>
      <p:ext uri="{BB962C8B-B14F-4D97-AF65-F5344CB8AC3E}">
        <p14:creationId xmlns:p14="http://schemas.microsoft.com/office/powerpoint/2010/main" val="188117155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4014-E83F-4FA0-BDC6-E4350740E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68DAF6-0D6B-41EF-9482-500CBCA899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099D6A7-9202-4C68-A030-2AA595099D99}"/>
              </a:ext>
            </a:extLst>
          </p:cNvPr>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48</a:t>
            </a:fld>
            <a:endParaRPr lang="en-CA" altLang="en-US" dirty="0"/>
          </a:p>
        </p:txBody>
      </p:sp>
      <p:pic>
        <p:nvPicPr>
          <p:cNvPr id="5" name="Picture 4"/>
          <p:cNvPicPr>
            <a:picLocks noChangeAspect="1"/>
          </p:cNvPicPr>
          <p:nvPr/>
        </p:nvPicPr>
        <p:blipFill>
          <a:blip r:embed="rId2"/>
          <a:stretch>
            <a:fillRect/>
          </a:stretch>
        </p:blipFill>
        <p:spPr>
          <a:xfrm>
            <a:off x="228600" y="1600200"/>
            <a:ext cx="8095185" cy="4300182"/>
          </a:xfrm>
          <a:prstGeom prst="rect">
            <a:avLst/>
          </a:prstGeom>
        </p:spPr>
      </p:pic>
      <p:pic>
        <p:nvPicPr>
          <p:cNvPr id="6" name="Picture 5"/>
          <p:cNvPicPr>
            <a:picLocks noChangeAspect="1"/>
          </p:cNvPicPr>
          <p:nvPr/>
        </p:nvPicPr>
        <p:blipFill>
          <a:blip r:embed="rId3"/>
          <a:stretch>
            <a:fillRect/>
          </a:stretch>
        </p:blipFill>
        <p:spPr>
          <a:xfrm>
            <a:off x="1981200" y="76200"/>
            <a:ext cx="5619750" cy="1638300"/>
          </a:xfrm>
          <a:prstGeom prst="rect">
            <a:avLst/>
          </a:prstGeom>
        </p:spPr>
      </p:pic>
    </p:spTree>
    <p:extLst>
      <p:ext uri="{BB962C8B-B14F-4D97-AF65-F5344CB8AC3E}">
        <p14:creationId xmlns:p14="http://schemas.microsoft.com/office/powerpoint/2010/main" val="144768900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r>
              <a:rPr lang="en-US" altLang="en-US" smtClean="0"/>
              <a:t>Slide 16- </a:t>
            </a:r>
            <a:fld id="{2D4306B9-CFD7-4637-81D1-AA1B82412423}" type="slidenum">
              <a:rPr lang="en-US" altLang="en-US" smtClean="0"/>
              <a:pPr>
                <a:defRPr/>
              </a:pPr>
              <a:t>49</a:t>
            </a:fld>
            <a:endParaRPr lang="en-CA" altLang="en-US" dirty="0"/>
          </a:p>
        </p:txBody>
      </p:sp>
      <p:pic>
        <p:nvPicPr>
          <p:cNvPr id="6" name="Picture 5"/>
          <p:cNvPicPr>
            <a:picLocks noChangeAspect="1"/>
          </p:cNvPicPr>
          <p:nvPr/>
        </p:nvPicPr>
        <p:blipFill>
          <a:blip r:embed="rId2"/>
          <a:stretch>
            <a:fillRect/>
          </a:stretch>
        </p:blipFill>
        <p:spPr>
          <a:xfrm>
            <a:off x="35399" y="36394"/>
            <a:ext cx="8810625" cy="4905375"/>
          </a:xfrm>
          <a:prstGeom prst="rect">
            <a:avLst/>
          </a:prstGeom>
        </p:spPr>
      </p:pic>
      <p:pic>
        <p:nvPicPr>
          <p:cNvPr id="7" name="Picture 6"/>
          <p:cNvPicPr>
            <a:picLocks noChangeAspect="1"/>
          </p:cNvPicPr>
          <p:nvPr/>
        </p:nvPicPr>
        <p:blipFill>
          <a:blip r:embed="rId3"/>
          <a:stretch>
            <a:fillRect/>
          </a:stretch>
        </p:blipFill>
        <p:spPr>
          <a:xfrm>
            <a:off x="1409700" y="4956554"/>
            <a:ext cx="6324600" cy="1857375"/>
          </a:xfrm>
          <a:prstGeom prst="rect">
            <a:avLst/>
          </a:prstGeom>
        </p:spPr>
      </p:pic>
    </p:spTree>
    <p:extLst>
      <p:ext uri="{BB962C8B-B14F-4D97-AF65-F5344CB8AC3E}">
        <p14:creationId xmlns:p14="http://schemas.microsoft.com/office/powerpoint/2010/main" val="93497933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 to Transaction Processing (cont’d.)</a:t>
            </a:r>
          </a:p>
        </p:txBody>
      </p:sp>
      <p:sp>
        <p:nvSpPr>
          <p:cNvPr id="16387" name="Content Placeholder 2"/>
          <p:cNvSpPr>
            <a:spLocks noGrp="1"/>
          </p:cNvSpPr>
          <p:nvPr>
            <p:ph idx="1"/>
          </p:nvPr>
        </p:nvSpPr>
        <p:spPr/>
        <p:txBody>
          <a:bodyPr/>
          <a:lstStyle/>
          <a:p>
            <a:r>
              <a:rPr lang="en-US" altLang="en-US" dirty="0"/>
              <a:t>Multiprogramming</a:t>
            </a:r>
          </a:p>
          <a:p>
            <a:pPr lvl="1"/>
            <a:r>
              <a:rPr lang="en-US" altLang="en-US" dirty="0"/>
              <a:t>Allows operating system to execute multiple processes concurrently</a:t>
            </a:r>
          </a:p>
          <a:p>
            <a:pPr lvl="1"/>
            <a:r>
              <a:rPr lang="en-US" altLang="en-US" dirty="0"/>
              <a:t>Executes commands from one process, then suspends that process and executes commands from another process, etc.</a:t>
            </a:r>
          </a:p>
          <a:p>
            <a:endParaRPr lang="en-US" altLang="en-US" dirty="0"/>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 </a:t>
            </a:r>
            <a:fld id="{0B0EFBA8-7B15-49AB-B8C6-B2D1A2772BF4}"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spTree>
    <p:extLst>
      <p:ext uri="{BB962C8B-B14F-4D97-AF65-F5344CB8AC3E}">
        <p14:creationId xmlns:p14="http://schemas.microsoft.com/office/powerpoint/2010/main" val="32572357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Introduction to Transaction Processing (cont’d.)</a:t>
            </a:r>
          </a:p>
        </p:txBody>
      </p:sp>
      <p:sp>
        <p:nvSpPr>
          <p:cNvPr id="2" name="Content Placeholder 1"/>
          <p:cNvSpPr>
            <a:spLocks noGrp="1"/>
          </p:cNvSpPr>
          <p:nvPr>
            <p:ph idx="1"/>
          </p:nvPr>
        </p:nvSpPr>
        <p:spPr/>
        <p:txBody>
          <a:bodyPr/>
          <a:lstStyle/>
          <a:p>
            <a:r>
              <a:rPr lang="en-US" dirty="0"/>
              <a:t>Interleaved processing</a:t>
            </a:r>
          </a:p>
          <a:p>
            <a:r>
              <a:rPr lang="en-US" dirty="0"/>
              <a:t>Parallel processing</a:t>
            </a:r>
          </a:p>
          <a:p>
            <a:pPr lvl="1"/>
            <a:r>
              <a:rPr lang="en-US" dirty="0"/>
              <a:t>Processes C and D in figure below</a:t>
            </a:r>
          </a:p>
        </p:txBody>
      </p:sp>
      <p:sp>
        <p:nvSpPr>
          <p:cNvPr id="1843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20-</a:t>
            </a:r>
            <a:fld id="{83D49494-73BA-4130-81FE-3F2F4FDED94D}"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pic>
        <p:nvPicPr>
          <p:cNvPr id="6" name="Picture 5"/>
          <p:cNvPicPr>
            <a:picLocks noChangeAspect="1"/>
          </p:cNvPicPr>
          <p:nvPr/>
        </p:nvPicPr>
        <p:blipFill>
          <a:blip r:embed="rId2"/>
          <a:stretch>
            <a:fillRect/>
          </a:stretch>
        </p:blipFill>
        <p:spPr>
          <a:xfrm>
            <a:off x="1254320" y="3276600"/>
            <a:ext cx="6703361" cy="2615625"/>
          </a:xfrm>
          <a:prstGeom prst="rect">
            <a:avLst/>
          </a:prstGeom>
        </p:spPr>
      </p:pic>
      <p:sp>
        <p:nvSpPr>
          <p:cNvPr id="7" name="TextBox 4"/>
          <p:cNvSpPr txBox="1">
            <a:spLocks noChangeArrowheads="1"/>
          </p:cNvSpPr>
          <p:nvPr/>
        </p:nvSpPr>
        <p:spPr bwMode="auto">
          <a:xfrm>
            <a:off x="2295395" y="5892225"/>
            <a:ext cx="5298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None/>
            </a:pPr>
            <a:r>
              <a:rPr lang="en-US" altLang="en-US" sz="1600" dirty="0">
                <a:solidFill>
                  <a:schemeClr val="tx1"/>
                </a:solidFill>
              </a:rPr>
              <a:t>Figure 20.1 </a:t>
            </a:r>
            <a:r>
              <a:rPr lang="en-US" sz="1600" dirty="0">
                <a:solidFill>
                  <a:schemeClr val="tx1"/>
                </a:solidFill>
              </a:rPr>
              <a:t>Interleaved processing versus parallel processing of concurrent transactions</a:t>
            </a:r>
            <a:endParaRPr lang="en-US" altLang="en-US" sz="1600" dirty="0">
              <a:solidFill>
                <a:schemeClr val="tx1"/>
              </a:solidFill>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Transactions</a:t>
            </a:r>
          </a:p>
        </p:txBody>
      </p:sp>
      <p:sp>
        <p:nvSpPr>
          <p:cNvPr id="3" name="Content Placeholder 2"/>
          <p:cNvSpPr>
            <a:spLocks noGrp="1"/>
          </p:cNvSpPr>
          <p:nvPr>
            <p:ph idx="1"/>
          </p:nvPr>
        </p:nvSpPr>
        <p:spPr/>
        <p:txBody>
          <a:bodyPr/>
          <a:lstStyle/>
          <a:p>
            <a:r>
              <a:rPr lang="en-US" dirty="0"/>
              <a:t>Transaction: an executing program</a:t>
            </a:r>
          </a:p>
          <a:p>
            <a:pPr lvl="1"/>
            <a:r>
              <a:rPr lang="en-US" dirty="0"/>
              <a:t>Forms logical unit of database processing</a:t>
            </a:r>
          </a:p>
          <a:p>
            <a:r>
              <a:rPr lang="en-US" dirty="0"/>
              <a:t>Begin and end transaction statements</a:t>
            </a:r>
          </a:p>
          <a:p>
            <a:pPr lvl="1"/>
            <a:r>
              <a:rPr lang="en-US" dirty="0"/>
              <a:t>Specify transaction boundaries</a:t>
            </a:r>
          </a:p>
          <a:p>
            <a:r>
              <a:rPr lang="en-US" dirty="0"/>
              <a:t>Read-only transaction</a:t>
            </a:r>
          </a:p>
          <a:p>
            <a:r>
              <a:rPr lang="en-US" dirty="0"/>
              <a:t>Read-write transaction</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7</a:t>
            </a:fld>
            <a:endParaRPr lang="en-CA" altLang="en-US" dirty="0"/>
          </a:p>
        </p:txBody>
      </p:sp>
    </p:spTree>
    <p:extLst>
      <p:ext uri="{BB962C8B-B14F-4D97-AF65-F5344CB8AC3E}">
        <p14:creationId xmlns:p14="http://schemas.microsoft.com/office/powerpoint/2010/main" val="293870964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Items</a:t>
            </a:r>
          </a:p>
        </p:txBody>
      </p:sp>
      <p:sp>
        <p:nvSpPr>
          <p:cNvPr id="3" name="Content Placeholder 2"/>
          <p:cNvSpPr>
            <a:spLocks noGrp="1"/>
          </p:cNvSpPr>
          <p:nvPr>
            <p:ph idx="1"/>
          </p:nvPr>
        </p:nvSpPr>
        <p:spPr/>
        <p:txBody>
          <a:bodyPr/>
          <a:lstStyle/>
          <a:p>
            <a:r>
              <a:rPr lang="en-US" dirty="0"/>
              <a:t>Database represented as collection of named data items</a:t>
            </a:r>
          </a:p>
          <a:p>
            <a:r>
              <a:rPr lang="en-US" dirty="0"/>
              <a:t>Size of a data item called its granularity</a:t>
            </a:r>
          </a:p>
          <a:p>
            <a:r>
              <a:rPr lang="en-US" dirty="0"/>
              <a:t>Data item</a:t>
            </a:r>
          </a:p>
          <a:p>
            <a:pPr lvl="1"/>
            <a:r>
              <a:rPr lang="en-US" dirty="0"/>
              <a:t>Record</a:t>
            </a:r>
          </a:p>
          <a:p>
            <a:pPr lvl="1"/>
            <a:r>
              <a:rPr lang="en-US" dirty="0"/>
              <a:t>Disk block</a:t>
            </a:r>
          </a:p>
          <a:p>
            <a:pPr lvl="1"/>
            <a:r>
              <a:rPr lang="en-US" dirty="0"/>
              <a:t>Attribute value of a record</a:t>
            </a:r>
          </a:p>
          <a:p>
            <a:r>
              <a:rPr lang="en-US" dirty="0"/>
              <a:t>Transaction processing concepts independent of item granularity</a:t>
            </a:r>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8</a:t>
            </a:fld>
            <a:endParaRPr lang="en-CA" altLang="en-US" dirty="0"/>
          </a:p>
        </p:txBody>
      </p:sp>
    </p:spTree>
    <p:extLst>
      <p:ext uri="{BB962C8B-B14F-4D97-AF65-F5344CB8AC3E}">
        <p14:creationId xmlns:p14="http://schemas.microsoft.com/office/powerpoint/2010/main" val="161308998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and Write Operations</a:t>
            </a:r>
          </a:p>
        </p:txBody>
      </p:sp>
      <p:sp>
        <p:nvSpPr>
          <p:cNvPr id="3" name="Content Placeholder 2"/>
          <p:cNvSpPr>
            <a:spLocks noGrp="1"/>
          </p:cNvSpPr>
          <p:nvPr>
            <p:ph idx="1"/>
          </p:nvPr>
        </p:nvSpPr>
        <p:spPr/>
        <p:txBody>
          <a:bodyPr/>
          <a:lstStyle/>
          <a:p>
            <a:r>
              <a:rPr lang="en-US" dirty="0"/>
              <a:t>read_item(X)</a:t>
            </a:r>
          </a:p>
          <a:p>
            <a:pPr lvl="1"/>
            <a:r>
              <a:rPr lang="en-US" dirty="0"/>
              <a:t>Reads a database item named X into a program variable named X</a:t>
            </a:r>
          </a:p>
          <a:p>
            <a:pPr lvl="1"/>
            <a:r>
              <a:rPr lang="en-US" dirty="0"/>
              <a:t>Process includes finding the address of the disk block, and copying to and from a memory buffer</a:t>
            </a:r>
          </a:p>
          <a:p>
            <a:r>
              <a:rPr lang="en-US" dirty="0"/>
              <a:t>write_item(X)</a:t>
            </a:r>
          </a:p>
          <a:p>
            <a:pPr lvl="1"/>
            <a:r>
              <a:rPr lang="en-US" dirty="0"/>
              <a:t>Writes the value of program variable X into the database item named X</a:t>
            </a:r>
          </a:p>
          <a:p>
            <a:pPr lvl="1"/>
            <a:r>
              <a:rPr lang="en-US" dirty="0"/>
              <a:t>Process includes finding the address of the disk block, copying to and from a memory buffer, and storing the updated disk block back to disk</a:t>
            </a:r>
          </a:p>
          <a:p>
            <a:pPr lvl="1"/>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altLang="en-US" dirty="0"/>
              <a:t>Slide 20- </a:t>
            </a:r>
            <a:fld id="{2D4306B9-CFD7-4637-81D1-AA1B82412423}" type="slidenum">
              <a:rPr lang="en-US" altLang="en-US" smtClean="0"/>
              <a:pPr>
                <a:defRPr/>
              </a:pPr>
              <a:t>9</a:t>
            </a:fld>
            <a:endParaRPr lang="en-CA" altLang="en-US" dirty="0"/>
          </a:p>
        </p:txBody>
      </p:sp>
    </p:spTree>
    <p:extLst>
      <p:ext uri="{BB962C8B-B14F-4D97-AF65-F5344CB8AC3E}">
        <p14:creationId xmlns:p14="http://schemas.microsoft.com/office/powerpoint/2010/main" val="1819233882"/>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3127</TotalTime>
  <Words>2177</Words>
  <Application>Microsoft Office PowerPoint</Application>
  <PresentationFormat>Letter Paper (8.5x11 in)</PresentationFormat>
  <Paragraphs>305</Paragraphs>
  <Slides>49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MS PGothic</vt:lpstr>
      <vt:lpstr>Arial</vt:lpstr>
      <vt:lpstr>Cambria Math</vt:lpstr>
      <vt:lpstr>MinionPro-It</vt:lpstr>
      <vt:lpstr>MinionPro-Regular</vt:lpstr>
      <vt:lpstr>Tahoma</vt:lpstr>
      <vt:lpstr>Wingdings</vt:lpstr>
      <vt:lpstr>Blends</vt:lpstr>
      <vt:lpstr>PowerPoint Presentation</vt:lpstr>
      <vt:lpstr>PowerPoint Presentation</vt:lpstr>
      <vt:lpstr>Introduction</vt:lpstr>
      <vt:lpstr>20.1 Introduction to Transaction Processing</vt:lpstr>
      <vt:lpstr>Introduction to Transaction Processing (cont’d.)</vt:lpstr>
      <vt:lpstr>Introduction to Transaction Processing (cont’d.)</vt:lpstr>
      <vt:lpstr>Transactions</vt:lpstr>
      <vt:lpstr>Database Items</vt:lpstr>
      <vt:lpstr>Read and Write Operations</vt:lpstr>
      <vt:lpstr>Read and Write Operations (cont’d.)</vt:lpstr>
      <vt:lpstr>DBMS Buffers</vt:lpstr>
      <vt:lpstr>Concurrency Control</vt:lpstr>
      <vt:lpstr>The Lost Update Problem</vt:lpstr>
      <vt:lpstr>The Lost Update Problem</vt:lpstr>
      <vt:lpstr>The Temporary Update Problem OR Dirty Read Problem OR Uncommitted Dependency Problem</vt:lpstr>
      <vt:lpstr>The Temporary Update Problem OR Dirty Read Problem OR Uncommitted Dependency Problem</vt:lpstr>
      <vt:lpstr>The Incorrect Summary Problem</vt:lpstr>
      <vt:lpstr>The Incorrect Summary Problem OR Inconsistent Analysis Problem</vt:lpstr>
      <vt:lpstr>The Unrepeatable Read Problem (Fuzzy Read)</vt:lpstr>
      <vt:lpstr>The Phantom Read Problem</vt:lpstr>
      <vt:lpstr>Why Recovery is Needed</vt:lpstr>
      <vt:lpstr>Why Recovery is Needed (cont’d.)</vt:lpstr>
      <vt:lpstr>20.2 Transaction and System Concepts</vt:lpstr>
      <vt:lpstr>Transaction and System Concepts (cont’d.)</vt:lpstr>
      <vt:lpstr>The System Log</vt:lpstr>
      <vt:lpstr>Commit Point of a Transaction</vt:lpstr>
      <vt:lpstr>DBMS-Specific Buffer Replacement Policies</vt:lpstr>
      <vt:lpstr>DBMS-Specific Buffer Replacement Policies (cont’d.)</vt:lpstr>
      <vt:lpstr>DBMS-Specific Buffer Replacement Policies (cont’d.)</vt:lpstr>
      <vt:lpstr>20.3 Desirable Properties of Transactions</vt:lpstr>
      <vt:lpstr>Desirable Properties of Transactions (cont’d.)</vt:lpstr>
      <vt:lpstr>20.4 Characterizing Schedules Based on Recoverability</vt:lpstr>
      <vt:lpstr>Some Definitions</vt:lpstr>
      <vt:lpstr> i.e. (in essence)</vt:lpstr>
      <vt:lpstr>Characterizing Schedules Based on Recoverability (cont’d.)</vt:lpstr>
      <vt:lpstr>Characterizing Schedules Based on Recoverability (cont’d.)</vt:lpstr>
      <vt:lpstr>Characterizing Schedules Based on Recoverability (cont’d.)</vt:lpstr>
      <vt:lpstr>20.5 Characterizing Schedules Based on Serializability</vt:lpstr>
      <vt:lpstr>PowerPoint Presentation</vt:lpstr>
      <vt:lpstr>Characterizing Schedules Based on Serializability (cont’d.)</vt:lpstr>
      <vt:lpstr>Characterizing Schedules Based on Serializability (cont’d.)</vt:lpstr>
      <vt:lpstr>Characterizing Schedules Based on Serializability (cont’d.)</vt:lpstr>
      <vt:lpstr>Characterizing Schedules Based on Serializability (cont’d.)</vt:lpstr>
      <vt:lpstr>PowerPoint Presentation</vt:lpstr>
      <vt:lpstr>How Serializability is Used for Concurrency Control</vt:lpstr>
      <vt:lpstr>View Equivalence and View Serializability</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user</dc:creator>
  <cp:keywords/>
  <dc:description/>
  <cp:lastModifiedBy>Windows User</cp:lastModifiedBy>
  <cp:revision>265</cp:revision>
  <cp:lastPrinted>2001-11-04T00:51:13Z</cp:lastPrinted>
  <dcterms:created xsi:type="dcterms:W3CDTF">2005-02-25T19:46:41Z</dcterms:created>
  <dcterms:modified xsi:type="dcterms:W3CDTF">2020-12-07T07:32:14Z</dcterms:modified>
  <cp:category/>
</cp:coreProperties>
</file>