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Lst>
  <p:notesMasterIdLst>
    <p:notesMasterId r:id="rId26"/>
  </p:notesMasterIdLst>
  <p:sldIdLst>
    <p:sldId id="1242" r:id="rId2"/>
    <p:sldId id="1243" r:id="rId3"/>
    <p:sldId id="1245" r:id="rId4"/>
    <p:sldId id="1246" r:id="rId5"/>
    <p:sldId id="1247" r:id="rId6"/>
    <p:sldId id="1248" r:id="rId7"/>
    <p:sldId id="1250" r:id="rId8"/>
    <p:sldId id="1249" r:id="rId9"/>
    <p:sldId id="1251" r:id="rId10"/>
    <p:sldId id="1252" r:id="rId11"/>
    <p:sldId id="1255" r:id="rId12"/>
    <p:sldId id="1256" r:id="rId13"/>
    <p:sldId id="1253" r:id="rId14"/>
    <p:sldId id="1254" r:id="rId15"/>
    <p:sldId id="1257" r:id="rId16"/>
    <p:sldId id="1258" r:id="rId17"/>
    <p:sldId id="1259" r:id="rId18"/>
    <p:sldId id="1261" r:id="rId19"/>
    <p:sldId id="1260" r:id="rId20"/>
    <p:sldId id="1262" r:id="rId21"/>
    <p:sldId id="1263" r:id="rId22"/>
    <p:sldId id="1264" r:id="rId23"/>
    <p:sldId id="1265" r:id="rId24"/>
    <p:sldId id="12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3C6CDF"/>
    <a:srgbClr val="9CDFF9"/>
    <a:srgbClr val="B8C2C9"/>
    <a:srgbClr val="D6DCE0"/>
    <a:srgbClr val="0000A3"/>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18" autoAdjust="0"/>
    <p:restoredTop sz="92675" autoAdjust="0"/>
  </p:normalViewPr>
  <p:slideViewPr>
    <p:cSldViewPr snapToGrid="0" snapToObjects="1">
      <p:cViewPr varScale="1">
        <p:scale>
          <a:sx n="107" d="100"/>
          <a:sy n="107" d="100"/>
        </p:scale>
        <p:origin x="948" y="102"/>
      </p:cViewPr>
      <p:guideLst>
        <p:guide orient="horz" pos="96"/>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47F9-CA86-4D85-8D84-F1B07A9D8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60AB43-FB71-454B-87AA-77C5C49C9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E4753-F620-4DAF-91C6-29D234DCC7E7}"/>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A4314F37-1D82-4C34-BDDF-ADEBD185DA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8FD94-7A90-41B9-B5A3-2A962A221B18}"/>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2520237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1757-7310-4C33-964B-9B4568596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D268D-A4E7-4E4E-8EDC-38BCE908F1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7EAB3-C94D-4F25-AB9A-E95C9A7FCD2A}"/>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E1AE9C33-499B-447D-91FC-5DCABE8089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ECD3F-D116-420B-933F-D0F47BDB4FC7}"/>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397693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47EED5-C338-4BEC-9656-EFBE55B183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AAD7C3-E5EB-4671-955A-F5084DE753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D39A6-2D58-4AE1-A050-6940279A5C66}"/>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254233C8-9C0F-4984-8835-B12020560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58B5E-7C5F-4EA4-8D67-987858AB7B6E}"/>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466565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87C2-4890-4041-9C4A-D8720DB880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8CD07D-DF29-4078-AA1A-8914A86F757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84C5B8-C98C-4157-9398-277A45721F46}"/>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97CAB1D4-41B8-4742-B22D-0C7C840F83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6BD21-4781-4673-9901-3C91E57B4AAA}"/>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102312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EA82D-55BB-496D-942D-03CAA3C13F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E79C0E-C0F9-4358-ABD1-3FC6B9939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BDD3BB9-482E-48CC-8A65-D5BCE32AB16F}"/>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B724FC73-658E-49F0-B64C-AF8CC533A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9FDE7-C0F0-4267-9256-213E1E6A5BD2}"/>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80788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B4E0-9CCB-4923-B5BA-AAF7A8AD6A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0D6EEB-858A-4602-918F-51A944929E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1D3B5D-7C31-436B-BB3F-CD7253EA741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669F88-99E0-4819-9083-27754125121A}"/>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6" name="Footer Placeholder 5">
            <a:extLst>
              <a:ext uri="{FF2B5EF4-FFF2-40B4-BE49-F238E27FC236}">
                <a16:creationId xmlns:a16="http://schemas.microsoft.com/office/drawing/2014/main" id="{3DAF1BF0-ADC8-47AF-8A72-8CEC6AE76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3CF71-4F6C-4B0B-8CD3-C0D2594DDD53}"/>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428425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A304-21EC-4F78-B74D-0B7D6E670E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88E686-837D-4978-9DD6-1D9748863E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7A6D25-E871-4328-A9FD-36EBE16CF1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3BF74-7D7E-4BD4-83B8-06DCE9CC9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11636DF-CE07-40F2-87DC-8FC00D6770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ADF5E-D0F6-4FA3-BB54-91FA726087F5}"/>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8" name="Footer Placeholder 7">
            <a:extLst>
              <a:ext uri="{FF2B5EF4-FFF2-40B4-BE49-F238E27FC236}">
                <a16:creationId xmlns:a16="http://schemas.microsoft.com/office/drawing/2014/main" id="{8FB592B0-02DA-49CF-952F-8B63E8C80A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DC779B-8CD9-4111-B637-12ADEEF36B64}"/>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16072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F4E2-11FD-4AA1-AC12-1B8162F3EF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9C337F-5B5A-4403-A381-2464F174621E}"/>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4" name="Footer Placeholder 3">
            <a:extLst>
              <a:ext uri="{FF2B5EF4-FFF2-40B4-BE49-F238E27FC236}">
                <a16:creationId xmlns:a16="http://schemas.microsoft.com/office/drawing/2014/main" id="{299CAFDF-2E45-48D9-AF35-2C4746F4AA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703D16-A2C9-4C4E-A08E-5B39354FEA23}"/>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3666250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12336-7970-4BD6-AA45-1633B7F2E078}"/>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3" name="Footer Placeholder 2">
            <a:extLst>
              <a:ext uri="{FF2B5EF4-FFF2-40B4-BE49-F238E27FC236}">
                <a16:creationId xmlns:a16="http://schemas.microsoft.com/office/drawing/2014/main" id="{1D9F816D-7ECB-4AD3-9967-608C5049A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64E72-DF7D-4218-9386-92F1870005CE}"/>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1893151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05B9E-D235-4615-8E15-0FFCBAFE86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21A078-144E-49A6-8439-0E1C450A7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E699A1-1C46-4DD7-9584-2EC70FAD3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0BD9E6-28E8-4806-989F-8A305408BC4E}"/>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6" name="Footer Placeholder 5">
            <a:extLst>
              <a:ext uri="{FF2B5EF4-FFF2-40B4-BE49-F238E27FC236}">
                <a16:creationId xmlns:a16="http://schemas.microsoft.com/office/drawing/2014/main" id="{FBA514EC-5CC3-4FEE-8EDE-26F1C0BE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C07020-C779-4639-9008-4B470910E477}"/>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341056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B9E2-0976-4A64-8A30-70CA543C2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939D5A-1738-40D1-BB65-6A13F9D51D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7D6473-403B-4C78-B01B-53F0E303F3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438A6A-3626-4EF7-8516-841BBE4FDB7D}"/>
              </a:ext>
            </a:extLst>
          </p:cNvPr>
          <p:cNvSpPr>
            <a:spLocks noGrp="1"/>
          </p:cNvSpPr>
          <p:nvPr>
            <p:ph type="dt" sz="half" idx="10"/>
          </p:nvPr>
        </p:nvSpPr>
        <p:spPr/>
        <p:txBody>
          <a:bodyPr/>
          <a:lstStyle/>
          <a:p>
            <a:fld id="{54FD543E-A730-429F-998A-BA0260646363}" type="datetimeFigureOut">
              <a:rPr lang="en-US" smtClean="0"/>
              <a:t>9/18/2023</a:t>
            </a:fld>
            <a:endParaRPr lang="en-US"/>
          </a:p>
        </p:txBody>
      </p:sp>
      <p:sp>
        <p:nvSpPr>
          <p:cNvPr id="6" name="Footer Placeholder 5">
            <a:extLst>
              <a:ext uri="{FF2B5EF4-FFF2-40B4-BE49-F238E27FC236}">
                <a16:creationId xmlns:a16="http://schemas.microsoft.com/office/drawing/2014/main" id="{5B6C8B02-E3C6-4DD9-B222-4794A6D61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E0E01-B1E0-4835-8307-566977329CA9}"/>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37330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8980E-F141-4BAE-862D-BDF3AA5E3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421D4-A5D0-499E-B412-9A716503B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D4549-9832-4FAB-8C2B-702B93F7B9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FD543E-A730-429F-998A-BA0260646363}" type="datetimeFigureOut">
              <a:rPr lang="en-US" smtClean="0"/>
              <a:t>9/18/2023</a:t>
            </a:fld>
            <a:endParaRPr lang="en-US"/>
          </a:p>
        </p:txBody>
      </p:sp>
      <p:sp>
        <p:nvSpPr>
          <p:cNvPr id="5" name="Footer Placeholder 4">
            <a:extLst>
              <a:ext uri="{FF2B5EF4-FFF2-40B4-BE49-F238E27FC236}">
                <a16:creationId xmlns:a16="http://schemas.microsoft.com/office/drawing/2014/main" id="{E8A23C7E-D6F9-41FC-A6E4-286C3A0DA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3BD215-FB8B-4AA0-84EB-A0AAA181A0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5DDF53-5DBD-4BCE-99E6-6B5D52274EF0}" type="slidenum">
              <a:rPr lang="en-US" smtClean="0"/>
              <a:t>‹#›</a:t>
            </a:fld>
            <a:endParaRPr lang="en-US"/>
          </a:p>
        </p:txBody>
      </p:sp>
    </p:spTree>
    <p:extLst>
      <p:ext uri="{BB962C8B-B14F-4D97-AF65-F5344CB8AC3E}">
        <p14:creationId xmlns:p14="http://schemas.microsoft.com/office/powerpoint/2010/main" val="159874077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Lab # 3 (Week # 5)</a:t>
            </a:r>
            <a:endParaRPr lang="en-US" dirty="0"/>
          </a:p>
        </p:txBody>
      </p:sp>
      <p:sp>
        <p:nvSpPr>
          <p:cNvPr id="6" name="Content Placeholder 5"/>
          <p:cNvSpPr>
            <a:spLocks noGrp="1"/>
          </p:cNvSpPr>
          <p:nvPr>
            <p:ph idx="1"/>
          </p:nvPr>
        </p:nvSpPr>
        <p:spPr/>
        <p:txBody>
          <a:bodyPr/>
          <a:lstStyle/>
          <a:p>
            <a:r>
              <a:rPr lang="en-US" dirty="0" smtClean="0"/>
              <a:t>Practice #1 </a:t>
            </a:r>
            <a:r>
              <a:rPr lang="en-US" dirty="0" err="1" smtClean="0"/>
              <a:t>OpenMP</a:t>
            </a:r>
            <a:r>
              <a:rPr lang="en-US" dirty="0" smtClean="0"/>
              <a:t> programming </a:t>
            </a:r>
            <a:endParaRPr lang="en-US" dirty="0" smtClean="0"/>
          </a:p>
          <a:p>
            <a:r>
              <a:rPr lang="en-US" dirty="0" smtClean="0"/>
              <a:t>Scheduling </a:t>
            </a:r>
            <a:r>
              <a:rPr lang="en-US" dirty="0" smtClean="0"/>
              <a:t>Clause: Static vs Dynamic and Chunk size</a:t>
            </a:r>
          </a:p>
          <a:p>
            <a:r>
              <a:rPr lang="en-US" dirty="0" smtClean="0"/>
              <a:t>Parallelizing parallel loops using collapse ()</a:t>
            </a:r>
          </a:p>
          <a:p>
            <a:r>
              <a:rPr lang="en-US" dirty="0" err="1" smtClean="0"/>
              <a:t>OpenMP</a:t>
            </a:r>
            <a:r>
              <a:rPr lang="en-US" dirty="0" smtClean="0"/>
              <a:t> API calls</a:t>
            </a:r>
          </a:p>
          <a:p>
            <a:r>
              <a:rPr lang="en-US" dirty="0" smtClean="0"/>
              <a:t>#pragma </a:t>
            </a:r>
            <a:r>
              <a:rPr lang="en-US" dirty="0" err="1" smtClean="0"/>
              <a:t>omp</a:t>
            </a:r>
            <a:r>
              <a:rPr lang="en-US" dirty="0" smtClean="0"/>
              <a:t> Atomic</a:t>
            </a:r>
          </a:p>
          <a:p>
            <a:r>
              <a:rPr lang="en-US" dirty="0" smtClean="0"/>
              <a:t>Reduction clause reduction (+:sum)</a:t>
            </a:r>
          </a:p>
        </p:txBody>
      </p:sp>
    </p:spTree>
    <p:extLst>
      <p:ext uri="{BB962C8B-B14F-4D97-AF65-F5344CB8AC3E}">
        <p14:creationId xmlns:p14="http://schemas.microsoft.com/office/powerpoint/2010/main" val="1775721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2">
                <a:tint val="45000"/>
                <a:satMod val="400000"/>
              </a:schemeClr>
            </a:duotone>
          </a:blip>
          <a:stretch>
            <a:fillRect/>
          </a:stretch>
        </p:blipFill>
        <p:spPr>
          <a:xfrm>
            <a:off x="5000968" y="485890"/>
            <a:ext cx="1840619" cy="467698"/>
          </a:xfrm>
          <a:prstGeom prst="rect">
            <a:avLst/>
          </a:prstGeom>
        </p:spPr>
      </p:pic>
      <p:pic>
        <p:nvPicPr>
          <p:cNvPr id="3" name="Picture 2"/>
          <p:cNvPicPr>
            <a:picLocks noChangeAspect="1"/>
          </p:cNvPicPr>
          <p:nvPr/>
        </p:nvPicPr>
        <p:blipFill>
          <a:blip r:embed="rId3"/>
          <a:stretch>
            <a:fillRect/>
          </a:stretch>
        </p:blipFill>
        <p:spPr>
          <a:xfrm>
            <a:off x="581115" y="456227"/>
            <a:ext cx="4419853" cy="471235"/>
          </a:xfrm>
          <a:prstGeom prst="rect">
            <a:avLst/>
          </a:prstGeom>
        </p:spPr>
      </p:pic>
      <p:pic>
        <p:nvPicPr>
          <p:cNvPr id="4" name="Picture 3"/>
          <p:cNvPicPr>
            <a:picLocks noChangeAspect="1"/>
          </p:cNvPicPr>
          <p:nvPr/>
        </p:nvPicPr>
        <p:blipFill>
          <a:blip r:embed="rId4"/>
          <a:stretch>
            <a:fillRect/>
          </a:stretch>
        </p:blipFill>
        <p:spPr>
          <a:xfrm>
            <a:off x="1183636" y="1042464"/>
            <a:ext cx="3956598" cy="2464074"/>
          </a:xfrm>
          <a:prstGeom prst="rect">
            <a:avLst/>
          </a:prstGeom>
        </p:spPr>
      </p:pic>
      <p:pic>
        <p:nvPicPr>
          <p:cNvPr id="5" name="Picture 4"/>
          <p:cNvPicPr>
            <a:picLocks noChangeAspect="1"/>
          </p:cNvPicPr>
          <p:nvPr/>
        </p:nvPicPr>
        <p:blipFill>
          <a:blip r:embed="rId5"/>
          <a:stretch>
            <a:fillRect/>
          </a:stretch>
        </p:blipFill>
        <p:spPr>
          <a:xfrm>
            <a:off x="484774" y="3974237"/>
            <a:ext cx="5354323" cy="2084507"/>
          </a:xfrm>
          <a:prstGeom prst="rect">
            <a:avLst/>
          </a:prstGeom>
        </p:spPr>
      </p:pic>
      <p:pic>
        <p:nvPicPr>
          <p:cNvPr id="6" name="Picture 5"/>
          <p:cNvPicPr>
            <a:picLocks noChangeAspect="1"/>
          </p:cNvPicPr>
          <p:nvPr/>
        </p:nvPicPr>
        <p:blipFill>
          <a:blip r:embed="rId6"/>
          <a:stretch>
            <a:fillRect/>
          </a:stretch>
        </p:blipFill>
        <p:spPr>
          <a:xfrm>
            <a:off x="7296507" y="1042464"/>
            <a:ext cx="3920117" cy="2464074"/>
          </a:xfrm>
          <a:prstGeom prst="rect">
            <a:avLst/>
          </a:prstGeom>
        </p:spPr>
      </p:pic>
      <p:pic>
        <p:nvPicPr>
          <p:cNvPr id="7" name="Picture 6"/>
          <p:cNvPicPr>
            <a:picLocks noChangeAspect="1"/>
          </p:cNvPicPr>
          <p:nvPr/>
        </p:nvPicPr>
        <p:blipFill>
          <a:blip r:embed="rId7"/>
          <a:stretch>
            <a:fillRect/>
          </a:stretch>
        </p:blipFill>
        <p:spPr>
          <a:xfrm>
            <a:off x="6770193" y="3974237"/>
            <a:ext cx="4972744" cy="2067213"/>
          </a:xfrm>
          <a:prstGeom prst="rect">
            <a:avLst/>
          </a:prstGeom>
        </p:spPr>
      </p:pic>
      <p:cxnSp>
        <p:nvCxnSpPr>
          <p:cNvPr id="9" name="Straight Connector 8"/>
          <p:cNvCxnSpPr/>
          <p:nvPr/>
        </p:nvCxnSpPr>
        <p:spPr>
          <a:xfrm>
            <a:off x="6126480" y="1136469"/>
            <a:ext cx="0" cy="539496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939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576" y="432296"/>
            <a:ext cx="7733967" cy="6093428"/>
          </a:xfrm>
          <a:prstGeom prst="rect">
            <a:avLst/>
          </a:prstGeom>
        </p:spPr>
      </p:pic>
      <p:pic>
        <p:nvPicPr>
          <p:cNvPr id="3" name="Picture 2"/>
          <p:cNvPicPr>
            <a:picLocks noChangeAspect="1"/>
          </p:cNvPicPr>
          <p:nvPr/>
        </p:nvPicPr>
        <p:blipFill>
          <a:blip r:embed="rId3"/>
          <a:stretch>
            <a:fillRect/>
          </a:stretch>
        </p:blipFill>
        <p:spPr>
          <a:xfrm>
            <a:off x="691576" y="325598"/>
            <a:ext cx="4419853" cy="471235"/>
          </a:xfrm>
          <a:prstGeom prst="rect">
            <a:avLst/>
          </a:prstGeom>
        </p:spPr>
      </p:pic>
      <p:pic>
        <p:nvPicPr>
          <p:cNvPr id="4" name="Picture 3"/>
          <p:cNvPicPr>
            <a:picLocks noChangeAspect="1"/>
          </p:cNvPicPr>
          <p:nvPr/>
        </p:nvPicPr>
        <p:blipFill>
          <a:blip r:embed="rId4">
            <a:duotone>
              <a:prstClr val="black"/>
              <a:schemeClr val="accent2">
                <a:tint val="45000"/>
                <a:satMod val="400000"/>
              </a:schemeClr>
            </a:duotone>
          </a:blip>
          <a:stretch>
            <a:fillRect/>
          </a:stretch>
        </p:blipFill>
        <p:spPr>
          <a:xfrm>
            <a:off x="5210931" y="382093"/>
            <a:ext cx="3115110" cy="362001"/>
          </a:xfrm>
          <a:prstGeom prst="rect">
            <a:avLst/>
          </a:prstGeom>
        </p:spPr>
      </p:pic>
    </p:spTree>
    <p:extLst>
      <p:ext uri="{BB962C8B-B14F-4D97-AF65-F5344CB8AC3E}">
        <p14:creationId xmlns:p14="http://schemas.microsoft.com/office/powerpoint/2010/main" val="2165774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972" y="470836"/>
            <a:ext cx="9859923" cy="4950250"/>
          </a:xfrm>
          <a:prstGeom prst="rect">
            <a:avLst/>
          </a:prstGeom>
        </p:spPr>
      </p:pic>
      <p:pic>
        <p:nvPicPr>
          <p:cNvPr id="3" name="Picture 2"/>
          <p:cNvPicPr>
            <a:picLocks noChangeAspect="1"/>
          </p:cNvPicPr>
          <p:nvPr/>
        </p:nvPicPr>
        <p:blipFill>
          <a:blip r:embed="rId3">
            <a:duotone>
              <a:prstClr val="black"/>
              <a:schemeClr val="accent2">
                <a:tint val="45000"/>
                <a:satMod val="400000"/>
              </a:schemeClr>
            </a:duotone>
          </a:blip>
          <a:stretch>
            <a:fillRect/>
          </a:stretch>
        </p:blipFill>
        <p:spPr>
          <a:xfrm>
            <a:off x="5204096" y="414640"/>
            <a:ext cx="3915321" cy="371527"/>
          </a:xfrm>
          <a:prstGeom prst="rect">
            <a:avLst/>
          </a:prstGeom>
        </p:spPr>
      </p:pic>
      <p:pic>
        <p:nvPicPr>
          <p:cNvPr id="4" name="Picture 3"/>
          <p:cNvPicPr>
            <a:picLocks noChangeAspect="1"/>
          </p:cNvPicPr>
          <p:nvPr/>
        </p:nvPicPr>
        <p:blipFill>
          <a:blip r:embed="rId4"/>
          <a:stretch>
            <a:fillRect/>
          </a:stretch>
        </p:blipFill>
        <p:spPr>
          <a:xfrm>
            <a:off x="691576" y="338661"/>
            <a:ext cx="4419853" cy="471235"/>
          </a:xfrm>
          <a:prstGeom prst="rect">
            <a:avLst/>
          </a:prstGeom>
        </p:spPr>
      </p:pic>
    </p:spTree>
    <p:extLst>
      <p:ext uri="{BB962C8B-B14F-4D97-AF65-F5344CB8AC3E}">
        <p14:creationId xmlns:p14="http://schemas.microsoft.com/office/powerpoint/2010/main" val="244201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28940" y="1146696"/>
            <a:ext cx="4124124" cy="2341087"/>
          </a:xfrm>
          <a:prstGeom prst="rect">
            <a:avLst/>
          </a:prstGeom>
        </p:spPr>
      </p:pic>
      <p:pic>
        <p:nvPicPr>
          <p:cNvPr id="3" name="Picture 2"/>
          <p:cNvPicPr>
            <a:picLocks noChangeAspect="1"/>
          </p:cNvPicPr>
          <p:nvPr/>
        </p:nvPicPr>
        <p:blipFill>
          <a:blip r:embed="rId3"/>
          <a:stretch>
            <a:fillRect/>
          </a:stretch>
        </p:blipFill>
        <p:spPr>
          <a:xfrm>
            <a:off x="746966" y="3812028"/>
            <a:ext cx="5288073" cy="2504288"/>
          </a:xfrm>
          <a:prstGeom prst="rect">
            <a:avLst/>
          </a:prstGeom>
        </p:spPr>
      </p:pic>
      <p:pic>
        <p:nvPicPr>
          <p:cNvPr id="4" name="Picture 3"/>
          <p:cNvPicPr>
            <a:picLocks noChangeAspect="1"/>
          </p:cNvPicPr>
          <p:nvPr/>
        </p:nvPicPr>
        <p:blipFill>
          <a:blip r:embed="rId4"/>
          <a:stretch>
            <a:fillRect/>
          </a:stretch>
        </p:blipFill>
        <p:spPr>
          <a:xfrm>
            <a:off x="6733291" y="2076994"/>
            <a:ext cx="4754949" cy="2104649"/>
          </a:xfrm>
          <a:prstGeom prst="rect">
            <a:avLst/>
          </a:prstGeom>
        </p:spPr>
      </p:pic>
      <p:pic>
        <p:nvPicPr>
          <p:cNvPr id="5" name="Picture 4"/>
          <p:cNvPicPr>
            <a:picLocks noChangeAspect="1"/>
          </p:cNvPicPr>
          <p:nvPr/>
        </p:nvPicPr>
        <p:blipFill>
          <a:blip r:embed="rId5"/>
          <a:stretch>
            <a:fillRect/>
          </a:stretch>
        </p:blipFill>
        <p:spPr>
          <a:xfrm>
            <a:off x="2532019" y="339396"/>
            <a:ext cx="6578746" cy="483055"/>
          </a:xfrm>
          <a:prstGeom prst="rect">
            <a:avLst/>
          </a:prstGeom>
        </p:spPr>
      </p:pic>
    </p:spTree>
    <p:extLst>
      <p:ext uri="{BB962C8B-B14F-4D97-AF65-F5344CB8AC3E}">
        <p14:creationId xmlns:p14="http://schemas.microsoft.com/office/powerpoint/2010/main" val="246610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4641" y="477734"/>
            <a:ext cx="3252027" cy="528106"/>
          </a:xfrm>
          <a:prstGeom prst="rect">
            <a:avLst/>
          </a:prstGeom>
        </p:spPr>
      </p:pic>
      <p:sp>
        <p:nvSpPr>
          <p:cNvPr id="3" name="Rectangle 2"/>
          <p:cNvSpPr/>
          <p:nvPr/>
        </p:nvSpPr>
        <p:spPr>
          <a:xfrm>
            <a:off x="4093029" y="557121"/>
            <a:ext cx="7598228" cy="369332"/>
          </a:xfrm>
          <a:prstGeom prst="rect">
            <a:avLst/>
          </a:prstGeom>
        </p:spPr>
        <p:txBody>
          <a:bodyPr wrap="square">
            <a:spAutoFit/>
          </a:bodyPr>
          <a:lstStyle/>
          <a:p>
            <a:r>
              <a:rPr lang="en-US" dirty="0">
                <a:solidFill>
                  <a:srgbClr val="374151"/>
                </a:solidFill>
                <a:latin typeface="Söhne"/>
              </a:rPr>
              <a:t>To measure the wall clock time each thread took to process the workload</a:t>
            </a:r>
            <a:endParaRPr lang="en-US" dirty="0"/>
          </a:p>
        </p:txBody>
      </p:sp>
      <p:sp>
        <p:nvSpPr>
          <p:cNvPr id="6" name="Rectangle 5"/>
          <p:cNvSpPr/>
          <p:nvPr/>
        </p:nvSpPr>
        <p:spPr>
          <a:xfrm>
            <a:off x="500743" y="1648961"/>
            <a:ext cx="5482046" cy="3970318"/>
          </a:xfrm>
          <a:prstGeom prst="rect">
            <a:avLst/>
          </a:prstGeom>
        </p:spPr>
        <p:txBody>
          <a:bodyPr wrap="square">
            <a:spAutoFit/>
          </a:bodyPr>
          <a:lstStyle/>
          <a:p>
            <a:r>
              <a:rPr lang="en-US" dirty="0"/>
              <a:t>#include &lt;</a:t>
            </a:r>
            <a:r>
              <a:rPr lang="en-US" dirty="0" err="1"/>
              <a:t>omp.h</a:t>
            </a:r>
            <a:r>
              <a:rPr lang="en-US" dirty="0"/>
              <a:t>&gt;</a:t>
            </a:r>
          </a:p>
          <a:p>
            <a:r>
              <a:rPr lang="en-US" dirty="0" smtClean="0"/>
              <a:t>   …  </a:t>
            </a:r>
          </a:p>
          <a:p>
            <a:r>
              <a:rPr lang="en-US" dirty="0" smtClean="0"/>
              <a:t>   </a:t>
            </a:r>
            <a:r>
              <a:rPr lang="en-US" dirty="0" smtClean="0">
                <a:solidFill>
                  <a:srgbClr val="FF0000"/>
                </a:solidFill>
              </a:rPr>
              <a:t>double </a:t>
            </a:r>
            <a:r>
              <a:rPr lang="en-US" dirty="0" err="1">
                <a:solidFill>
                  <a:srgbClr val="FF0000"/>
                </a:solidFill>
              </a:rPr>
              <a:t>start_time</a:t>
            </a:r>
            <a:r>
              <a:rPr lang="en-US" dirty="0">
                <a:solidFill>
                  <a:srgbClr val="FF0000"/>
                </a:solidFill>
              </a:rPr>
              <a:t> = </a:t>
            </a:r>
            <a:r>
              <a:rPr lang="en-US" dirty="0" err="1">
                <a:solidFill>
                  <a:srgbClr val="FF0000"/>
                </a:solidFill>
              </a:rPr>
              <a:t>omp_get_wtime</a:t>
            </a:r>
            <a:r>
              <a:rPr lang="en-US" dirty="0" smtClean="0">
                <a:solidFill>
                  <a:srgbClr val="FF0000"/>
                </a:solidFill>
              </a:rPr>
              <a:t>();</a:t>
            </a:r>
          </a:p>
          <a:p>
            <a:r>
              <a:rPr lang="en-US" dirty="0"/>
              <a:t> </a:t>
            </a:r>
            <a:r>
              <a:rPr lang="en-US" dirty="0" smtClean="0"/>
              <a:t>  #</a:t>
            </a:r>
            <a:r>
              <a:rPr lang="en-US" dirty="0"/>
              <a:t>pragma </a:t>
            </a:r>
            <a:r>
              <a:rPr lang="en-US" dirty="0" err="1"/>
              <a:t>omp</a:t>
            </a:r>
            <a:r>
              <a:rPr lang="en-US" dirty="0"/>
              <a:t> parallel </a:t>
            </a:r>
            <a:r>
              <a:rPr lang="en-US" dirty="0" err="1"/>
              <a:t>num_threads</a:t>
            </a:r>
            <a:r>
              <a:rPr lang="en-US" dirty="0"/>
              <a:t>(NUM_THREADS)</a:t>
            </a:r>
          </a:p>
          <a:p>
            <a:r>
              <a:rPr lang="en-US" dirty="0"/>
              <a:t>   </a:t>
            </a:r>
            <a:r>
              <a:rPr lang="en-US" dirty="0" smtClean="0"/>
              <a:t>{</a:t>
            </a:r>
          </a:p>
          <a:p>
            <a:endParaRPr lang="en-US" dirty="0"/>
          </a:p>
          <a:p>
            <a:r>
              <a:rPr lang="en-US" dirty="0" smtClean="0"/>
              <a:t>      ….</a:t>
            </a:r>
          </a:p>
          <a:p>
            <a:r>
              <a:rPr lang="en-US" dirty="0" smtClean="0"/>
              <a:t>      </a:t>
            </a:r>
            <a:r>
              <a:rPr lang="en-US" b="1" dirty="0" smtClean="0">
                <a:solidFill>
                  <a:srgbClr val="7030A0"/>
                </a:solidFill>
              </a:rPr>
              <a:t>double </a:t>
            </a:r>
            <a:r>
              <a:rPr lang="en-US" b="1" dirty="0" err="1">
                <a:solidFill>
                  <a:srgbClr val="7030A0"/>
                </a:solidFill>
              </a:rPr>
              <a:t>thread_start_time</a:t>
            </a:r>
            <a:r>
              <a:rPr lang="en-US" b="1" dirty="0">
                <a:solidFill>
                  <a:srgbClr val="7030A0"/>
                </a:solidFill>
              </a:rPr>
              <a:t> = </a:t>
            </a:r>
            <a:r>
              <a:rPr lang="en-US" b="1" dirty="0" err="1">
                <a:solidFill>
                  <a:srgbClr val="7030A0"/>
                </a:solidFill>
              </a:rPr>
              <a:t>omp_get_wtime</a:t>
            </a:r>
            <a:r>
              <a:rPr lang="en-US" b="1" dirty="0" smtClean="0">
                <a:solidFill>
                  <a:srgbClr val="7030A0"/>
                </a:solidFill>
              </a:rPr>
              <a:t>();</a:t>
            </a:r>
          </a:p>
          <a:p>
            <a:r>
              <a:rPr lang="en-US" dirty="0"/>
              <a:t> </a:t>
            </a:r>
            <a:r>
              <a:rPr lang="en-US" dirty="0" smtClean="0"/>
              <a:t>     // do work</a:t>
            </a:r>
          </a:p>
          <a:p>
            <a:r>
              <a:rPr lang="en-US" dirty="0" smtClean="0"/>
              <a:t>     </a:t>
            </a:r>
            <a:r>
              <a:rPr lang="en-US" b="1" dirty="0" smtClean="0">
                <a:solidFill>
                  <a:srgbClr val="7030A0"/>
                </a:solidFill>
              </a:rPr>
              <a:t>double </a:t>
            </a:r>
            <a:r>
              <a:rPr lang="en-US" b="1" dirty="0" err="1">
                <a:solidFill>
                  <a:srgbClr val="7030A0"/>
                </a:solidFill>
              </a:rPr>
              <a:t>thread_end_time</a:t>
            </a:r>
            <a:r>
              <a:rPr lang="en-US" b="1" dirty="0">
                <a:solidFill>
                  <a:srgbClr val="7030A0"/>
                </a:solidFill>
              </a:rPr>
              <a:t> = </a:t>
            </a:r>
            <a:r>
              <a:rPr lang="en-US" b="1" dirty="0" err="1">
                <a:solidFill>
                  <a:srgbClr val="7030A0"/>
                </a:solidFill>
              </a:rPr>
              <a:t>omp_get_wtime</a:t>
            </a:r>
            <a:r>
              <a:rPr lang="en-US" b="1" dirty="0" smtClean="0">
                <a:solidFill>
                  <a:srgbClr val="7030A0"/>
                </a:solidFill>
              </a:rPr>
              <a:t>();</a:t>
            </a:r>
          </a:p>
          <a:p>
            <a:r>
              <a:rPr lang="en-US" dirty="0"/>
              <a:t> </a:t>
            </a:r>
            <a:r>
              <a:rPr lang="en-US" dirty="0" smtClean="0"/>
              <a:t>    …</a:t>
            </a:r>
          </a:p>
          <a:p>
            <a:r>
              <a:rPr lang="en-US" dirty="0"/>
              <a:t> </a:t>
            </a:r>
            <a:r>
              <a:rPr lang="en-US" dirty="0" smtClean="0"/>
              <a:t>   }</a:t>
            </a:r>
            <a:endParaRPr lang="en-US" dirty="0"/>
          </a:p>
          <a:p>
            <a:r>
              <a:rPr lang="en-US" dirty="0"/>
              <a:t>   </a:t>
            </a:r>
            <a:r>
              <a:rPr lang="en-US" dirty="0" smtClean="0"/>
              <a:t> </a:t>
            </a:r>
            <a:r>
              <a:rPr lang="en-US" dirty="0" smtClean="0">
                <a:solidFill>
                  <a:srgbClr val="FF0000"/>
                </a:solidFill>
              </a:rPr>
              <a:t>double </a:t>
            </a:r>
            <a:r>
              <a:rPr lang="en-US" dirty="0" err="1">
                <a:solidFill>
                  <a:srgbClr val="FF0000"/>
                </a:solidFill>
              </a:rPr>
              <a:t>end_time</a:t>
            </a:r>
            <a:r>
              <a:rPr lang="en-US" dirty="0">
                <a:solidFill>
                  <a:srgbClr val="FF0000"/>
                </a:solidFill>
              </a:rPr>
              <a:t> = </a:t>
            </a:r>
            <a:r>
              <a:rPr lang="en-US" dirty="0" err="1">
                <a:solidFill>
                  <a:srgbClr val="FF0000"/>
                </a:solidFill>
              </a:rPr>
              <a:t>omp_get_wtime</a:t>
            </a:r>
            <a:r>
              <a:rPr lang="en-US" dirty="0">
                <a:solidFill>
                  <a:srgbClr val="FF0000"/>
                </a:solidFill>
              </a:rPr>
              <a:t>();</a:t>
            </a:r>
          </a:p>
          <a:p>
            <a:r>
              <a:rPr lang="en-US" dirty="0" smtClean="0"/>
              <a:t>    …</a:t>
            </a:r>
            <a:endParaRPr lang="en-US" dirty="0"/>
          </a:p>
        </p:txBody>
      </p:sp>
      <p:sp>
        <p:nvSpPr>
          <p:cNvPr id="7" name="Rectangle 6"/>
          <p:cNvSpPr/>
          <p:nvPr/>
        </p:nvSpPr>
        <p:spPr>
          <a:xfrm>
            <a:off x="7667897" y="1371962"/>
            <a:ext cx="3579223" cy="4801314"/>
          </a:xfrm>
          <a:prstGeom prst="rect">
            <a:avLst/>
          </a:prstGeom>
          <a:solidFill>
            <a:srgbClr val="FFFF00"/>
          </a:solidFill>
        </p:spPr>
        <p:txBody>
          <a:bodyPr wrap="square">
            <a:spAutoFit/>
          </a:bodyPr>
          <a:lstStyle/>
          <a:p>
            <a:pPr marL="342900" indent="-342900">
              <a:buAutoNum type="arabicPeriod"/>
            </a:pPr>
            <a:r>
              <a:rPr lang="en-US" b="1" dirty="0" err="1" smtClean="0">
                <a:solidFill>
                  <a:srgbClr val="FF0000"/>
                </a:solidFill>
              </a:rPr>
              <a:t>omp_get_thread_num</a:t>
            </a:r>
            <a:r>
              <a:rPr lang="en-US" dirty="0" smtClean="0"/>
              <a:t>(): </a:t>
            </a:r>
          </a:p>
          <a:p>
            <a:r>
              <a:rPr lang="en-US" dirty="0" smtClean="0"/>
              <a:t>A </a:t>
            </a:r>
            <a:r>
              <a:rPr lang="en-US" dirty="0"/>
              <a:t>function to get the unique thread ID of the calling thread.</a:t>
            </a:r>
          </a:p>
          <a:p>
            <a:endParaRPr lang="en-US" dirty="0"/>
          </a:p>
          <a:p>
            <a:r>
              <a:rPr lang="en-US" b="1" dirty="0" smtClean="0">
                <a:solidFill>
                  <a:srgbClr val="FF0000"/>
                </a:solidFill>
              </a:rPr>
              <a:t>2</a:t>
            </a:r>
            <a:r>
              <a:rPr lang="en-US" dirty="0" smtClean="0"/>
              <a:t>. </a:t>
            </a:r>
            <a:r>
              <a:rPr lang="en-US" b="1" dirty="0" err="1" smtClean="0">
                <a:solidFill>
                  <a:srgbClr val="FF0000"/>
                </a:solidFill>
              </a:rPr>
              <a:t>omp_get_num_threads</a:t>
            </a:r>
            <a:r>
              <a:rPr lang="en-US" dirty="0" smtClean="0"/>
              <a:t>(): </a:t>
            </a:r>
          </a:p>
          <a:p>
            <a:r>
              <a:rPr lang="en-US" dirty="0" smtClean="0"/>
              <a:t>A </a:t>
            </a:r>
            <a:r>
              <a:rPr lang="en-US" dirty="0"/>
              <a:t>function to get the total number of threads in the current parallel region.</a:t>
            </a:r>
          </a:p>
          <a:p>
            <a:endParaRPr lang="en-US" dirty="0"/>
          </a:p>
          <a:p>
            <a:r>
              <a:rPr lang="en-US" b="1" dirty="0" smtClean="0">
                <a:solidFill>
                  <a:srgbClr val="FF0000"/>
                </a:solidFill>
              </a:rPr>
              <a:t>3</a:t>
            </a:r>
            <a:r>
              <a:rPr lang="en-US" dirty="0" smtClean="0"/>
              <a:t>. </a:t>
            </a:r>
            <a:r>
              <a:rPr lang="en-US" b="1" dirty="0" err="1" smtClean="0">
                <a:solidFill>
                  <a:srgbClr val="FF0000"/>
                </a:solidFill>
              </a:rPr>
              <a:t>omp_get_wtime</a:t>
            </a:r>
            <a:r>
              <a:rPr lang="en-US" dirty="0" smtClean="0"/>
              <a:t>(): </a:t>
            </a:r>
          </a:p>
          <a:p>
            <a:r>
              <a:rPr lang="en-US" dirty="0" smtClean="0"/>
              <a:t>A </a:t>
            </a:r>
            <a:r>
              <a:rPr lang="en-US" dirty="0"/>
              <a:t>function to measure wall-clock time, useful for timing parallel sections of code.</a:t>
            </a:r>
          </a:p>
          <a:p>
            <a:endParaRPr lang="en-US" dirty="0"/>
          </a:p>
          <a:p>
            <a:r>
              <a:rPr lang="en-US" b="1" dirty="0" smtClean="0">
                <a:solidFill>
                  <a:srgbClr val="FF0000"/>
                </a:solidFill>
              </a:rPr>
              <a:t>4</a:t>
            </a:r>
            <a:r>
              <a:rPr lang="en-US" dirty="0" smtClean="0"/>
              <a:t>. </a:t>
            </a:r>
            <a:r>
              <a:rPr lang="en-US" b="1" dirty="0" err="1" smtClean="0">
                <a:solidFill>
                  <a:srgbClr val="FF0000"/>
                </a:solidFill>
              </a:rPr>
              <a:t>omp_set_num_threads</a:t>
            </a:r>
            <a:r>
              <a:rPr lang="en-US" dirty="0" smtClean="0"/>
              <a:t>(): </a:t>
            </a:r>
          </a:p>
          <a:p>
            <a:r>
              <a:rPr lang="en-US" dirty="0" smtClean="0"/>
              <a:t>Sets </a:t>
            </a:r>
            <a:r>
              <a:rPr lang="en-US" dirty="0"/>
              <a:t>the number of threads for a parallel region programmatically.</a:t>
            </a:r>
          </a:p>
        </p:txBody>
      </p:sp>
    </p:spTree>
    <p:extLst>
      <p:ext uri="{BB962C8B-B14F-4D97-AF65-F5344CB8AC3E}">
        <p14:creationId xmlns:p14="http://schemas.microsoft.com/office/powerpoint/2010/main" val="3317665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0021" y="1071154"/>
            <a:ext cx="9272469" cy="5610311"/>
          </a:xfrm>
          <a:prstGeom prst="rect">
            <a:avLst/>
          </a:prstGeom>
        </p:spPr>
      </p:pic>
      <p:sp>
        <p:nvSpPr>
          <p:cNvPr id="4" name="Rectangle 3"/>
          <p:cNvSpPr/>
          <p:nvPr/>
        </p:nvSpPr>
        <p:spPr>
          <a:xfrm>
            <a:off x="640080" y="436591"/>
            <a:ext cx="10946673" cy="400110"/>
          </a:xfrm>
          <a:prstGeom prst="rect">
            <a:avLst/>
          </a:prstGeom>
        </p:spPr>
        <p:txBody>
          <a:bodyPr wrap="square">
            <a:spAutoFit/>
          </a:bodyPr>
          <a:lstStyle/>
          <a:p>
            <a:pPr algn="ctr"/>
            <a:r>
              <a:rPr lang="en-US" sz="2000" b="1" dirty="0" err="1">
                <a:solidFill>
                  <a:srgbClr val="2D2D8A"/>
                </a:solidFill>
                <a:latin typeface="CIDFont+F3"/>
              </a:rPr>
              <a:t>OpenMP</a:t>
            </a:r>
            <a:r>
              <a:rPr lang="en-US" sz="2000" b="1" dirty="0">
                <a:solidFill>
                  <a:srgbClr val="2D2D8A"/>
                </a:solidFill>
                <a:latin typeface="CIDFont+F3"/>
              </a:rPr>
              <a:t> Reduction Case Study: Trapezoid Integration </a:t>
            </a:r>
            <a:r>
              <a:rPr lang="en-US" sz="2000" b="1" dirty="0" smtClean="0">
                <a:solidFill>
                  <a:srgbClr val="2D2D8A"/>
                </a:solidFill>
                <a:latin typeface="CIDFont+F3"/>
              </a:rPr>
              <a:t>Example (1)</a:t>
            </a:r>
            <a:r>
              <a:rPr lang="en-US" sz="2000" dirty="0" smtClean="0"/>
              <a:t> </a:t>
            </a:r>
            <a:endParaRPr lang="en-US" sz="2000" dirty="0"/>
          </a:p>
        </p:txBody>
      </p:sp>
    </p:spTree>
    <p:extLst>
      <p:ext uri="{BB962C8B-B14F-4D97-AF65-F5344CB8AC3E}">
        <p14:creationId xmlns:p14="http://schemas.microsoft.com/office/powerpoint/2010/main" val="1024511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0" y="436591"/>
            <a:ext cx="10946673" cy="400110"/>
          </a:xfrm>
          <a:prstGeom prst="rect">
            <a:avLst/>
          </a:prstGeom>
        </p:spPr>
        <p:txBody>
          <a:bodyPr wrap="square">
            <a:spAutoFit/>
          </a:bodyPr>
          <a:lstStyle/>
          <a:p>
            <a:pPr algn="ctr"/>
            <a:r>
              <a:rPr lang="en-US" sz="2000" b="1" dirty="0" smtClean="0">
                <a:solidFill>
                  <a:srgbClr val="2D2D8A"/>
                </a:solidFill>
                <a:latin typeface="CIDFont+F3"/>
              </a:rPr>
              <a:t>Three ways to solve this problem: (1 -&gt; use Atomic)</a:t>
            </a:r>
            <a:r>
              <a:rPr lang="en-US" sz="2000" dirty="0" smtClean="0"/>
              <a:t> </a:t>
            </a:r>
            <a:endParaRPr lang="en-US" sz="2000" dirty="0"/>
          </a:p>
        </p:txBody>
      </p:sp>
      <p:pic>
        <p:nvPicPr>
          <p:cNvPr id="2" name="Picture 1"/>
          <p:cNvPicPr>
            <a:picLocks noChangeAspect="1"/>
          </p:cNvPicPr>
          <p:nvPr/>
        </p:nvPicPr>
        <p:blipFill>
          <a:blip r:embed="rId2"/>
          <a:stretch>
            <a:fillRect/>
          </a:stretch>
        </p:blipFill>
        <p:spPr>
          <a:xfrm>
            <a:off x="1766283" y="1074483"/>
            <a:ext cx="9214357" cy="5261003"/>
          </a:xfrm>
          <a:prstGeom prst="rect">
            <a:avLst/>
          </a:prstGeom>
        </p:spPr>
      </p:pic>
    </p:spTree>
    <p:extLst>
      <p:ext uri="{BB962C8B-B14F-4D97-AF65-F5344CB8AC3E}">
        <p14:creationId xmlns:p14="http://schemas.microsoft.com/office/powerpoint/2010/main" val="233687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0" y="436591"/>
            <a:ext cx="10946673" cy="400110"/>
          </a:xfrm>
          <a:prstGeom prst="rect">
            <a:avLst/>
          </a:prstGeom>
        </p:spPr>
        <p:txBody>
          <a:bodyPr wrap="square">
            <a:spAutoFit/>
          </a:bodyPr>
          <a:lstStyle/>
          <a:p>
            <a:pPr algn="ctr"/>
            <a:r>
              <a:rPr lang="en-US" sz="2000" b="1" dirty="0" smtClean="0">
                <a:solidFill>
                  <a:srgbClr val="2D2D8A"/>
                </a:solidFill>
                <a:latin typeface="CIDFont+F3"/>
              </a:rPr>
              <a:t>Three ways to solve this problem: (2 -&gt; use Critical)</a:t>
            </a:r>
            <a:r>
              <a:rPr lang="en-US" sz="2000" dirty="0" smtClean="0"/>
              <a:t> </a:t>
            </a:r>
            <a:endParaRPr lang="en-US" sz="2000" dirty="0"/>
          </a:p>
        </p:txBody>
      </p:sp>
      <p:pic>
        <p:nvPicPr>
          <p:cNvPr id="3" name="Picture 2"/>
          <p:cNvPicPr>
            <a:picLocks noChangeAspect="1"/>
          </p:cNvPicPr>
          <p:nvPr/>
        </p:nvPicPr>
        <p:blipFill>
          <a:blip r:embed="rId2"/>
          <a:stretch>
            <a:fillRect/>
          </a:stretch>
        </p:blipFill>
        <p:spPr>
          <a:xfrm>
            <a:off x="716495" y="1289542"/>
            <a:ext cx="10870258" cy="4536492"/>
          </a:xfrm>
          <a:prstGeom prst="rect">
            <a:avLst/>
          </a:prstGeom>
        </p:spPr>
      </p:pic>
    </p:spTree>
    <p:extLst>
      <p:ext uri="{BB962C8B-B14F-4D97-AF65-F5344CB8AC3E}">
        <p14:creationId xmlns:p14="http://schemas.microsoft.com/office/powerpoint/2010/main" val="13932257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0080" y="436591"/>
            <a:ext cx="10946673" cy="400110"/>
          </a:xfrm>
          <a:prstGeom prst="rect">
            <a:avLst/>
          </a:prstGeom>
        </p:spPr>
        <p:txBody>
          <a:bodyPr wrap="square">
            <a:spAutoFit/>
          </a:bodyPr>
          <a:lstStyle/>
          <a:p>
            <a:pPr algn="ctr"/>
            <a:r>
              <a:rPr lang="en-US" sz="2000" b="1" dirty="0" smtClean="0">
                <a:solidFill>
                  <a:srgbClr val="2D2D8A"/>
                </a:solidFill>
                <a:latin typeface="CIDFont+F3"/>
              </a:rPr>
              <a:t>Three ways to solve this problem: (3 -&gt; use Reduction)</a:t>
            </a:r>
            <a:r>
              <a:rPr lang="en-US" sz="2000" dirty="0" smtClean="0"/>
              <a:t> </a:t>
            </a:r>
            <a:endParaRPr lang="en-US" sz="2000" dirty="0"/>
          </a:p>
        </p:txBody>
      </p:sp>
      <p:pic>
        <p:nvPicPr>
          <p:cNvPr id="2" name="Picture 1"/>
          <p:cNvPicPr>
            <a:picLocks noChangeAspect="1"/>
          </p:cNvPicPr>
          <p:nvPr/>
        </p:nvPicPr>
        <p:blipFill>
          <a:blip r:embed="rId2"/>
          <a:stretch>
            <a:fillRect/>
          </a:stretch>
        </p:blipFill>
        <p:spPr>
          <a:xfrm>
            <a:off x="622517" y="1211595"/>
            <a:ext cx="10964236" cy="4640565"/>
          </a:xfrm>
          <a:prstGeom prst="rect">
            <a:avLst/>
          </a:prstGeom>
        </p:spPr>
      </p:pic>
    </p:spTree>
    <p:extLst>
      <p:ext uri="{BB962C8B-B14F-4D97-AF65-F5344CB8AC3E}">
        <p14:creationId xmlns:p14="http://schemas.microsoft.com/office/powerpoint/2010/main" val="175727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36345" y="506026"/>
            <a:ext cx="8335538" cy="333422"/>
          </a:xfrm>
          <a:prstGeom prst="rect">
            <a:avLst/>
          </a:prstGeom>
        </p:spPr>
      </p:pic>
      <p:pic>
        <p:nvPicPr>
          <p:cNvPr id="4" name="Picture 3"/>
          <p:cNvPicPr>
            <a:picLocks noChangeAspect="1"/>
          </p:cNvPicPr>
          <p:nvPr/>
        </p:nvPicPr>
        <p:blipFill>
          <a:blip r:embed="rId3"/>
          <a:stretch>
            <a:fillRect/>
          </a:stretch>
        </p:blipFill>
        <p:spPr>
          <a:xfrm>
            <a:off x="1413809" y="989112"/>
            <a:ext cx="9049540" cy="5523626"/>
          </a:xfrm>
          <a:prstGeom prst="rect">
            <a:avLst/>
          </a:prstGeom>
        </p:spPr>
      </p:pic>
      <p:sp>
        <p:nvSpPr>
          <p:cNvPr id="5" name="TextBox 4"/>
          <p:cNvSpPr txBox="1"/>
          <p:nvPr/>
        </p:nvSpPr>
        <p:spPr>
          <a:xfrm>
            <a:off x="3423910" y="6064136"/>
            <a:ext cx="8081571" cy="461665"/>
          </a:xfrm>
          <a:prstGeom prst="rect">
            <a:avLst/>
          </a:prstGeom>
          <a:noFill/>
        </p:spPr>
        <p:txBody>
          <a:bodyPr wrap="none" rtlCol="0">
            <a:spAutoFit/>
          </a:bodyPr>
          <a:lstStyle/>
          <a:p>
            <a:r>
              <a:rPr lang="en-US" sz="2400" b="1" dirty="0" smtClean="0">
                <a:solidFill>
                  <a:srgbClr val="FF0000"/>
                </a:solidFill>
              </a:rPr>
              <a:t>Read file trapezoid.1pp.pdf on Google Classroom Lab # 3 post.</a:t>
            </a:r>
            <a:endParaRPr lang="en-US" sz="2400" b="1" dirty="0">
              <a:solidFill>
                <a:srgbClr val="FF0000"/>
              </a:solidFill>
            </a:endParaRPr>
          </a:p>
        </p:txBody>
      </p:sp>
    </p:spTree>
    <p:extLst>
      <p:ext uri="{BB962C8B-B14F-4D97-AF65-F5344CB8AC3E}">
        <p14:creationId xmlns:p14="http://schemas.microsoft.com/office/powerpoint/2010/main" val="1211086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7017" y="431074"/>
            <a:ext cx="10946674" cy="6001643"/>
          </a:xfrm>
          <a:prstGeom prst="rect">
            <a:avLst/>
          </a:prstGeom>
          <a:noFill/>
        </p:spPr>
        <p:txBody>
          <a:bodyPr wrap="square" rtlCol="0">
            <a:spAutoFit/>
          </a:bodyPr>
          <a:lstStyle/>
          <a:p>
            <a:r>
              <a:rPr lang="en-US" sz="3200" b="1" dirty="0" smtClean="0"/>
              <a:t>Practice </a:t>
            </a:r>
            <a:r>
              <a:rPr lang="en-US" sz="3200" dirty="0" smtClean="0"/>
              <a:t>– </a:t>
            </a:r>
            <a:r>
              <a:rPr lang="en-US" sz="3200" dirty="0" err="1" smtClean="0"/>
              <a:t>OpenMP</a:t>
            </a:r>
            <a:r>
              <a:rPr lang="en-US" sz="3200" dirty="0" smtClean="0"/>
              <a:t> Coding Problem</a:t>
            </a:r>
          </a:p>
          <a:p>
            <a:endParaRPr lang="en-US" sz="3200" dirty="0" smtClean="0"/>
          </a:p>
          <a:p>
            <a:pPr marL="457200" indent="-457200">
              <a:buFont typeface="Arial" panose="020B0604020202020204" pitchFamily="34" charset="0"/>
              <a:buChar char="•"/>
            </a:pPr>
            <a:r>
              <a:rPr lang="en-US" sz="3200" dirty="0" smtClean="0"/>
              <a:t>Show </a:t>
            </a:r>
            <a:r>
              <a:rPr lang="en-US" sz="3200" dirty="0" err="1"/>
              <a:t>OpenMP</a:t>
            </a:r>
            <a:r>
              <a:rPr lang="en-US" sz="3200" dirty="0"/>
              <a:t> C code snippet where 8 threads work together to computer sum of an 800K array of integers. </a:t>
            </a:r>
            <a:endParaRPr lang="en-US" sz="3200" dirty="0" smtClean="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Use </a:t>
            </a:r>
            <a:r>
              <a:rPr lang="en-US" sz="3200" dirty="0"/>
              <a:t>any one thread to </a:t>
            </a:r>
            <a:r>
              <a:rPr lang="en-US" sz="3200" dirty="0" smtClean="0"/>
              <a:t>initialize the </a:t>
            </a:r>
            <a:r>
              <a:rPr lang="en-US" sz="3200" dirty="0"/>
              <a:t>array. </a:t>
            </a:r>
            <a:endParaRPr lang="en-US" sz="3200" dirty="0" smtClean="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All </a:t>
            </a:r>
            <a:r>
              <a:rPr lang="en-US" sz="3200" dirty="0"/>
              <a:t>threads will takes part in the </a:t>
            </a:r>
            <a:r>
              <a:rPr lang="en-US" sz="3200" dirty="0" smtClean="0"/>
              <a:t>summing computations</a:t>
            </a:r>
            <a:r>
              <a:rPr lang="en-US" sz="3200" dirty="0"/>
              <a:t>. </a:t>
            </a:r>
            <a:endParaRPr lang="en-US" sz="3200" dirty="0" smtClean="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Sum </a:t>
            </a:r>
            <a:r>
              <a:rPr lang="en-US" sz="3200" dirty="0"/>
              <a:t>in a global variable in the main () functions. </a:t>
            </a:r>
            <a:endParaRPr lang="en-US" sz="3200" dirty="0" smtClean="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smtClean="0"/>
              <a:t>Use </a:t>
            </a:r>
            <a:r>
              <a:rPr lang="en-US" sz="3200" dirty="0" err="1"/>
              <a:t>OpenMP</a:t>
            </a:r>
            <a:r>
              <a:rPr lang="en-US" sz="3200" dirty="0"/>
              <a:t> </a:t>
            </a:r>
            <a:r>
              <a:rPr lang="en-US" sz="3200" dirty="0" smtClean="0"/>
              <a:t>constructs used </a:t>
            </a:r>
            <a:r>
              <a:rPr lang="en-US" sz="3200" dirty="0"/>
              <a:t>in Lab # 1 and Lab # 2 only. </a:t>
            </a:r>
          </a:p>
        </p:txBody>
      </p:sp>
    </p:spTree>
    <p:extLst>
      <p:ext uri="{BB962C8B-B14F-4D97-AF65-F5344CB8AC3E}">
        <p14:creationId xmlns:p14="http://schemas.microsoft.com/office/powerpoint/2010/main" val="21851091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310" y="258037"/>
            <a:ext cx="11430000" cy="3539430"/>
          </a:xfrm>
          <a:prstGeom prst="rect">
            <a:avLst/>
          </a:prstGeom>
        </p:spPr>
        <p:txBody>
          <a:bodyPr wrap="square">
            <a:spAutoFit/>
          </a:bodyPr>
          <a:lstStyle/>
          <a:p>
            <a:r>
              <a:rPr lang="en-US" sz="3200" dirty="0"/>
              <a:t>Monte Carlo </a:t>
            </a:r>
            <a:r>
              <a:rPr lang="en-US" sz="3200" dirty="0" smtClean="0"/>
              <a:t>Estimation</a:t>
            </a:r>
            <a:r>
              <a:rPr lang="en-US" sz="3200" dirty="0"/>
              <a:t> </a:t>
            </a:r>
            <a:endParaRPr lang="en-US" sz="3200" dirty="0" smtClean="0"/>
          </a:p>
          <a:p>
            <a:r>
              <a:rPr lang="en-US" sz="3200" dirty="0"/>
              <a:t/>
            </a:r>
            <a:br>
              <a:rPr lang="en-US" sz="3200" dirty="0"/>
            </a:br>
            <a:r>
              <a:rPr lang="en-US" sz="3200" dirty="0"/>
              <a:t>Monte Carlo methods are a broad class of computational algorithms that rely on repeated random sampling to obtain numerical results. </a:t>
            </a:r>
            <a:r>
              <a:rPr lang="en-US" sz="3200" dirty="0"/>
              <a:t>One of the basic examples of getting started with the Monte Carlo algorithm is the estimation of Pi. </a:t>
            </a:r>
            <a:br>
              <a:rPr lang="en-US" sz="3200" dirty="0"/>
            </a:br>
            <a:endParaRPr lang="en-US" sz="3200" dirty="0"/>
          </a:p>
        </p:txBody>
      </p:sp>
    </p:spTree>
    <p:extLst>
      <p:ext uri="{BB962C8B-B14F-4D97-AF65-F5344CB8AC3E}">
        <p14:creationId xmlns:p14="http://schemas.microsoft.com/office/powerpoint/2010/main" val="1559996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269" y="568773"/>
            <a:ext cx="11566634" cy="4031873"/>
          </a:xfrm>
          <a:prstGeom prst="rect">
            <a:avLst/>
          </a:prstGeom>
        </p:spPr>
        <p:txBody>
          <a:bodyPr wrap="square">
            <a:spAutoFit/>
          </a:bodyPr>
          <a:lstStyle/>
          <a:p>
            <a:r>
              <a:rPr lang="en-US" sz="3200" dirty="0"/>
              <a:t>Estimation of Pi </a:t>
            </a:r>
            <a:endParaRPr lang="en-US" sz="3200" dirty="0" smtClean="0"/>
          </a:p>
          <a:p>
            <a:r>
              <a:rPr lang="en-US" sz="3200" dirty="0"/>
              <a:t/>
            </a:r>
            <a:br>
              <a:rPr lang="en-US" sz="3200" dirty="0"/>
            </a:br>
            <a:r>
              <a:rPr lang="en-US" sz="3200" dirty="0"/>
              <a:t>The idea is to simulate random (x, y) points in a 2-D plane with domain as a square of side 2r units centered on (0,0). Imagine a circle inside the same domain with same radius r and inscribed into the square. We then calculate the ratio of number points that lied inside the circle and total number of generated points. Refer to the image below:</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0612" y="4087905"/>
            <a:ext cx="2771055" cy="2626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85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21365" t="34641" r="28077" b="22024"/>
          <a:stretch/>
        </p:blipFill>
        <p:spPr>
          <a:xfrm>
            <a:off x="905433" y="681317"/>
            <a:ext cx="10077658" cy="4858871"/>
          </a:xfrm>
          <a:prstGeom prst="rect">
            <a:avLst/>
          </a:prstGeom>
        </p:spPr>
      </p:pic>
    </p:spTree>
    <p:extLst>
      <p:ext uri="{BB962C8B-B14F-4D97-AF65-F5344CB8AC3E}">
        <p14:creationId xmlns:p14="http://schemas.microsoft.com/office/powerpoint/2010/main" val="3440425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2082" y="208526"/>
            <a:ext cx="11218247" cy="6555641"/>
          </a:xfrm>
          <a:prstGeom prst="rect">
            <a:avLst/>
          </a:prstGeom>
        </p:spPr>
        <p:txBody>
          <a:bodyPr wrap="square">
            <a:spAutoFit/>
          </a:bodyPr>
          <a:lstStyle/>
          <a:p>
            <a:r>
              <a:rPr lang="en-US" sz="2800" dirty="0"/>
              <a:t>Estimation of Pi </a:t>
            </a:r>
            <a:r>
              <a:rPr lang="en-US" sz="2800" dirty="0" smtClean="0"/>
              <a:t>using Monte Carlo</a:t>
            </a:r>
            <a:endParaRPr lang="en-US" sz="2800" dirty="0"/>
          </a:p>
          <a:p>
            <a:r>
              <a:rPr lang="en-US" sz="2800" dirty="0"/>
              <a:t> </a:t>
            </a:r>
            <a:br>
              <a:rPr lang="en-US" sz="2800" dirty="0"/>
            </a:br>
            <a:r>
              <a:rPr lang="en-US" sz="2400" dirty="0"/>
              <a:t>1. Initialize </a:t>
            </a:r>
            <a:r>
              <a:rPr lang="en-US" sz="2400" dirty="0" err="1"/>
              <a:t>circle_points</a:t>
            </a:r>
            <a:r>
              <a:rPr lang="en-US" sz="2400" dirty="0"/>
              <a:t>, </a:t>
            </a:r>
            <a:r>
              <a:rPr lang="en-US" sz="2400" dirty="0" err="1"/>
              <a:t>square_points</a:t>
            </a:r>
            <a:r>
              <a:rPr lang="en-US" sz="2400" dirty="0"/>
              <a:t> and interval to 0. </a:t>
            </a:r>
            <a:br>
              <a:rPr lang="en-US" sz="2400" dirty="0"/>
            </a:br>
            <a:r>
              <a:rPr lang="en-US" sz="2400" dirty="0"/>
              <a:t>2. Generate random point x. </a:t>
            </a:r>
            <a:br>
              <a:rPr lang="en-US" sz="2400" dirty="0"/>
            </a:br>
            <a:r>
              <a:rPr lang="en-US" sz="2400" dirty="0"/>
              <a:t>3. Generate random point y. </a:t>
            </a:r>
            <a:br>
              <a:rPr lang="en-US" sz="2400" dirty="0"/>
            </a:br>
            <a:r>
              <a:rPr lang="en-US" sz="2400" dirty="0"/>
              <a:t>4. Calculate d = x*x + y*y. </a:t>
            </a:r>
            <a:br>
              <a:rPr lang="en-US" sz="2400" dirty="0"/>
            </a:br>
            <a:r>
              <a:rPr lang="en-US" sz="2400" dirty="0"/>
              <a:t>5. If d &lt;= 1, increment </a:t>
            </a:r>
            <a:r>
              <a:rPr lang="en-US" sz="2400" dirty="0" err="1"/>
              <a:t>circle_points</a:t>
            </a:r>
            <a:r>
              <a:rPr lang="en-US" sz="2400" dirty="0"/>
              <a:t>. </a:t>
            </a:r>
            <a:br>
              <a:rPr lang="en-US" sz="2400" dirty="0"/>
            </a:br>
            <a:r>
              <a:rPr lang="en-US" sz="2400" dirty="0"/>
              <a:t>6. Increment </a:t>
            </a:r>
            <a:r>
              <a:rPr lang="en-US" sz="2400" dirty="0" err="1"/>
              <a:t>square_points</a:t>
            </a:r>
            <a:r>
              <a:rPr lang="en-US" sz="2400" dirty="0"/>
              <a:t>. </a:t>
            </a:r>
            <a:br>
              <a:rPr lang="en-US" sz="2400" dirty="0"/>
            </a:br>
            <a:r>
              <a:rPr lang="en-US" sz="2400" dirty="0"/>
              <a:t>7. Increment interval. </a:t>
            </a:r>
            <a:br>
              <a:rPr lang="en-US" sz="2400" dirty="0"/>
            </a:br>
            <a:r>
              <a:rPr lang="en-US" sz="2400" dirty="0"/>
              <a:t>8. If increment &lt; NO_OF_ITERATIONS, repeat from 2. </a:t>
            </a:r>
            <a:br>
              <a:rPr lang="en-US" sz="2400" dirty="0"/>
            </a:br>
            <a:r>
              <a:rPr lang="en-US" sz="2400" dirty="0"/>
              <a:t>9. Calculate pi = 4*(</a:t>
            </a:r>
            <a:r>
              <a:rPr lang="en-US" sz="2400" dirty="0" err="1"/>
              <a:t>circle_points</a:t>
            </a:r>
            <a:r>
              <a:rPr lang="en-US" sz="2400" dirty="0"/>
              <a:t>/</a:t>
            </a:r>
            <a:r>
              <a:rPr lang="en-US" sz="2400" dirty="0" err="1"/>
              <a:t>square_points</a:t>
            </a:r>
            <a:r>
              <a:rPr lang="en-US" sz="2400" dirty="0"/>
              <a:t>). </a:t>
            </a:r>
            <a:br>
              <a:rPr lang="en-US" sz="2400" dirty="0"/>
            </a:br>
            <a:r>
              <a:rPr lang="en-US" sz="2400" dirty="0"/>
              <a:t>10. Terminate.</a:t>
            </a:r>
            <a:br>
              <a:rPr lang="en-US" sz="2400" dirty="0"/>
            </a:br>
            <a:r>
              <a:rPr lang="en-US" sz="2400" dirty="0"/>
              <a:t>The code doesn’t wait for any input via </a:t>
            </a:r>
            <a:r>
              <a:rPr lang="en-US" sz="2400" dirty="0" err="1"/>
              <a:t>stdin</a:t>
            </a:r>
            <a:r>
              <a:rPr lang="en-US" sz="2400" dirty="0"/>
              <a:t> as the macro INTERVAL could be changed as per the required number of iterations. Number of iterations are the square of INTERVAL. Also, I’ve paused the screen for first 10 iterations with </a:t>
            </a:r>
            <a:r>
              <a:rPr lang="en-US" sz="2400" dirty="0" err="1"/>
              <a:t>getch</a:t>
            </a:r>
            <a:r>
              <a:rPr lang="en-US" sz="2400" dirty="0"/>
              <a:t>() and outputs are displayed for every iteration with format given below. You can change or delete them as per requirement.</a:t>
            </a:r>
            <a:r>
              <a:rPr lang="en-US" sz="2800" dirty="0"/>
              <a:t> </a:t>
            </a:r>
          </a:p>
        </p:txBody>
      </p:sp>
    </p:spTree>
    <p:extLst>
      <p:ext uri="{BB962C8B-B14F-4D97-AF65-F5344CB8AC3E}">
        <p14:creationId xmlns:p14="http://schemas.microsoft.com/office/powerpoint/2010/main" val="1140436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0" y="631129"/>
            <a:ext cx="12192000" cy="5615460"/>
          </a:xfrm>
          <a:prstGeom prst="rect">
            <a:avLst/>
          </a:prstGeom>
        </p:spPr>
      </p:pic>
      <p:sp>
        <p:nvSpPr>
          <p:cNvPr id="5" name="TextBox 4"/>
          <p:cNvSpPr txBox="1"/>
          <p:nvPr/>
        </p:nvSpPr>
        <p:spPr>
          <a:xfrm>
            <a:off x="7210697" y="431074"/>
            <a:ext cx="4362993" cy="523220"/>
          </a:xfrm>
          <a:prstGeom prst="rect">
            <a:avLst/>
          </a:prstGeom>
          <a:noFill/>
        </p:spPr>
        <p:txBody>
          <a:bodyPr wrap="square" rtlCol="0">
            <a:spAutoFit/>
          </a:bodyPr>
          <a:lstStyle/>
          <a:p>
            <a:pPr algn="ctr"/>
            <a:r>
              <a:rPr lang="en-US" sz="2800" b="1" dirty="0" smtClean="0">
                <a:solidFill>
                  <a:srgbClr val="FF0000"/>
                </a:solidFill>
              </a:rPr>
              <a:t>Practice – </a:t>
            </a:r>
            <a:r>
              <a:rPr lang="en-US" sz="2800" b="1" dirty="0" err="1" smtClean="0">
                <a:solidFill>
                  <a:srgbClr val="FF0000"/>
                </a:solidFill>
              </a:rPr>
              <a:t>OpenMP</a:t>
            </a:r>
            <a:r>
              <a:rPr lang="en-US" sz="2800" b="1" dirty="0" smtClean="0">
                <a:solidFill>
                  <a:srgbClr val="FF0000"/>
                </a:solidFill>
              </a:rPr>
              <a:t> Solution</a:t>
            </a:r>
            <a:endParaRPr lang="en-US" sz="2800" b="1" dirty="0">
              <a:solidFill>
                <a:srgbClr val="FF0000"/>
              </a:solidFill>
            </a:endParaRPr>
          </a:p>
        </p:txBody>
      </p:sp>
    </p:spTree>
    <p:extLst>
      <p:ext uri="{BB962C8B-B14F-4D97-AF65-F5344CB8AC3E}">
        <p14:creationId xmlns:p14="http://schemas.microsoft.com/office/powerpoint/2010/main" val="436311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0785" y="551204"/>
            <a:ext cx="3798413" cy="454636"/>
          </a:xfrm>
          <a:prstGeom prst="rect">
            <a:avLst/>
          </a:prstGeom>
        </p:spPr>
      </p:pic>
      <p:pic>
        <p:nvPicPr>
          <p:cNvPr id="3" name="Picture 2"/>
          <p:cNvPicPr>
            <a:picLocks noChangeAspect="1"/>
          </p:cNvPicPr>
          <p:nvPr/>
        </p:nvPicPr>
        <p:blipFill>
          <a:blip r:embed="rId3"/>
          <a:stretch>
            <a:fillRect/>
          </a:stretch>
        </p:blipFill>
        <p:spPr>
          <a:xfrm>
            <a:off x="590785" y="1600008"/>
            <a:ext cx="4198335" cy="4212963"/>
          </a:xfrm>
          <a:prstGeom prst="rect">
            <a:avLst/>
          </a:prstGeom>
        </p:spPr>
      </p:pic>
      <p:pic>
        <p:nvPicPr>
          <p:cNvPr id="4" name="Picture 3"/>
          <p:cNvPicPr>
            <a:picLocks noChangeAspect="1"/>
          </p:cNvPicPr>
          <p:nvPr/>
        </p:nvPicPr>
        <p:blipFill>
          <a:blip r:embed="rId4"/>
          <a:stretch>
            <a:fillRect/>
          </a:stretch>
        </p:blipFill>
        <p:spPr>
          <a:xfrm>
            <a:off x="5103223" y="2239719"/>
            <a:ext cx="6787886" cy="2807892"/>
          </a:xfrm>
          <a:prstGeom prst="rect">
            <a:avLst/>
          </a:prstGeom>
        </p:spPr>
      </p:pic>
    </p:spTree>
    <p:extLst>
      <p:ext uri="{BB962C8B-B14F-4D97-AF65-F5344CB8AC3E}">
        <p14:creationId xmlns:p14="http://schemas.microsoft.com/office/powerpoint/2010/main" val="3938572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8024" y="1427517"/>
            <a:ext cx="4356181" cy="2312126"/>
          </a:xfrm>
          <a:prstGeom prst="rect">
            <a:avLst/>
          </a:prstGeom>
        </p:spPr>
      </p:pic>
      <p:pic>
        <p:nvPicPr>
          <p:cNvPr id="3" name="Picture 2"/>
          <p:cNvPicPr>
            <a:picLocks noChangeAspect="1"/>
          </p:cNvPicPr>
          <p:nvPr/>
        </p:nvPicPr>
        <p:blipFill>
          <a:blip r:embed="rId3"/>
          <a:stretch>
            <a:fillRect/>
          </a:stretch>
        </p:blipFill>
        <p:spPr>
          <a:xfrm>
            <a:off x="5614827" y="1535684"/>
            <a:ext cx="6239746" cy="2095792"/>
          </a:xfrm>
          <a:prstGeom prst="rect">
            <a:avLst/>
          </a:prstGeom>
        </p:spPr>
      </p:pic>
      <p:pic>
        <p:nvPicPr>
          <p:cNvPr id="4" name="Picture 3"/>
          <p:cNvPicPr>
            <a:picLocks noChangeAspect="1"/>
          </p:cNvPicPr>
          <p:nvPr/>
        </p:nvPicPr>
        <p:blipFill>
          <a:blip r:embed="rId4"/>
          <a:stretch>
            <a:fillRect/>
          </a:stretch>
        </p:blipFill>
        <p:spPr>
          <a:xfrm>
            <a:off x="497327" y="4284770"/>
            <a:ext cx="4797576" cy="1799090"/>
          </a:xfrm>
          <a:prstGeom prst="rect">
            <a:avLst/>
          </a:prstGeom>
        </p:spPr>
      </p:pic>
      <p:pic>
        <p:nvPicPr>
          <p:cNvPr id="5" name="Picture 4"/>
          <p:cNvPicPr>
            <a:picLocks noChangeAspect="1"/>
          </p:cNvPicPr>
          <p:nvPr/>
        </p:nvPicPr>
        <p:blipFill>
          <a:blip r:embed="rId5"/>
          <a:stretch>
            <a:fillRect/>
          </a:stretch>
        </p:blipFill>
        <p:spPr>
          <a:xfrm>
            <a:off x="5677937" y="4284770"/>
            <a:ext cx="5363323" cy="2067213"/>
          </a:xfrm>
          <a:prstGeom prst="rect">
            <a:avLst/>
          </a:prstGeom>
        </p:spPr>
      </p:pic>
      <p:pic>
        <p:nvPicPr>
          <p:cNvPr id="6" name="Picture 5"/>
          <p:cNvPicPr>
            <a:picLocks noChangeAspect="1"/>
          </p:cNvPicPr>
          <p:nvPr/>
        </p:nvPicPr>
        <p:blipFill>
          <a:blip r:embed="rId6"/>
          <a:stretch>
            <a:fillRect/>
          </a:stretch>
        </p:blipFill>
        <p:spPr>
          <a:xfrm>
            <a:off x="3229994" y="398183"/>
            <a:ext cx="5129604" cy="702687"/>
          </a:xfrm>
          <a:prstGeom prst="rect">
            <a:avLst/>
          </a:prstGeom>
        </p:spPr>
      </p:pic>
    </p:spTree>
    <p:extLst>
      <p:ext uri="{BB962C8B-B14F-4D97-AF65-F5344CB8AC3E}">
        <p14:creationId xmlns:p14="http://schemas.microsoft.com/office/powerpoint/2010/main" val="3744693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4442" y="2387525"/>
            <a:ext cx="5024022" cy="1885767"/>
          </a:xfrm>
          <a:prstGeom prst="rect">
            <a:avLst/>
          </a:prstGeom>
        </p:spPr>
      </p:pic>
      <p:pic>
        <p:nvPicPr>
          <p:cNvPr id="3" name="Picture 2"/>
          <p:cNvPicPr>
            <a:picLocks noChangeAspect="1"/>
          </p:cNvPicPr>
          <p:nvPr/>
        </p:nvPicPr>
        <p:blipFill>
          <a:blip r:embed="rId3"/>
          <a:stretch>
            <a:fillRect/>
          </a:stretch>
        </p:blipFill>
        <p:spPr>
          <a:xfrm>
            <a:off x="5643213" y="2268224"/>
            <a:ext cx="6235269" cy="2290716"/>
          </a:xfrm>
          <a:prstGeom prst="rect">
            <a:avLst/>
          </a:prstGeom>
        </p:spPr>
      </p:pic>
      <p:pic>
        <p:nvPicPr>
          <p:cNvPr id="4" name="Picture 3"/>
          <p:cNvPicPr>
            <a:picLocks noChangeAspect="1"/>
          </p:cNvPicPr>
          <p:nvPr/>
        </p:nvPicPr>
        <p:blipFill>
          <a:blip r:embed="rId4"/>
          <a:stretch>
            <a:fillRect/>
          </a:stretch>
        </p:blipFill>
        <p:spPr>
          <a:xfrm>
            <a:off x="3190684" y="211713"/>
            <a:ext cx="4905057" cy="676561"/>
          </a:xfrm>
          <a:prstGeom prst="rect">
            <a:avLst/>
          </a:prstGeom>
        </p:spPr>
      </p:pic>
    </p:spTree>
    <p:extLst>
      <p:ext uri="{BB962C8B-B14F-4D97-AF65-F5344CB8AC3E}">
        <p14:creationId xmlns:p14="http://schemas.microsoft.com/office/powerpoint/2010/main" val="2018595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90684" y="211713"/>
            <a:ext cx="4905057" cy="676561"/>
          </a:xfrm>
          <a:prstGeom prst="rect">
            <a:avLst/>
          </a:prstGeom>
        </p:spPr>
      </p:pic>
      <p:pic>
        <p:nvPicPr>
          <p:cNvPr id="5" name="Picture 4"/>
          <p:cNvPicPr>
            <a:picLocks noChangeAspect="1"/>
          </p:cNvPicPr>
          <p:nvPr/>
        </p:nvPicPr>
        <p:blipFill>
          <a:blip r:embed="rId3"/>
          <a:stretch>
            <a:fillRect/>
          </a:stretch>
        </p:blipFill>
        <p:spPr>
          <a:xfrm>
            <a:off x="710255" y="2529559"/>
            <a:ext cx="4202656" cy="2207620"/>
          </a:xfrm>
          <a:prstGeom prst="rect">
            <a:avLst/>
          </a:prstGeom>
        </p:spPr>
      </p:pic>
      <p:pic>
        <p:nvPicPr>
          <p:cNvPr id="6" name="Picture 5"/>
          <p:cNvPicPr>
            <a:picLocks noChangeAspect="1"/>
          </p:cNvPicPr>
          <p:nvPr/>
        </p:nvPicPr>
        <p:blipFill>
          <a:blip r:embed="rId4"/>
          <a:stretch>
            <a:fillRect/>
          </a:stretch>
        </p:blipFill>
        <p:spPr>
          <a:xfrm>
            <a:off x="5398379" y="2459607"/>
            <a:ext cx="6302942" cy="2347524"/>
          </a:xfrm>
          <a:prstGeom prst="rect">
            <a:avLst/>
          </a:prstGeom>
        </p:spPr>
      </p:pic>
    </p:spTree>
    <p:extLst>
      <p:ext uri="{BB962C8B-B14F-4D97-AF65-F5344CB8AC3E}">
        <p14:creationId xmlns:p14="http://schemas.microsoft.com/office/powerpoint/2010/main" val="852848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30813" y="303153"/>
            <a:ext cx="5375542" cy="702687"/>
          </a:xfrm>
          <a:prstGeom prst="rect">
            <a:avLst/>
          </a:prstGeom>
        </p:spPr>
      </p:pic>
      <p:sp>
        <p:nvSpPr>
          <p:cNvPr id="6" name="Content Placeholder 5"/>
          <p:cNvSpPr>
            <a:spLocks noGrp="1"/>
          </p:cNvSpPr>
          <p:nvPr>
            <p:ph idx="1"/>
          </p:nvPr>
        </p:nvSpPr>
        <p:spPr>
          <a:xfrm>
            <a:off x="660783" y="1120231"/>
            <a:ext cx="10939033" cy="5267506"/>
          </a:xfrm>
        </p:spPr>
        <p:txBody>
          <a:bodyPr>
            <a:normAutofit/>
          </a:bodyPr>
          <a:lstStyle/>
          <a:p>
            <a:r>
              <a:rPr lang="en-US" dirty="0" smtClean="0"/>
              <a:t>In dynamic scheduling: </a:t>
            </a:r>
          </a:p>
          <a:p>
            <a:pPr marL="914400" lvl="1" indent="-457200">
              <a:buFont typeface="+mj-lt"/>
              <a:buAutoNum type="arabicPeriod"/>
            </a:pPr>
            <a:r>
              <a:rPr lang="en-US" dirty="0" smtClean="0"/>
              <a:t>each </a:t>
            </a:r>
            <a:r>
              <a:rPr lang="en-US" dirty="0"/>
              <a:t>thread will take one iteration, </a:t>
            </a:r>
            <a:endParaRPr lang="en-US" dirty="0" smtClean="0"/>
          </a:p>
          <a:p>
            <a:pPr marL="914400" lvl="1" indent="-457200">
              <a:buFont typeface="+mj-lt"/>
              <a:buAutoNum type="arabicPeriod"/>
            </a:pPr>
            <a:r>
              <a:rPr lang="en-US" dirty="0" smtClean="0"/>
              <a:t>process </a:t>
            </a:r>
            <a:r>
              <a:rPr lang="en-US" dirty="0"/>
              <a:t>it, and </a:t>
            </a:r>
            <a:endParaRPr lang="en-US" dirty="0" smtClean="0"/>
          </a:p>
          <a:p>
            <a:pPr marL="914400" lvl="1" indent="-457200">
              <a:buFont typeface="+mj-lt"/>
              <a:buAutoNum type="arabicPeriod"/>
            </a:pPr>
            <a:r>
              <a:rPr lang="en-US" dirty="0" smtClean="0"/>
              <a:t>then </a:t>
            </a:r>
            <a:r>
              <a:rPr lang="en-US" dirty="0"/>
              <a:t>see what is the next iteration that is currently not being processed by anyone. </a:t>
            </a:r>
            <a:endParaRPr lang="en-US" dirty="0" smtClean="0"/>
          </a:p>
          <a:p>
            <a:r>
              <a:rPr lang="en-US" b="1" dirty="0" smtClean="0">
                <a:solidFill>
                  <a:srgbClr val="FF0000"/>
                </a:solidFill>
              </a:rPr>
              <a:t>Dynamic </a:t>
            </a:r>
            <a:r>
              <a:rPr lang="en-US" b="1" dirty="0">
                <a:solidFill>
                  <a:srgbClr val="FF0000"/>
                </a:solidFill>
              </a:rPr>
              <a:t>scheduling is expensive</a:t>
            </a:r>
            <a:r>
              <a:rPr lang="en-US" dirty="0"/>
              <a:t>: there is some communication between the threads after each iteration of the </a:t>
            </a:r>
            <a:r>
              <a:rPr lang="en-US" dirty="0" smtClean="0"/>
              <a:t>loop. </a:t>
            </a:r>
            <a:r>
              <a:rPr lang="en-US" dirty="0"/>
              <a:t>Increasing the chunk </a:t>
            </a:r>
            <a:r>
              <a:rPr lang="en-US" dirty="0" smtClean="0"/>
              <a:t>size </a:t>
            </a:r>
            <a:r>
              <a:rPr lang="en-US" dirty="0"/>
              <a:t>may help here to find a better trade-off between balanced workload and coordination overhead.</a:t>
            </a:r>
          </a:p>
          <a:p>
            <a:r>
              <a:rPr lang="en-US" dirty="0" smtClean="0">
                <a:solidFill>
                  <a:srgbClr val="7030A0"/>
                </a:solidFill>
              </a:rPr>
              <a:t>Dynamic </a:t>
            </a:r>
            <a:r>
              <a:rPr lang="en-US" dirty="0">
                <a:solidFill>
                  <a:srgbClr val="7030A0"/>
                </a:solidFill>
              </a:rPr>
              <a:t>scheduling does not necessarily give an optimal schedule. </a:t>
            </a:r>
            <a:r>
              <a:rPr lang="en-US" dirty="0" err="1">
                <a:solidFill>
                  <a:srgbClr val="7030A0"/>
                </a:solidFill>
              </a:rPr>
              <a:t>OpenMP</a:t>
            </a:r>
            <a:r>
              <a:rPr lang="en-US" dirty="0">
                <a:solidFill>
                  <a:srgbClr val="7030A0"/>
                </a:solidFill>
              </a:rPr>
              <a:t> cannot predict the future; it is just assigning loop iterations to threads in a greedy manner</a:t>
            </a:r>
            <a:r>
              <a:rPr lang="en-US" dirty="0" smtClean="0">
                <a:solidFill>
                  <a:srgbClr val="7030A0"/>
                </a:solidFill>
              </a:rPr>
              <a:t>.</a:t>
            </a:r>
            <a:endParaRPr lang="en-US" dirty="0"/>
          </a:p>
        </p:txBody>
      </p:sp>
    </p:spTree>
    <p:extLst>
      <p:ext uri="{BB962C8B-B14F-4D97-AF65-F5344CB8AC3E}">
        <p14:creationId xmlns:p14="http://schemas.microsoft.com/office/powerpoint/2010/main" val="2436621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2705" y="1264791"/>
            <a:ext cx="5295879" cy="1942781"/>
          </a:xfrm>
          <a:prstGeom prst="rect">
            <a:avLst/>
          </a:prstGeom>
        </p:spPr>
      </p:pic>
      <p:pic>
        <p:nvPicPr>
          <p:cNvPr id="3" name="Picture 2"/>
          <p:cNvPicPr>
            <a:picLocks noChangeAspect="1"/>
          </p:cNvPicPr>
          <p:nvPr/>
        </p:nvPicPr>
        <p:blipFill>
          <a:blip r:embed="rId3"/>
          <a:stretch>
            <a:fillRect/>
          </a:stretch>
        </p:blipFill>
        <p:spPr>
          <a:xfrm>
            <a:off x="3230813" y="303153"/>
            <a:ext cx="5375542" cy="702687"/>
          </a:xfrm>
          <a:prstGeom prst="rect">
            <a:avLst/>
          </a:prstGeom>
        </p:spPr>
      </p:pic>
      <p:pic>
        <p:nvPicPr>
          <p:cNvPr id="4" name="Picture 3"/>
          <p:cNvPicPr>
            <a:picLocks noChangeAspect="1"/>
          </p:cNvPicPr>
          <p:nvPr/>
        </p:nvPicPr>
        <p:blipFill>
          <a:blip r:embed="rId4"/>
          <a:stretch>
            <a:fillRect/>
          </a:stretch>
        </p:blipFill>
        <p:spPr>
          <a:xfrm>
            <a:off x="4248337" y="3362020"/>
            <a:ext cx="7322557" cy="2978204"/>
          </a:xfrm>
          <a:prstGeom prst="rect">
            <a:avLst/>
          </a:prstGeom>
        </p:spPr>
      </p:pic>
    </p:spTree>
    <p:extLst>
      <p:ext uri="{BB962C8B-B14F-4D97-AF65-F5344CB8AC3E}">
        <p14:creationId xmlns:p14="http://schemas.microsoft.com/office/powerpoint/2010/main" val="2557420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115" y="456227"/>
            <a:ext cx="4419853" cy="471235"/>
          </a:xfrm>
          <a:prstGeom prst="rect">
            <a:avLst/>
          </a:prstGeom>
        </p:spPr>
      </p:pic>
      <p:pic>
        <p:nvPicPr>
          <p:cNvPr id="3" name="Picture 2"/>
          <p:cNvPicPr>
            <a:picLocks noChangeAspect="1"/>
          </p:cNvPicPr>
          <p:nvPr/>
        </p:nvPicPr>
        <p:blipFill>
          <a:blip r:embed="rId3"/>
          <a:stretch>
            <a:fillRect/>
          </a:stretch>
        </p:blipFill>
        <p:spPr>
          <a:xfrm>
            <a:off x="670014" y="1266920"/>
            <a:ext cx="4242054" cy="2647523"/>
          </a:xfrm>
          <a:prstGeom prst="rect">
            <a:avLst/>
          </a:prstGeom>
        </p:spPr>
      </p:pic>
      <p:pic>
        <p:nvPicPr>
          <p:cNvPr id="4" name="Picture 3"/>
          <p:cNvPicPr>
            <a:picLocks noChangeAspect="1"/>
          </p:cNvPicPr>
          <p:nvPr/>
        </p:nvPicPr>
        <p:blipFill>
          <a:blip r:embed="rId4"/>
          <a:stretch>
            <a:fillRect/>
          </a:stretch>
        </p:blipFill>
        <p:spPr>
          <a:xfrm>
            <a:off x="5463534" y="3125687"/>
            <a:ext cx="6123440" cy="3222862"/>
          </a:xfrm>
          <a:prstGeom prst="rect">
            <a:avLst/>
          </a:prstGeom>
        </p:spPr>
      </p:pic>
      <p:sp>
        <p:nvSpPr>
          <p:cNvPr id="5" name="Rectangle 4"/>
          <p:cNvSpPr/>
          <p:nvPr/>
        </p:nvSpPr>
        <p:spPr>
          <a:xfrm>
            <a:off x="5000968" y="507178"/>
            <a:ext cx="6586006" cy="369332"/>
          </a:xfrm>
          <a:prstGeom prst="rect">
            <a:avLst/>
          </a:prstGeom>
        </p:spPr>
        <p:txBody>
          <a:bodyPr wrap="square">
            <a:spAutoFit/>
          </a:bodyPr>
          <a:lstStyle/>
          <a:p>
            <a:r>
              <a:rPr lang="en-US" dirty="0" smtClean="0">
                <a:solidFill>
                  <a:srgbClr val="000000"/>
                </a:solidFill>
                <a:latin typeface="Roboto"/>
              </a:rPr>
              <a:t>-  It </a:t>
            </a:r>
            <a:r>
              <a:rPr lang="en-US" dirty="0">
                <a:solidFill>
                  <a:srgbClr val="000000"/>
                </a:solidFill>
                <a:latin typeface="Roboto"/>
              </a:rPr>
              <a:t>is often enough to simply </a:t>
            </a:r>
            <a:r>
              <a:rPr lang="en-US" b="1" dirty="0">
                <a:solidFill>
                  <a:srgbClr val="F26924"/>
                </a:solidFill>
                <a:latin typeface="Roboto"/>
              </a:rPr>
              <a:t>parallelize the outermost loop</a:t>
            </a:r>
            <a:endParaRPr lang="en-US" dirty="0"/>
          </a:p>
        </p:txBody>
      </p:sp>
    </p:spTree>
    <p:extLst>
      <p:ext uri="{BB962C8B-B14F-4D97-AF65-F5344CB8AC3E}">
        <p14:creationId xmlns:p14="http://schemas.microsoft.com/office/powerpoint/2010/main" val="2860965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18658</TotalTime>
  <Words>422</Words>
  <Application>Microsoft Office PowerPoint</Application>
  <PresentationFormat>Widescreen</PresentationFormat>
  <Paragraphs>63</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CIDFont+F3</vt:lpstr>
      <vt:lpstr>Roboto</vt:lpstr>
      <vt:lpstr>Söhne</vt:lpstr>
      <vt:lpstr>1_Office Theme</vt:lpstr>
      <vt:lpstr>Lab # 3 (Week #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Syed Faisal Ali</cp:lastModifiedBy>
  <cp:revision>401</cp:revision>
  <cp:lastPrinted>2022-08-30T19:26:14Z</cp:lastPrinted>
  <dcterms:created xsi:type="dcterms:W3CDTF">2020-01-18T07:24:59Z</dcterms:created>
  <dcterms:modified xsi:type="dcterms:W3CDTF">2023-09-18T06:52:38Z</dcterms:modified>
</cp:coreProperties>
</file>