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60" r:id="rId5"/>
    <p:sldId id="261" r:id="rId6"/>
    <p:sldId id="262" r:id="rId7"/>
    <p:sldId id="266" r:id="rId8"/>
    <p:sldId id="264" r:id="rId9"/>
    <p:sldId id="265" r:id="rId10"/>
    <p:sldId id="267" r:id="rId11"/>
    <p:sldId id="268" r:id="rId12"/>
  </p:sldIdLst>
  <p:sldSz cx="5854700" cy="3295650"/>
  <p:notesSz cx="5854700" cy="32956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50" d="100"/>
          <a:sy n="150" d="100"/>
        </p:scale>
        <p:origin x="630"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536825" cy="1651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316288" y="0"/>
            <a:ext cx="2536825" cy="165100"/>
          </a:xfrm>
          <a:prstGeom prst="rect">
            <a:avLst/>
          </a:prstGeom>
        </p:spPr>
        <p:txBody>
          <a:bodyPr vert="horz" lIns="91440" tIns="45720" rIns="91440" bIns="45720" rtlCol="0"/>
          <a:lstStyle>
            <a:lvl1pPr algn="r">
              <a:defRPr sz="1200"/>
            </a:lvl1pPr>
          </a:lstStyle>
          <a:p>
            <a:fld id="{E99AD902-EED6-4216-8E0E-B5B9AE7B4355}" type="datetimeFigureOut">
              <a:rPr lang="en-US" smtClean="0"/>
              <a:t>11/29/2023</a:t>
            </a:fld>
            <a:endParaRPr lang="en-US"/>
          </a:p>
        </p:txBody>
      </p:sp>
      <p:sp>
        <p:nvSpPr>
          <p:cNvPr id="4" name="Slide Image Placeholder 3"/>
          <p:cNvSpPr>
            <a:spLocks noGrp="1" noRot="1" noChangeAspect="1"/>
          </p:cNvSpPr>
          <p:nvPr>
            <p:ph type="sldImg" idx="2"/>
          </p:nvPr>
        </p:nvSpPr>
        <p:spPr>
          <a:xfrm>
            <a:off x="1939925" y="412750"/>
            <a:ext cx="1974850" cy="11112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585788" y="1585913"/>
            <a:ext cx="4683125" cy="12985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130550"/>
            <a:ext cx="2536825" cy="1651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316288" y="3130550"/>
            <a:ext cx="2536825" cy="165100"/>
          </a:xfrm>
          <a:prstGeom prst="rect">
            <a:avLst/>
          </a:prstGeom>
        </p:spPr>
        <p:txBody>
          <a:bodyPr vert="horz" lIns="91440" tIns="45720" rIns="91440" bIns="45720" rtlCol="0" anchor="b"/>
          <a:lstStyle>
            <a:lvl1pPr algn="r">
              <a:defRPr sz="1200"/>
            </a:lvl1pPr>
          </a:lstStyle>
          <a:p>
            <a:fld id="{16A89A69-0777-4BD6-9D2F-B95FBF28206E}" type="slidenum">
              <a:rPr lang="en-US" smtClean="0"/>
              <a:t>‹#›</a:t>
            </a:fld>
            <a:endParaRPr lang="en-US"/>
          </a:p>
        </p:txBody>
      </p:sp>
    </p:spTree>
    <p:extLst>
      <p:ext uri="{BB962C8B-B14F-4D97-AF65-F5344CB8AC3E}">
        <p14:creationId xmlns:p14="http://schemas.microsoft.com/office/powerpoint/2010/main" val="1435817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A89A69-0777-4BD6-9D2F-B95FBF28206E}" type="slidenum">
              <a:rPr lang="en-US" smtClean="0"/>
              <a:t>3</a:t>
            </a:fld>
            <a:endParaRPr lang="en-US"/>
          </a:p>
        </p:txBody>
      </p:sp>
    </p:spTree>
    <p:extLst>
      <p:ext uri="{BB962C8B-B14F-4D97-AF65-F5344CB8AC3E}">
        <p14:creationId xmlns:p14="http://schemas.microsoft.com/office/powerpoint/2010/main" val="2633931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39102" y="1021651"/>
            <a:ext cx="4976495" cy="69208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878205" y="1845564"/>
            <a:ext cx="4098290" cy="8239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512" y="8"/>
            <a:ext cx="5845810" cy="3288029"/>
          </a:xfrm>
          <a:custGeom>
            <a:avLst/>
            <a:gdLst/>
            <a:ahLst/>
            <a:cxnLst/>
            <a:rect l="l" t="t" r="r" b="b"/>
            <a:pathLst>
              <a:path w="5845810" h="3288029">
                <a:moveTo>
                  <a:pt x="0" y="3287938"/>
                </a:moveTo>
                <a:lnTo>
                  <a:pt x="5845240" y="3287938"/>
                </a:lnTo>
                <a:lnTo>
                  <a:pt x="5845240" y="0"/>
                </a:lnTo>
                <a:lnTo>
                  <a:pt x="0" y="0"/>
                </a:lnTo>
                <a:lnTo>
                  <a:pt x="0" y="3287938"/>
                </a:lnTo>
                <a:close/>
              </a:path>
            </a:pathLst>
          </a:custGeom>
          <a:solidFill>
            <a:srgbClr val="282937"/>
          </a:solidFill>
        </p:spPr>
        <p:txBody>
          <a:bodyPr wrap="square" lIns="0" tIns="0" rIns="0" bIns="0" rtlCol="0"/>
          <a:lstStyle/>
          <a:p>
            <a:endParaRPr/>
          </a:p>
        </p:txBody>
      </p:sp>
      <p:sp>
        <p:nvSpPr>
          <p:cNvPr id="17" name="bg object 17"/>
          <p:cNvSpPr/>
          <p:nvPr/>
        </p:nvSpPr>
        <p:spPr>
          <a:xfrm>
            <a:off x="3582949" y="12"/>
            <a:ext cx="2264410" cy="1628139"/>
          </a:xfrm>
          <a:custGeom>
            <a:avLst/>
            <a:gdLst/>
            <a:ahLst/>
            <a:cxnLst/>
            <a:rect l="l" t="t" r="r" b="b"/>
            <a:pathLst>
              <a:path w="2264410" h="1628139">
                <a:moveTo>
                  <a:pt x="939330" y="1012659"/>
                </a:moveTo>
                <a:lnTo>
                  <a:pt x="555586" y="628129"/>
                </a:lnTo>
                <a:lnTo>
                  <a:pt x="0" y="1183741"/>
                </a:lnTo>
                <a:lnTo>
                  <a:pt x="383717" y="1568259"/>
                </a:lnTo>
                <a:lnTo>
                  <a:pt x="939330" y="1012659"/>
                </a:lnTo>
                <a:close/>
              </a:path>
              <a:path w="2264410" h="1628139">
                <a:moveTo>
                  <a:pt x="2263787" y="178587"/>
                </a:moveTo>
                <a:lnTo>
                  <a:pt x="2085200" y="0"/>
                </a:lnTo>
                <a:lnTo>
                  <a:pt x="1219022" y="0"/>
                </a:lnTo>
                <a:lnTo>
                  <a:pt x="621576" y="597433"/>
                </a:lnTo>
                <a:lnTo>
                  <a:pt x="1652104" y="1627962"/>
                </a:lnTo>
                <a:lnTo>
                  <a:pt x="2263787" y="1016292"/>
                </a:lnTo>
                <a:lnTo>
                  <a:pt x="2263787" y="178587"/>
                </a:lnTo>
                <a:close/>
              </a:path>
            </a:pathLst>
          </a:custGeom>
          <a:solidFill>
            <a:srgbClr val="6FB0DA"/>
          </a:solidFill>
        </p:spPr>
        <p:txBody>
          <a:bodyPr wrap="square" lIns="0" tIns="0" rIns="0" bIns="0" rtlCol="0"/>
          <a:lstStyle/>
          <a:p>
            <a:endParaRPr/>
          </a:p>
        </p:txBody>
      </p:sp>
      <p:sp>
        <p:nvSpPr>
          <p:cNvPr id="18" name="bg object 18"/>
          <p:cNvSpPr/>
          <p:nvPr/>
        </p:nvSpPr>
        <p:spPr>
          <a:xfrm>
            <a:off x="3411077" y="457056"/>
            <a:ext cx="758190" cy="758190"/>
          </a:xfrm>
          <a:custGeom>
            <a:avLst/>
            <a:gdLst/>
            <a:ahLst/>
            <a:cxnLst/>
            <a:rect l="l" t="t" r="r" b="b"/>
            <a:pathLst>
              <a:path w="758189" h="758190">
                <a:moveTo>
                  <a:pt x="555589" y="0"/>
                </a:moveTo>
                <a:lnTo>
                  <a:pt x="0" y="555604"/>
                </a:lnTo>
                <a:lnTo>
                  <a:pt x="202265" y="757857"/>
                </a:lnTo>
                <a:lnTo>
                  <a:pt x="757854" y="201454"/>
                </a:lnTo>
                <a:lnTo>
                  <a:pt x="555589" y="0"/>
                </a:lnTo>
                <a:close/>
              </a:path>
            </a:pathLst>
          </a:custGeom>
          <a:solidFill>
            <a:srgbClr val="484C67"/>
          </a:solidFill>
        </p:spPr>
        <p:txBody>
          <a:bodyPr wrap="square" lIns="0" tIns="0" rIns="0" bIns="0" rtlCol="0"/>
          <a:lstStyle/>
          <a:p>
            <a:endParaRPr/>
          </a:p>
        </p:txBody>
      </p:sp>
      <p:sp>
        <p:nvSpPr>
          <p:cNvPr id="19" name="bg object 19"/>
          <p:cNvSpPr/>
          <p:nvPr/>
        </p:nvSpPr>
        <p:spPr>
          <a:xfrm>
            <a:off x="5286451" y="1110581"/>
            <a:ext cx="560705" cy="622300"/>
          </a:xfrm>
          <a:custGeom>
            <a:avLst/>
            <a:gdLst/>
            <a:ahLst/>
            <a:cxnLst/>
            <a:rect l="l" t="t" r="r" b="b"/>
            <a:pathLst>
              <a:path w="560704" h="622300">
                <a:moveTo>
                  <a:pt x="560295" y="0"/>
                </a:moveTo>
                <a:lnTo>
                  <a:pt x="0" y="559793"/>
                </a:lnTo>
                <a:lnTo>
                  <a:pt x="62240" y="622039"/>
                </a:lnTo>
                <a:lnTo>
                  <a:pt x="560295" y="123539"/>
                </a:lnTo>
                <a:lnTo>
                  <a:pt x="560295" y="0"/>
                </a:lnTo>
                <a:close/>
              </a:path>
            </a:pathLst>
          </a:custGeom>
          <a:solidFill>
            <a:srgbClr val="6FB0DA"/>
          </a:solidFill>
        </p:spPr>
        <p:txBody>
          <a:bodyPr wrap="square" lIns="0" tIns="0" rIns="0" bIns="0" rtlCol="0"/>
          <a:lstStyle/>
          <a:p>
            <a:endParaRPr/>
          </a:p>
        </p:txBody>
      </p:sp>
      <p:sp>
        <p:nvSpPr>
          <p:cNvPr id="20" name="bg object 20"/>
          <p:cNvSpPr/>
          <p:nvPr/>
        </p:nvSpPr>
        <p:spPr>
          <a:xfrm>
            <a:off x="1512" y="2174022"/>
            <a:ext cx="1475740" cy="1114425"/>
          </a:xfrm>
          <a:custGeom>
            <a:avLst/>
            <a:gdLst/>
            <a:ahLst/>
            <a:cxnLst/>
            <a:rect l="l" t="t" r="r" b="b"/>
            <a:pathLst>
              <a:path w="1475740" h="1114425">
                <a:moveTo>
                  <a:pt x="445032" y="0"/>
                </a:moveTo>
                <a:lnTo>
                  <a:pt x="0" y="444856"/>
                </a:lnTo>
                <a:lnTo>
                  <a:pt x="0" y="1113924"/>
                </a:lnTo>
                <a:lnTo>
                  <a:pt x="1391791" y="1113924"/>
                </a:lnTo>
                <a:lnTo>
                  <a:pt x="1475551" y="1030125"/>
                </a:lnTo>
                <a:lnTo>
                  <a:pt x="445032" y="0"/>
                </a:lnTo>
                <a:close/>
              </a:path>
            </a:pathLst>
          </a:custGeom>
          <a:solidFill>
            <a:srgbClr val="484C67"/>
          </a:solidFill>
        </p:spPr>
        <p:txBody>
          <a:bodyPr wrap="square" lIns="0" tIns="0" rIns="0" bIns="0" rtlCol="0"/>
          <a:lstStyle/>
          <a:p>
            <a:endParaRPr/>
          </a:p>
        </p:txBody>
      </p:sp>
      <p:sp>
        <p:nvSpPr>
          <p:cNvPr id="21" name="bg object 21"/>
          <p:cNvSpPr/>
          <p:nvPr/>
        </p:nvSpPr>
        <p:spPr>
          <a:xfrm>
            <a:off x="1512" y="1298544"/>
            <a:ext cx="615950" cy="1231265"/>
          </a:xfrm>
          <a:custGeom>
            <a:avLst/>
            <a:gdLst/>
            <a:ahLst/>
            <a:cxnLst/>
            <a:rect l="l" t="t" r="r" b="b"/>
            <a:pathLst>
              <a:path w="615950" h="1231264">
                <a:moveTo>
                  <a:pt x="0" y="0"/>
                </a:moveTo>
                <a:lnTo>
                  <a:pt x="0" y="1231134"/>
                </a:lnTo>
                <a:lnTo>
                  <a:pt x="615564" y="615562"/>
                </a:lnTo>
                <a:lnTo>
                  <a:pt x="0" y="0"/>
                </a:lnTo>
                <a:close/>
              </a:path>
            </a:pathLst>
          </a:custGeom>
          <a:solidFill>
            <a:srgbClr val="6FB0DA"/>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200" b="0" i="0">
                <a:solidFill>
                  <a:schemeClr val="bg1"/>
                </a:solidFill>
                <a:latin typeface="SimSun"/>
                <a:cs typeface="SimSu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0" i="0">
                <a:solidFill>
                  <a:schemeClr val="bg1"/>
                </a:solidFill>
                <a:latin typeface="SimSun"/>
                <a:cs typeface="SimSun"/>
              </a:defRPr>
            </a:lvl1pPr>
          </a:lstStyle>
          <a:p>
            <a:endParaRPr/>
          </a:p>
        </p:txBody>
      </p:sp>
      <p:sp>
        <p:nvSpPr>
          <p:cNvPr id="3" name="Holder 3"/>
          <p:cNvSpPr>
            <a:spLocks noGrp="1"/>
          </p:cNvSpPr>
          <p:nvPr>
            <p:ph sz="half" idx="2"/>
          </p:nvPr>
        </p:nvSpPr>
        <p:spPr>
          <a:xfrm>
            <a:off x="292735" y="757999"/>
            <a:ext cx="2546794" cy="217512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015170" y="757999"/>
            <a:ext cx="2546794" cy="217512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0" i="0">
                <a:solidFill>
                  <a:schemeClr val="bg1"/>
                </a:solidFill>
                <a:latin typeface="SimSun"/>
                <a:cs typeface="SimSu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512" y="8"/>
            <a:ext cx="5845810" cy="3288029"/>
          </a:xfrm>
          <a:custGeom>
            <a:avLst/>
            <a:gdLst/>
            <a:ahLst/>
            <a:cxnLst/>
            <a:rect l="l" t="t" r="r" b="b"/>
            <a:pathLst>
              <a:path w="5845810" h="3288029">
                <a:moveTo>
                  <a:pt x="0" y="3287938"/>
                </a:moveTo>
                <a:lnTo>
                  <a:pt x="5845240" y="3287938"/>
                </a:lnTo>
                <a:lnTo>
                  <a:pt x="5845240" y="0"/>
                </a:lnTo>
                <a:lnTo>
                  <a:pt x="0" y="0"/>
                </a:lnTo>
                <a:lnTo>
                  <a:pt x="0" y="3287938"/>
                </a:lnTo>
                <a:close/>
              </a:path>
            </a:pathLst>
          </a:custGeom>
          <a:solidFill>
            <a:srgbClr val="282937"/>
          </a:solidFill>
        </p:spPr>
        <p:txBody>
          <a:bodyPr wrap="square" lIns="0" tIns="0" rIns="0" bIns="0" rtlCol="0"/>
          <a:lstStyle/>
          <a:p>
            <a:endParaRPr/>
          </a:p>
        </p:txBody>
      </p:sp>
      <p:sp>
        <p:nvSpPr>
          <p:cNvPr id="2" name="Holder 2"/>
          <p:cNvSpPr>
            <a:spLocks noGrp="1"/>
          </p:cNvSpPr>
          <p:nvPr>
            <p:ph type="title"/>
          </p:nvPr>
        </p:nvSpPr>
        <p:spPr>
          <a:xfrm>
            <a:off x="118502" y="618693"/>
            <a:ext cx="5617694" cy="208280"/>
          </a:xfrm>
          <a:prstGeom prst="rect">
            <a:avLst/>
          </a:prstGeom>
        </p:spPr>
        <p:txBody>
          <a:bodyPr wrap="square" lIns="0" tIns="0" rIns="0" bIns="0">
            <a:spAutoFit/>
          </a:bodyPr>
          <a:lstStyle>
            <a:lvl1pPr>
              <a:defRPr sz="1200" b="0" i="0">
                <a:solidFill>
                  <a:schemeClr val="bg1"/>
                </a:solidFill>
                <a:latin typeface="SimSun"/>
                <a:cs typeface="SimSun"/>
              </a:defRPr>
            </a:lvl1pPr>
          </a:lstStyle>
          <a:p>
            <a:endParaRPr/>
          </a:p>
        </p:txBody>
      </p:sp>
      <p:sp>
        <p:nvSpPr>
          <p:cNvPr id="3" name="Holder 3"/>
          <p:cNvSpPr>
            <a:spLocks noGrp="1"/>
          </p:cNvSpPr>
          <p:nvPr>
            <p:ph type="body" idx="1"/>
          </p:nvPr>
        </p:nvSpPr>
        <p:spPr>
          <a:xfrm>
            <a:off x="292735" y="757999"/>
            <a:ext cx="5269230" cy="217512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990598" y="3064954"/>
            <a:ext cx="1873504" cy="16478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92735" y="3064954"/>
            <a:ext cx="1346581" cy="16478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11/29/2023</a:t>
            </a:fld>
            <a:endParaRPr lang="en-US"/>
          </a:p>
        </p:txBody>
      </p:sp>
      <p:sp>
        <p:nvSpPr>
          <p:cNvPr id="6" name="Holder 6"/>
          <p:cNvSpPr>
            <a:spLocks noGrp="1"/>
          </p:cNvSpPr>
          <p:nvPr>
            <p:ph type="sldNum" sz="quarter" idx="7"/>
          </p:nvPr>
        </p:nvSpPr>
        <p:spPr>
          <a:xfrm>
            <a:off x="4215384" y="3064954"/>
            <a:ext cx="1346581" cy="16478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69098" y="1888166"/>
            <a:ext cx="777875" cy="1111250"/>
          </a:xfrm>
          <a:custGeom>
            <a:avLst/>
            <a:gdLst/>
            <a:ahLst/>
            <a:cxnLst/>
            <a:rect l="l" t="t" r="r" b="b"/>
            <a:pathLst>
              <a:path w="777875" h="1111250">
                <a:moveTo>
                  <a:pt x="555619" y="0"/>
                </a:moveTo>
                <a:lnTo>
                  <a:pt x="0" y="555604"/>
                </a:lnTo>
                <a:lnTo>
                  <a:pt x="555619" y="1111197"/>
                </a:lnTo>
                <a:lnTo>
                  <a:pt x="777632" y="889182"/>
                </a:lnTo>
                <a:lnTo>
                  <a:pt x="777632" y="222018"/>
                </a:lnTo>
                <a:lnTo>
                  <a:pt x="555619" y="0"/>
                </a:lnTo>
                <a:close/>
              </a:path>
            </a:pathLst>
          </a:custGeom>
          <a:solidFill>
            <a:srgbClr val="484C67"/>
          </a:solidFill>
        </p:spPr>
        <p:txBody>
          <a:bodyPr wrap="square" lIns="0" tIns="0" rIns="0" bIns="0" rtlCol="0"/>
          <a:lstStyle/>
          <a:p>
            <a:endParaRPr/>
          </a:p>
        </p:txBody>
      </p:sp>
      <p:grpSp>
        <p:nvGrpSpPr>
          <p:cNvPr id="3" name="object 3"/>
          <p:cNvGrpSpPr/>
          <p:nvPr/>
        </p:nvGrpSpPr>
        <p:grpSpPr>
          <a:xfrm>
            <a:off x="2600837" y="2575346"/>
            <a:ext cx="1111250" cy="713105"/>
            <a:chOff x="2600837" y="2575346"/>
            <a:chExt cx="1111250" cy="713105"/>
          </a:xfrm>
        </p:grpSpPr>
        <p:sp>
          <p:nvSpPr>
            <p:cNvPr id="4" name="object 4"/>
            <p:cNvSpPr/>
            <p:nvPr/>
          </p:nvSpPr>
          <p:spPr>
            <a:xfrm>
              <a:off x="2787598" y="2747223"/>
              <a:ext cx="924560" cy="541020"/>
            </a:xfrm>
            <a:custGeom>
              <a:avLst/>
              <a:gdLst/>
              <a:ahLst/>
              <a:cxnLst/>
              <a:rect l="l" t="t" r="r" b="b"/>
              <a:pathLst>
                <a:path w="924560" h="541020">
                  <a:moveTo>
                    <a:pt x="540695" y="0"/>
                  </a:moveTo>
                  <a:lnTo>
                    <a:pt x="0" y="540723"/>
                  </a:lnTo>
                  <a:lnTo>
                    <a:pt x="767438" y="540723"/>
                  </a:lnTo>
                  <a:lnTo>
                    <a:pt x="924435" y="383724"/>
                  </a:lnTo>
                  <a:lnTo>
                    <a:pt x="540695" y="0"/>
                  </a:lnTo>
                  <a:close/>
                </a:path>
              </a:pathLst>
            </a:custGeom>
            <a:solidFill>
              <a:srgbClr val="484C67"/>
            </a:solidFill>
          </p:spPr>
          <p:txBody>
            <a:bodyPr wrap="square" lIns="0" tIns="0" rIns="0" bIns="0" rtlCol="0"/>
            <a:lstStyle/>
            <a:p>
              <a:endParaRPr/>
            </a:p>
          </p:txBody>
        </p:sp>
        <p:sp>
          <p:nvSpPr>
            <p:cNvPr id="5" name="object 5"/>
            <p:cNvSpPr/>
            <p:nvPr/>
          </p:nvSpPr>
          <p:spPr>
            <a:xfrm>
              <a:off x="2600837" y="2575346"/>
              <a:ext cx="758190" cy="713105"/>
            </a:xfrm>
            <a:custGeom>
              <a:avLst/>
              <a:gdLst/>
              <a:ahLst/>
              <a:cxnLst/>
              <a:rect l="l" t="t" r="r" b="b"/>
              <a:pathLst>
                <a:path w="758189" h="713104">
                  <a:moveTo>
                    <a:pt x="555580" y="0"/>
                  </a:moveTo>
                  <a:lnTo>
                    <a:pt x="0" y="556402"/>
                  </a:lnTo>
                  <a:lnTo>
                    <a:pt x="156815" y="712600"/>
                  </a:lnTo>
                  <a:lnTo>
                    <a:pt x="247504" y="712600"/>
                  </a:lnTo>
                  <a:lnTo>
                    <a:pt x="757845" y="202250"/>
                  </a:lnTo>
                  <a:lnTo>
                    <a:pt x="555580" y="0"/>
                  </a:lnTo>
                  <a:close/>
                </a:path>
              </a:pathLst>
            </a:custGeom>
            <a:solidFill>
              <a:srgbClr val="6FB0DA"/>
            </a:solidFill>
          </p:spPr>
          <p:txBody>
            <a:bodyPr wrap="square" lIns="0" tIns="0" rIns="0" bIns="0" rtlCol="0"/>
            <a:lstStyle/>
            <a:p>
              <a:endParaRPr/>
            </a:p>
          </p:txBody>
        </p:sp>
      </p:grpSp>
      <p:sp>
        <p:nvSpPr>
          <p:cNvPr id="6" name="object 6"/>
          <p:cNvSpPr/>
          <p:nvPr/>
        </p:nvSpPr>
        <p:spPr>
          <a:xfrm>
            <a:off x="3805001" y="2205383"/>
            <a:ext cx="1845310" cy="1082675"/>
          </a:xfrm>
          <a:custGeom>
            <a:avLst/>
            <a:gdLst/>
            <a:ahLst/>
            <a:cxnLst/>
            <a:rect l="l" t="t" r="r" b="b"/>
            <a:pathLst>
              <a:path w="1845310" h="1082675">
                <a:moveTo>
                  <a:pt x="922842" y="0"/>
                </a:moveTo>
                <a:lnTo>
                  <a:pt x="0" y="922447"/>
                </a:lnTo>
                <a:lnTo>
                  <a:pt x="160181" y="1082563"/>
                </a:lnTo>
                <a:lnTo>
                  <a:pt x="1684849" y="1082563"/>
                </a:lnTo>
                <a:lnTo>
                  <a:pt x="1844893" y="922447"/>
                </a:lnTo>
                <a:lnTo>
                  <a:pt x="922842" y="0"/>
                </a:lnTo>
                <a:close/>
              </a:path>
            </a:pathLst>
          </a:custGeom>
          <a:solidFill>
            <a:srgbClr val="6FB0DA"/>
          </a:solidFill>
        </p:spPr>
        <p:txBody>
          <a:bodyPr wrap="square" lIns="0" tIns="0" rIns="0" bIns="0" rtlCol="0"/>
          <a:lstStyle/>
          <a:p>
            <a:endParaRPr/>
          </a:p>
        </p:txBody>
      </p:sp>
      <p:sp>
        <p:nvSpPr>
          <p:cNvPr id="7" name="object 7"/>
          <p:cNvSpPr/>
          <p:nvPr/>
        </p:nvSpPr>
        <p:spPr>
          <a:xfrm>
            <a:off x="1512" y="0"/>
            <a:ext cx="749300" cy="801370"/>
          </a:xfrm>
          <a:custGeom>
            <a:avLst/>
            <a:gdLst/>
            <a:ahLst/>
            <a:cxnLst/>
            <a:rect l="l" t="t" r="r" b="b"/>
            <a:pathLst>
              <a:path w="749300" h="801370">
                <a:moveTo>
                  <a:pt x="610284" y="0"/>
                </a:moveTo>
                <a:lnTo>
                  <a:pt x="0" y="0"/>
                </a:lnTo>
                <a:lnTo>
                  <a:pt x="0" y="714296"/>
                </a:lnTo>
                <a:lnTo>
                  <a:pt x="86618" y="800968"/>
                </a:lnTo>
                <a:lnTo>
                  <a:pt x="749176" y="138805"/>
                </a:lnTo>
                <a:lnTo>
                  <a:pt x="610284" y="0"/>
                </a:lnTo>
                <a:close/>
              </a:path>
            </a:pathLst>
          </a:custGeom>
          <a:solidFill>
            <a:srgbClr val="6FB0DA"/>
          </a:solidFill>
        </p:spPr>
        <p:txBody>
          <a:bodyPr wrap="square" lIns="0" tIns="0" rIns="0" bIns="0" rtlCol="0"/>
          <a:lstStyle/>
          <a:p>
            <a:endParaRPr/>
          </a:p>
        </p:txBody>
      </p:sp>
      <p:grpSp>
        <p:nvGrpSpPr>
          <p:cNvPr id="8" name="object 8"/>
          <p:cNvGrpSpPr/>
          <p:nvPr/>
        </p:nvGrpSpPr>
        <p:grpSpPr>
          <a:xfrm>
            <a:off x="2922155" y="0"/>
            <a:ext cx="2924818" cy="2998350"/>
            <a:chOff x="2924293" y="0"/>
            <a:chExt cx="2924818" cy="2998350"/>
          </a:xfrm>
        </p:grpSpPr>
        <p:pic>
          <p:nvPicPr>
            <p:cNvPr id="9" name="object 9"/>
            <p:cNvPicPr/>
            <p:nvPr/>
          </p:nvPicPr>
          <p:blipFill>
            <a:blip r:embed="rId2" cstate="print"/>
            <a:stretch>
              <a:fillRect/>
            </a:stretch>
          </p:blipFill>
          <p:spPr>
            <a:xfrm>
              <a:off x="2924293" y="1296567"/>
              <a:ext cx="1701777" cy="1701783"/>
            </a:xfrm>
            <a:prstGeom prst="rect">
              <a:avLst/>
            </a:prstGeom>
          </p:spPr>
        </p:pic>
        <p:pic>
          <p:nvPicPr>
            <p:cNvPr id="10" name="object 10"/>
            <p:cNvPicPr/>
            <p:nvPr/>
          </p:nvPicPr>
          <p:blipFill>
            <a:blip r:embed="rId3" cstate="print"/>
            <a:stretch>
              <a:fillRect/>
            </a:stretch>
          </p:blipFill>
          <p:spPr>
            <a:xfrm>
              <a:off x="3776136" y="0"/>
              <a:ext cx="2072975" cy="2367570"/>
            </a:xfrm>
            <a:prstGeom prst="rect">
              <a:avLst/>
            </a:prstGeom>
          </p:spPr>
        </p:pic>
      </p:grpSp>
      <p:sp>
        <p:nvSpPr>
          <p:cNvPr id="13" name="TextBox 12">
            <a:extLst>
              <a:ext uri="{FF2B5EF4-FFF2-40B4-BE49-F238E27FC236}">
                <a16:creationId xmlns:a16="http://schemas.microsoft.com/office/drawing/2014/main" xmlns="" id="{68F0B372-EAE7-4383-A848-D7752DDA8C03}"/>
              </a:ext>
            </a:extLst>
          </p:cNvPr>
          <p:cNvSpPr txBox="1"/>
          <p:nvPr/>
        </p:nvSpPr>
        <p:spPr>
          <a:xfrm>
            <a:off x="380203" y="696402"/>
            <a:ext cx="2793877" cy="830997"/>
          </a:xfrm>
          <a:prstGeom prst="rect">
            <a:avLst/>
          </a:prstGeom>
          <a:noFill/>
        </p:spPr>
        <p:txBody>
          <a:bodyPr wrap="square" rtlCol="0">
            <a:spAutoFit/>
          </a:bodyPr>
          <a:lstStyle/>
          <a:p>
            <a:r>
              <a:rPr lang="en-US" sz="1600" b="1" dirty="0">
                <a:solidFill>
                  <a:schemeClr val="bg1"/>
                </a:solidFill>
              </a:rPr>
              <a:t>Distributed Pixels: Advancing Image Compression in Parallel Computing</a:t>
            </a:r>
            <a:endParaRPr lang="en-US" sz="1600" dirty="0">
              <a:solidFill>
                <a:schemeClr val="bg1"/>
              </a:solidFill>
            </a:endParaRPr>
          </a:p>
        </p:txBody>
      </p:sp>
      <p:sp>
        <p:nvSpPr>
          <p:cNvPr id="14" name="TextBox 13">
            <a:extLst>
              <a:ext uri="{FF2B5EF4-FFF2-40B4-BE49-F238E27FC236}">
                <a16:creationId xmlns:a16="http://schemas.microsoft.com/office/drawing/2014/main" xmlns="" id="{DE864995-2335-45CF-879B-B1E7A2BFF41D}"/>
              </a:ext>
            </a:extLst>
          </p:cNvPr>
          <p:cNvSpPr txBox="1"/>
          <p:nvPr/>
        </p:nvSpPr>
        <p:spPr>
          <a:xfrm>
            <a:off x="372061" y="2386816"/>
            <a:ext cx="1249573" cy="276999"/>
          </a:xfrm>
          <a:prstGeom prst="rect">
            <a:avLst/>
          </a:prstGeom>
          <a:noFill/>
        </p:spPr>
        <p:txBody>
          <a:bodyPr wrap="none" rtlCol="0">
            <a:spAutoFit/>
          </a:bodyPr>
          <a:lstStyle/>
          <a:p>
            <a:r>
              <a:rPr lang="en-US" sz="1200" dirty="0">
                <a:solidFill>
                  <a:schemeClr val="bg1"/>
                </a:solidFill>
              </a:rPr>
              <a:t>Semester project</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4888400-13B2-464C-9BA4-751219D46015}"/>
              </a:ext>
            </a:extLst>
          </p:cNvPr>
          <p:cNvSpPr txBox="1"/>
          <p:nvPr/>
        </p:nvSpPr>
        <p:spPr>
          <a:xfrm>
            <a:off x="915934" y="196198"/>
            <a:ext cx="1980029" cy="523220"/>
          </a:xfrm>
          <a:prstGeom prst="rect">
            <a:avLst/>
          </a:prstGeom>
          <a:noFill/>
        </p:spPr>
        <p:txBody>
          <a:bodyPr wrap="none" rtlCol="0">
            <a:spAutoFit/>
          </a:bodyPr>
          <a:lstStyle/>
          <a:p>
            <a:pPr algn="ctr"/>
            <a:r>
              <a:rPr lang="en-US" sz="2800" dirty="0">
                <a:solidFill>
                  <a:schemeClr val="bg1"/>
                </a:solidFill>
                <a:latin typeface="SimSun" panose="02010600030101010101" pitchFamily="2" charset="-122"/>
                <a:ea typeface="SimSun" panose="02010600030101010101" pitchFamily="2" charset="-122"/>
              </a:rPr>
              <a:t>CONCLUSION</a:t>
            </a:r>
          </a:p>
        </p:txBody>
      </p:sp>
      <p:sp>
        <p:nvSpPr>
          <p:cNvPr id="3" name="object 13">
            <a:extLst>
              <a:ext uri="{FF2B5EF4-FFF2-40B4-BE49-F238E27FC236}">
                <a16:creationId xmlns:a16="http://schemas.microsoft.com/office/drawing/2014/main" xmlns="" id="{7371DFAD-D308-4F7F-A79A-A7544AC199BD}"/>
              </a:ext>
            </a:extLst>
          </p:cNvPr>
          <p:cNvSpPr/>
          <p:nvPr/>
        </p:nvSpPr>
        <p:spPr>
          <a:xfrm>
            <a:off x="1298261" y="719418"/>
            <a:ext cx="1294130" cy="30480"/>
          </a:xfrm>
          <a:custGeom>
            <a:avLst/>
            <a:gdLst/>
            <a:ahLst/>
            <a:cxnLst/>
            <a:rect l="l" t="t" r="r" b="b"/>
            <a:pathLst>
              <a:path w="1294130" h="30480">
                <a:moveTo>
                  <a:pt x="1293863" y="0"/>
                </a:moveTo>
                <a:lnTo>
                  <a:pt x="0" y="0"/>
                </a:lnTo>
                <a:lnTo>
                  <a:pt x="0" y="30454"/>
                </a:lnTo>
                <a:lnTo>
                  <a:pt x="1293863" y="30454"/>
                </a:lnTo>
                <a:lnTo>
                  <a:pt x="1293863" y="0"/>
                </a:lnTo>
                <a:close/>
              </a:path>
            </a:pathLst>
          </a:custGeom>
          <a:solidFill>
            <a:srgbClr val="6FB0DA"/>
          </a:solidFill>
        </p:spPr>
        <p:txBody>
          <a:bodyPr wrap="square" lIns="0" tIns="0" rIns="0" bIns="0" rtlCol="0"/>
          <a:lstStyle/>
          <a:p>
            <a:endParaRPr/>
          </a:p>
        </p:txBody>
      </p:sp>
      <p:sp>
        <p:nvSpPr>
          <p:cNvPr id="4" name="object 7">
            <a:extLst>
              <a:ext uri="{FF2B5EF4-FFF2-40B4-BE49-F238E27FC236}">
                <a16:creationId xmlns:a16="http://schemas.microsoft.com/office/drawing/2014/main" xmlns="" id="{56430209-6F48-4C79-9E9B-4E9921AC5886}"/>
              </a:ext>
            </a:extLst>
          </p:cNvPr>
          <p:cNvSpPr/>
          <p:nvPr/>
        </p:nvSpPr>
        <p:spPr>
          <a:xfrm>
            <a:off x="1512" y="2174022"/>
            <a:ext cx="1475740" cy="1114425"/>
          </a:xfrm>
          <a:custGeom>
            <a:avLst/>
            <a:gdLst/>
            <a:ahLst/>
            <a:cxnLst/>
            <a:rect l="l" t="t" r="r" b="b"/>
            <a:pathLst>
              <a:path w="1475740" h="1114425">
                <a:moveTo>
                  <a:pt x="445032" y="0"/>
                </a:moveTo>
                <a:lnTo>
                  <a:pt x="0" y="444856"/>
                </a:lnTo>
                <a:lnTo>
                  <a:pt x="0" y="1113924"/>
                </a:lnTo>
                <a:lnTo>
                  <a:pt x="1391791" y="1113924"/>
                </a:lnTo>
                <a:lnTo>
                  <a:pt x="1475551" y="1030125"/>
                </a:lnTo>
                <a:lnTo>
                  <a:pt x="445032" y="0"/>
                </a:lnTo>
                <a:close/>
              </a:path>
            </a:pathLst>
          </a:custGeom>
          <a:solidFill>
            <a:srgbClr val="484C67"/>
          </a:solidFill>
        </p:spPr>
        <p:txBody>
          <a:bodyPr wrap="square" lIns="0" tIns="0" rIns="0" bIns="0" rtlCol="0"/>
          <a:lstStyle/>
          <a:p>
            <a:endParaRPr dirty="0"/>
          </a:p>
        </p:txBody>
      </p:sp>
      <p:sp>
        <p:nvSpPr>
          <p:cNvPr id="5" name="object 8">
            <a:extLst>
              <a:ext uri="{FF2B5EF4-FFF2-40B4-BE49-F238E27FC236}">
                <a16:creationId xmlns:a16="http://schemas.microsoft.com/office/drawing/2014/main" xmlns="" id="{CD8FCDA7-18C1-49D6-8A9D-2D455698FBE4}"/>
              </a:ext>
            </a:extLst>
          </p:cNvPr>
          <p:cNvSpPr/>
          <p:nvPr/>
        </p:nvSpPr>
        <p:spPr>
          <a:xfrm>
            <a:off x="1512" y="1298544"/>
            <a:ext cx="615950" cy="1231265"/>
          </a:xfrm>
          <a:custGeom>
            <a:avLst/>
            <a:gdLst/>
            <a:ahLst/>
            <a:cxnLst/>
            <a:rect l="l" t="t" r="r" b="b"/>
            <a:pathLst>
              <a:path w="615950" h="1231264">
                <a:moveTo>
                  <a:pt x="0" y="0"/>
                </a:moveTo>
                <a:lnTo>
                  <a:pt x="0" y="1231134"/>
                </a:lnTo>
                <a:lnTo>
                  <a:pt x="615564" y="615562"/>
                </a:lnTo>
                <a:lnTo>
                  <a:pt x="0" y="0"/>
                </a:lnTo>
                <a:close/>
              </a:path>
            </a:pathLst>
          </a:custGeom>
          <a:solidFill>
            <a:srgbClr val="6FB0DA"/>
          </a:solidFill>
        </p:spPr>
        <p:txBody>
          <a:bodyPr wrap="square" lIns="0" tIns="0" rIns="0" bIns="0" rtlCol="0"/>
          <a:lstStyle/>
          <a:p>
            <a:endParaRPr/>
          </a:p>
        </p:txBody>
      </p:sp>
      <p:grpSp>
        <p:nvGrpSpPr>
          <p:cNvPr id="6" name="object 2">
            <a:extLst>
              <a:ext uri="{FF2B5EF4-FFF2-40B4-BE49-F238E27FC236}">
                <a16:creationId xmlns:a16="http://schemas.microsoft.com/office/drawing/2014/main" xmlns="" id="{859454FC-4BA7-4B38-B713-3331D173B290}"/>
              </a:ext>
            </a:extLst>
          </p:cNvPr>
          <p:cNvGrpSpPr/>
          <p:nvPr/>
        </p:nvGrpSpPr>
        <p:grpSpPr>
          <a:xfrm>
            <a:off x="3411077" y="0"/>
            <a:ext cx="2435860" cy="1732914"/>
            <a:chOff x="3411077" y="0"/>
            <a:chExt cx="2435860" cy="1732914"/>
          </a:xfrm>
        </p:grpSpPr>
        <p:sp>
          <p:nvSpPr>
            <p:cNvPr id="7" name="object 3">
              <a:extLst>
                <a:ext uri="{FF2B5EF4-FFF2-40B4-BE49-F238E27FC236}">
                  <a16:creationId xmlns:a16="http://schemas.microsoft.com/office/drawing/2014/main" xmlns="" id="{E11AEF66-22A6-49E1-B1E2-B381CDE045AF}"/>
                </a:ext>
              </a:extLst>
            </p:cNvPr>
            <p:cNvSpPr/>
            <p:nvPr/>
          </p:nvSpPr>
          <p:spPr>
            <a:xfrm>
              <a:off x="3582949" y="12"/>
              <a:ext cx="2264410" cy="1628139"/>
            </a:xfrm>
            <a:custGeom>
              <a:avLst/>
              <a:gdLst/>
              <a:ahLst/>
              <a:cxnLst/>
              <a:rect l="l" t="t" r="r" b="b"/>
              <a:pathLst>
                <a:path w="2264410" h="1628139">
                  <a:moveTo>
                    <a:pt x="939330" y="1012659"/>
                  </a:moveTo>
                  <a:lnTo>
                    <a:pt x="555586" y="628129"/>
                  </a:lnTo>
                  <a:lnTo>
                    <a:pt x="0" y="1183741"/>
                  </a:lnTo>
                  <a:lnTo>
                    <a:pt x="383717" y="1568259"/>
                  </a:lnTo>
                  <a:lnTo>
                    <a:pt x="939330" y="1012659"/>
                  </a:lnTo>
                  <a:close/>
                </a:path>
                <a:path w="2264410" h="1628139">
                  <a:moveTo>
                    <a:pt x="2263787" y="178587"/>
                  </a:moveTo>
                  <a:lnTo>
                    <a:pt x="2085200" y="0"/>
                  </a:lnTo>
                  <a:lnTo>
                    <a:pt x="1219022" y="0"/>
                  </a:lnTo>
                  <a:lnTo>
                    <a:pt x="621576" y="597433"/>
                  </a:lnTo>
                  <a:lnTo>
                    <a:pt x="1652104" y="1627962"/>
                  </a:lnTo>
                  <a:lnTo>
                    <a:pt x="2263787" y="1016292"/>
                  </a:lnTo>
                  <a:lnTo>
                    <a:pt x="2263787" y="178587"/>
                  </a:lnTo>
                  <a:close/>
                </a:path>
              </a:pathLst>
            </a:custGeom>
            <a:solidFill>
              <a:srgbClr val="6FB0DA"/>
            </a:solidFill>
          </p:spPr>
          <p:txBody>
            <a:bodyPr wrap="square" lIns="0" tIns="0" rIns="0" bIns="0" rtlCol="0"/>
            <a:lstStyle/>
            <a:p>
              <a:endParaRPr dirty="0"/>
            </a:p>
          </p:txBody>
        </p:sp>
        <p:sp>
          <p:nvSpPr>
            <p:cNvPr id="8" name="object 4">
              <a:extLst>
                <a:ext uri="{FF2B5EF4-FFF2-40B4-BE49-F238E27FC236}">
                  <a16:creationId xmlns:a16="http://schemas.microsoft.com/office/drawing/2014/main" xmlns="" id="{83BD2409-BA4B-4011-8D74-54A91E9A95BE}"/>
                </a:ext>
              </a:extLst>
            </p:cNvPr>
            <p:cNvSpPr/>
            <p:nvPr/>
          </p:nvSpPr>
          <p:spPr>
            <a:xfrm>
              <a:off x="3411077" y="457056"/>
              <a:ext cx="758190" cy="758190"/>
            </a:xfrm>
            <a:custGeom>
              <a:avLst/>
              <a:gdLst/>
              <a:ahLst/>
              <a:cxnLst/>
              <a:rect l="l" t="t" r="r" b="b"/>
              <a:pathLst>
                <a:path w="758189" h="758190">
                  <a:moveTo>
                    <a:pt x="555589" y="0"/>
                  </a:moveTo>
                  <a:lnTo>
                    <a:pt x="0" y="555604"/>
                  </a:lnTo>
                  <a:lnTo>
                    <a:pt x="202265" y="757857"/>
                  </a:lnTo>
                  <a:lnTo>
                    <a:pt x="757854" y="201454"/>
                  </a:lnTo>
                  <a:lnTo>
                    <a:pt x="555589" y="0"/>
                  </a:lnTo>
                  <a:close/>
                </a:path>
              </a:pathLst>
            </a:custGeom>
            <a:solidFill>
              <a:srgbClr val="484C67"/>
            </a:solidFill>
          </p:spPr>
          <p:txBody>
            <a:bodyPr wrap="square" lIns="0" tIns="0" rIns="0" bIns="0" rtlCol="0"/>
            <a:lstStyle/>
            <a:p>
              <a:endParaRPr/>
            </a:p>
          </p:txBody>
        </p:sp>
        <p:sp>
          <p:nvSpPr>
            <p:cNvPr id="9" name="object 5">
              <a:extLst>
                <a:ext uri="{FF2B5EF4-FFF2-40B4-BE49-F238E27FC236}">
                  <a16:creationId xmlns:a16="http://schemas.microsoft.com/office/drawing/2014/main" xmlns="" id="{4B8BA48A-12DD-40C1-A8BC-B95B55332973}"/>
                </a:ext>
              </a:extLst>
            </p:cNvPr>
            <p:cNvSpPr/>
            <p:nvPr/>
          </p:nvSpPr>
          <p:spPr>
            <a:xfrm>
              <a:off x="5286451" y="1110581"/>
              <a:ext cx="560705" cy="622300"/>
            </a:xfrm>
            <a:custGeom>
              <a:avLst/>
              <a:gdLst/>
              <a:ahLst/>
              <a:cxnLst/>
              <a:rect l="l" t="t" r="r" b="b"/>
              <a:pathLst>
                <a:path w="560704" h="622300">
                  <a:moveTo>
                    <a:pt x="560295" y="0"/>
                  </a:moveTo>
                  <a:lnTo>
                    <a:pt x="0" y="559793"/>
                  </a:lnTo>
                  <a:lnTo>
                    <a:pt x="62240" y="622039"/>
                  </a:lnTo>
                  <a:lnTo>
                    <a:pt x="560295" y="123539"/>
                  </a:lnTo>
                  <a:lnTo>
                    <a:pt x="560295" y="0"/>
                  </a:lnTo>
                  <a:close/>
                </a:path>
              </a:pathLst>
            </a:custGeom>
            <a:solidFill>
              <a:srgbClr val="6FB0DA"/>
            </a:solidFill>
          </p:spPr>
          <p:txBody>
            <a:bodyPr wrap="square" lIns="0" tIns="0" rIns="0" bIns="0" rtlCol="0"/>
            <a:lstStyle/>
            <a:p>
              <a:endParaRPr/>
            </a:p>
          </p:txBody>
        </p:sp>
      </p:grpSp>
      <p:sp>
        <p:nvSpPr>
          <p:cNvPr id="10" name="TextBox 9">
            <a:extLst>
              <a:ext uri="{FF2B5EF4-FFF2-40B4-BE49-F238E27FC236}">
                <a16:creationId xmlns:a16="http://schemas.microsoft.com/office/drawing/2014/main" xmlns="" id="{4E229EFF-FA6A-4674-8ABC-8158A18A7149}"/>
              </a:ext>
            </a:extLst>
          </p:cNvPr>
          <p:cNvSpPr txBox="1"/>
          <p:nvPr/>
        </p:nvSpPr>
        <p:spPr>
          <a:xfrm>
            <a:off x="934924" y="1052481"/>
            <a:ext cx="1905000" cy="1477328"/>
          </a:xfrm>
          <a:prstGeom prst="rect">
            <a:avLst/>
          </a:prstGeom>
          <a:noFill/>
        </p:spPr>
        <p:txBody>
          <a:bodyPr wrap="square" rtlCol="0">
            <a:spAutoFit/>
          </a:bodyPr>
          <a:lstStyle/>
          <a:p>
            <a:r>
              <a:rPr lang="en-US" sz="900" dirty="0">
                <a:solidFill>
                  <a:schemeClr val="bg1"/>
                </a:solidFill>
              </a:rPr>
              <a:t>In summary, our application of parallel computing in image compression not only significantly speeds up RGB value compression tasks but also demonstrates the potential for scalable and resource-efficient solutions, paving the way for enhanced performance in various image processing applications.</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A3648E7-A3B2-48BF-B802-D2ECE515DAAA}"/>
              </a:ext>
            </a:extLst>
          </p:cNvPr>
          <p:cNvSpPr txBox="1"/>
          <p:nvPr/>
        </p:nvSpPr>
        <p:spPr>
          <a:xfrm>
            <a:off x="1664404" y="1248515"/>
            <a:ext cx="2971800" cy="646331"/>
          </a:xfrm>
          <a:prstGeom prst="rect">
            <a:avLst/>
          </a:prstGeom>
          <a:noFill/>
        </p:spPr>
        <p:txBody>
          <a:bodyPr wrap="square" rtlCol="0">
            <a:spAutoFit/>
          </a:bodyPr>
          <a:lstStyle/>
          <a:p>
            <a:r>
              <a:rPr lang="en-US" sz="3600" dirty="0">
                <a:solidFill>
                  <a:schemeClr val="bg1"/>
                </a:solidFill>
                <a:latin typeface="SimSun" panose="02010600030101010101" pitchFamily="2" charset="-122"/>
                <a:ea typeface="SimSun" panose="02010600030101010101" pitchFamily="2" charset="-122"/>
              </a:rPr>
              <a:t>THANK YOU !</a:t>
            </a:r>
          </a:p>
        </p:txBody>
      </p:sp>
      <p:sp>
        <p:nvSpPr>
          <p:cNvPr id="3" name="object 13">
            <a:extLst>
              <a:ext uri="{FF2B5EF4-FFF2-40B4-BE49-F238E27FC236}">
                <a16:creationId xmlns:a16="http://schemas.microsoft.com/office/drawing/2014/main" xmlns="" id="{F1AED933-0DE6-4683-9DF0-22E44AEDEA80}"/>
              </a:ext>
            </a:extLst>
          </p:cNvPr>
          <p:cNvSpPr/>
          <p:nvPr/>
        </p:nvSpPr>
        <p:spPr>
          <a:xfrm>
            <a:off x="2177262" y="2028825"/>
            <a:ext cx="1294130" cy="30480"/>
          </a:xfrm>
          <a:custGeom>
            <a:avLst/>
            <a:gdLst/>
            <a:ahLst/>
            <a:cxnLst/>
            <a:rect l="l" t="t" r="r" b="b"/>
            <a:pathLst>
              <a:path w="1294130" h="30480">
                <a:moveTo>
                  <a:pt x="1293863" y="0"/>
                </a:moveTo>
                <a:lnTo>
                  <a:pt x="0" y="0"/>
                </a:lnTo>
                <a:lnTo>
                  <a:pt x="0" y="30454"/>
                </a:lnTo>
                <a:lnTo>
                  <a:pt x="1293863" y="30454"/>
                </a:lnTo>
                <a:lnTo>
                  <a:pt x="1293863" y="0"/>
                </a:lnTo>
                <a:close/>
              </a:path>
            </a:pathLst>
          </a:custGeom>
          <a:solidFill>
            <a:srgbClr val="6FB0DA"/>
          </a:solidFill>
        </p:spPr>
        <p:txBody>
          <a:bodyPr wrap="square" lIns="0" tIns="0" rIns="0" bIns="0" rtlCol="0"/>
          <a:lstStyle/>
          <a:p>
            <a:endParaRPr/>
          </a:p>
        </p:txBody>
      </p:sp>
      <p:grpSp>
        <p:nvGrpSpPr>
          <p:cNvPr id="4" name="object 5">
            <a:extLst>
              <a:ext uri="{FF2B5EF4-FFF2-40B4-BE49-F238E27FC236}">
                <a16:creationId xmlns:a16="http://schemas.microsoft.com/office/drawing/2014/main" xmlns="" id="{78222222-2862-47C3-9A9D-C58526D151AC}"/>
              </a:ext>
            </a:extLst>
          </p:cNvPr>
          <p:cNvGrpSpPr/>
          <p:nvPr/>
        </p:nvGrpSpPr>
        <p:grpSpPr>
          <a:xfrm>
            <a:off x="20828" y="7614"/>
            <a:ext cx="2156460" cy="2384425"/>
            <a:chOff x="1512" y="0"/>
            <a:chExt cx="2156460" cy="2384425"/>
          </a:xfrm>
        </p:grpSpPr>
        <p:sp>
          <p:nvSpPr>
            <p:cNvPr id="5" name="object 6">
              <a:extLst>
                <a:ext uri="{FF2B5EF4-FFF2-40B4-BE49-F238E27FC236}">
                  <a16:creationId xmlns:a16="http://schemas.microsoft.com/office/drawing/2014/main" xmlns="" id="{50CFE90C-21D2-4B6C-8A63-509AC4B8F340}"/>
                </a:ext>
              </a:extLst>
            </p:cNvPr>
            <p:cNvSpPr/>
            <p:nvPr/>
          </p:nvSpPr>
          <p:spPr>
            <a:xfrm>
              <a:off x="1706462" y="0"/>
              <a:ext cx="451484" cy="389890"/>
            </a:xfrm>
            <a:custGeom>
              <a:avLst/>
              <a:gdLst/>
              <a:ahLst/>
              <a:cxnLst/>
              <a:rect l="l" t="t" r="r" b="b"/>
              <a:pathLst>
                <a:path w="451485" h="389890">
                  <a:moveTo>
                    <a:pt x="451374" y="0"/>
                  </a:moveTo>
                  <a:lnTo>
                    <a:pt x="327853" y="0"/>
                  </a:lnTo>
                  <a:lnTo>
                    <a:pt x="0" y="328147"/>
                  </a:lnTo>
                  <a:lnTo>
                    <a:pt x="61438" y="389582"/>
                  </a:lnTo>
                  <a:lnTo>
                    <a:pt x="451374" y="0"/>
                  </a:lnTo>
                  <a:close/>
                </a:path>
              </a:pathLst>
            </a:custGeom>
            <a:solidFill>
              <a:srgbClr val="6FB0DA"/>
            </a:solidFill>
          </p:spPr>
          <p:txBody>
            <a:bodyPr wrap="square" lIns="0" tIns="0" rIns="0" bIns="0" rtlCol="0"/>
            <a:lstStyle/>
            <a:p>
              <a:endParaRPr/>
            </a:p>
          </p:txBody>
        </p:sp>
        <p:sp>
          <p:nvSpPr>
            <p:cNvPr id="6" name="object 7">
              <a:extLst>
                <a:ext uri="{FF2B5EF4-FFF2-40B4-BE49-F238E27FC236}">
                  <a16:creationId xmlns:a16="http://schemas.microsoft.com/office/drawing/2014/main" xmlns="" id="{A9058BC8-3F74-4F21-AC87-D5E885BEAE3D}"/>
                </a:ext>
              </a:extLst>
            </p:cNvPr>
            <p:cNvSpPr/>
            <p:nvPr/>
          </p:nvSpPr>
          <p:spPr>
            <a:xfrm>
              <a:off x="922592" y="193548"/>
              <a:ext cx="1111250" cy="1111250"/>
            </a:xfrm>
            <a:custGeom>
              <a:avLst/>
              <a:gdLst/>
              <a:ahLst/>
              <a:cxnLst/>
              <a:rect l="l" t="t" r="r" b="b"/>
              <a:pathLst>
                <a:path w="1111250" h="1111250">
                  <a:moveTo>
                    <a:pt x="555997" y="0"/>
                  </a:moveTo>
                  <a:lnTo>
                    <a:pt x="0" y="555604"/>
                  </a:lnTo>
                  <a:lnTo>
                    <a:pt x="555997" y="1111209"/>
                  </a:lnTo>
                  <a:lnTo>
                    <a:pt x="1111197" y="555604"/>
                  </a:lnTo>
                  <a:lnTo>
                    <a:pt x="555997" y="0"/>
                  </a:lnTo>
                  <a:close/>
                </a:path>
              </a:pathLst>
            </a:custGeom>
            <a:solidFill>
              <a:srgbClr val="484C67"/>
            </a:solidFill>
          </p:spPr>
          <p:txBody>
            <a:bodyPr wrap="square" lIns="0" tIns="0" rIns="0" bIns="0" rtlCol="0"/>
            <a:lstStyle/>
            <a:p>
              <a:endParaRPr/>
            </a:p>
          </p:txBody>
        </p:sp>
        <p:sp>
          <p:nvSpPr>
            <p:cNvPr id="7" name="object 8">
              <a:extLst>
                <a:ext uri="{FF2B5EF4-FFF2-40B4-BE49-F238E27FC236}">
                  <a16:creationId xmlns:a16="http://schemas.microsoft.com/office/drawing/2014/main" xmlns="" id="{4C48E9DA-E574-4CD9-9EA2-FA416D22935C}"/>
                </a:ext>
              </a:extLst>
            </p:cNvPr>
            <p:cNvSpPr/>
            <p:nvPr/>
          </p:nvSpPr>
          <p:spPr>
            <a:xfrm>
              <a:off x="1512" y="322993"/>
              <a:ext cx="1429385" cy="2061210"/>
            </a:xfrm>
            <a:custGeom>
              <a:avLst/>
              <a:gdLst/>
              <a:ahLst/>
              <a:cxnLst/>
              <a:rect l="l" t="t" r="r" b="b"/>
              <a:pathLst>
                <a:path w="1429385" h="2061210">
                  <a:moveTo>
                    <a:pt x="398644" y="0"/>
                  </a:moveTo>
                  <a:lnTo>
                    <a:pt x="0" y="398644"/>
                  </a:lnTo>
                  <a:lnTo>
                    <a:pt x="0" y="1662717"/>
                  </a:lnTo>
                  <a:lnTo>
                    <a:pt x="398644" y="2061054"/>
                  </a:lnTo>
                  <a:lnTo>
                    <a:pt x="1428774" y="1030924"/>
                  </a:lnTo>
                  <a:lnTo>
                    <a:pt x="398644" y="0"/>
                  </a:lnTo>
                  <a:close/>
                </a:path>
              </a:pathLst>
            </a:custGeom>
            <a:solidFill>
              <a:srgbClr val="6FB0DA"/>
            </a:solidFill>
          </p:spPr>
          <p:txBody>
            <a:bodyPr wrap="square" lIns="0" tIns="0" rIns="0" bIns="0" rtlCol="0"/>
            <a:lstStyle/>
            <a:p>
              <a:endParaRPr dirty="0"/>
            </a:p>
          </p:txBody>
        </p:sp>
      </p:grpSp>
      <p:sp>
        <p:nvSpPr>
          <p:cNvPr id="8" name="object 9">
            <a:extLst>
              <a:ext uri="{FF2B5EF4-FFF2-40B4-BE49-F238E27FC236}">
                <a16:creationId xmlns:a16="http://schemas.microsoft.com/office/drawing/2014/main" xmlns="" id="{C23B14C7-8D8A-4EFC-8104-272C4AAFE697}"/>
              </a:ext>
            </a:extLst>
          </p:cNvPr>
          <p:cNvSpPr/>
          <p:nvPr/>
        </p:nvSpPr>
        <p:spPr>
          <a:xfrm>
            <a:off x="4247449" y="0"/>
            <a:ext cx="1599565" cy="1703705"/>
          </a:xfrm>
          <a:custGeom>
            <a:avLst/>
            <a:gdLst/>
            <a:ahLst/>
            <a:cxnLst/>
            <a:rect l="l" t="t" r="r" b="b"/>
            <a:pathLst>
              <a:path w="1599564" h="1703705">
                <a:moveTo>
                  <a:pt x="1388727" y="0"/>
                </a:moveTo>
                <a:lnTo>
                  <a:pt x="672847" y="0"/>
                </a:lnTo>
                <a:lnTo>
                  <a:pt x="0" y="672333"/>
                </a:lnTo>
                <a:lnTo>
                  <a:pt x="1030925" y="1703259"/>
                </a:lnTo>
                <a:lnTo>
                  <a:pt x="1599294" y="1134452"/>
                </a:lnTo>
                <a:lnTo>
                  <a:pt x="1599294" y="210568"/>
                </a:lnTo>
                <a:lnTo>
                  <a:pt x="1388727" y="0"/>
                </a:lnTo>
                <a:close/>
              </a:path>
            </a:pathLst>
          </a:custGeom>
          <a:solidFill>
            <a:srgbClr val="484C67"/>
          </a:solidFill>
        </p:spPr>
        <p:txBody>
          <a:bodyPr wrap="square" lIns="0" tIns="0" rIns="0" bIns="0" rtlCol="0"/>
          <a:lstStyle/>
          <a:p>
            <a:endParaRPr dirty="0"/>
          </a:p>
        </p:txBody>
      </p:sp>
      <p:sp>
        <p:nvSpPr>
          <p:cNvPr id="9" name="object 10">
            <a:extLst>
              <a:ext uri="{FF2B5EF4-FFF2-40B4-BE49-F238E27FC236}">
                <a16:creationId xmlns:a16="http://schemas.microsoft.com/office/drawing/2014/main" xmlns="" id="{B795CAD8-9116-468B-8D45-1338115A9B71}"/>
              </a:ext>
            </a:extLst>
          </p:cNvPr>
          <p:cNvSpPr/>
          <p:nvPr/>
        </p:nvSpPr>
        <p:spPr>
          <a:xfrm>
            <a:off x="182483" y="0"/>
            <a:ext cx="1385570" cy="692785"/>
          </a:xfrm>
          <a:custGeom>
            <a:avLst/>
            <a:gdLst/>
            <a:ahLst/>
            <a:cxnLst/>
            <a:rect l="l" t="t" r="r" b="b"/>
            <a:pathLst>
              <a:path w="1385570" h="692785">
                <a:moveTo>
                  <a:pt x="1385427" y="0"/>
                </a:moveTo>
                <a:lnTo>
                  <a:pt x="0" y="0"/>
                </a:lnTo>
                <a:lnTo>
                  <a:pt x="692710" y="692456"/>
                </a:lnTo>
                <a:lnTo>
                  <a:pt x="1385427" y="0"/>
                </a:lnTo>
                <a:close/>
              </a:path>
            </a:pathLst>
          </a:custGeom>
          <a:solidFill>
            <a:srgbClr val="484C67"/>
          </a:solidFill>
        </p:spPr>
        <p:txBody>
          <a:bodyPr wrap="square" lIns="0" tIns="0" rIns="0" bIns="0" rtlCol="0"/>
          <a:lstStyle/>
          <a:p>
            <a:endParaRPr/>
          </a:p>
        </p:txBody>
      </p:sp>
      <p:grpSp>
        <p:nvGrpSpPr>
          <p:cNvPr id="10" name="object 2">
            <a:extLst>
              <a:ext uri="{FF2B5EF4-FFF2-40B4-BE49-F238E27FC236}">
                <a16:creationId xmlns:a16="http://schemas.microsoft.com/office/drawing/2014/main" xmlns="" id="{A10BDBBF-DF77-4461-8AEF-ADB12C3831D8}"/>
              </a:ext>
            </a:extLst>
          </p:cNvPr>
          <p:cNvGrpSpPr/>
          <p:nvPr/>
        </p:nvGrpSpPr>
        <p:grpSpPr>
          <a:xfrm>
            <a:off x="3636172" y="0"/>
            <a:ext cx="1111250" cy="617220"/>
            <a:chOff x="3636172" y="0"/>
            <a:chExt cx="1111250" cy="617220"/>
          </a:xfrm>
        </p:grpSpPr>
        <p:sp>
          <p:nvSpPr>
            <p:cNvPr id="11" name="object 3">
              <a:extLst>
                <a:ext uri="{FF2B5EF4-FFF2-40B4-BE49-F238E27FC236}">
                  <a16:creationId xmlns:a16="http://schemas.microsoft.com/office/drawing/2014/main" xmlns="" id="{52886D11-8A21-4DC1-AA98-5828F872135E}"/>
                </a:ext>
              </a:extLst>
            </p:cNvPr>
            <p:cNvSpPr/>
            <p:nvPr/>
          </p:nvSpPr>
          <p:spPr>
            <a:xfrm>
              <a:off x="3807256" y="0"/>
              <a:ext cx="940435" cy="617220"/>
            </a:xfrm>
            <a:custGeom>
              <a:avLst/>
              <a:gdLst/>
              <a:ahLst/>
              <a:cxnLst/>
              <a:rect l="l" t="t" r="r" b="b"/>
              <a:pathLst>
                <a:path w="940435" h="617220">
                  <a:moveTo>
                    <a:pt x="878825" y="0"/>
                  </a:moveTo>
                  <a:lnTo>
                    <a:pt x="233037" y="0"/>
                  </a:lnTo>
                  <a:lnTo>
                    <a:pt x="0" y="233049"/>
                  </a:lnTo>
                  <a:lnTo>
                    <a:pt x="384505" y="616768"/>
                  </a:lnTo>
                  <a:lnTo>
                    <a:pt x="940112" y="61185"/>
                  </a:lnTo>
                  <a:lnTo>
                    <a:pt x="878825" y="0"/>
                  </a:lnTo>
                  <a:close/>
                </a:path>
              </a:pathLst>
            </a:custGeom>
            <a:solidFill>
              <a:srgbClr val="484C67"/>
            </a:solidFill>
          </p:spPr>
          <p:txBody>
            <a:bodyPr wrap="square" lIns="0" tIns="0" rIns="0" bIns="0" rtlCol="0"/>
            <a:lstStyle/>
            <a:p>
              <a:endParaRPr/>
            </a:p>
          </p:txBody>
        </p:sp>
        <p:sp>
          <p:nvSpPr>
            <p:cNvPr id="12" name="object 4">
              <a:extLst>
                <a:ext uri="{FF2B5EF4-FFF2-40B4-BE49-F238E27FC236}">
                  <a16:creationId xmlns:a16="http://schemas.microsoft.com/office/drawing/2014/main" xmlns="" id="{27E0CE8B-C883-4120-98F8-89A0758CBF48}"/>
                </a:ext>
              </a:extLst>
            </p:cNvPr>
            <p:cNvSpPr/>
            <p:nvPr/>
          </p:nvSpPr>
          <p:spPr>
            <a:xfrm>
              <a:off x="3636172" y="0"/>
              <a:ext cx="465455" cy="263525"/>
            </a:xfrm>
            <a:custGeom>
              <a:avLst/>
              <a:gdLst/>
              <a:ahLst/>
              <a:cxnLst/>
              <a:rect l="l" t="t" r="r" b="b"/>
              <a:pathLst>
                <a:path w="465454" h="263525">
                  <a:moveTo>
                    <a:pt x="464890" y="0"/>
                  </a:moveTo>
                  <a:lnTo>
                    <a:pt x="61173" y="0"/>
                  </a:lnTo>
                  <a:lnTo>
                    <a:pt x="0" y="61173"/>
                  </a:lnTo>
                  <a:lnTo>
                    <a:pt x="201472" y="263426"/>
                  </a:lnTo>
                  <a:lnTo>
                    <a:pt x="464890" y="0"/>
                  </a:lnTo>
                  <a:close/>
                </a:path>
              </a:pathLst>
            </a:custGeom>
            <a:solidFill>
              <a:srgbClr val="6FB0DA"/>
            </a:solidFill>
          </p:spPr>
          <p:txBody>
            <a:bodyPr wrap="square" lIns="0" tIns="0" rIns="0" bIns="0" rtlCol="0"/>
            <a:lstStyle/>
            <a:p>
              <a:endParaRP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4031" y="383425"/>
            <a:ext cx="1082040" cy="686726"/>
          </a:xfrm>
          <a:prstGeom prst="rect">
            <a:avLst/>
          </a:prstGeom>
        </p:spPr>
        <p:txBody>
          <a:bodyPr vert="horz" wrap="square" lIns="0" tIns="17145" rIns="0" bIns="0" rtlCol="0">
            <a:spAutoFit/>
          </a:bodyPr>
          <a:lstStyle/>
          <a:p>
            <a:pPr marL="12700">
              <a:lnSpc>
                <a:spcPct val="100000"/>
              </a:lnSpc>
              <a:spcBef>
                <a:spcPts val="135"/>
              </a:spcBef>
            </a:pPr>
            <a:r>
              <a:rPr lang="en-US" sz="1450" spc="-35" dirty="0"/>
              <a:t>Our Team Members</a:t>
            </a:r>
            <a:br>
              <a:rPr lang="en-US" sz="1450" spc="-35" dirty="0"/>
            </a:br>
            <a:endParaRPr sz="1450" dirty="0"/>
          </a:p>
        </p:txBody>
      </p:sp>
      <p:sp>
        <p:nvSpPr>
          <p:cNvPr id="6" name="object 6"/>
          <p:cNvSpPr/>
          <p:nvPr/>
        </p:nvSpPr>
        <p:spPr>
          <a:xfrm>
            <a:off x="944031" y="1070151"/>
            <a:ext cx="1294130" cy="30480"/>
          </a:xfrm>
          <a:custGeom>
            <a:avLst/>
            <a:gdLst/>
            <a:ahLst/>
            <a:cxnLst/>
            <a:rect l="l" t="t" r="r" b="b"/>
            <a:pathLst>
              <a:path w="1294130" h="30480">
                <a:moveTo>
                  <a:pt x="1293863" y="0"/>
                </a:moveTo>
                <a:lnTo>
                  <a:pt x="0" y="0"/>
                </a:lnTo>
                <a:lnTo>
                  <a:pt x="0" y="30454"/>
                </a:lnTo>
                <a:lnTo>
                  <a:pt x="1293863" y="30454"/>
                </a:lnTo>
                <a:lnTo>
                  <a:pt x="1293863" y="0"/>
                </a:lnTo>
                <a:close/>
              </a:path>
            </a:pathLst>
          </a:custGeom>
          <a:solidFill>
            <a:srgbClr val="6FB0DA"/>
          </a:solidFill>
        </p:spPr>
        <p:txBody>
          <a:bodyPr wrap="square" lIns="0" tIns="0" rIns="0" bIns="0" rtlCol="0"/>
          <a:lstStyle/>
          <a:p>
            <a:endParaRPr/>
          </a:p>
        </p:txBody>
      </p:sp>
      <p:pic>
        <p:nvPicPr>
          <p:cNvPr id="7" name="object 7"/>
          <p:cNvPicPr/>
          <p:nvPr/>
        </p:nvPicPr>
        <p:blipFill>
          <a:blip r:embed="rId2" cstate="print"/>
          <a:stretch>
            <a:fillRect/>
          </a:stretch>
        </p:blipFill>
        <p:spPr>
          <a:xfrm>
            <a:off x="3546988" y="1061668"/>
            <a:ext cx="2036673" cy="2036671"/>
          </a:xfrm>
          <a:prstGeom prst="rect">
            <a:avLst/>
          </a:prstGeom>
        </p:spPr>
      </p:pic>
      <p:sp>
        <p:nvSpPr>
          <p:cNvPr id="8" name="TextBox 7">
            <a:extLst>
              <a:ext uri="{FF2B5EF4-FFF2-40B4-BE49-F238E27FC236}">
                <a16:creationId xmlns:a16="http://schemas.microsoft.com/office/drawing/2014/main" xmlns="" id="{7702A6C7-89E9-4C6E-8DA6-ADB570D1B36B}"/>
              </a:ext>
            </a:extLst>
          </p:cNvPr>
          <p:cNvSpPr txBox="1"/>
          <p:nvPr/>
        </p:nvSpPr>
        <p:spPr>
          <a:xfrm>
            <a:off x="869950" y="1296379"/>
            <a:ext cx="2142578" cy="1323439"/>
          </a:xfrm>
          <a:prstGeom prst="rect">
            <a:avLst/>
          </a:prstGeom>
          <a:noFill/>
        </p:spPr>
        <p:txBody>
          <a:bodyPr wrap="square" rtlCol="0">
            <a:spAutoFit/>
          </a:bodyPr>
          <a:lstStyle/>
          <a:p>
            <a:pPr marL="342900" indent="-342900">
              <a:buFont typeface="Arial" panose="020B0604020202020204" pitchFamily="34" charset="0"/>
              <a:buChar char="•"/>
            </a:pPr>
            <a:r>
              <a:rPr lang="en-US" sz="1000" dirty="0">
                <a:solidFill>
                  <a:schemeClr val="bg1"/>
                </a:solidFill>
                <a:latin typeface="SimSun" panose="02010600030101010101" pitchFamily="2" charset="-122"/>
                <a:ea typeface="SimSun" panose="02010600030101010101" pitchFamily="2" charset="-122"/>
              </a:rPr>
              <a:t>Muhammad Yehya Hayati  (K21-3309)</a:t>
            </a:r>
          </a:p>
          <a:p>
            <a:pPr marL="342900" indent="-342900">
              <a:buFont typeface="Arial" panose="020B0604020202020204" pitchFamily="34" charset="0"/>
              <a:buChar char="•"/>
            </a:pPr>
            <a:endParaRPr lang="en-US" sz="1000" dirty="0">
              <a:solidFill>
                <a:schemeClr val="bg1"/>
              </a:solidFill>
              <a:latin typeface="SimSun" panose="02010600030101010101" pitchFamily="2" charset="-122"/>
              <a:ea typeface="SimSun" panose="02010600030101010101" pitchFamily="2" charset="-122"/>
            </a:endParaRPr>
          </a:p>
          <a:p>
            <a:pPr marL="342900" indent="-342900">
              <a:buFont typeface="Arial" panose="020B0604020202020204" pitchFamily="34" charset="0"/>
              <a:buChar char="•"/>
            </a:pPr>
            <a:r>
              <a:rPr lang="en-US" sz="1000" dirty="0">
                <a:solidFill>
                  <a:schemeClr val="bg1"/>
                </a:solidFill>
                <a:latin typeface="SimSun" panose="02010600030101010101" pitchFamily="2" charset="-122"/>
                <a:ea typeface="SimSun" panose="02010600030101010101" pitchFamily="2" charset="-122"/>
              </a:rPr>
              <a:t>Syed Daniyal Haider Naqvi(K21-3433)</a:t>
            </a:r>
          </a:p>
          <a:p>
            <a:pPr marL="342900" indent="-342900">
              <a:buFont typeface="Arial" panose="020B0604020202020204" pitchFamily="34" charset="0"/>
              <a:buChar char="•"/>
            </a:pPr>
            <a:endParaRPr lang="en-US" sz="1000" dirty="0">
              <a:solidFill>
                <a:schemeClr val="bg1"/>
              </a:solidFill>
              <a:latin typeface="SimSun" panose="02010600030101010101" pitchFamily="2" charset="-122"/>
              <a:ea typeface="SimSun" panose="02010600030101010101" pitchFamily="2" charset="-122"/>
            </a:endParaRPr>
          </a:p>
          <a:p>
            <a:pPr marL="342900" indent="-342900">
              <a:buFont typeface="Arial" panose="020B0604020202020204" pitchFamily="34" charset="0"/>
              <a:buChar char="•"/>
            </a:pPr>
            <a:r>
              <a:rPr lang="en-US" sz="1000" dirty="0">
                <a:solidFill>
                  <a:schemeClr val="bg1"/>
                </a:solidFill>
                <a:latin typeface="SimSun" panose="02010600030101010101" pitchFamily="2" charset="-122"/>
                <a:ea typeface="SimSun" panose="02010600030101010101" pitchFamily="2" charset="-122"/>
              </a:rPr>
              <a:t>Muhammad Mahad Munir (K21-3388)</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411077" y="0"/>
            <a:ext cx="2435860" cy="1732914"/>
            <a:chOff x="3411077" y="0"/>
            <a:chExt cx="2435860" cy="1732914"/>
          </a:xfrm>
        </p:grpSpPr>
        <p:sp>
          <p:nvSpPr>
            <p:cNvPr id="3" name="object 3"/>
            <p:cNvSpPr/>
            <p:nvPr/>
          </p:nvSpPr>
          <p:spPr>
            <a:xfrm>
              <a:off x="3582949" y="12"/>
              <a:ext cx="2264410" cy="1628139"/>
            </a:xfrm>
            <a:custGeom>
              <a:avLst/>
              <a:gdLst/>
              <a:ahLst/>
              <a:cxnLst/>
              <a:rect l="l" t="t" r="r" b="b"/>
              <a:pathLst>
                <a:path w="2264410" h="1628139">
                  <a:moveTo>
                    <a:pt x="939330" y="1012659"/>
                  </a:moveTo>
                  <a:lnTo>
                    <a:pt x="555586" y="628129"/>
                  </a:lnTo>
                  <a:lnTo>
                    <a:pt x="0" y="1183741"/>
                  </a:lnTo>
                  <a:lnTo>
                    <a:pt x="383717" y="1568259"/>
                  </a:lnTo>
                  <a:lnTo>
                    <a:pt x="939330" y="1012659"/>
                  </a:lnTo>
                  <a:close/>
                </a:path>
                <a:path w="2264410" h="1628139">
                  <a:moveTo>
                    <a:pt x="2263787" y="178587"/>
                  </a:moveTo>
                  <a:lnTo>
                    <a:pt x="2085200" y="0"/>
                  </a:lnTo>
                  <a:lnTo>
                    <a:pt x="1219022" y="0"/>
                  </a:lnTo>
                  <a:lnTo>
                    <a:pt x="621576" y="597433"/>
                  </a:lnTo>
                  <a:lnTo>
                    <a:pt x="1652104" y="1627962"/>
                  </a:lnTo>
                  <a:lnTo>
                    <a:pt x="2263787" y="1016292"/>
                  </a:lnTo>
                  <a:lnTo>
                    <a:pt x="2263787" y="178587"/>
                  </a:lnTo>
                  <a:close/>
                </a:path>
              </a:pathLst>
            </a:custGeom>
            <a:solidFill>
              <a:srgbClr val="6FB0DA"/>
            </a:solidFill>
          </p:spPr>
          <p:txBody>
            <a:bodyPr wrap="square" lIns="0" tIns="0" rIns="0" bIns="0" rtlCol="0"/>
            <a:lstStyle/>
            <a:p>
              <a:endParaRPr dirty="0"/>
            </a:p>
          </p:txBody>
        </p:sp>
        <p:sp>
          <p:nvSpPr>
            <p:cNvPr id="4" name="object 4"/>
            <p:cNvSpPr/>
            <p:nvPr/>
          </p:nvSpPr>
          <p:spPr>
            <a:xfrm>
              <a:off x="3411077" y="457056"/>
              <a:ext cx="758190" cy="758190"/>
            </a:xfrm>
            <a:custGeom>
              <a:avLst/>
              <a:gdLst/>
              <a:ahLst/>
              <a:cxnLst/>
              <a:rect l="l" t="t" r="r" b="b"/>
              <a:pathLst>
                <a:path w="758189" h="758190">
                  <a:moveTo>
                    <a:pt x="555589" y="0"/>
                  </a:moveTo>
                  <a:lnTo>
                    <a:pt x="0" y="555604"/>
                  </a:lnTo>
                  <a:lnTo>
                    <a:pt x="202265" y="757857"/>
                  </a:lnTo>
                  <a:lnTo>
                    <a:pt x="757854" y="201454"/>
                  </a:lnTo>
                  <a:lnTo>
                    <a:pt x="555589" y="0"/>
                  </a:lnTo>
                  <a:close/>
                </a:path>
              </a:pathLst>
            </a:custGeom>
            <a:solidFill>
              <a:srgbClr val="484C67"/>
            </a:solidFill>
          </p:spPr>
          <p:txBody>
            <a:bodyPr wrap="square" lIns="0" tIns="0" rIns="0" bIns="0" rtlCol="0"/>
            <a:lstStyle/>
            <a:p>
              <a:endParaRPr/>
            </a:p>
          </p:txBody>
        </p:sp>
        <p:sp>
          <p:nvSpPr>
            <p:cNvPr id="5" name="object 5"/>
            <p:cNvSpPr/>
            <p:nvPr/>
          </p:nvSpPr>
          <p:spPr>
            <a:xfrm>
              <a:off x="5286451" y="1110581"/>
              <a:ext cx="560705" cy="622300"/>
            </a:xfrm>
            <a:custGeom>
              <a:avLst/>
              <a:gdLst/>
              <a:ahLst/>
              <a:cxnLst/>
              <a:rect l="l" t="t" r="r" b="b"/>
              <a:pathLst>
                <a:path w="560704" h="622300">
                  <a:moveTo>
                    <a:pt x="560295" y="0"/>
                  </a:moveTo>
                  <a:lnTo>
                    <a:pt x="0" y="559793"/>
                  </a:lnTo>
                  <a:lnTo>
                    <a:pt x="62240" y="622039"/>
                  </a:lnTo>
                  <a:lnTo>
                    <a:pt x="560295" y="123539"/>
                  </a:lnTo>
                  <a:lnTo>
                    <a:pt x="560295" y="0"/>
                  </a:lnTo>
                  <a:close/>
                </a:path>
              </a:pathLst>
            </a:custGeom>
            <a:solidFill>
              <a:srgbClr val="6FB0DA"/>
            </a:solidFill>
          </p:spPr>
          <p:txBody>
            <a:bodyPr wrap="square" lIns="0" tIns="0" rIns="0" bIns="0" rtlCol="0"/>
            <a:lstStyle/>
            <a:p>
              <a:endParaRPr/>
            </a:p>
          </p:txBody>
        </p:sp>
      </p:grpSp>
      <p:grpSp>
        <p:nvGrpSpPr>
          <p:cNvPr id="6" name="object 6"/>
          <p:cNvGrpSpPr/>
          <p:nvPr/>
        </p:nvGrpSpPr>
        <p:grpSpPr>
          <a:xfrm>
            <a:off x="1512" y="1298544"/>
            <a:ext cx="1475740" cy="1989455"/>
            <a:chOff x="1512" y="1298544"/>
            <a:chExt cx="1475740" cy="1989455"/>
          </a:xfrm>
        </p:grpSpPr>
        <p:sp>
          <p:nvSpPr>
            <p:cNvPr id="7" name="object 7"/>
            <p:cNvSpPr/>
            <p:nvPr/>
          </p:nvSpPr>
          <p:spPr>
            <a:xfrm>
              <a:off x="1512" y="2174022"/>
              <a:ext cx="1475740" cy="1114425"/>
            </a:xfrm>
            <a:custGeom>
              <a:avLst/>
              <a:gdLst/>
              <a:ahLst/>
              <a:cxnLst/>
              <a:rect l="l" t="t" r="r" b="b"/>
              <a:pathLst>
                <a:path w="1475740" h="1114425">
                  <a:moveTo>
                    <a:pt x="445032" y="0"/>
                  </a:moveTo>
                  <a:lnTo>
                    <a:pt x="0" y="444856"/>
                  </a:lnTo>
                  <a:lnTo>
                    <a:pt x="0" y="1113924"/>
                  </a:lnTo>
                  <a:lnTo>
                    <a:pt x="1391791" y="1113924"/>
                  </a:lnTo>
                  <a:lnTo>
                    <a:pt x="1475551" y="1030125"/>
                  </a:lnTo>
                  <a:lnTo>
                    <a:pt x="445032" y="0"/>
                  </a:lnTo>
                  <a:close/>
                </a:path>
              </a:pathLst>
            </a:custGeom>
            <a:solidFill>
              <a:srgbClr val="484C67"/>
            </a:solidFill>
          </p:spPr>
          <p:txBody>
            <a:bodyPr wrap="square" lIns="0" tIns="0" rIns="0" bIns="0" rtlCol="0"/>
            <a:lstStyle/>
            <a:p>
              <a:endParaRPr/>
            </a:p>
          </p:txBody>
        </p:sp>
        <p:sp>
          <p:nvSpPr>
            <p:cNvPr id="8" name="object 8"/>
            <p:cNvSpPr/>
            <p:nvPr/>
          </p:nvSpPr>
          <p:spPr>
            <a:xfrm>
              <a:off x="1512" y="1298544"/>
              <a:ext cx="615950" cy="1231265"/>
            </a:xfrm>
            <a:custGeom>
              <a:avLst/>
              <a:gdLst/>
              <a:ahLst/>
              <a:cxnLst/>
              <a:rect l="l" t="t" r="r" b="b"/>
              <a:pathLst>
                <a:path w="615950" h="1231264">
                  <a:moveTo>
                    <a:pt x="0" y="0"/>
                  </a:moveTo>
                  <a:lnTo>
                    <a:pt x="0" y="1231134"/>
                  </a:lnTo>
                  <a:lnTo>
                    <a:pt x="615564" y="615562"/>
                  </a:lnTo>
                  <a:lnTo>
                    <a:pt x="0" y="0"/>
                  </a:lnTo>
                  <a:close/>
                </a:path>
              </a:pathLst>
            </a:custGeom>
            <a:solidFill>
              <a:srgbClr val="6FB0DA"/>
            </a:solidFill>
          </p:spPr>
          <p:txBody>
            <a:bodyPr wrap="square" lIns="0" tIns="0" rIns="0" bIns="0" rtlCol="0"/>
            <a:lstStyle/>
            <a:p>
              <a:endParaRPr dirty="0"/>
            </a:p>
          </p:txBody>
        </p:sp>
      </p:grpSp>
      <p:sp>
        <p:nvSpPr>
          <p:cNvPr id="9" name="object 9"/>
          <p:cNvSpPr txBox="1">
            <a:spLocks noGrp="1"/>
          </p:cNvSpPr>
          <p:nvPr>
            <p:ph type="title"/>
          </p:nvPr>
        </p:nvSpPr>
        <p:spPr>
          <a:xfrm>
            <a:off x="189791" y="767644"/>
            <a:ext cx="2895600" cy="252095"/>
          </a:xfrm>
          <a:prstGeom prst="rect">
            <a:avLst/>
          </a:prstGeom>
        </p:spPr>
        <p:txBody>
          <a:bodyPr vert="horz" wrap="square" lIns="0" tIns="17145" rIns="0" bIns="0" rtlCol="0">
            <a:spAutoFit/>
          </a:bodyPr>
          <a:lstStyle/>
          <a:p>
            <a:pPr marL="12700">
              <a:lnSpc>
                <a:spcPct val="100000"/>
              </a:lnSpc>
              <a:spcBef>
                <a:spcPts val="135"/>
              </a:spcBef>
            </a:pPr>
            <a:r>
              <a:rPr sz="1450" spc="-5" dirty="0">
                <a:latin typeface="Georgia"/>
                <a:cs typeface="Georgia"/>
              </a:rPr>
              <a:t>Image</a:t>
            </a:r>
            <a:r>
              <a:rPr sz="1450" spc="-50" dirty="0">
                <a:latin typeface="Georgia"/>
                <a:cs typeface="Georgia"/>
              </a:rPr>
              <a:t> </a:t>
            </a:r>
            <a:r>
              <a:rPr sz="1450" spc="15" dirty="0">
                <a:latin typeface="Georgia"/>
                <a:cs typeface="Georgia"/>
              </a:rPr>
              <a:t>Compression</a:t>
            </a:r>
            <a:r>
              <a:rPr sz="1450" spc="-50" dirty="0">
                <a:latin typeface="Georgia"/>
                <a:cs typeface="Georgia"/>
              </a:rPr>
              <a:t> </a:t>
            </a:r>
            <a:r>
              <a:rPr sz="1450" spc="5" dirty="0">
                <a:latin typeface="Georgia"/>
                <a:cs typeface="Georgia"/>
              </a:rPr>
              <a:t>Fundamentals</a:t>
            </a:r>
            <a:endParaRPr sz="1450">
              <a:latin typeface="Georgia"/>
              <a:cs typeface="Georgia"/>
            </a:endParaRPr>
          </a:p>
        </p:txBody>
      </p:sp>
      <p:sp>
        <p:nvSpPr>
          <p:cNvPr id="12" name="object 12"/>
          <p:cNvSpPr txBox="1"/>
          <p:nvPr/>
        </p:nvSpPr>
        <p:spPr>
          <a:xfrm>
            <a:off x="1167056" y="1495425"/>
            <a:ext cx="1950085" cy="938783"/>
          </a:xfrm>
          <a:prstGeom prst="rect">
            <a:avLst/>
          </a:prstGeom>
        </p:spPr>
        <p:txBody>
          <a:bodyPr vert="horz" wrap="square" lIns="0" tIns="12065" rIns="0" bIns="0" rtlCol="0">
            <a:spAutoFit/>
          </a:bodyPr>
          <a:lstStyle/>
          <a:p>
            <a:pPr marL="12700" marR="5080" indent="262255">
              <a:lnSpc>
                <a:spcPct val="101499"/>
              </a:lnSpc>
              <a:spcBef>
                <a:spcPts val="95"/>
              </a:spcBef>
            </a:pPr>
            <a:r>
              <a:rPr lang="en-US" sz="1000" dirty="0">
                <a:solidFill>
                  <a:schemeClr val="bg1"/>
                </a:solidFill>
              </a:rPr>
              <a:t>Image compression is the process of reducing the size of a digital image file while preserving its visual content. It optimizes storage space, speeds up transmission, and enhances overall system efficiency.</a:t>
            </a:r>
            <a:endParaRPr sz="1000" dirty="0">
              <a:solidFill>
                <a:schemeClr val="bg1"/>
              </a:solidFill>
              <a:latin typeface="Trebuchet MS"/>
              <a:cs typeface="Trebuchet MS"/>
            </a:endParaRPr>
          </a:p>
        </p:txBody>
      </p:sp>
      <p:sp>
        <p:nvSpPr>
          <p:cNvPr id="13" name="object 13"/>
          <p:cNvSpPr/>
          <p:nvPr/>
        </p:nvSpPr>
        <p:spPr>
          <a:xfrm>
            <a:off x="1435160" y="1184766"/>
            <a:ext cx="1294130" cy="30480"/>
          </a:xfrm>
          <a:custGeom>
            <a:avLst/>
            <a:gdLst/>
            <a:ahLst/>
            <a:cxnLst/>
            <a:rect l="l" t="t" r="r" b="b"/>
            <a:pathLst>
              <a:path w="1294130" h="30480">
                <a:moveTo>
                  <a:pt x="1293863" y="0"/>
                </a:moveTo>
                <a:lnTo>
                  <a:pt x="0" y="0"/>
                </a:lnTo>
                <a:lnTo>
                  <a:pt x="0" y="30454"/>
                </a:lnTo>
                <a:lnTo>
                  <a:pt x="1293863" y="30454"/>
                </a:lnTo>
                <a:lnTo>
                  <a:pt x="1293863" y="0"/>
                </a:lnTo>
                <a:close/>
              </a:path>
            </a:pathLst>
          </a:custGeom>
          <a:solidFill>
            <a:srgbClr val="6FB0DA"/>
          </a:solidFill>
        </p:spPr>
        <p:txBody>
          <a:bodyPr wrap="square" lIns="0" tIns="0" rIns="0" bIns="0" rtlCol="0"/>
          <a:lstStyle/>
          <a:p>
            <a:endParaRPr/>
          </a:p>
        </p:txBody>
      </p:sp>
      <p:pic>
        <p:nvPicPr>
          <p:cNvPr id="15" name="object 14">
            <a:extLst>
              <a:ext uri="{FF2B5EF4-FFF2-40B4-BE49-F238E27FC236}">
                <a16:creationId xmlns:a16="http://schemas.microsoft.com/office/drawing/2014/main" xmlns="" id="{D0F61A25-A769-417C-BFDA-9A68EE6F9EEF}"/>
              </a:ext>
            </a:extLst>
          </p:cNvPr>
          <p:cNvPicPr/>
          <p:nvPr/>
        </p:nvPicPr>
        <p:blipFill>
          <a:blip r:embed="rId3" cstate="print"/>
          <a:stretch>
            <a:fillRect/>
          </a:stretch>
        </p:blipFill>
        <p:spPr>
          <a:xfrm>
            <a:off x="3546988" y="1061668"/>
            <a:ext cx="2036673" cy="2036671"/>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411077" y="12"/>
            <a:ext cx="2436282" cy="1732869"/>
            <a:chOff x="3411077" y="12"/>
            <a:chExt cx="2436282" cy="1732869"/>
          </a:xfrm>
        </p:grpSpPr>
        <p:sp>
          <p:nvSpPr>
            <p:cNvPr id="3" name="object 3"/>
            <p:cNvSpPr/>
            <p:nvPr/>
          </p:nvSpPr>
          <p:spPr>
            <a:xfrm>
              <a:off x="3582949" y="12"/>
              <a:ext cx="2264410" cy="1628139"/>
            </a:xfrm>
            <a:custGeom>
              <a:avLst/>
              <a:gdLst/>
              <a:ahLst/>
              <a:cxnLst/>
              <a:rect l="l" t="t" r="r" b="b"/>
              <a:pathLst>
                <a:path w="2264410" h="1628139">
                  <a:moveTo>
                    <a:pt x="939330" y="1012659"/>
                  </a:moveTo>
                  <a:lnTo>
                    <a:pt x="555586" y="628129"/>
                  </a:lnTo>
                  <a:lnTo>
                    <a:pt x="0" y="1183741"/>
                  </a:lnTo>
                  <a:lnTo>
                    <a:pt x="383717" y="1568259"/>
                  </a:lnTo>
                  <a:lnTo>
                    <a:pt x="939330" y="1012659"/>
                  </a:lnTo>
                  <a:close/>
                </a:path>
                <a:path w="2264410" h="1628139">
                  <a:moveTo>
                    <a:pt x="2263787" y="178587"/>
                  </a:moveTo>
                  <a:lnTo>
                    <a:pt x="2085200" y="0"/>
                  </a:lnTo>
                  <a:lnTo>
                    <a:pt x="1219022" y="0"/>
                  </a:lnTo>
                  <a:lnTo>
                    <a:pt x="621576" y="597433"/>
                  </a:lnTo>
                  <a:lnTo>
                    <a:pt x="1652104" y="1627962"/>
                  </a:lnTo>
                  <a:lnTo>
                    <a:pt x="2263787" y="1016292"/>
                  </a:lnTo>
                  <a:lnTo>
                    <a:pt x="2263787" y="178587"/>
                  </a:lnTo>
                  <a:close/>
                </a:path>
              </a:pathLst>
            </a:custGeom>
            <a:solidFill>
              <a:srgbClr val="6FB0DA"/>
            </a:solidFill>
          </p:spPr>
          <p:txBody>
            <a:bodyPr wrap="square" lIns="0" tIns="0" rIns="0" bIns="0" rtlCol="0"/>
            <a:lstStyle/>
            <a:p>
              <a:endParaRPr dirty="0"/>
            </a:p>
          </p:txBody>
        </p:sp>
        <p:sp>
          <p:nvSpPr>
            <p:cNvPr id="4" name="object 4"/>
            <p:cNvSpPr/>
            <p:nvPr/>
          </p:nvSpPr>
          <p:spPr>
            <a:xfrm>
              <a:off x="3411077" y="457056"/>
              <a:ext cx="758190" cy="758190"/>
            </a:xfrm>
            <a:custGeom>
              <a:avLst/>
              <a:gdLst/>
              <a:ahLst/>
              <a:cxnLst/>
              <a:rect l="l" t="t" r="r" b="b"/>
              <a:pathLst>
                <a:path w="758189" h="758190">
                  <a:moveTo>
                    <a:pt x="555589" y="0"/>
                  </a:moveTo>
                  <a:lnTo>
                    <a:pt x="0" y="555604"/>
                  </a:lnTo>
                  <a:lnTo>
                    <a:pt x="202265" y="757857"/>
                  </a:lnTo>
                  <a:lnTo>
                    <a:pt x="757854" y="201454"/>
                  </a:lnTo>
                  <a:lnTo>
                    <a:pt x="555589" y="0"/>
                  </a:lnTo>
                  <a:close/>
                </a:path>
              </a:pathLst>
            </a:custGeom>
            <a:solidFill>
              <a:srgbClr val="484C67"/>
            </a:solidFill>
          </p:spPr>
          <p:txBody>
            <a:bodyPr wrap="square" lIns="0" tIns="0" rIns="0" bIns="0" rtlCol="0"/>
            <a:lstStyle/>
            <a:p>
              <a:endParaRPr dirty="0"/>
            </a:p>
          </p:txBody>
        </p:sp>
        <p:sp>
          <p:nvSpPr>
            <p:cNvPr id="5" name="object 5"/>
            <p:cNvSpPr/>
            <p:nvPr/>
          </p:nvSpPr>
          <p:spPr>
            <a:xfrm>
              <a:off x="5286451" y="1110581"/>
              <a:ext cx="560705" cy="622300"/>
            </a:xfrm>
            <a:custGeom>
              <a:avLst/>
              <a:gdLst/>
              <a:ahLst/>
              <a:cxnLst/>
              <a:rect l="l" t="t" r="r" b="b"/>
              <a:pathLst>
                <a:path w="560704" h="622300">
                  <a:moveTo>
                    <a:pt x="560295" y="0"/>
                  </a:moveTo>
                  <a:lnTo>
                    <a:pt x="0" y="559793"/>
                  </a:lnTo>
                  <a:lnTo>
                    <a:pt x="62240" y="622039"/>
                  </a:lnTo>
                  <a:lnTo>
                    <a:pt x="560295" y="123539"/>
                  </a:lnTo>
                  <a:lnTo>
                    <a:pt x="560295" y="0"/>
                  </a:lnTo>
                  <a:close/>
                </a:path>
              </a:pathLst>
            </a:custGeom>
            <a:solidFill>
              <a:srgbClr val="6FB0DA"/>
            </a:solidFill>
          </p:spPr>
          <p:txBody>
            <a:bodyPr wrap="square" lIns="0" tIns="0" rIns="0" bIns="0" rtlCol="0"/>
            <a:lstStyle/>
            <a:p>
              <a:endParaRPr/>
            </a:p>
          </p:txBody>
        </p:sp>
      </p:grpSp>
      <p:grpSp>
        <p:nvGrpSpPr>
          <p:cNvPr id="6" name="object 6"/>
          <p:cNvGrpSpPr/>
          <p:nvPr/>
        </p:nvGrpSpPr>
        <p:grpSpPr>
          <a:xfrm>
            <a:off x="1512" y="1298544"/>
            <a:ext cx="1475740" cy="1989455"/>
            <a:chOff x="1512" y="1298544"/>
            <a:chExt cx="1475740" cy="1989455"/>
          </a:xfrm>
        </p:grpSpPr>
        <p:sp>
          <p:nvSpPr>
            <p:cNvPr id="7" name="object 7"/>
            <p:cNvSpPr/>
            <p:nvPr/>
          </p:nvSpPr>
          <p:spPr>
            <a:xfrm>
              <a:off x="1512" y="2174022"/>
              <a:ext cx="1475740" cy="1114425"/>
            </a:xfrm>
            <a:custGeom>
              <a:avLst/>
              <a:gdLst/>
              <a:ahLst/>
              <a:cxnLst/>
              <a:rect l="l" t="t" r="r" b="b"/>
              <a:pathLst>
                <a:path w="1475740" h="1114425">
                  <a:moveTo>
                    <a:pt x="445032" y="0"/>
                  </a:moveTo>
                  <a:lnTo>
                    <a:pt x="0" y="444856"/>
                  </a:lnTo>
                  <a:lnTo>
                    <a:pt x="0" y="1113924"/>
                  </a:lnTo>
                  <a:lnTo>
                    <a:pt x="1391791" y="1113924"/>
                  </a:lnTo>
                  <a:lnTo>
                    <a:pt x="1475551" y="1030125"/>
                  </a:lnTo>
                  <a:lnTo>
                    <a:pt x="445032" y="0"/>
                  </a:lnTo>
                  <a:close/>
                </a:path>
              </a:pathLst>
            </a:custGeom>
            <a:solidFill>
              <a:srgbClr val="484C67"/>
            </a:solidFill>
          </p:spPr>
          <p:txBody>
            <a:bodyPr wrap="square" lIns="0" tIns="0" rIns="0" bIns="0" rtlCol="0"/>
            <a:lstStyle/>
            <a:p>
              <a:endParaRPr dirty="0"/>
            </a:p>
          </p:txBody>
        </p:sp>
        <p:sp>
          <p:nvSpPr>
            <p:cNvPr id="8" name="object 8"/>
            <p:cNvSpPr/>
            <p:nvPr/>
          </p:nvSpPr>
          <p:spPr>
            <a:xfrm>
              <a:off x="1512" y="1298544"/>
              <a:ext cx="615950" cy="1231265"/>
            </a:xfrm>
            <a:custGeom>
              <a:avLst/>
              <a:gdLst/>
              <a:ahLst/>
              <a:cxnLst/>
              <a:rect l="l" t="t" r="r" b="b"/>
              <a:pathLst>
                <a:path w="615950" h="1231264">
                  <a:moveTo>
                    <a:pt x="0" y="0"/>
                  </a:moveTo>
                  <a:lnTo>
                    <a:pt x="0" y="1231134"/>
                  </a:lnTo>
                  <a:lnTo>
                    <a:pt x="615564" y="615562"/>
                  </a:lnTo>
                  <a:lnTo>
                    <a:pt x="0" y="0"/>
                  </a:lnTo>
                  <a:close/>
                </a:path>
              </a:pathLst>
            </a:custGeom>
            <a:solidFill>
              <a:srgbClr val="6FB0DA"/>
            </a:solidFill>
          </p:spPr>
          <p:txBody>
            <a:bodyPr wrap="square" lIns="0" tIns="0" rIns="0" bIns="0" rtlCol="0"/>
            <a:lstStyle/>
            <a:p>
              <a:endParaRPr/>
            </a:p>
          </p:txBody>
        </p:sp>
      </p:grpSp>
      <p:sp>
        <p:nvSpPr>
          <p:cNvPr id="9" name="object 9"/>
          <p:cNvSpPr txBox="1">
            <a:spLocks noGrp="1"/>
          </p:cNvSpPr>
          <p:nvPr>
            <p:ph type="title"/>
          </p:nvPr>
        </p:nvSpPr>
        <p:spPr>
          <a:xfrm>
            <a:off x="580747" y="688677"/>
            <a:ext cx="2731135" cy="463588"/>
          </a:xfrm>
          <a:prstGeom prst="rect">
            <a:avLst/>
          </a:prstGeom>
        </p:spPr>
        <p:txBody>
          <a:bodyPr vert="horz" wrap="square" lIns="0" tIns="17145" rIns="0" bIns="0" rtlCol="0">
            <a:spAutoFit/>
          </a:bodyPr>
          <a:lstStyle/>
          <a:p>
            <a:pPr marL="12700">
              <a:lnSpc>
                <a:spcPct val="100000"/>
              </a:lnSpc>
              <a:spcBef>
                <a:spcPts val="135"/>
              </a:spcBef>
            </a:pPr>
            <a:r>
              <a:rPr lang="en-US" sz="1450" dirty="0" smtClean="0">
                <a:latin typeface="Georgia"/>
                <a:cs typeface="Georgia"/>
              </a:rPr>
              <a:t>Why we need Parallel </a:t>
            </a:r>
            <a:r>
              <a:rPr lang="en-US" sz="1450" dirty="0">
                <a:latin typeface="Georgia"/>
                <a:cs typeface="Georgia"/>
              </a:rPr>
              <a:t>Image </a:t>
            </a:r>
            <a:r>
              <a:rPr lang="en-US" sz="1450" dirty="0" smtClean="0">
                <a:latin typeface="Georgia"/>
                <a:cs typeface="Georgia"/>
              </a:rPr>
              <a:t>Processing?</a:t>
            </a:r>
            <a:endParaRPr sz="1450" dirty="0">
              <a:latin typeface="Georgia"/>
              <a:cs typeface="Georgia"/>
            </a:endParaRPr>
          </a:p>
        </p:txBody>
      </p:sp>
      <p:sp>
        <p:nvSpPr>
          <p:cNvPr id="12" name="object 12"/>
          <p:cNvSpPr txBox="1"/>
          <p:nvPr/>
        </p:nvSpPr>
        <p:spPr>
          <a:xfrm>
            <a:off x="1141680" y="1294102"/>
            <a:ext cx="1944370" cy="1193019"/>
          </a:xfrm>
          <a:prstGeom prst="rect">
            <a:avLst/>
          </a:prstGeom>
        </p:spPr>
        <p:txBody>
          <a:bodyPr vert="horz" wrap="square" lIns="0" tIns="12065" rIns="0" bIns="0" rtlCol="0">
            <a:spAutoFit/>
          </a:bodyPr>
          <a:lstStyle/>
          <a:p>
            <a:pPr marL="12700" marR="5080" indent="92075">
              <a:lnSpc>
                <a:spcPct val="101499"/>
              </a:lnSpc>
              <a:spcBef>
                <a:spcPts val="95"/>
              </a:spcBef>
            </a:pPr>
            <a:r>
              <a:rPr lang="en-US" sz="850" dirty="0">
                <a:solidFill>
                  <a:schemeClr val="bg1"/>
                </a:solidFill>
                <a:latin typeface="Trebuchet MS"/>
                <a:cs typeface="Trebuchet MS"/>
              </a:rPr>
              <a:t>Parallel processing in image compression accelerates the compression and decompression tasks by distributing the workload across multiple processors simultaneously, resulting in faster processing times. This approach optimizes efficiency, enabling swift and resource-effective image compression</a:t>
            </a:r>
            <a:r>
              <a:rPr lang="en-US" sz="850" dirty="0">
                <a:latin typeface="Trebuchet MS"/>
                <a:cs typeface="Trebuchet MS"/>
              </a:rPr>
              <a:t>.</a:t>
            </a:r>
            <a:endParaRPr sz="850" dirty="0">
              <a:latin typeface="Trebuchet MS"/>
              <a:cs typeface="Trebuchet MS"/>
            </a:endParaRPr>
          </a:p>
        </p:txBody>
      </p:sp>
      <p:sp>
        <p:nvSpPr>
          <p:cNvPr id="13" name="object 13"/>
          <p:cNvSpPr/>
          <p:nvPr/>
        </p:nvSpPr>
        <p:spPr>
          <a:xfrm>
            <a:off x="1247216" y="1200006"/>
            <a:ext cx="1294130" cy="30480"/>
          </a:xfrm>
          <a:custGeom>
            <a:avLst/>
            <a:gdLst/>
            <a:ahLst/>
            <a:cxnLst/>
            <a:rect l="l" t="t" r="r" b="b"/>
            <a:pathLst>
              <a:path w="1294130" h="30480">
                <a:moveTo>
                  <a:pt x="1293863" y="0"/>
                </a:moveTo>
                <a:lnTo>
                  <a:pt x="0" y="0"/>
                </a:lnTo>
                <a:lnTo>
                  <a:pt x="0" y="30454"/>
                </a:lnTo>
                <a:lnTo>
                  <a:pt x="1293863" y="30454"/>
                </a:lnTo>
                <a:lnTo>
                  <a:pt x="1293863" y="0"/>
                </a:lnTo>
                <a:close/>
              </a:path>
            </a:pathLst>
          </a:custGeom>
          <a:solidFill>
            <a:srgbClr val="6FB0DA"/>
          </a:solidFill>
        </p:spPr>
        <p:txBody>
          <a:bodyPr wrap="square" lIns="0" tIns="0" rIns="0" bIns="0" rtlCol="0"/>
          <a:lstStyle/>
          <a:p>
            <a:endParaRPr/>
          </a:p>
        </p:txBody>
      </p:sp>
      <p:pic>
        <p:nvPicPr>
          <p:cNvPr id="17" name="object 14">
            <a:extLst>
              <a:ext uri="{FF2B5EF4-FFF2-40B4-BE49-F238E27FC236}">
                <a16:creationId xmlns:a16="http://schemas.microsoft.com/office/drawing/2014/main" xmlns="" id="{56180E79-474A-485E-9317-B3E87DB5CBA2}"/>
              </a:ext>
            </a:extLst>
          </p:cNvPr>
          <p:cNvPicPr/>
          <p:nvPr/>
        </p:nvPicPr>
        <p:blipFill>
          <a:blip r:embed="rId2" cstate="print"/>
          <a:stretch>
            <a:fillRect/>
          </a:stretch>
        </p:blipFill>
        <p:spPr>
          <a:xfrm>
            <a:off x="3546988" y="1061668"/>
            <a:ext cx="2036673" cy="2036671"/>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p:nvPr/>
        </p:nvSpPr>
        <p:spPr>
          <a:xfrm>
            <a:off x="0" y="0"/>
            <a:ext cx="5845459" cy="885825"/>
          </a:xfrm>
          <a:custGeom>
            <a:avLst/>
            <a:gdLst/>
            <a:ahLst/>
            <a:cxnLst/>
            <a:rect l="l" t="t" r="r" b="b"/>
            <a:pathLst>
              <a:path w="2262504" h="3285490">
                <a:moveTo>
                  <a:pt x="2261984" y="0"/>
                </a:moveTo>
                <a:lnTo>
                  <a:pt x="0" y="0"/>
                </a:lnTo>
                <a:lnTo>
                  <a:pt x="0" y="3284890"/>
                </a:lnTo>
                <a:lnTo>
                  <a:pt x="2261984" y="3284890"/>
                </a:lnTo>
                <a:lnTo>
                  <a:pt x="2261984" y="0"/>
                </a:lnTo>
                <a:close/>
              </a:path>
            </a:pathLst>
          </a:custGeom>
          <a:solidFill>
            <a:srgbClr val="282937"/>
          </a:solidFill>
        </p:spPr>
        <p:txBody>
          <a:bodyPr wrap="square" lIns="0" tIns="0" rIns="0" bIns="0" rtlCol="0"/>
          <a:lstStyle/>
          <a:p>
            <a:pPr algn="ctr">
              <a:lnSpc>
                <a:spcPct val="200000"/>
              </a:lnSpc>
            </a:pPr>
            <a:r>
              <a:rPr lang="en-US" dirty="0" smtClean="0">
                <a:solidFill>
                  <a:schemeClr val="bg1"/>
                </a:solidFill>
              </a:rPr>
              <a:t>Implementation &amp; Testing</a:t>
            </a:r>
            <a:r>
              <a:rPr lang="en-US" dirty="0">
                <a:solidFill>
                  <a:schemeClr val="bg1"/>
                </a:solidFill>
              </a:rPr>
              <a:t>	</a:t>
            </a:r>
            <a:endParaRPr dirty="0">
              <a:solidFill>
                <a:schemeClr val="bg1"/>
              </a:solidFill>
            </a:endParaRPr>
          </a:p>
        </p:txBody>
      </p:sp>
      <p:sp>
        <p:nvSpPr>
          <p:cNvPr id="15" name="object 12">
            <a:extLst>
              <a:ext uri="{FF2B5EF4-FFF2-40B4-BE49-F238E27FC236}">
                <a16:creationId xmlns:a16="http://schemas.microsoft.com/office/drawing/2014/main" xmlns="" id="{B1432252-F53A-4A99-9D15-32F213EC1C6B}"/>
              </a:ext>
            </a:extLst>
          </p:cNvPr>
          <p:cNvSpPr/>
          <p:nvPr/>
        </p:nvSpPr>
        <p:spPr>
          <a:xfrm>
            <a:off x="2275664" y="581025"/>
            <a:ext cx="1294130" cy="30480"/>
          </a:xfrm>
          <a:custGeom>
            <a:avLst/>
            <a:gdLst/>
            <a:ahLst/>
            <a:cxnLst/>
            <a:rect l="l" t="t" r="r" b="b"/>
            <a:pathLst>
              <a:path w="1294129" h="30480">
                <a:moveTo>
                  <a:pt x="1293863" y="0"/>
                </a:moveTo>
                <a:lnTo>
                  <a:pt x="0" y="0"/>
                </a:lnTo>
                <a:lnTo>
                  <a:pt x="0" y="30454"/>
                </a:lnTo>
                <a:lnTo>
                  <a:pt x="1293863" y="30454"/>
                </a:lnTo>
                <a:lnTo>
                  <a:pt x="1293863" y="0"/>
                </a:lnTo>
                <a:close/>
              </a:path>
            </a:pathLst>
          </a:custGeom>
          <a:solidFill>
            <a:srgbClr val="6FB0DA"/>
          </a:solidFill>
        </p:spPr>
        <p:txBody>
          <a:bodyPr wrap="square" lIns="0" tIns="0" rIns="0" bIns="0" rtlCol="0"/>
          <a:lstStyle/>
          <a:p>
            <a:r>
              <a:rPr lang="en-US" dirty="0"/>
              <a:t> 	</a:t>
            </a:r>
            <a:endParaRPr dirty="0"/>
          </a:p>
        </p:txBody>
      </p:sp>
      <p:sp>
        <p:nvSpPr>
          <p:cNvPr id="2" name="TextBox 1"/>
          <p:cNvSpPr txBox="1"/>
          <p:nvPr/>
        </p:nvSpPr>
        <p:spPr>
          <a:xfrm>
            <a:off x="107950" y="1038225"/>
            <a:ext cx="2590800" cy="892552"/>
          </a:xfrm>
          <a:prstGeom prst="rect">
            <a:avLst/>
          </a:prstGeom>
          <a:noFill/>
        </p:spPr>
        <p:txBody>
          <a:bodyPr wrap="square" rtlCol="0">
            <a:spAutoFit/>
          </a:bodyPr>
          <a:lstStyle/>
          <a:p>
            <a:r>
              <a:rPr lang="en-US" sz="1600" dirty="0" smtClean="0"/>
              <a:t>Data Structures Used</a:t>
            </a:r>
          </a:p>
          <a:p>
            <a:pPr marL="285750" indent="-285750">
              <a:buFont typeface="Arial" panose="020B0604020202020204" pitchFamily="34" charset="0"/>
              <a:buChar char="•"/>
            </a:pPr>
            <a:r>
              <a:rPr lang="en-US" sz="1200" dirty="0" smtClean="0"/>
              <a:t>Containers {Arrays, Vector}</a:t>
            </a:r>
          </a:p>
          <a:p>
            <a:pPr marL="285750" indent="-285750">
              <a:buFont typeface="Arial" panose="020B0604020202020204" pitchFamily="34" charset="0"/>
              <a:buChar char="•"/>
            </a:pPr>
            <a:r>
              <a:rPr lang="en-US" sz="1200" dirty="0" smtClean="0"/>
              <a:t>Priority Queue {</a:t>
            </a:r>
            <a:r>
              <a:rPr lang="en-US" sz="1200" dirty="0" err="1" smtClean="0"/>
              <a:t>MinHeap</a:t>
            </a:r>
            <a:r>
              <a:rPr lang="en-US" sz="1200" dirty="0" smtClean="0"/>
              <a:t>}</a:t>
            </a:r>
          </a:p>
          <a:p>
            <a:pPr marL="285750" indent="-285750">
              <a:buFont typeface="Arial" panose="020B0604020202020204" pitchFamily="34" charset="0"/>
              <a:buChar char="•"/>
            </a:pPr>
            <a:r>
              <a:rPr lang="en-US" sz="1200" smtClean="0"/>
              <a:t>Huffman Tree</a:t>
            </a:r>
            <a:endParaRPr lang="en-US" sz="1200" dirty="0"/>
          </a:p>
        </p:txBody>
      </p:sp>
      <p:sp>
        <p:nvSpPr>
          <p:cNvPr id="3" name="TextBox 2"/>
          <p:cNvSpPr txBox="1"/>
          <p:nvPr/>
        </p:nvSpPr>
        <p:spPr>
          <a:xfrm>
            <a:off x="3308350" y="1049655"/>
            <a:ext cx="2331719" cy="369332"/>
          </a:xfrm>
          <a:prstGeom prst="rect">
            <a:avLst/>
          </a:prstGeom>
          <a:noFill/>
        </p:spPr>
        <p:txBody>
          <a:bodyPr wrap="square" rtlCol="0">
            <a:spAutoFit/>
          </a:bodyPr>
          <a:lstStyle/>
          <a:p>
            <a:r>
              <a:rPr lang="en-US" dirty="0" smtClean="0"/>
              <a:t>Algorithm</a:t>
            </a:r>
            <a:endParaRPr lang="en-US" dirty="0"/>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xmlns="" id="{5B277B94-BF30-425B-95F7-B0BA4F6013AF}"/>
              </a:ext>
            </a:extLst>
          </p:cNvPr>
          <p:cNvGraphicFramePr>
            <a:graphicFrameLocks noGrp="1"/>
          </p:cNvGraphicFramePr>
          <p:nvPr>
            <p:extLst>
              <p:ext uri="{D42A27DB-BD31-4B8C-83A1-F6EECF244321}">
                <p14:modId xmlns:p14="http://schemas.microsoft.com/office/powerpoint/2010/main" val="2312330905"/>
              </p:ext>
            </p:extLst>
          </p:nvPr>
        </p:nvGraphicFramePr>
        <p:xfrm>
          <a:off x="107950" y="352425"/>
          <a:ext cx="3321050" cy="247630"/>
        </p:xfrm>
        <a:graphic>
          <a:graphicData uri="http://schemas.openxmlformats.org/drawingml/2006/table">
            <a:tbl>
              <a:tblPr firstRow="1" bandRow="1">
                <a:tableStyleId>{5C22544A-7EE6-4342-B048-85BDC9FD1C3A}</a:tableStyleId>
              </a:tblPr>
              <a:tblGrid>
                <a:gridCol w="664210">
                  <a:extLst>
                    <a:ext uri="{9D8B030D-6E8A-4147-A177-3AD203B41FA5}">
                      <a16:colId xmlns:a16="http://schemas.microsoft.com/office/drawing/2014/main" xmlns="" val="511540242"/>
                    </a:ext>
                  </a:extLst>
                </a:gridCol>
                <a:gridCol w="664210">
                  <a:extLst>
                    <a:ext uri="{9D8B030D-6E8A-4147-A177-3AD203B41FA5}">
                      <a16:colId xmlns:a16="http://schemas.microsoft.com/office/drawing/2014/main" xmlns="" val="3891030176"/>
                    </a:ext>
                  </a:extLst>
                </a:gridCol>
                <a:gridCol w="664210">
                  <a:extLst>
                    <a:ext uri="{9D8B030D-6E8A-4147-A177-3AD203B41FA5}">
                      <a16:colId xmlns:a16="http://schemas.microsoft.com/office/drawing/2014/main" xmlns="" val="949953225"/>
                    </a:ext>
                  </a:extLst>
                </a:gridCol>
                <a:gridCol w="664210">
                  <a:extLst>
                    <a:ext uri="{9D8B030D-6E8A-4147-A177-3AD203B41FA5}">
                      <a16:colId xmlns:a16="http://schemas.microsoft.com/office/drawing/2014/main" xmlns="" val="1481400425"/>
                    </a:ext>
                  </a:extLst>
                </a:gridCol>
                <a:gridCol w="664210">
                  <a:extLst>
                    <a:ext uri="{9D8B030D-6E8A-4147-A177-3AD203B41FA5}">
                      <a16:colId xmlns:a16="http://schemas.microsoft.com/office/drawing/2014/main" xmlns="" val="1318499061"/>
                    </a:ext>
                  </a:extLst>
                </a:gridCol>
              </a:tblGrid>
              <a:tr h="247630">
                <a:tc>
                  <a:txBody>
                    <a:bodyPr/>
                    <a:lstStyle/>
                    <a:p>
                      <a:pPr algn="ctr"/>
                      <a:r>
                        <a:rPr lang="en-US" sz="800" dirty="0">
                          <a:solidFill>
                            <a:schemeClr val="tx1"/>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800" dirty="0">
                          <a:solidFill>
                            <a:schemeClr val="tx1"/>
                          </a:solidFill>
                        </a:rPr>
                        <a:t>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800" dirty="0">
                          <a:solidFill>
                            <a:schemeClr val="tx1"/>
                          </a:solidFill>
                        </a:rPr>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800" dirty="0">
                          <a:solidFill>
                            <a:schemeClr val="tx1"/>
                          </a:solidFill>
                        </a:rPr>
                        <a:t>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8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585065884"/>
                  </a:ext>
                </a:extLst>
              </a:tr>
            </a:tbl>
          </a:graphicData>
        </a:graphic>
      </p:graphicFrame>
      <p:sp>
        <p:nvSpPr>
          <p:cNvPr id="8" name="Oval 7">
            <a:extLst>
              <a:ext uri="{FF2B5EF4-FFF2-40B4-BE49-F238E27FC236}">
                <a16:creationId xmlns:a16="http://schemas.microsoft.com/office/drawing/2014/main" xmlns="" id="{CEED79BF-5528-4405-B81F-F00887964BB4}"/>
              </a:ext>
            </a:extLst>
          </p:cNvPr>
          <p:cNvSpPr/>
          <p:nvPr/>
        </p:nvSpPr>
        <p:spPr>
          <a:xfrm>
            <a:off x="1479550" y="962025"/>
            <a:ext cx="609600" cy="381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graphicFrame>
        <p:nvGraphicFramePr>
          <p:cNvPr id="9" name="Table 8">
            <a:extLst>
              <a:ext uri="{FF2B5EF4-FFF2-40B4-BE49-F238E27FC236}">
                <a16:creationId xmlns:a16="http://schemas.microsoft.com/office/drawing/2014/main" xmlns="" id="{8F05C42D-5AB0-49A8-AC44-534ED38396D9}"/>
              </a:ext>
            </a:extLst>
          </p:cNvPr>
          <p:cNvGraphicFramePr>
            <a:graphicFrameLocks noGrp="1"/>
          </p:cNvGraphicFramePr>
          <p:nvPr>
            <p:extLst>
              <p:ext uri="{D42A27DB-BD31-4B8C-83A1-F6EECF244321}">
                <p14:modId xmlns:p14="http://schemas.microsoft.com/office/powerpoint/2010/main" val="3188308313"/>
              </p:ext>
            </p:extLst>
          </p:nvPr>
        </p:nvGraphicFramePr>
        <p:xfrm>
          <a:off x="946150" y="1704995"/>
          <a:ext cx="609600" cy="247630"/>
        </p:xfrm>
        <a:graphic>
          <a:graphicData uri="http://schemas.openxmlformats.org/drawingml/2006/table">
            <a:tbl>
              <a:tblPr firstRow="1" bandRow="1">
                <a:tableStyleId>{5C22544A-7EE6-4342-B048-85BDC9FD1C3A}</a:tableStyleId>
              </a:tblPr>
              <a:tblGrid>
                <a:gridCol w="304800">
                  <a:extLst>
                    <a:ext uri="{9D8B030D-6E8A-4147-A177-3AD203B41FA5}">
                      <a16:colId xmlns:a16="http://schemas.microsoft.com/office/drawing/2014/main" xmlns="" val="976011853"/>
                    </a:ext>
                  </a:extLst>
                </a:gridCol>
                <a:gridCol w="304800">
                  <a:extLst>
                    <a:ext uri="{9D8B030D-6E8A-4147-A177-3AD203B41FA5}">
                      <a16:colId xmlns:a16="http://schemas.microsoft.com/office/drawing/2014/main" xmlns="" val="1777118206"/>
                    </a:ext>
                  </a:extLst>
                </a:gridCol>
              </a:tblGrid>
              <a:tr h="247630">
                <a:tc>
                  <a:txBody>
                    <a:bodyPr/>
                    <a:lstStyle/>
                    <a:p>
                      <a:r>
                        <a:rPr lang="en-US" sz="800" dirty="0">
                          <a:solidFill>
                            <a:schemeClr val="tx1"/>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942127957"/>
                  </a:ext>
                </a:extLst>
              </a:tr>
            </a:tbl>
          </a:graphicData>
        </a:graphic>
      </p:graphicFrame>
      <p:graphicFrame>
        <p:nvGraphicFramePr>
          <p:cNvPr id="10" name="Table 9">
            <a:extLst>
              <a:ext uri="{FF2B5EF4-FFF2-40B4-BE49-F238E27FC236}">
                <a16:creationId xmlns:a16="http://schemas.microsoft.com/office/drawing/2014/main" xmlns="" id="{9D7E321E-57B4-4092-A11C-C2008DB5D01A}"/>
              </a:ext>
            </a:extLst>
          </p:cNvPr>
          <p:cNvGraphicFramePr>
            <a:graphicFrameLocks noGrp="1"/>
          </p:cNvGraphicFramePr>
          <p:nvPr>
            <p:extLst>
              <p:ext uri="{D42A27DB-BD31-4B8C-83A1-F6EECF244321}">
                <p14:modId xmlns:p14="http://schemas.microsoft.com/office/powerpoint/2010/main" val="1379846146"/>
              </p:ext>
            </p:extLst>
          </p:nvPr>
        </p:nvGraphicFramePr>
        <p:xfrm>
          <a:off x="2089150" y="1714646"/>
          <a:ext cx="609600" cy="228328"/>
        </p:xfrm>
        <a:graphic>
          <a:graphicData uri="http://schemas.openxmlformats.org/drawingml/2006/table">
            <a:tbl>
              <a:tblPr firstRow="1" bandRow="1">
                <a:tableStyleId>{5C22544A-7EE6-4342-B048-85BDC9FD1C3A}</a:tableStyleId>
              </a:tblPr>
              <a:tblGrid>
                <a:gridCol w="304800">
                  <a:extLst>
                    <a:ext uri="{9D8B030D-6E8A-4147-A177-3AD203B41FA5}">
                      <a16:colId xmlns:a16="http://schemas.microsoft.com/office/drawing/2014/main" xmlns="" val="1220420545"/>
                    </a:ext>
                  </a:extLst>
                </a:gridCol>
                <a:gridCol w="304800">
                  <a:extLst>
                    <a:ext uri="{9D8B030D-6E8A-4147-A177-3AD203B41FA5}">
                      <a16:colId xmlns:a16="http://schemas.microsoft.com/office/drawing/2014/main" xmlns="" val="169264690"/>
                    </a:ext>
                  </a:extLst>
                </a:gridCol>
              </a:tblGrid>
              <a:tr h="228328">
                <a:tc>
                  <a:txBody>
                    <a:bodyPr/>
                    <a:lstStyle/>
                    <a:p>
                      <a:r>
                        <a:rPr lang="en-US" sz="800" dirty="0">
                          <a:solidFill>
                            <a:schemeClr val="tx1"/>
                          </a:solidFill>
                        </a:rPr>
                        <a:t>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4094014554"/>
                  </a:ext>
                </a:extLst>
              </a:tr>
            </a:tbl>
          </a:graphicData>
        </a:graphic>
      </p:graphicFrame>
      <p:cxnSp>
        <p:nvCxnSpPr>
          <p:cNvPr id="12" name="Straight Connector 11">
            <a:extLst>
              <a:ext uri="{FF2B5EF4-FFF2-40B4-BE49-F238E27FC236}">
                <a16:creationId xmlns:a16="http://schemas.microsoft.com/office/drawing/2014/main" xmlns="" id="{BC5A7321-A347-4476-9BF5-06ACFAEDA3FF}"/>
              </a:ext>
            </a:extLst>
          </p:cNvPr>
          <p:cNvCxnSpPr>
            <a:cxnSpLocks/>
            <a:stCxn id="8" idx="3"/>
            <a:endCxn id="9" idx="0"/>
          </p:cNvCxnSpPr>
          <p:nvPr/>
        </p:nvCxnSpPr>
        <p:spPr>
          <a:xfrm flipH="1">
            <a:off x="1250950" y="1287229"/>
            <a:ext cx="317874" cy="4177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F5246A5F-0687-4E54-BE96-2A8F8F74A347}"/>
              </a:ext>
            </a:extLst>
          </p:cNvPr>
          <p:cNvCxnSpPr>
            <a:cxnSpLocks/>
            <a:stCxn id="8" idx="5"/>
            <a:endCxn id="10" idx="0"/>
          </p:cNvCxnSpPr>
          <p:nvPr/>
        </p:nvCxnSpPr>
        <p:spPr>
          <a:xfrm>
            <a:off x="1999876" y="1287229"/>
            <a:ext cx="394074" cy="427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object 9">
            <a:extLst>
              <a:ext uri="{FF2B5EF4-FFF2-40B4-BE49-F238E27FC236}">
                <a16:creationId xmlns:a16="http://schemas.microsoft.com/office/drawing/2014/main" xmlns="" id="{3CA0CE45-480C-48AC-9A57-AA53BC9B3DDB}"/>
              </a:ext>
            </a:extLst>
          </p:cNvPr>
          <p:cNvPicPr/>
          <p:nvPr/>
        </p:nvPicPr>
        <p:blipFill>
          <a:blip r:embed="rId2" cstate="print"/>
          <a:stretch>
            <a:fillRect/>
          </a:stretch>
        </p:blipFill>
        <p:spPr>
          <a:xfrm>
            <a:off x="3536950" y="1114425"/>
            <a:ext cx="2057400" cy="2079743"/>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par>
                                <p:cTn id="14" presetID="16" presetClass="entr" presetSubtype="21"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inVertical)">
                                      <p:cBhvr>
                                        <p:cTn id="16" dur="500"/>
                                        <p:tgtEl>
                                          <p:spTgt spid="10"/>
                                        </p:tgtEl>
                                      </p:cBhvr>
                                    </p:animEffect>
                                  </p:childTnLst>
                                </p:cTn>
                              </p:par>
                              <p:par>
                                <p:cTn id="17" presetID="16" presetClass="entr" presetSubtype="21"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8">
            <a:extLst>
              <a:ext uri="{FF2B5EF4-FFF2-40B4-BE49-F238E27FC236}">
                <a16:creationId xmlns:a16="http://schemas.microsoft.com/office/drawing/2014/main" xmlns="" id="{5486075D-8A01-4228-A90B-E4FDD4E6089E}"/>
              </a:ext>
            </a:extLst>
          </p:cNvPr>
          <p:cNvSpPr/>
          <p:nvPr/>
        </p:nvSpPr>
        <p:spPr>
          <a:xfrm>
            <a:off x="1512" y="1298544"/>
            <a:ext cx="615950" cy="1231265"/>
          </a:xfrm>
          <a:custGeom>
            <a:avLst/>
            <a:gdLst/>
            <a:ahLst/>
            <a:cxnLst/>
            <a:rect l="l" t="t" r="r" b="b"/>
            <a:pathLst>
              <a:path w="615950" h="1231264">
                <a:moveTo>
                  <a:pt x="0" y="0"/>
                </a:moveTo>
                <a:lnTo>
                  <a:pt x="0" y="1231134"/>
                </a:lnTo>
                <a:lnTo>
                  <a:pt x="615564" y="615562"/>
                </a:lnTo>
                <a:lnTo>
                  <a:pt x="0" y="0"/>
                </a:lnTo>
                <a:close/>
              </a:path>
            </a:pathLst>
          </a:custGeom>
          <a:solidFill>
            <a:srgbClr val="6FB0DA"/>
          </a:solidFill>
        </p:spPr>
        <p:txBody>
          <a:bodyPr wrap="square" lIns="0" tIns="0" rIns="0" bIns="0" rtlCol="0"/>
          <a:lstStyle/>
          <a:p>
            <a:endParaRPr/>
          </a:p>
        </p:txBody>
      </p:sp>
      <p:sp>
        <p:nvSpPr>
          <p:cNvPr id="5" name="object 7">
            <a:extLst>
              <a:ext uri="{FF2B5EF4-FFF2-40B4-BE49-F238E27FC236}">
                <a16:creationId xmlns:a16="http://schemas.microsoft.com/office/drawing/2014/main" xmlns="" id="{FCCBDA7E-C9B0-405A-9EEC-BE5D8725F23F}"/>
              </a:ext>
            </a:extLst>
          </p:cNvPr>
          <p:cNvSpPr/>
          <p:nvPr/>
        </p:nvSpPr>
        <p:spPr>
          <a:xfrm>
            <a:off x="1512" y="2174022"/>
            <a:ext cx="1475740" cy="1114425"/>
          </a:xfrm>
          <a:custGeom>
            <a:avLst/>
            <a:gdLst/>
            <a:ahLst/>
            <a:cxnLst/>
            <a:rect l="l" t="t" r="r" b="b"/>
            <a:pathLst>
              <a:path w="1475740" h="1114425">
                <a:moveTo>
                  <a:pt x="445032" y="0"/>
                </a:moveTo>
                <a:lnTo>
                  <a:pt x="0" y="444856"/>
                </a:lnTo>
                <a:lnTo>
                  <a:pt x="0" y="1113924"/>
                </a:lnTo>
                <a:lnTo>
                  <a:pt x="1391791" y="1113924"/>
                </a:lnTo>
                <a:lnTo>
                  <a:pt x="1475551" y="1030125"/>
                </a:lnTo>
                <a:lnTo>
                  <a:pt x="445032" y="0"/>
                </a:lnTo>
                <a:close/>
              </a:path>
            </a:pathLst>
          </a:custGeom>
          <a:solidFill>
            <a:srgbClr val="484C67"/>
          </a:solidFill>
        </p:spPr>
        <p:txBody>
          <a:bodyPr wrap="square" lIns="0" tIns="0" rIns="0" bIns="0" rtlCol="0"/>
          <a:lstStyle/>
          <a:p>
            <a:endParaRPr dirty="0"/>
          </a:p>
        </p:txBody>
      </p:sp>
      <p:graphicFrame>
        <p:nvGraphicFramePr>
          <p:cNvPr id="8" name="Table 7">
            <a:extLst>
              <a:ext uri="{FF2B5EF4-FFF2-40B4-BE49-F238E27FC236}">
                <a16:creationId xmlns:a16="http://schemas.microsoft.com/office/drawing/2014/main" xmlns="" id="{4E626B8A-8D48-4651-AA89-EC0A7B6A5546}"/>
              </a:ext>
            </a:extLst>
          </p:cNvPr>
          <p:cNvGraphicFramePr>
            <a:graphicFrameLocks noGrp="1"/>
          </p:cNvGraphicFramePr>
          <p:nvPr>
            <p:extLst>
              <p:ext uri="{D42A27DB-BD31-4B8C-83A1-F6EECF244321}">
                <p14:modId xmlns:p14="http://schemas.microsoft.com/office/powerpoint/2010/main" val="451814309"/>
              </p:ext>
            </p:extLst>
          </p:nvPr>
        </p:nvGraphicFramePr>
        <p:xfrm>
          <a:off x="1393515" y="220860"/>
          <a:ext cx="3321050" cy="247630"/>
        </p:xfrm>
        <a:graphic>
          <a:graphicData uri="http://schemas.openxmlformats.org/drawingml/2006/table">
            <a:tbl>
              <a:tblPr firstRow="1" bandRow="1">
                <a:tableStyleId>{5C22544A-7EE6-4342-B048-85BDC9FD1C3A}</a:tableStyleId>
              </a:tblPr>
              <a:tblGrid>
                <a:gridCol w="664210">
                  <a:extLst>
                    <a:ext uri="{9D8B030D-6E8A-4147-A177-3AD203B41FA5}">
                      <a16:colId xmlns:a16="http://schemas.microsoft.com/office/drawing/2014/main" xmlns="" val="1767635773"/>
                    </a:ext>
                  </a:extLst>
                </a:gridCol>
                <a:gridCol w="664210">
                  <a:extLst>
                    <a:ext uri="{9D8B030D-6E8A-4147-A177-3AD203B41FA5}">
                      <a16:colId xmlns:a16="http://schemas.microsoft.com/office/drawing/2014/main" xmlns="" val="5548890"/>
                    </a:ext>
                  </a:extLst>
                </a:gridCol>
                <a:gridCol w="664210">
                  <a:extLst>
                    <a:ext uri="{9D8B030D-6E8A-4147-A177-3AD203B41FA5}">
                      <a16:colId xmlns:a16="http://schemas.microsoft.com/office/drawing/2014/main" xmlns="" val="2825726899"/>
                    </a:ext>
                  </a:extLst>
                </a:gridCol>
                <a:gridCol w="664210">
                  <a:extLst>
                    <a:ext uri="{9D8B030D-6E8A-4147-A177-3AD203B41FA5}">
                      <a16:colId xmlns:a16="http://schemas.microsoft.com/office/drawing/2014/main" xmlns="" val="2109330983"/>
                    </a:ext>
                  </a:extLst>
                </a:gridCol>
                <a:gridCol w="664210">
                  <a:extLst>
                    <a:ext uri="{9D8B030D-6E8A-4147-A177-3AD203B41FA5}">
                      <a16:colId xmlns:a16="http://schemas.microsoft.com/office/drawing/2014/main" xmlns="" val="3400770074"/>
                    </a:ext>
                  </a:extLst>
                </a:gridCol>
              </a:tblGrid>
              <a:tr h="247630">
                <a:tc>
                  <a:txBody>
                    <a:bodyPr/>
                    <a:lstStyle/>
                    <a:p>
                      <a:pPr algn="ctr"/>
                      <a:r>
                        <a:rPr lang="en-US" sz="800" dirty="0">
                          <a:solidFill>
                            <a:schemeClr val="tx1"/>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800" dirty="0">
                          <a:solidFill>
                            <a:schemeClr val="tx1"/>
                          </a:solidFill>
                        </a:rPr>
                        <a:t>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800" dirty="0">
                          <a:solidFill>
                            <a:schemeClr val="tx1"/>
                          </a:solidFill>
                        </a:rPr>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800" dirty="0">
                          <a:solidFill>
                            <a:schemeClr val="tx1"/>
                          </a:solidFill>
                        </a:rPr>
                        <a:t>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8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64205976"/>
                  </a:ext>
                </a:extLst>
              </a:tr>
            </a:tbl>
          </a:graphicData>
        </a:graphic>
      </p:graphicFrame>
      <p:graphicFrame>
        <p:nvGraphicFramePr>
          <p:cNvPr id="10" name="Table 9">
            <a:extLst>
              <a:ext uri="{FF2B5EF4-FFF2-40B4-BE49-F238E27FC236}">
                <a16:creationId xmlns:a16="http://schemas.microsoft.com/office/drawing/2014/main" xmlns="" id="{729CA5CA-F622-491B-9AE4-2CEF6FD5662D}"/>
              </a:ext>
            </a:extLst>
          </p:cNvPr>
          <p:cNvGraphicFramePr>
            <a:graphicFrameLocks noGrp="1"/>
          </p:cNvGraphicFramePr>
          <p:nvPr>
            <p:extLst>
              <p:ext uri="{D42A27DB-BD31-4B8C-83A1-F6EECF244321}">
                <p14:modId xmlns:p14="http://schemas.microsoft.com/office/powerpoint/2010/main" val="2871776863"/>
              </p:ext>
            </p:extLst>
          </p:nvPr>
        </p:nvGraphicFramePr>
        <p:xfrm>
          <a:off x="946150" y="1704995"/>
          <a:ext cx="609600" cy="247630"/>
        </p:xfrm>
        <a:graphic>
          <a:graphicData uri="http://schemas.openxmlformats.org/drawingml/2006/table">
            <a:tbl>
              <a:tblPr firstRow="1" bandRow="1">
                <a:tableStyleId>{5C22544A-7EE6-4342-B048-85BDC9FD1C3A}</a:tableStyleId>
              </a:tblPr>
              <a:tblGrid>
                <a:gridCol w="304800">
                  <a:extLst>
                    <a:ext uri="{9D8B030D-6E8A-4147-A177-3AD203B41FA5}">
                      <a16:colId xmlns:a16="http://schemas.microsoft.com/office/drawing/2014/main" xmlns="" val="976011853"/>
                    </a:ext>
                  </a:extLst>
                </a:gridCol>
                <a:gridCol w="304800">
                  <a:extLst>
                    <a:ext uri="{9D8B030D-6E8A-4147-A177-3AD203B41FA5}">
                      <a16:colId xmlns:a16="http://schemas.microsoft.com/office/drawing/2014/main" xmlns="" val="1777118206"/>
                    </a:ext>
                  </a:extLst>
                </a:gridCol>
              </a:tblGrid>
              <a:tr h="247630">
                <a:tc>
                  <a:txBody>
                    <a:bodyPr/>
                    <a:lstStyle/>
                    <a:p>
                      <a:r>
                        <a:rPr lang="en-US" sz="800" dirty="0">
                          <a:solidFill>
                            <a:schemeClr val="tx1"/>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942127957"/>
                  </a:ext>
                </a:extLst>
              </a:tr>
            </a:tbl>
          </a:graphicData>
        </a:graphic>
      </p:graphicFrame>
      <p:graphicFrame>
        <p:nvGraphicFramePr>
          <p:cNvPr id="11" name="Table 10">
            <a:extLst>
              <a:ext uri="{FF2B5EF4-FFF2-40B4-BE49-F238E27FC236}">
                <a16:creationId xmlns:a16="http://schemas.microsoft.com/office/drawing/2014/main" xmlns="" id="{ACC73195-CDC0-48EA-B5BE-573A7C270EE5}"/>
              </a:ext>
            </a:extLst>
          </p:cNvPr>
          <p:cNvGraphicFramePr>
            <a:graphicFrameLocks noGrp="1"/>
          </p:cNvGraphicFramePr>
          <p:nvPr>
            <p:extLst>
              <p:ext uri="{D42A27DB-BD31-4B8C-83A1-F6EECF244321}">
                <p14:modId xmlns:p14="http://schemas.microsoft.com/office/powerpoint/2010/main" val="3442744476"/>
              </p:ext>
            </p:extLst>
          </p:nvPr>
        </p:nvGraphicFramePr>
        <p:xfrm>
          <a:off x="2089150" y="1714646"/>
          <a:ext cx="609600" cy="228328"/>
        </p:xfrm>
        <a:graphic>
          <a:graphicData uri="http://schemas.openxmlformats.org/drawingml/2006/table">
            <a:tbl>
              <a:tblPr firstRow="1" bandRow="1">
                <a:tableStyleId>{5C22544A-7EE6-4342-B048-85BDC9FD1C3A}</a:tableStyleId>
              </a:tblPr>
              <a:tblGrid>
                <a:gridCol w="304800">
                  <a:extLst>
                    <a:ext uri="{9D8B030D-6E8A-4147-A177-3AD203B41FA5}">
                      <a16:colId xmlns:a16="http://schemas.microsoft.com/office/drawing/2014/main" xmlns="" val="1220420545"/>
                    </a:ext>
                  </a:extLst>
                </a:gridCol>
                <a:gridCol w="304800">
                  <a:extLst>
                    <a:ext uri="{9D8B030D-6E8A-4147-A177-3AD203B41FA5}">
                      <a16:colId xmlns:a16="http://schemas.microsoft.com/office/drawing/2014/main" xmlns="" val="169264690"/>
                    </a:ext>
                  </a:extLst>
                </a:gridCol>
              </a:tblGrid>
              <a:tr h="228328">
                <a:tc>
                  <a:txBody>
                    <a:bodyPr/>
                    <a:lstStyle/>
                    <a:p>
                      <a:r>
                        <a:rPr lang="en-US" sz="800" dirty="0">
                          <a:solidFill>
                            <a:schemeClr val="tx1"/>
                          </a:solidFill>
                        </a:rPr>
                        <a:t>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4094014554"/>
                  </a:ext>
                </a:extLst>
              </a:tr>
            </a:tbl>
          </a:graphicData>
        </a:graphic>
      </p:graphicFrame>
      <p:cxnSp>
        <p:nvCxnSpPr>
          <p:cNvPr id="12" name="Straight Connector 11">
            <a:extLst>
              <a:ext uri="{FF2B5EF4-FFF2-40B4-BE49-F238E27FC236}">
                <a16:creationId xmlns:a16="http://schemas.microsoft.com/office/drawing/2014/main" xmlns="" id="{3FFEF17D-C775-4D01-BF5B-2724248C7EDA}"/>
              </a:ext>
            </a:extLst>
          </p:cNvPr>
          <p:cNvCxnSpPr>
            <a:cxnSpLocks/>
            <a:endCxn id="10" idx="0"/>
          </p:cNvCxnSpPr>
          <p:nvPr/>
        </p:nvCxnSpPr>
        <p:spPr>
          <a:xfrm flipH="1">
            <a:off x="1250950" y="1287229"/>
            <a:ext cx="317874" cy="4177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138B715C-B222-4D8E-BCFE-D06727D27100}"/>
              </a:ext>
            </a:extLst>
          </p:cNvPr>
          <p:cNvCxnSpPr>
            <a:cxnSpLocks/>
            <a:endCxn id="11" idx="0"/>
          </p:cNvCxnSpPr>
          <p:nvPr/>
        </p:nvCxnSpPr>
        <p:spPr>
          <a:xfrm>
            <a:off x="1999876" y="1287229"/>
            <a:ext cx="394074" cy="427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xmlns="" id="{1365289D-6377-4D5E-8F5F-6013E172B814}"/>
              </a:ext>
            </a:extLst>
          </p:cNvPr>
          <p:cNvSpPr/>
          <p:nvPr/>
        </p:nvSpPr>
        <p:spPr>
          <a:xfrm>
            <a:off x="1479550" y="962025"/>
            <a:ext cx="609600" cy="381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9" name="Oval 18">
            <a:extLst>
              <a:ext uri="{FF2B5EF4-FFF2-40B4-BE49-F238E27FC236}">
                <a16:creationId xmlns:a16="http://schemas.microsoft.com/office/drawing/2014/main" xmlns="" id="{0C21FDA0-CBF1-49EE-B12D-12E12303459C}"/>
              </a:ext>
            </a:extLst>
          </p:cNvPr>
          <p:cNvSpPr/>
          <p:nvPr/>
        </p:nvSpPr>
        <p:spPr>
          <a:xfrm>
            <a:off x="3917950" y="906229"/>
            <a:ext cx="609600" cy="381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graphicFrame>
        <p:nvGraphicFramePr>
          <p:cNvPr id="20" name="Table 19">
            <a:extLst>
              <a:ext uri="{FF2B5EF4-FFF2-40B4-BE49-F238E27FC236}">
                <a16:creationId xmlns:a16="http://schemas.microsoft.com/office/drawing/2014/main" xmlns="" id="{A329FA1C-5EAA-4334-8FAE-49AFB8ADAAAA}"/>
              </a:ext>
            </a:extLst>
          </p:cNvPr>
          <p:cNvGraphicFramePr>
            <a:graphicFrameLocks noGrp="1"/>
          </p:cNvGraphicFramePr>
          <p:nvPr>
            <p:extLst>
              <p:ext uri="{D42A27DB-BD31-4B8C-83A1-F6EECF244321}">
                <p14:modId xmlns:p14="http://schemas.microsoft.com/office/powerpoint/2010/main" val="865448870"/>
              </p:ext>
            </p:extLst>
          </p:nvPr>
        </p:nvGraphicFramePr>
        <p:xfrm>
          <a:off x="3297703" y="1704995"/>
          <a:ext cx="609600" cy="247630"/>
        </p:xfrm>
        <a:graphic>
          <a:graphicData uri="http://schemas.openxmlformats.org/drawingml/2006/table">
            <a:tbl>
              <a:tblPr firstRow="1" bandRow="1">
                <a:tableStyleId>{5C22544A-7EE6-4342-B048-85BDC9FD1C3A}</a:tableStyleId>
              </a:tblPr>
              <a:tblGrid>
                <a:gridCol w="304800">
                  <a:extLst>
                    <a:ext uri="{9D8B030D-6E8A-4147-A177-3AD203B41FA5}">
                      <a16:colId xmlns:a16="http://schemas.microsoft.com/office/drawing/2014/main" xmlns="" val="976011853"/>
                    </a:ext>
                  </a:extLst>
                </a:gridCol>
                <a:gridCol w="304800">
                  <a:extLst>
                    <a:ext uri="{9D8B030D-6E8A-4147-A177-3AD203B41FA5}">
                      <a16:colId xmlns:a16="http://schemas.microsoft.com/office/drawing/2014/main" xmlns="" val="1777118206"/>
                    </a:ext>
                  </a:extLst>
                </a:gridCol>
              </a:tblGrid>
              <a:tr h="247630">
                <a:tc>
                  <a:txBody>
                    <a:bodyPr/>
                    <a:lstStyle/>
                    <a:p>
                      <a:r>
                        <a:rPr lang="en-US" sz="800" dirty="0">
                          <a:solidFill>
                            <a:schemeClr val="tx1"/>
                          </a:solidFill>
                        </a:rPr>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942127957"/>
                  </a:ext>
                </a:extLst>
              </a:tr>
            </a:tbl>
          </a:graphicData>
        </a:graphic>
      </p:graphicFrame>
      <p:graphicFrame>
        <p:nvGraphicFramePr>
          <p:cNvPr id="21" name="Table 20">
            <a:extLst>
              <a:ext uri="{FF2B5EF4-FFF2-40B4-BE49-F238E27FC236}">
                <a16:creationId xmlns:a16="http://schemas.microsoft.com/office/drawing/2014/main" xmlns="" id="{3760C2A4-93DB-49BB-8D7F-D619B7306562}"/>
              </a:ext>
            </a:extLst>
          </p:cNvPr>
          <p:cNvGraphicFramePr>
            <a:graphicFrameLocks noGrp="1"/>
          </p:cNvGraphicFramePr>
          <p:nvPr>
            <p:extLst>
              <p:ext uri="{D42A27DB-BD31-4B8C-83A1-F6EECF244321}">
                <p14:modId xmlns:p14="http://schemas.microsoft.com/office/powerpoint/2010/main" val="3653641277"/>
              </p:ext>
            </p:extLst>
          </p:nvPr>
        </p:nvGraphicFramePr>
        <p:xfrm>
          <a:off x="4603750" y="1688239"/>
          <a:ext cx="609600" cy="228328"/>
        </p:xfrm>
        <a:graphic>
          <a:graphicData uri="http://schemas.openxmlformats.org/drawingml/2006/table">
            <a:tbl>
              <a:tblPr firstRow="1" bandRow="1">
                <a:tableStyleId>{5C22544A-7EE6-4342-B048-85BDC9FD1C3A}</a:tableStyleId>
              </a:tblPr>
              <a:tblGrid>
                <a:gridCol w="304800">
                  <a:extLst>
                    <a:ext uri="{9D8B030D-6E8A-4147-A177-3AD203B41FA5}">
                      <a16:colId xmlns:a16="http://schemas.microsoft.com/office/drawing/2014/main" xmlns="" val="1220420545"/>
                    </a:ext>
                  </a:extLst>
                </a:gridCol>
                <a:gridCol w="304800">
                  <a:extLst>
                    <a:ext uri="{9D8B030D-6E8A-4147-A177-3AD203B41FA5}">
                      <a16:colId xmlns:a16="http://schemas.microsoft.com/office/drawing/2014/main" xmlns="" val="169264690"/>
                    </a:ext>
                  </a:extLst>
                </a:gridCol>
              </a:tblGrid>
              <a:tr h="228328">
                <a:tc>
                  <a:txBody>
                    <a:bodyPr/>
                    <a:lstStyle/>
                    <a:p>
                      <a:r>
                        <a:rPr lang="en-US" sz="800" dirty="0">
                          <a:solidFill>
                            <a:schemeClr val="tx1"/>
                          </a:solidFill>
                        </a:rPr>
                        <a:t>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4094014554"/>
                  </a:ext>
                </a:extLst>
              </a:tr>
            </a:tbl>
          </a:graphicData>
        </a:graphic>
      </p:graphicFrame>
      <p:cxnSp>
        <p:nvCxnSpPr>
          <p:cNvPr id="22" name="Straight Connector 21">
            <a:extLst>
              <a:ext uri="{FF2B5EF4-FFF2-40B4-BE49-F238E27FC236}">
                <a16:creationId xmlns:a16="http://schemas.microsoft.com/office/drawing/2014/main" xmlns="" id="{31DB1ECE-61B6-49A0-B191-A0EE32F799E6}"/>
              </a:ext>
            </a:extLst>
          </p:cNvPr>
          <p:cNvCxnSpPr>
            <a:cxnSpLocks/>
          </p:cNvCxnSpPr>
          <p:nvPr/>
        </p:nvCxnSpPr>
        <p:spPr>
          <a:xfrm flipH="1">
            <a:off x="3657505" y="1251837"/>
            <a:ext cx="317874" cy="4177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6F96C745-8404-4F72-920E-592988819098}"/>
              </a:ext>
            </a:extLst>
          </p:cNvPr>
          <p:cNvCxnSpPr>
            <a:cxnSpLocks/>
          </p:cNvCxnSpPr>
          <p:nvPr/>
        </p:nvCxnSpPr>
        <p:spPr>
          <a:xfrm>
            <a:off x="4517528" y="1239507"/>
            <a:ext cx="394074" cy="427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6" presetClass="entr" presetSubtype="21"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par>
                                <p:cTn id="20" presetID="16" presetClass="entr" presetSubtype="21"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6" presetClass="entr" presetSubtype="21"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arn(inVertical)">
                                      <p:cBhvr>
                                        <p:cTn id="31" dur="500"/>
                                        <p:tgtEl>
                                          <p:spTgt spid="21"/>
                                        </p:tgtEl>
                                      </p:cBhvr>
                                    </p:animEffect>
                                  </p:childTnLst>
                                </p:cTn>
                              </p:par>
                              <p:par>
                                <p:cTn id="32" presetID="16" presetClass="entr" presetSubtype="21"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barn(inVertical)">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636172" y="0"/>
            <a:ext cx="1111250" cy="617220"/>
            <a:chOff x="3636172" y="0"/>
            <a:chExt cx="1111250" cy="617220"/>
          </a:xfrm>
        </p:grpSpPr>
        <p:sp>
          <p:nvSpPr>
            <p:cNvPr id="3" name="object 3"/>
            <p:cNvSpPr/>
            <p:nvPr/>
          </p:nvSpPr>
          <p:spPr>
            <a:xfrm>
              <a:off x="3807256" y="0"/>
              <a:ext cx="940435" cy="617220"/>
            </a:xfrm>
            <a:custGeom>
              <a:avLst/>
              <a:gdLst/>
              <a:ahLst/>
              <a:cxnLst/>
              <a:rect l="l" t="t" r="r" b="b"/>
              <a:pathLst>
                <a:path w="940435" h="617220">
                  <a:moveTo>
                    <a:pt x="878825" y="0"/>
                  </a:moveTo>
                  <a:lnTo>
                    <a:pt x="233037" y="0"/>
                  </a:lnTo>
                  <a:lnTo>
                    <a:pt x="0" y="233049"/>
                  </a:lnTo>
                  <a:lnTo>
                    <a:pt x="384505" y="616768"/>
                  </a:lnTo>
                  <a:lnTo>
                    <a:pt x="940112" y="61185"/>
                  </a:lnTo>
                  <a:lnTo>
                    <a:pt x="878825" y="0"/>
                  </a:lnTo>
                  <a:close/>
                </a:path>
              </a:pathLst>
            </a:custGeom>
            <a:solidFill>
              <a:srgbClr val="484C67"/>
            </a:solidFill>
          </p:spPr>
          <p:txBody>
            <a:bodyPr wrap="square" lIns="0" tIns="0" rIns="0" bIns="0" rtlCol="0"/>
            <a:lstStyle/>
            <a:p>
              <a:endParaRPr/>
            </a:p>
          </p:txBody>
        </p:sp>
        <p:sp>
          <p:nvSpPr>
            <p:cNvPr id="4" name="object 4"/>
            <p:cNvSpPr/>
            <p:nvPr/>
          </p:nvSpPr>
          <p:spPr>
            <a:xfrm>
              <a:off x="3636172" y="0"/>
              <a:ext cx="465455" cy="263525"/>
            </a:xfrm>
            <a:custGeom>
              <a:avLst/>
              <a:gdLst/>
              <a:ahLst/>
              <a:cxnLst/>
              <a:rect l="l" t="t" r="r" b="b"/>
              <a:pathLst>
                <a:path w="465454" h="263525">
                  <a:moveTo>
                    <a:pt x="464890" y="0"/>
                  </a:moveTo>
                  <a:lnTo>
                    <a:pt x="61173" y="0"/>
                  </a:lnTo>
                  <a:lnTo>
                    <a:pt x="0" y="61173"/>
                  </a:lnTo>
                  <a:lnTo>
                    <a:pt x="201472" y="263426"/>
                  </a:lnTo>
                  <a:lnTo>
                    <a:pt x="464890" y="0"/>
                  </a:lnTo>
                  <a:close/>
                </a:path>
              </a:pathLst>
            </a:custGeom>
            <a:solidFill>
              <a:srgbClr val="6FB0DA"/>
            </a:solidFill>
          </p:spPr>
          <p:txBody>
            <a:bodyPr wrap="square" lIns="0" tIns="0" rIns="0" bIns="0" rtlCol="0"/>
            <a:lstStyle/>
            <a:p>
              <a:endParaRPr/>
            </a:p>
          </p:txBody>
        </p:sp>
      </p:grpSp>
      <p:grpSp>
        <p:nvGrpSpPr>
          <p:cNvPr id="5" name="object 5"/>
          <p:cNvGrpSpPr/>
          <p:nvPr/>
        </p:nvGrpSpPr>
        <p:grpSpPr>
          <a:xfrm>
            <a:off x="20828" y="7614"/>
            <a:ext cx="2156460" cy="2384425"/>
            <a:chOff x="1512" y="0"/>
            <a:chExt cx="2156460" cy="2384425"/>
          </a:xfrm>
        </p:grpSpPr>
        <p:sp>
          <p:nvSpPr>
            <p:cNvPr id="6" name="object 6"/>
            <p:cNvSpPr/>
            <p:nvPr/>
          </p:nvSpPr>
          <p:spPr>
            <a:xfrm>
              <a:off x="1706462" y="0"/>
              <a:ext cx="451484" cy="389890"/>
            </a:xfrm>
            <a:custGeom>
              <a:avLst/>
              <a:gdLst/>
              <a:ahLst/>
              <a:cxnLst/>
              <a:rect l="l" t="t" r="r" b="b"/>
              <a:pathLst>
                <a:path w="451485" h="389890">
                  <a:moveTo>
                    <a:pt x="451374" y="0"/>
                  </a:moveTo>
                  <a:lnTo>
                    <a:pt x="327853" y="0"/>
                  </a:lnTo>
                  <a:lnTo>
                    <a:pt x="0" y="328147"/>
                  </a:lnTo>
                  <a:lnTo>
                    <a:pt x="61438" y="389582"/>
                  </a:lnTo>
                  <a:lnTo>
                    <a:pt x="451374" y="0"/>
                  </a:lnTo>
                  <a:close/>
                </a:path>
              </a:pathLst>
            </a:custGeom>
            <a:solidFill>
              <a:srgbClr val="6FB0DA"/>
            </a:solidFill>
          </p:spPr>
          <p:txBody>
            <a:bodyPr wrap="square" lIns="0" tIns="0" rIns="0" bIns="0" rtlCol="0"/>
            <a:lstStyle/>
            <a:p>
              <a:endParaRPr/>
            </a:p>
          </p:txBody>
        </p:sp>
        <p:sp>
          <p:nvSpPr>
            <p:cNvPr id="7" name="object 7"/>
            <p:cNvSpPr/>
            <p:nvPr/>
          </p:nvSpPr>
          <p:spPr>
            <a:xfrm>
              <a:off x="922592" y="193548"/>
              <a:ext cx="1111250" cy="1111250"/>
            </a:xfrm>
            <a:custGeom>
              <a:avLst/>
              <a:gdLst/>
              <a:ahLst/>
              <a:cxnLst/>
              <a:rect l="l" t="t" r="r" b="b"/>
              <a:pathLst>
                <a:path w="1111250" h="1111250">
                  <a:moveTo>
                    <a:pt x="555997" y="0"/>
                  </a:moveTo>
                  <a:lnTo>
                    <a:pt x="0" y="555604"/>
                  </a:lnTo>
                  <a:lnTo>
                    <a:pt x="555997" y="1111209"/>
                  </a:lnTo>
                  <a:lnTo>
                    <a:pt x="1111197" y="555604"/>
                  </a:lnTo>
                  <a:lnTo>
                    <a:pt x="555997" y="0"/>
                  </a:lnTo>
                  <a:close/>
                </a:path>
              </a:pathLst>
            </a:custGeom>
            <a:solidFill>
              <a:srgbClr val="484C67"/>
            </a:solidFill>
          </p:spPr>
          <p:txBody>
            <a:bodyPr wrap="square" lIns="0" tIns="0" rIns="0" bIns="0" rtlCol="0"/>
            <a:lstStyle/>
            <a:p>
              <a:endParaRPr/>
            </a:p>
          </p:txBody>
        </p:sp>
        <p:sp>
          <p:nvSpPr>
            <p:cNvPr id="8" name="object 8"/>
            <p:cNvSpPr/>
            <p:nvPr/>
          </p:nvSpPr>
          <p:spPr>
            <a:xfrm>
              <a:off x="1512" y="322993"/>
              <a:ext cx="1429385" cy="2061210"/>
            </a:xfrm>
            <a:custGeom>
              <a:avLst/>
              <a:gdLst/>
              <a:ahLst/>
              <a:cxnLst/>
              <a:rect l="l" t="t" r="r" b="b"/>
              <a:pathLst>
                <a:path w="1429385" h="2061210">
                  <a:moveTo>
                    <a:pt x="398644" y="0"/>
                  </a:moveTo>
                  <a:lnTo>
                    <a:pt x="0" y="398644"/>
                  </a:lnTo>
                  <a:lnTo>
                    <a:pt x="0" y="1662717"/>
                  </a:lnTo>
                  <a:lnTo>
                    <a:pt x="398644" y="2061054"/>
                  </a:lnTo>
                  <a:lnTo>
                    <a:pt x="1428774" y="1030924"/>
                  </a:lnTo>
                  <a:lnTo>
                    <a:pt x="398644" y="0"/>
                  </a:lnTo>
                  <a:close/>
                </a:path>
              </a:pathLst>
            </a:custGeom>
            <a:solidFill>
              <a:srgbClr val="6FB0DA"/>
            </a:solidFill>
          </p:spPr>
          <p:txBody>
            <a:bodyPr wrap="square" lIns="0" tIns="0" rIns="0" bIns="0" rtlCol="0"/>
            <a:lstStyle/>
            <a:p>
              <a:endParaRPr dirty="0"/>
            </a:p>
          </p:txBody>
        </p:sp>
      </p:grpSp>
      <p:sp>
        <p:nvSpPr>
          <p:cNvPr id="9" name="object 9"/>
          <p:cNvSpPr/>
          <p:nvPr/>
        </p:nvSpPr>
        <p:spPr>
          <a:xfrm>
            <a:off x="4247449" y="0"/>
            <a:ext cx="1599565" cy="1703705"/>
          </a:xfrm>
          <a:custGeom>
            <a:avLst/>
            <a:gdLst/>
            <a:ahLst/>
            <a:cxnLst/>
            <a:rect l="l" t="t" r="r" b="b"/>
            <a:pathLst>
              <a:path w="1599564" h="1703705">
                <a:moveTo>
                  <a:pt x="1388727" y="0"/>
                </a:moveTo>
                <a:lnTo>
                  <a:pt x="672847" y="0"/>
                </a:lnTo>
                <a:lnTo>
                  <a:pt x="0" y="672333"/>
                </a:lnTo>
                <a:lnTo>
                  <a:pt x="1030925" y="1703259"/>
                </a:lnTo>
                <a:lnTo>
                  <a:pt x="1599294" y="1134452"/>
                </a:lnTo>
                <a:lnTo>
                  <a:pt x="1599294" y="210568"/>
                </a:lnTo>
                <a:lnTo>
                  <a:pt x="1388727" y="0"/>
                </a:lnTo>
                <a:close/>
              </a:path>
            </a:pathLst>
          </a:custGeom>
          <a:solidFill>
            <a:srgbClr val="484C67"/>
          </a:solidFill>
        </p:spPr>
        <p:txBody>
          <a:bodyPr wrap="square" lIns="0" tIns="0" rIns="0" bIns="0" rtlCol="0"/>
          <a:lstStyle/>
          <a:p>
            <a:endParaRPr dirty="0"/>
          </a:p>
        </p:txBody>
      </p:sp>
      <p:sp>
        <p:nvSpPr>
          <p:cNvPr id="10" name="object 10"/>
          <p:cNvSpPr/>
          <p:nvPr/>
        </p:nvSpPr>
        <p:spPr>
          <a:xfrm>
            <a:off x="182483" y="0"/>
            <a:ext cx="1385570" cy="692785"/>
          </a:xfrm>
          <a:custGeom>
            <a:avLst/>
            <a:gdLst/>
            <a:ahLst/>
            <a:cxnLst/>
            <a:rect l="l" t="t" r="r" b="b"/>
            <a:pathLst>
              <a:path w="1385570" h="692785">
                <a:moveTo>
                  <a:pt x="1385427" y="0"/>
                </a:moveTo>
                <a:lnTo>
                  <a:pt x="0" y="0"/>
                </a:lnTo>
                <a:lnTo>
                  <a:pt x="692710" y="692456"/>
                </a:lnTo>
                <a:lnTo>
                  <a:pt x="1385427" y="0"/>
                </a:lnTo>
                <a:close/>
              </a:path>
            </a:pathLst>
          </a:custGeom>
          <a:solidFill>
            <a:srgbClr val="484C67"/>
          </a:solidFill>
        </p:spPr>
        <p:txBody>
          <a:bodyPr wrap="square" lIns="0" tIns="0" rIns="0" bIns="0" rtlCol="0"/>
          <a:lstStyle/>
          <a:p>
            <a:endParaRPr/>
          </a:p>
        </p:txBody>
      </p:sp>
      <p:graphicFrame>
        <p:nvGraphicFramePr>
          <p:cNvPr id="33" name="Table 32">
            <a:extLst>
              <a:ext uri="{FF2B5EF4-FFF2-40B4-BE49-F238E27FC236}">
                <a16:creationId xmlns:a16="http://schemas.microsoft.com/office/drawing/2014/main" xmlns="" id="{773027DA-9748-4CBF-8D16-63B3B9A01BD1}"/>
              </a:ext>
            </a:extLst>
          </p:cNvPr>
          <p:cNvGraphicFramePr>
            <a:graphicFrameLocks noGrp="1"/>
          </p:cNvGraphicFramePr>
          <p:nvPr>
            <p:extLst>
              <p:ext uri="{D42A27DB-BD31-4B8C-83A1-F6EECF244321}">
                <p14:modId xmlns:p14="http://schemas.microsoft.com/office/powerpoint/2010/main" val="2069313971"/>
              </p:ext>
            </p:extLst>
          </p:nvPr>
        </p:nvGraphicFramePr>
        <p:xfrm>
          <a:off x="958696" y="2849919"/>
          <a:ext cx="606224" cy="213360"/>
        </p:xfrm>
        <a:graphic>
          <a:graphicData uri="http://schemas.openxmlformats.org/drawingml/2006/table">
            <a:tbl>
              <a:tblPr firstRow="1" bandRow="1">
                <a:tableStyleId>{5C22544A-7EE6-4342-B048-85BDC9FD1C3A}</a:tableStyleId>
              </a:tblPr>
              <a:tblGrid>
                <a:gridCol w="303112">
                  <a:extLst>
                    <a:ext uri="{9D8B030D-6E8A-4147-A177-3AD203B41FA5}">
                      <a16:colId xmlns:a16="http://schemas.microsoft.com/office/drawing/2014/main" xmlns="" val="976011853"/>
                    </a:ext>
                  </a:extLst>
                </a:gridCol>
                <a:gridCol w="303112">
                  <a:extLst>
                    <a:ext uri="{9D8B030D-6E8A-4147-A177-3AD203B41FA5}">
                      <a16:colId xmlns:a16="http://schemas.microsoft.com/office/drawing/2014/main" xmlns="" val="1777118206"/>
                    </a:ext>
                  </a:extLst>
                </a:gridCol>
              </a:tblGrid>
              <a:tr h="208655">
                <a:tc>
                  <a:txBody>
                    <a:bodyPr/>
                    <a:lstStyle/>
                    <a:p>
                      <a:r>
                        <a:rPr lang="en-US" sz="800" dirty="0">
                          <a:solidFill>
                            <a:schemeClr val="tx1"/>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942127957"/>
                  </a:ext>
                </a:extLst>
              </a:tr>
            </a:tbl>
          </a:graphicData>
        </a:graphic>
      </p:graphicFrame>
      <p:graphicFrame>
        <p:nvGraphicFramePr>
          <p:cNvPr id="34" name="Table 33">
            <a:extLst>
              <a:ext uri="{FF2B5EF4-FFF2-40B4-BE49-F238E27FC236}">
                <a16:creationId xmlns:a16="http://schemas.microsoft.com/office/drawing/2014/main" xmlns="" id="{D1777A79-13B2-407D-8983-9FC957FC91F5}"/>
              </a:ext>
            </a:extLst>
          </p:cNvPr>
          <p:cNvGraphicFramePr>
            <a:graphicFrameLocks noGrp="1"/>
          </p:cNvGraphicFramePr>
          <p:nvPr>
            <p:extLst>
              <p:ext uri="{D42A27DB-BD31-4B8C-83A1-F6EECF244321}">
                <p14:modId xmlns:p14="http://schemas.microsoft.com/office/powerpoint/2010/main" val="228442354"/>
              </p:ext>
            </p:extLst>
          </p:nvPr>
        </p:nvGraphicFramePr>
        <p:xfrm>
          <a:off x="2052298" y="2825021"/>
          <a:ext cx="609600" cy="228328"/>
        </p:xfrm>
        <a:graphic>
          <a:graphicData uri="http://schemas.openxmlformats.org/drawingml/2006/table">
            <a:tbl>
              <a:tblPr firstRow="1" bandRow="1">
                <a:tableStyleId>{5C22544A-7EE6-4342-B048-85BDC9FD1C3A}</a:tableStyleId>
              </a:tblPr>
              <a:tblGrid>
                <a:gridCol w="304800">
                  <a:extLst>
                    <a:ext uri="{9D8B030D-6E8A-4147-A177-3AD203B41FA5}">
                      <a16:colId xmlns:a16="http://schemas.microsoft.com/office/drawing/2014/main" xmlns="" val="1220420545"/>
                    </a:ext>
                  </a:extLst>
                </a:gridCol>
                <a:gridCol w="304800">
                  <a:extLst>
                    <a:ext uri="{9D8B030D-6E8A-4147-A177-3AD203B41FA5}">
                      <a16:colId xmlns:a16="http://schemas.microsoft.com/office/drawing/2014/main" xmlns="" val="169264690"/>
                    </a:ext>
                  </a:extLst>
                </a:gridCol>
              </a:tblGrid>
              <a:tr h="228328">
                <a:tc>
                  <a:txBody>
                    <a:bodyPr/>
                    <a:lstStyle/>
                    <a:p>
                      <a:r>
                        <a:rPr lang="en-US" sz="800" dirty="0">
                          <a:solidFill>
                            <a:schemeClr val="tx1"/>
                          </a:solidFill>
                        </a:rPr>
                        <a:t>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4094014554"/>
                  </a:ext>
                </a:extLst>
              </a:tr>
            </a:tbl>
          </a:graphicData>
        </a:graphic>
      </p:graphicFrame>
      <p:cxnSp>
        <p:nvCxnSpPr>
          <p:cNvPr id="35" name="Straight Connector 34">
            <a:extLst>
              <a:ext uri="{FF2B5EF4-FFF2-40B4-BE49-F238E27FC236}">
                <a16:creationId xmlns:a16="http://schemas.microsoft.com/office/drawing/2014/main" xmlns="" id="{5C728028-BA65-4564-96B8-2B9F83666C5B}"/>
              </a:ext>
            </a:extLst>
          </p:cNvPr>
          <p:cNvCxnSpPr>
            <a:cxnSpLocks/>
            <a:endCxn id="33" idx="0"/>
          </p:cNvCxnSpPr>
          <p:nvPr/>
        </p:nvCxnSpPr>
        <p:spPr>
          <a:xfrm flipH="1">
            <a:off x="1261808" y="2432153"/>
            <a:ext cx="319564" cy="4177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D973200A-D46C-4858-A7AE-C475D8A67115}"/>
              </a:ext>
            </a:extLst>
          </p:cNvPr>
          <p:cNvCxnSpPr>
            <a:cxnSpLocks/>
          </p:cNvCxnSpPr>
          <p:nvPr/>
        </p:nvCxnSpPr>
        <p:spPr>
          <a:xfrm>
            <a:off x="1948904" y="2397604"/>
            <a:ext cx="394074" cy="427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xmlns="" id="{B296EC97-C3E6-417E-8AB0-0A70E863559C}"/>
              </a:ext>
            </a:extLst>
          </p:cNvPr>
          <p:cNvSpPr/>
          <p:nvPr/>
        </p:nvSpPr>
        <p:spPr>
          <a:xfrm>
            <a:off x="1478217" y="2095742"/>
            <a:ext cx="609600" cy="381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38" name="Oval 37">
            <a:extLst>
              <a:ext uri="{FF2B5EF4-FFF2-40B4-BE49-F238E27FC236}">
                <a16:creationId xmlns:a16="http://schemas.microsoft.com/office/drawing/2014/main" xmlns="" id="{1C6D8586-4457-4BBA-A6CA-ECA4B94F2127}"/>
              </a:ext>
            </a:extLst>
          </p:cNvPr>
          <p:cNvSpPr/>
          <p:nvPr/>
        </p:nvSpPr>
        <p:spPr>
          <a:xfrm>
            <a:off x="3502456" y="2021368"/>
            <a:ext cx="609600" cy="381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graphicFrame>
        <p:nvGraphicFramePr>
          <p:cNvPr id="39" name="Table 38">
            <a:extLst>
              <a:ext uri="{FF2B5EF4-FFF2-40B4-BE49-F238E27FC236}">
                <a16:creationId xmlns:a16="http://schemas.microsoft.com/office/drawing/2014/main" xmlns="" id="{4C9BD13F-538F-4408-94E6-072524E95B25}"/>
              </a:ext>
            </a:extLst>
          </p:cNvPr>
          <p:cNvGraphicFramePr>
            <a:graphicFrameLocks noGrp="1"/>
          </p:cNvGraphicFramePr>
          <p:nvPr>
            <p:extLst>
              <p:ext uri="{D42A27DB-BD31-4B8C-83A1-F6EECF244321}">
                <p14:modId xmlns:p14="http://schemas.microsoft.com/office/powerpoint/2010/main" val="2142859538"/>
              </p:ext>
            </p:extLst>
          </p:nvPr>
        </p:nvGraphicFramePr>
        <p:xfrm>
          <a:off x="3006071" y="2810960"/>
          <a:ext cx="609600" cy="247630"/>
        </p:xfrm>
        <a:graphic>
          <a:graphicData uri="http://schemas.openxmlformats.org/drawingml/2006/table">
            <a:tbl>
              <a:tblPr firstRow="1" bandRow="1">
                <a:tableStyleId>{5C22544A-7EE6-4342-B048-85BDC9FD1C3A}</a:tableStyleId>
              </a:tblPr>
              <a:tblGrid>
                <a:gridCol w="304800">
                  <a:extLst>
                    <a:ext uri="{9D8B030D-6E8A-4147-A177-3AD203B41FA5}">
                      <a16:colId xmlns:a16="http://schemas.microsoft.com/office/drawing/2014/main" xmlns="" val="976011853"/>
                    </a:ext>
                  </a:extLst>
                </a:gridCol>
                <a:gridCol w="304800">
                  <a:extLst>
                    <a:ext uri="{9D8B030D-6E8A-4147-A177-3AD203B41FA5}">
                      <a16:colId xmlns:a16="http://schemas.microsoft.com/office/drawing/2014/main" xmlns="" val="1777118206"/>
                    </a:ext>
                  </a:extLst>
                </a:gridCol>
              </a:tblGrid>
              <a:tr h="247630">
                <a:tc>
                  <a:txBody>
                    <a:bodyPr/>
                    <a:lstStyle/>
                    <a:p>
                      <a:r>
                        <a:rPr lang="en-US" sz="800" dirty="0">
                          <a:solidFill>
                            <a:schemeClr val="tx1"/>
                          </a:solidFill>
                        </a:rPr>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942127957"/>
                  </a:ext>
                </a:extLst>
              </a:tr>
            </a:tbl>
          </a:graphicData>
        </a:graphic>
      </p:graphicFrame>
      <p:graphicFrame>
        <p:nvGraphicFramePr>
          <p:cNvPr id="40" name="Table 39">
            <a:extLst>
              <a:ext uri="{FF2B5EF4-FFF2-40B4-BE49-F238E27FC236}">
                <a16:creationId xmlns:a16="http://schemas.microsoft.com/office/drawing/2014/main" xmlns="" id="{70E372B3-22E9-4A58-85CF-2035AFB61268}"/>
              </a:ext>
            </a:extLst>
          </p:cNvPr>
          <p:cNvGraphicFramePr>
            <a:graphicFrameLocks noGrp="1"/>
          </p:cNvGraphicFramePr>
          <p:nvPr>
            <p:extLst>
              <p:ext uri="{D42A27DB-BD31-4B8C-83A1-F6EECF244321}">
                <p14:modId xmlns:p14="http://schemas.microsoft.com/office/powerpoint/2010/main" val="908634071"/>
              </p:ext>
            </p:extLst>
          </p:nvPr>
        </p:nvGraphicFramePr>
        <p:xfrm>
          <a:off x="4101627" y="2792267"/>
          <a:ext cx="609600" cy="228328"/>
        </p:xfrm>
        <a:graphic>
          <a:graphicData uri="http://schemas.openxmlformats.org/drawingml/2006/table">
            <a:tbl>
              <a:tblPr firstRow="1" bandRow="1">
                <a:tableStyleId>{5C22544A-7EE6-4342-B048-85BDC9FD1C3A}</a:tableStyleId>
              </a:tblPr>
              <a:tblGrid>
                <a:gridCol w="304800">
                  <a:extLst>
                    <a:ext uri="{9D8B030D-6E8A-4147-A177-3AD203B41FA5}">
                      <a16:colId xmlns:a16="http://schemas.microsoft.com/office/drawing/2014/main" xmlns="" val="1220420545"/>
                    </a:ext>
                  </a:extLst>
                </a:gridCol>
                <a:gridCol w="304800">
                  <a:extLst>
                    <a:ext uri="{9D8B030D-6E8A-4147-A177-3AD203B41FA5}">
                      <a16:colId xmlns:a16="http://schemas.microsoft.com/office/drawing/2014/main" xmlns="" val="169264690"/>
                    </a:ext>
                  </a:extLst>
                </a:gridCol>
              </a:tblGrid>
              <a:tr h="228328">
                <a:tc>
                  <a:txBody>
                    <a:bodyPr/>
                    <a:lstStyle/>
                    <a:p>
                      <a:r>
                        <a:rPr lang="en-US" sz="800" dirty="0">
                          <a:solidFill>
                            <a:schemeClr val="tx1"/>
                          </a:solidFill>
                        </a:rPr>
                        <a:t>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4094014554"/>
                  </a:ext>
                </a:extLst>
              </a:tr>
            </a:tbl>
          </a:graphicData>
        </a:graphic>
      </p:graphicFrame>
      <p:cxnSp>
        <p:nvCxnSpPr>
          <p:cNvPr id="41" name="Straight Connector 40">
            <a:extLst>
              <a:ext uri="{FF2B5EF4-FFF2-40B4-BE49-F238E27FC236}">
                <a16:creationId xmlns:a16="http://schemas.microsoft.com/office/drawing/2014/main" xmlns="" id="{8251733B-F200-4DD9-A786-3E309655E97C}"/>
              </a:ext>
            </a:extLst>
          </p:cNvPr>
          <p:cNvCxnSpPr>
            <a:cxnSpLocks/>
          </p:cNvCxnSpPr>
          <p:nvPr/>
        </p:nvCxnSpPr>
        <p:spPr>
          <a:xfrm flipH="1">
            <a:off x="3287934" y="2374501"/>
            <a:ext cx="317874" cy="4177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C866242C-9B3F-45E7-B7E5-235B8E8BEB64}"/>
              </a:ext>
            </a:extLst>
          </p:cNvPr>
          <p:cNvCxnSpPr>
            <a:cxnSpLocks/>
          </p:cNvCxnSpPr>
          <p:nvPr/>
        </p:nvCxnSpPr>
        <p:spPr>
          <a:xfrm>
            <a:off x="4012353" y="2361556"/>
            <a:ext cx="394074" cy="427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79F8AD48-7D25-4E59-99FD-740502413BCC}"/>
              </a:ext>
            </a:extLst>
          </p:cNvPr>
          <p:cNvCxnSpPr>
            <a:cxnSpLocks/>
            <a:endCxn id="37" idx="0"/>
          </p:cNvCxnSpPr>
          <p:nvPr/>
        </p:nvCxnSpPr>
        <p:spPr>
          <a:xfrm flipH="1">
            <a:off x="1783017" y="1862536"/>
            <a:ext cx="165887" cy="233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D75FBBD8-615F-4A23-85FC-63CD5379CB6E}"/>
              </a:ext>
            </a:extLst>
          </p:cNvPr>
          <p:cNvCxnSpPr>
            <a:cxnSpLocks/>
          </p:cNvCxnSpPr>
          <p:nvPr/>
        </p:nvCxnSpPr>
        <p:spPr>
          <a:xfrm>
            <a:off x="3700887" y="1826015"/>
            <a:ext cx="162752" cy="195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1FA4FB9E-DB1A-43AD-B594-73D49EF4B242}"/>
              </a:ext>
            </a:extLst>
          </p:cNvPr>
          <p:cNvCxnSpPr>
            <a:cxnSpLocks/>
          </p:cNvCxnSpPr>
          <p:nvPr/>
        </p:nvCxnSpPr>
        <p:spPr>
          <a:xfrm flipH="1">
            <a:off x="1986113" y="1652050"/>
            <a:ext cx="153732" cy="1739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59D86604-A9CC-48B9-A76D-0620F460CEA1}"/>
              </a:ext>
            </a:extLst>
          </p:cNvPr>
          <p:cNvCxnSpPr>
            <a:cxnSpLocks/>
          </p:cNvCxnSpPr>
          <p:nvPr/>
        </p:nvCxnSpPr>
        <p:spPr>
          <a:xfrm>
            <a:off x="3487417" y="1594735"/>
            <a:ext cx="186733" cy="159378"/>
          </a:xfrm>
          <a:prstGeom prst="line">
            <a:avLst/>
          </a:prstGeom>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xmlns="" id="{FA9990CC-6299-41D4-B291-D8CA0C1EE38F}"/>
              </a:ext>
            </a:extLst>
          </p:cNvPr>
          <p:cNvSpPr/>
          <p:nvPr/>
        </p:nvSpPr>
        <p:spPr>
          <a:xfrm>
            <a:off x="1948904" y="1277015"/>
            <a:ext cx="609600" cy="381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1" name="Oval 70">
            <a:extLst>
              <a:ext uri="{FF2B5EF4-FFF2-40B4-BE49-F238E27FC236}">
                <a16:creationId xmlns:a16="http://schemas.microsoft.com/office/drawing/2014/main" xmlns="" id="{F46BC99D-D6B1-463D-B39C-A10F662331BB}"/>
              </a:ext>
            </a:extLst>
          </p:cNvPr>
          <p:cNvSpPr/>
          <p:nvPr/>
        </p:nvSpPr>
        <p:spPr>
          <a:xfrm>
            <a:off x="3079750" y="1240209"/>
            <a:ext cx="609600" cy="381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2" name="Oval 71">
            <a:extLst>
              <a:ext uri="{FF2B5EF4-FFF2-40B4-BE49-F238E27FC236}">
                <a16:creationId xmlns:a16="http://schemas.microsoft.com/office/drawing/2014/main" xmlns="" id="{55C7977E-3CCF-4382-B252-0C1E20642E41}"/>
              </a:ext>
            </a:extLst>
          </p:cNvPr>
          <p:cNvSpPr/>
          <p:nvPr/>
        </p:nvSpPr>
        <p:spPr>
          <a:xfrm>
            <a:off x="2440729" y="645501"/>
            <a:ext cx="758114" cy="381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§16</a:t>
            </a:r>
          </a:p>
        </p:txBody>
      </p:sp>
      <p:cxnSp>
        <p:nvCxnSpPr>
          <p:cNvPr id="74" name="Straight Connector 73">
            <a:extLst>
              <a:ext uri="{FF2B5EF4-FFF2-40B4-BE49-F238E27FC236}">
                <a16:creationId xmlns:a16="http://schemas.microsoft.com/office/drawing/2014/main" xmlns="" id="{AD5C3960-F1CB-423E-967F-0652CC11FC0F}"/>
              </a:ext>
            </a:extLst>
          </p:cNvPr>
          <p:cNvCxnSpPr>
            <a:cxnSpLocks/>
          </p:cNvCxnSpPr>
          <p:nvPr/>
        </p:nvCxnSpPr>
        <p:spPr>
          <a:xfrm flipV="1">
            <a:off x="2373331" y="1004706"/>
            <a:ext cx="252213" cy="30009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xmlns="" id="{2B3799E9-521D-4DC2-B6BA-CFC01192A734}"/>
              </a:ext>
            </a:extLst>
          </p:cNvPr>
          <p:cNvCxnSpPr>
            <a:cxnSpLocks/>
            <a:stCxn id="72" idx="5"/>
            <a:endCxn id="71" idx="0"/>
          </p:cNvCxnSpPr>
          <p:nvPr/>
        </p:nvCxnSpPr>
        <p:spPr>
          <a:xfrm>
            <a:off x="3087820" y="970705"/>
            <a:ext cx="296730" cy="269504"/>
          </a:xfrm>
          <a:prstGeom prst="line">
            <a:avLst/>
          </a:prstGeom>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xmlns="" id="{7130102D-FB2A-4AAE-B8B7-883AAD739782}"/>
              </a:ext>
            </a:extLst>
          </p:cNvPr>
          <p:cNvSpPr txBox="1"/>
          <p:nvPr/>
        </p:nvSpPr>
        <p:spPr>
          <a:xfrm>
            <a:off x="3195415" y="820040"/>
            <a:ext cx="230912" cy="369332"/>
          </a:xfrm>
          <a:prstGeom prst="rect">
            <a:avLst/>
          </a:prstGeom>
          <a:noFill/>
        </p:spPr>
        <p:txBody>
          <a:bodyPr wrap="square" rtlCol="0">
            <a:spAutoFit/>
          </a:bodyPr>
          <a:lstStyle/>
          <a:p>
            <a:r>
              <a:rPr lang="en-US" dirty="0">
                <a:solidFill>
                  <a:schemeClr val="bg1"/>
                </a:solidFill>
              </a:rPr>
              <a:t>1</a:t>
            </a:r>
          </a:p>
        </p:txBody>
      </p:sp>
      <p:sp>
        <p:nvSpPr>
          <p:cNvPr id="87" name="TextBox 86">
            <a:extLst>
              <a:ext uri="{FF2B5EF4-FFF2-40B4-BE49-F238E27FC236}">
                <a16:creationId xmlns:a16="http://schemas.microsoft.com/office/drawing/2014/main" xmlns="" id="{39E34586-2F11-4FAB-9E02-6C90621800B8}"/>
              </a:ext>
            </a:extLst>
          </p:cNvPr>
          <p:cNvSpPr txBox="1"/>
          <p:nvPr/>
        </p:nvSpPr>
        <p:spPr>
          <a:xfrm>
            <a:off x="3728855" y="1553361"/>
            <a:ext cx="287452" cy="369332"/>
          </a:xfrm>
          <a:prstGeom prst="rect">
            <a:avLst/>
          </a:prstGeom>
          <a:noFill/>
        </p:spPr>
        <p:txBody>
          <a:bodyPr wrap="square" rtlCol="0">
            <a:spAutoFit/>
          </a:bodyPr>
          <a:lstStyle/>
          <a:p>
            <a:r>
              <a:rPr lang="en-US" dirty="0">
                <a:solidFill>
                  <a:schemeClr val="bg1"/>
                </a:solidFill>
              </a:rPr>
              <a:t>1</a:t>
            </a:r>
          </a:p>
        </p:txBody>
      </p:sp>
      <p:sp>
        <p:nvSpPr>
          <p:cNvPr id="88" name="TextBox 87">
            <a:extLst>
              <a:ext uri="{FF2B5EF4-FFF2-40B4-BE49-F238E27FC236}">
                <a16:creationId xmlns:a16="http://schemas.microsoft.com/office/drawing/2014/main" xmlns="" id="{EB24D78F-3C65-47AB-9C42-D5A556E0C28B}"/>
              </a:ext>
            </a:extLst>
          </p:cNvPr>
          <p:cNvSpPr txBox="1"/>
          <p:nvPr/>
        </p:nvSpPr>
        <p:spPr>
          <a:xfrm>
            <a:off x="4211708" y="2286242"/>
            <a:ext cx="273291" cy="369332"/>
          </a:xfrm>
          <a:prstGeom prst="rect">
            <a:avLst/>
          </a:prstGeom>
          <a:noFill/>
        </p:spPr>
        <p:txBody>
          <a:bodyPr wrap="square" rtlCol="0">
            <a:spAutoFit/>
          </a:bodyPr>
          <a:lstStyle/>
          <a:p>
            <a:r>
              <a:rPr lang="en-US" dirty="0">
                <a:solidFill>
                  <a:schemeClr val="bg1"/>
                </a:solidFill>
              </a:rPr>
              <a:t>1</a:t>
            </a:r>
          </a:p>
        </p:txBody>
      </p:sp>
      <p:sp>
        <p:nvSpPr>
          <p:cNvPr id="89" name="TextBox 88">
            <a:extLst>
              <a:ext uri="{FF2B5EF4-FFF2-40B4-BE49-F238E27FC236}">
                <a16:creationId xmlns:a16="http://schemas.microsoft.com/office/drawing/2014/main" xmlns="" id="{79C01857-0094-4A69-AC37-ADF46798701D}"/>
              </a:ext>
            </a:extLst>
          </p:cNvPr>
          <p:cNvSpPr txBox="1"/>
          <p:nvPr/>
        </p:nvSpPr>
        <p:spPr>
          <a:xfrm>
            <a:off x="3147736" y="2355808"/>
            <a:ext cx="247459" cy="369332"/>
          </a:xfrm>
          <a:prstGeom prst="rect">
            <a:avLst/>
          </a:prstGeom>
          <a:noFill/>
        </p:spPr>
        <p:txBody>
          <a:bodyPr wrap="square" rtlCol="0">
            <a:spAutoFit/>
          </a:bodyPr>
          <a:lstStyle/>
          <a:p>
            <a:r>
              <a:rPr lang="en-US" dirty="0">
                <a:solidFill>
                  <a:schemeClr val="bg1"/>
                </a:solidFill>
              </a:rPr>
              <a:t>0</a:t>
            </a:r>
          </a:p>
        </p:txBody>
      </p:sp>
      <p:sp>
        <p:nvSpPr>
          <p:cNvPr id="90" name="TextBox 89">
            <a:extLst>
              <a:ext uri="{FF2B5EF4-FFF2-40B4-BE49-F238E27FC236}">
                <a16:creationId xmlns:a16="http://schemas.microsoft.com/office/drawing/2014/main" xmlns="" id="{B7B6A2DE-18AC-4BFC-938C-840C13F66C69}"/>
              </a:ext>
            </a:extLst>
          </p:cNvPr>
          <p:cNvSpPr txBox="1"/>
          <p:nvPr/>
        </p:nvSpPr>
        <p:spPr>
          <a:xfrm>
            <a:off x="2182046" y="872562"/>
            <a:ext cx="194031" cy="369332"/>
          </a:xfrm>
          <a:prstGeom prst="rect">
            <a:avLst/>
          </a:prstGeom>
          <a:noFill/>
        </p:spPr>
        <p:txBody>
          <a:bodyPr wrap="square" rtlCol="0">
            <a:spAutoFit/>
          </a:bodyPr>
          <a:lstStyle/>
          <a:p>
            <a:r>
              <a:rPr lang="en-US" dirty="0">
                <a:solidFill>
                  <a:schemeClr val="bg1"/>
                </a:solidFill>
              </a:rPr>
              <a:t>0</a:t>
            </a:r>
          </a:p>
        </p:txBody>
      </p:sp>
      <p:sp>
        <p:nvSpPr>
          <p:cNvPr id="91" name="TextBox 90">
            <a:extLst>
              <a:ext uri="{FF2B5EF4-FFF2-40B4-BE49-F238E27FC236}">
                <a16:creationId xmlns:a16="http://schemas.microsoft.com/office/drawing/2014/main" xmlns="" id="{54C61E7A-39F2-4A92-84EE-98912EE23616}"/>
              </a:ext>
            </a:extLst>
          </p:cNvPr>
          <p:cNvSpPr txBox="1"/>
          <p:nvPr/>
        </p:nvSpPr>
        <p:spPr>
          <a:xfrm>
            <a:off x="1588720" y="1612183"/>
            <a:ext cx="301686" cy="369332"/>
          </a:xfrm>
          <a:prstGeom prst="rect">
            <a:avLst/>
          </a:prstGeom>
          <a:noFill/>
        </p:spPr>
        <p:txBody>
          <a:bodyPr wrap="none" rtlCol="0">
            <a:spAutoFit/>
          </a:bodyPr>
          <a:lstStyle/>
          <a:p>
            <a:r>
              <a:rPr lang="en-US" dirty="0">
                <a:solidFill>
                  <a:schemeClr val="bg1"/>
                </a:solidFill>
              </a:rPr>
              <a:t>0</a:t>
            </a:r>
          </a:p>
        </p:txBody>
      </p:sp>
      <p:sp>
        <p:nvSpPr>
          <p:cNvPr id="92" name="TextBox 91">
            <a:extLst>
              <a:ext uri="{FF2B5EF4-FFF2-40B4-BE49-F238E27FC236}">
                <a16:creationId xmlns:a16="http://schemas.microsoft.com/office/drawing/2014/main" xmlns="" id="{64E97ABA-BF3D-4881-987F-058DC9C8BBA3}"/>
              </a:ext>
            </a:extLst>
          </p:cNvPr>
          <p:cNvSpPr txBox="1"/>
          <p:nvPr/>
        </p:nvSpPr>
        <p:spPr>
          <a:xfrm>
            <a:off x="1126705" y="2355808"/>
            <a:ext cx="301686" cy="369332"/>
          </a:xfrm>
          <a:prstGeom prst="rect">
            <a:avLst/>
          </a:prstGeom>
          <a:noFill/>
        </p:spPr>
        <p:txBody>
          <a:bodyPr wrap="none" rtlCol="0">
            <a:spAutoFit/>
          </a:bodyPr>
          <a:lstStyle/>
          <a:p>
            <a:r>
              <a:rPr lang="en-US" dirty="0">
                <a:solidFill>
                  <a:schemeClr val="bg1"/>
                </a:solidFill>
              </a:rPr>
              <a:t>0</a:t>
            </a:r>
          </a:p>
        </p:txBody>
      </p:sp>
      <p:sp>
        <p:nvSpPr>
          <p:cNvPr id="93" name="TextBox 92">
            <a:extLst>
              <a:ext uri="{FF2B5EF4-FFF2-40B4-BE49-F238E27FC236}">
                <a16:creationId xmlns:a16="http://schemas.microsoft.com/office/drawing/2014/main" xmlns="" id="{F0F74B67-30D2-44CB-91A0-E4C22434F7C5}"/>
              </a:ext>
            </a:extLst>
          </p:cNvPr>
          <p:cNvSpPr txBox="1"/>
          <p:nvPr/>
        </p:nvSpPr>
        <p:spPr>
          <a:xfrm>
            <a:off x="2224832" y="2361556"/>
            <a:ext cx="301686" cy="369332"/>
          </a:xfrm>
          <a:prstGeom prst="rect">
            <a:avLst/>
          </a:prstGeom>
          <a:noFill/>
        </p:spPr>
        <p:txBody>
          <a:bodyPr wrap="none" rtlCol="0">
            <a:spAutoFit/>
          </a:bodyPr>
          <a:lstStyle/>
          <a:p>
            <a:r>
              <a:rPr lang="en-US" dirty="0">
                <a:solidFill>
                  <a:schemeClr val="bg1"/>
                </a:solidFill>
              </a:rPr>
              <a:t>1</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fade">
                                      <p:cBhvr>
                                        <p:cTn id="10" dur="500"/>
                                        <p:tgtEl>
                                          <p:spTgt spid="9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2"/>
                                        </p:tgtEl>
                                        <p:attrNameLst>
                                          <p:attrName>style.visibility</p:attrName>
                                        </p:attrNameLst>
                                      </p:cBhvr>
                                      <p:to>
                                        <p:strVal val="visible"/>
                                      </p:to>
                                    </p:set>
                                    <p:animEffect transition="in" filter="fade">
                                      <p:cBhvr>
                                        <p:cTn id="13" dur="500"/>
                                        <p:tgtEl>
                                          <p:spTgt spid="9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86"/>
                                        </p:tgtEl>
                                        <p:attrNameLst>
                                          <p:attrName>style.visibility</p:attrName>
                                        </p:attrNameLst>
                                      </p:cBhvr>
                                      <p:to>
                                        <p:strVal val="visible"/>
                                      </p:to>
                                    </p:set>
                                    <p:animEffect transition="in" filter="fade">
                                      <p:cBhvr>
                                        <p:cTn id="17" dur="500"/>
                                        <p:tgtEl>
                                          <p:spTgt spid="86"/>
                                        </p:tgtEl>
                                      </p:cBhvr>
                                    </p:animEffect>
                                  </p:childTnLst>
                                </p:cTn>
                              </p:par>
                              <p:par>
                                <p:cTn id="18" presetID="10" presetClass="entr" presetSubtype="0" fill="hold" nodeType="withEffect">
                                  <p:stCondLst>
                                    <p:cond delay="0"/>
                                  </p:stCondLst>
                                  <p:childTnLst>
                                    <p:set>
                                      <p:cBhvr>
                                        <p:cTn id="19" dur="1" fill="hold">
                                          <p:stCondLst>
                                            <p:cond delay="0"/>
                                          </p:stCondLst>
                                        </p:cTn>
                                        <p:tgtEl>
                                          <p:spTgt spid="87">
                                            <p:txEl>
                                              <p:pRg st="0" end="0"/>
                                            </p:txEl>
                                          </p:spTgt>
                                        </p:tgtEl>
                                        <p:attrNameLst>
                                          <p:attrName>style.visibility</p:attrName>
                                        </p:attrNameLst>
                                      </p:cBhvr>
                                      <p:to>
                                        <p:strVal val="visible"/>
                                      </p:to>
                                    </p:set>
                                    <p:animEffect transition="in" filter="fade">
                                      <p:cBhvr>
                                        <p:cTn id="20" dur="500"/>
                                        <p:tgtEl>
                                          <p:spTgt spid="87">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animEffect transition="in" filter="fade">
                                      <p:cBhvr>
                                        <p:cTn id="23" dur="500"/>
                                        <p:tgtEl>
                                          <p:spTgt spid="8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3"/>
                                        </p:tgtEl>
                                        <p:attrNameLst>
                                          <p:attrName>style.visibility</p:attrName>
                                        </p:attrNameLst>
                                      </p:cBhvr>
                                      <p:to>
                                        <p:strVal val="visible"/>
                                      </p:to>
                                    </p:set>
                                    <p:animEffect transition="in" filter="fade">
                                      <p:cBhvr>
                                        <p:cTn id="28" dur="500"/>
                                        <p:tgtEl>
                                          <p:spTgt spid="9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9"/>
                                        </p:tgtEl>
                                        <p:attrNameLst>
                                          <p:attrName>style.visibility</p:attrName>
                                        </p:attrNameLst>
                                      </p:cBhvr>
                                      <p:to>
                                        <p:strVal val="visible"/>
                                      </p:to>
                                    </p:set>
                                    <p:animEffect transition="in" filter="fade">
                                      <p:cBhvr>
                                        <p:cTn id="31"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88" grpId="0"/>
      <p:bldP spid="89" grpId="0"/>
      <p:bldP spid="90" grpId="0"/>
      <p:bldP spid="91" grpId="0"/>
      <p:bldP spid="92" grpId="0"/>
      <p:bldP spid="93"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1"/>
            <a:ext cx="5845810" cy="3288029"/>
          </a:xfrm>
          <a:custGeom>
            <a:avLst/>
            <a:gdLst/>
            <a:ahLst/>
            <a:cxnLst/>
            <a:rect l="l" t="t" r="r" b="b"/>
            <a:pathLst>
              <a:path w="5845810" h="3288029">
                <a:moveTo>
                  <a:pt x="0" y="3287938"/>
                </a:moveTo>
                <a:lnTo>
                  <a:pt x="5845240" y="3287938"/>
                </a:lnTo>
                <a:lnTo>
                  <a:pt x="5845240" y="0"/>
                </a:lnTo>
                <a:lnTo>
                  <a:pt x="0" y="0"/>
                </a:lnTo>
                <a:lnTo>
                  <a:pt x="0" y="3287938"/>
                </a:lnTo>
                <a:close/>
              </a:path>
            </a:pathLst>
          </a:custGeom>
          <a:solidFill>
            <a:srgbClr val="282937"/>
          </a:solidFill>
        </p:spPr>
        <p:txBody>
          <a:bodyPr wrap="square" lIns="0" tIns="0" rIns="0" bIns="0" rtlCol="0"/>
          <a:lstStyle/>
          <a:p>
            <a:r>
              <a:rPr lang="en-US" dirty="0">
                <a:solidFill>
                  <a:schemeClr val="bg1"/>
                </a:solidFill>
              </a:rPr>
              <a:t> </a:t>
            </a:r>
          </a:p>
          <a:p>
            <a:r>
              <a:rPr lang="en-US" dirty="0">
                <a:solidFill>
                  <a:schemeClr val="bg1"/>
                </a:solidFill>
              </a:rPr>
              <a:t> Implementing Parallelization </a:t>
            </a:r>
            <a:endParaRPr dirty="0">
              <a:solidFill>
                <a:schemeClr val="bg1"/>
              </a:solidFill>
            </a:endParaRPr>
          </a:p>
        </p:txBody>
      </p:sp>
      <p:grpSp>
        <p:nvGrpSpPr>
          <p:cNvPr id="3" name="object 3"/>
          <p:cNvGrpSpPr/>
          <p:nvPr/>
        </p:nvGrpSpPr>
        <p:grpSpPr>
          <a:xfrm>
            <a:off x="3551811" y="366632"/>
            <a:ext cx="1833748" cy="566420"/>
            <a:chOff x="3557290" y="346792"/>
            <a:chExt cx="1833748" cy="566420"/>
          </a:xfrm>
        </p:grpSpPr>
        <p:sp>
          <p:nvSpPr>
            <p:cNvPr id="8" name="object 8"/>
            <p:cNvSpPr/>
            <p:nvPr/>
          </p:nvSpPr>
          <p:spPr>
            <a:xfrm>
              <a:off x="4824618" y="346792"/>
              <a:ext cx="566420" cy="566420"/>
            </a:xfrm>
            <a:custGeom>
              <a:avLst/>
              <a:gdLst/>
              <a:ahLst/>
              <a:cxnLst/>
              <a:rect l="l" t="t" r="r" b="b"/>
              <a:pathLst>
                <a:path w="566420" h="566419">
                  <a:moveTo>
                    <a:pt x="283098" y="0"/>
                  </a:moveTo>
                  <a:lnTo>
                    <a:pt x="0" y="282726"/>
                  </a:lnTo>
                  <a:lnTo>
                    <a:pt x="283098" y="566251"/>
                  </a:lnTo>
                  <a:lnTo>
                    <a:pt x="566226" y="282726"/>
                  </a:lnTo>
                  <a:lnTo>
                    <a:pt x="283098" y="0"/>
                  </a:lnTo>
                  <a:close/>
                </a:path>
              </a:pathLst>
            </a:custGeom>
            <a:solidFill>
              <a:srgbClr val="6FB0DA"/>
            </a:solidFill>
          </p:spPr>
          <p:txBody>
            <a:bodyPr wrap="square" lIns="0" tIns="0" rIns="0" bIns="0" rtlCol="0"/>
            <a:lstStyle/>
            <a:p>
              <a:endParaRPr dirty="0"/>
            </a:p>
          </p:txBody>
        </p:sp>
        <p:sp>
          <p:nvSpPr>
            <p:cNvPr id="10" name="object 10"/>
            <p:cNvSpPr/>
            <p:nvPr/>
          </p:nvSpPr>
          <p:spPr>
            <a:xfrm>
              <a:off x="4190938" y="346792"/>
              <a:ext cx="566420" cy="566420"/>
            </a:xfrm>
            <a:custGeom>
              <a:avLst/>
              <a:gdLst/>
              <a:ahLst/>
              <a:cxnLst/>
              <a:rect l="l" t="t" r="r" b="b"/>
              <a:pathLst>
                <a:path w="566420" h="566419">
                  <a:moveTo>
                    <a:pt x="282732" y="0"/>
                  </a:moveTo>
                  <a:lnTo>
                    <a:pt x="0" y="282726"/>
                  </a:lnTo>
                  <a:lnTo>
                    <a:pt x="282732" y="566251"/>
                  </a:lnTo>
                  <a:lnTo>
                    <a:pt x="566257" y="282726"/>
                  </a:lnTo>
                  <a:lnTo>
                    <a:pt x="282732" y="0"/>
                  </a:lnTo>
                  <a:close/>
                </a:path>
              </a:pathLst>
            </a:custGeom>
            <a:solidFill>
              <a:srgbClr val="6FB0DA"/>
            </a:solidFill>
          </p:spPr>
          <p:txBody>
            <a:bodyPr wrap="square" lIns="0" tIns="0" rIns="0" bIns="0" rtlCol="0"/>
            <a:lstStyle/>
            <a:p>
              <a:endParaRPr dirty="0"/>
            </a:p>
          </p:txBody>
        </p:sp>
        <p:sp>
          <p:nvSpPr>
            <p:cNvPr id="13" name="object 13"/>
            <p:cNvSpPr/>
            <p:nvPr/>
          </p:nvSpPr>
          <p:spPr>
            <a:xfrm>
              <a:off x="3557290" y="346792"/>
              <a:ext cx="566420" cy="566420"/>
            </a:xfrm>
            <a:custGeom>
              <a:avLst/>
              <a:gdLst/>
              <a:ahLst/>
              <a:cxnLst/>
              <a:rect l="l" t="t" r="r" b="b"/>
              <a:pathLst>
                <a:path w="566420" h="566419">
                  <a:moveTo>
                    <a:pt x="283524" y="0"/>
                  </a:moveTo>
                  <a:lnTo>
                    <a:pt x="0" y="282726"/>
                  </a:lnTo>
                  <a:lnTo>
                    <a:pt x="283524" y="566251"/>
                  </a:lnTo>
                  <a:lnTo>
                    <a:pt x="566287" y="282726"/>
                  </a:lnTo>
                  <a:lnTo>
                    <a:pt x="283524" y="0"/>
                  </a:lnTo>
                  <a:close/>
                </a:path>
              </a:pathLst>
            </a:custGeom>
            <a:solidFill>
              <a:srgbClr val="484C67"/>
            </a:solidFill>
          </p:spPr>
          <p:txBody>
            <a:bodyPr wrap="square" lIns="0" tIns="0" rIns="0" bIns="0" rtlCol="0"/>
            <a:lstStyle/>
            <a:p>
              <a:endParaRPr dirty="0"/>
            </a:p>
          </p:txBody>
        </p:sp>
      </p:grpSp>
      <p:graphicFrame>
        <p:nvGraphicFramePr>
          <p:cNvPr id="20" name="Table 19">
            <a:extLst>
              <a:ext uri="{FF2B5EF4-FFF2-40B4-BE49-F238E27FC236}">
                <a16:creationId xmlns:a16="http://schemas.microsoft.com/office/drawing/2014/main" xmlns="" id="{F9BD1FD4-3256-4D2B-ABB5-629240963B65}"/>
              </a:ext>
            </a:extLst>
          </p:cNvPr>
          <p:cNvGraphicFramePr>
            <a:graphicFrameLocks noGrp="1"/>
          </p:cNvGraphicFramePr>
          <p:nvPr>
            <p:extLst>
              <p:ext uri="{D42A27DB-BD31-4B8C-83A1-F6EECF244321}">
                <p14:modId xmlns:p14="http://schemas.microsoft.com/office/powerpoint/2010/main" val="3411493360"/>
              </p:ext>
            </p:extLst>
          </p:nvPr>
        </p:nvGraphicFramePr>
        <p:xfrm>
          <a:off x="73903" y="1489336"/>
          <a:ext cx="3007575" cy="247630"/>
        </p:xfrm>
        <a:graphic>
          <a:graphicData uri="http://schemas.openxmlformats.org/drawingml/2006/table">
            <a:tbl>
              <a:tblPr firstRow="1" bandRow="1">
                <a:tableStyleId>{5C22544A-7EE6-4342-B048-85BDC9FD1C3A}</a:tableStyleId>
              </a:tblPr>
              <a:tblGrid>
                <a:gridCol w="601515">
                  <a:extLst>
                    <a:ext uri="{9D8B030D-6E8A-4147-A177-3AD203B41FA5}">
                      <a16:colId xmlns:a16="http://schemas.microsoft.com/office/drawing/2014/main" xmlns="" val="4127237972"/>
                    </a:ext>
                  </a:extLst>
                </a:gridCol>
                <a:gridCol w="601515">
                  <a:extLst>
                    <a:ext uri="{9D8B030D-6E8A-4147-A177-3AD203B41FA5}">
                      <a16:colId xmlns:a16="http://schemas.microsoft.com/office/drawing/2014/main" xmlns="" val="2701638271"/>
                    </a:ext>
                  </a:extLst>
                </a:gridCol>
                <a:gridCol w="601515">
                  <a:extLst>
                    <a:ext uri="{9D8B030D-6E8A-4147-A177-3AD203B41FA5}">
                      <a16:colId xmlns:a16="http://schemas.microsoft.com/office/drawing/2014/main" xmlns="" val="3855916312"/>
                    </a:ext>
                  </a:extLst>
                </a:gridCol>
                <a:gridCol w="601515">
                  <a:extLst>
                    <a:ext uri="{9D8B030D-6E8A-4147-A177-3AD203B41FA5}">
                      <a16:colId xmlns:a16="http://schemas.microsoft.com/office/drawing/2014/main" xmlns="" val="784483778"/>
                    </a:ext>
                  </a:extLst>
                </a:gridCol>
                <a:gridCol w="601515">
                  <a:extLst>
                    <a:ext uri="{9D8B030D-6E8A-4147-A177-3AD203B41FA5}">
                      <a16:colId xmlns:a16="http://schemas.microsoft.com/office/drawing/2014/main" xmlns="" val="3477426822"/>
                    </a:ext>
                  </a:extLst>
                </a:gridCol>
              </a:tblGrid>
              <a:tr h="247630">
                <a:tc>
                  <a:txBody>
                    <a:bodyPr/>
                    <a:lstStyle/>
                    <a:p>
                      <a:pPr algn="ctr"/>
                      <a:r>
                        <a:rPr lang="en-US" sz="800" dirty="0">
                          <a:solidFill>
                            <a:schemeClr val="tx1"/>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800" dirty="0">
                          <a:solidFill>
                            <a:schemeClr val="tx1"/>
                          </a:solidFill>
                        </a:rPr>
                        <a:t>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800" dirty="0">
                          <a:solidFill>
                            <a:schemeClr val="tx1"/>
                          </a:solidFill>
                        </a:rPr>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800" dirty="0">
                          <a:solidFill>
                            <a:schemeClr val="tx1"/>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8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260518916"/>
                  </a:ext>
                </a:extLst>
              </a:tr>
            </a:tbl>
          </a:graphicData>
        </a:graphic>
      </p:graphicFrame>
      <p:graphicFrame>
        <p:nvGraphicFramePr>
          <p:cNvPr id="23" name="Table 22">
            <a:extLst>
              <a:ext uri="{FF2B5EF4-FFF2-40B4-BE49-F238E27FC236}">
                <a16:creationId xmlns:a16="http://schemas.microsoft.com/office/drawing/2014/main" xmlns="" id="{9A0E3406-4E27-41FB-860A-33F56E18A435}"/>
              </a:ext>
            </a:extLst>
          </p:cNvPr>
          <p:cNvGraphicFramePr>
            <a:graphicFrameLocks noGrp="1"/>
          </p:cNvGraphicFramePr>
          <p:nvPr>
            <p:extLst>
              <p:ext uri="{D42A27DB-BD31-4B8C-83A1-F6EECF244321}">
                <p14:modId xmlns:p14="http://schemas.microsoft.com/office/powerpoint/2010/main" val="1041062496"/>
              </p:ext>
            </p:extLst>
          </p:nvPr>
        </p:nvGraphicFramePr>
        <p:xfrm>
          <a:off x="67553" y="1891557"/>
          <a:ext cx="3024700" cy="247630"/>
        </p:xfrm>
        <a:graphic>
          <a:graphicData uri="http://schemas.openxmlformats.org/drawingml/2006/table">
            <a:tbl>
              <a:tblPr firstRow="1" bandRow="1">
                <a:tableStyleId>{5C22544A-7EE6-4342-B048-85BDC9FD1C3A}</a:tableStyleId>
              </a:tblPr>
              <a:tblGrid>
                <a:gridCol w="604940">
                  <a:extLst>
                    <a:ext uri="{9D8B030D-6E8A-4147-A177-3AD203B41FA5}">
                      <a16:colId xmlns:a16="http://schemas.microsoft.com/office/drawing/2014/main" xmlns="" val="511540242"/>
                    </a:ext>
                  </a:extLst>
                </a:gridCol>
                <a:gridCol w="604940">
                  <a:extLst>
                    <a:ext uri="{9D8B030D-6E8A-4147-A177-3AD203B41FA5}">
                      <a16:colId xmlns:a16="http://schemas.microsoft.com/office/drawing/2014/main" xmlns="" val="3891030176"/>
                    </a:ext>
                  </a:extLst>
                </a:gridCol>
                <a:gridCol w="604940">
                  <a:extLst>
                    <a:ext uri="{9D8B030D-6E8A-4147-A177-3AD203B41FA5}">
                      <a16:colId xmlns:a16="http://schemas.microsoft.com/office/drawing/2014/main" xmlns="" val="949953225"/>
                    </a:ext>
                  </a:extLst>
                </a:gridCol>
                <a:gridCol w="604940">
                  <a:extLst>
                    <a:ext uri="{9D8B030D-6E8A-4147-A177-3AD203B41FA5}">
                      <a16:colId xmlns:a16="http://schemas.microsoft.com/office/drawing/2014/main" xmlns="" val="1481400425"/>
                    </a:ext>
                  </a:extLst>
                </a:gridCol>
                <a:gridCol w="604940">
                  <a:extLst>
                    <a:ext uri="{9D8B030D-6E8A-4147-A177-3AD203B41FA5}">
                      <a16:colId xmlns:a16="http://schemas.microsoft.com/office/drawing/2014/main" xmlns="" val="1318499061"/>
                    </a:ext>
                  </a:extLst>
                </a:gridCol>
              </a:tblGrid>
              <a:tr h="247630">
                <a:tc>
                  <a:txBody>
                    <a:bodyPr/>
                    <a:lstStyle/>
                    <a:p>
                      <a:pPr algn="ctr"/>
                      <a:r>
                        <a:rPr lang="en-US" sz="800" dirty="0">
                          <a:solidFill>
                            <a:schemeClr val="tx1"/>
                          </a:solidFill>
                        </a:rPr>
                        <a:t>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800" dirty="0">
                          <a:solidFill>
                            <a:schemeClr val="tx1"/>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800" dirty="0">
                          <a:solidFill>
                            <a:schemeClr val="tx1"/>
                          </a:solidFill>
                        </a:rPr>
                        <a:t>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800" dirty="0">
                          <a:solidFill>
                            <a:schemeClr val="tx1"/>
                          </a:solidFill>
                        </a:rPr>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8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585065884"/>
                  </a:ext>
                </a:extLst>
              </a:tr>
            </a:tbl>
          </a:graphicData>
        </a:graphic>
      </p:graphicFrame>
      <p:graphicFrame>
        <p:nvGraphicFramePr>
          <p:cNvPr id="24" name="Table 23">
            <a:extLst>
              <a:ext uri="{FF2B5EF4-FFF2-40B4-BE49-F238E27FC236}">
                <a16:creationId xmlns:a16="http://schemas.microsoft.com/office/drawing/2014/main" xmlns="" id="{E6FD2D3F-97EC-4C7D-AC09-311E096359A5}"/>
              </a:ext>
            </a:extLst>
          </p:cNvPr>
          <p:cNvGraphicFramePr>
            <a:graphicFrameLocks noGrp="1"/>
          </p:cNvGraphicFramePr>
          <p:nvPr>
            <p:extLst>
              <p:ext uri="{D42A27DB-BD31-4B8C-83A1-F6EECF244321}">
                <p14:modId xmlns:p14="http://schemas.microsoft.com/office/powerpoint/2010/main" val="2778999738"/>
              </p:ext>
            </p:extLst>
          </p:nvPr>
        </p:nvGraphicFramePr>
        <p:xfrm>
          <a:off x="67553" y="2293778"/>
          <a:ext cx="3024700" cy="247630"/>
        </p:xfrm>
        <a:graphic>
          <a:graphicData uri="http://schemas.openxmlformats.org/drawingml/2006/table">
            <a:tbl>
              <a:tblPr firstRow="1" bandRow="1">
                <a:tableStyleId>{5C22544A-7EE6-4342-B048-85BDC9FD1C3A}</a:tableStyleId>
              </a:tblPr>
              <a:tblGrid>
                <a:gridCol w="604940">
                  <a:extLst>
                    <a:ext uri="{9D8B030D-6E8A-4147-A177-3AD203B41FA5}">
                      <a16:colId xmlns:a16="http://schemas.microsoft.com/office/drawing/2014/main" xmlns="" val="511540242"/>
                    </a:ext>
                  </a:extLst>
                </a:gridCol>
                <a:gridCol w="604940">
                  <a:extLst>
                    <a:ext uri="{9D8B030D-6E8A-4147-A177-3AD203B41FA5}">
                      <a16:colId xmlns:a16="http://schemas.microsoft.com/office/drawing/2014/main" xmlns="" val="3891030176"/>
                    </a:ext>
                  </a:extLst>
                </a:gridCol>
                <a:gridCol w="604940">
                  <a:extLst>
                    <a:ext uri="{9D8B030D-6E8A-4147-A177-3AD203B41FA5}">
                      <a16:colId xmlns:a16="http://schemas.microsoft.com/office/drawing/2014/main" xmlns="" val="949953225"/>
                    </a:ext>
                  </a:extLst>
                </a:gridCol>
                <a:gridCol w="604940">
                  <a:extLst>
                    <a:ext uri="{9D8B030D-6E8A-4147-A177-3AD203B41FA5}">
                      <a16:colId xmlns:a16="http://schemas.microsoft.com/office/drawing/2014/main" xmlns="" val="1481400425"/>
                    </a:ext>
                  </a:extLst>
                </a:gridCol>
                <a:gridCol w="604940">
                  <a:extLst>
                    <a:ext uri="{9D8B030D-6E8A-4147-A177-3AD203B41FA5}">
                      <a16:colId xmlns:a16="http://schemas.microsoft.com/office/drawing/2014/main" xmlns="" val="1318499061"/>
                    </a:ext>
                  </a:extLst>
                </a:gridCol>
              </a:tblGrid>
              <a:tr h="247630">
                <a:tc>
                  <a:txBody>
                    <a:bodyPr/>
                    <a:lstStyle/>
                    <a:p>
                      <a:pPr algn="ctr"/>
                      <a:r>
                        <a:rPr lang="en-US" sz="800" dirty="0">
                          <a:solidFill>
                            <a:schemeClr val="tx1"/>
                          </a:solidFill>
                        </a:rPr>
                        <a:t>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800" dirty="0">
                          <a:solidFill>
                            <a:schemeClr val="tx1"/>
                          </a:solidFill>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800" dirty="0">
                          <a:solidFill>
                            <a:schemeClr val="tx1"/>
                          </a:solidFill>
                        </a:rPr>
                        <a:t>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800" dirty="0">
                          <a:solidFill>
                            <a:schemeClr val="tx1"/>
                          </a:solidFill>
                        </a:rPr>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8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585065884"/>
                  </a:ext>
                </a:extLst>
              </a:tr>
            </a:tbl>
          </a:graphicData>
        </a:graphic>
      </p:graphicFrame>
      <p:graphicFrame>
        <p:nvGraphicFramePr>
          <p:cNvPr id="25" name="Table 24">
            <a:extLst>
              <a:ext uri="{FF2B5EF4-FFF2-40B4-BE49-F238E27FC236}">
                <a16:creationId xmlns:a16="http://schemas.microsoft.com/office/drawing/2014/main" xmlns="" id="{470DA158-CBB8-4A65-BB15-71840C3385FD}"/>
              </a:ext>
            </a:extLst>
          </p:cNvPr>
          <p:cNvGraphicFramePr>
            <a:graphicFrameLocks noGrp="1"/>
          </p:cNvGraphicFramePr>
          <p:nvPr>
            <p:extLst>
              <p:ext uri="{D42A27DB-BD31-4B8C-83A1-F6EECF244321}">
                <p14:modId xmlns:p14="http://schemas.microsoft.com/office/powerpoint/2010/main" val="3982088757"/>
              </p:ext>
            </p:extLst>
          </p:nvPr>
        </p:nvGraphicFramePr>
        <p:xfrm>
          <a:off x="73903" y="2670797"/>
          <a:ext cx="3018350" cy="247630"/>
        </p:xfrm>
        <a:graphic>
          <a:graphicData uri="http://schemas.openxmlformats.org/drawingml/2006/table">
            <a:tbl>
              <a:tblPr firstRow="1" bandRow="1">
                <a:tableStyleId>{5C22544A-7EE6-4342-B048-85BDC9FD1C3A}</a:tableStyleId>
              </a:tblPr>
              <a:tblGrid>
                <a:gridCol w="603670">
                  <a:extLst>
                    <a:ext uri="{9D8B030D-6E8A-4147-A177-3AD203B41FA5}">
                      <a16:colId xmlns:a16="http://schemas.microsoft.com/office/drawing/2014/main" xmlns="" val="511540242"/>
                    </a:ext>
                  </a:extLst>
                </a:gridCol>
                <a:gridCol w="603670">
                  <a:extLst>
                    <a:ext uri="{9D8B030D-6E8A-4147-A177-3AD203B41FA5}">
                      <a16:colId xmlns:a16="http://schemas.microsoft.com/office/drawing/2014/main" xmlns="" val="3891030176"/>
                    </a:ext>
                  </a:extLst>
                </a:gridCol>
                <a:gridCol w="603670">
                  <a:extLst>
                    <a:ext uri="{9D8B030D-6E8A-4147-A177-3AD203B41FA5}">
                      <a16:colId xmlns:a16="http://schemas.microsoft.com/office/drawing/2014/main" xmlns="" val="949953225"/>
                    </a:ext>
                  </a:extLst>
                </a:gridCol>
                <a:gridCol w="603670">
                  <a:extLst>
                    <a:ext uri="{9D8B030D-6E8A-4147-A177-3AD203B41FA5}">
                      <a16:colId xmlns:a16="http://schemas.microsoft.com/office/drawing/2014/main" xmlns="" val="1481400425"/>
                    </a:ext>
                  </a:extLst>
                </a:gridCol>
                <a:gridCol w="603670">
                  <a:extLst>
                    <a:ext uri="{9D8B030D-6E8A-4147-A177-3AD203B41FA5}">
                      <a16:colId xmlns:a16="http://schemas.microsoft.com/office/drawing/2014/main" xmlns="" val="1318499061"/>
                    </a:ext>
                  </a:extLst>
                </a:gridCol>
              </a:tblGrid>
              <a:tr h="247630">
                <a:tc>
                  <a:txBody>
                    <a:bodyPr/>
                    <a:lstStyle/>
                    <a:p>
                      <a:pPr algn="ctr"/>
                      <a:r>
                        <a:rPr lang="en-US" sz="800" dirty="0">
                          <a:solidFill>
                            <a:schemeClr val="tx1"/>
                          </a:solidFill>
                        </a:rPr>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800" dirty="0">
                          <a:solidFill>
                            <a:schemeClr val="tx1"/>
                          </a:solidFill>
                        </a:rPr>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800" dirty="0">
                          <a:solidFill>
                            <a:schemeClr val="tx1"/>
                          </a:solidFill>
                        </a:rPr>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800" dirty="0">
                          <a:solidFill>
                            <a:schemeClr val="tx1"/>
                          </a:solidFill>
                        </a:rPr>
                        <a:t>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8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585065884"/>
                  </a:ext>
                </a:extLst>
              </a:tr>
            </a:tbl>
          </a:graphicData>
        </a:graphic>
      </p:graphicFrame>
      <p:sp>
        <p:nvSpPr>
          <p:cNvPr id="26" name="object 13">
            <a:extLst>
              <a:ext uri="{FF2B5EF4-FFF2-40B4-BE49-F238E27FC236}">
                <a16:creationId xmlns:a16="http://schemas.microsoft.com/office/drawing/2014/main" xmlns="" id="{92CC6624-6060-4143-BF35-54823F51FD7B}"/>
              </a:ext>
            </a:extLst>
          </p:cNvPr>
          <p:cNvSpPr/>
          <p:nvPr/>
        </p:nvSpPr>
        <p:spPr>
          <a:xfrm>
            <a:off x="67553" y="637874"/>
            <a:ext cx="1294130" cy="54468"/>
          </a:xfrm>
          <a:custGeom>
            <a:avLst/>
            <a:gdLst/>
            <a:ahLst/>
            <a:cxnLst/>
            <a:rect l="l" t="t" r="r" b="b"/>
            <a:pathLst>
              <a:path w="1294130" h="30480">
                <a:moveTo>
                  <a:pt x="1293863" y="0"/>
                </a:moveTo>
                <a:lnTo>
                  <a:pt x="0" y="0"/>
                </a:lnTo>
                <a:lnTo>
                  <a:pt x="0" y="30454"/>
                </a:lnTo>
                <a:lnTo>
                  <a:pt x="1293863" y="30454"/>
                </a:lnTo>
                <a:lnTo>
                  <a:pt x="1293863" y="0"/>
                </a:lnTo>
                <a:close/>
              </a:path>
            </a:pathLst>
          </a:custGeom>
          <a:solidFill>
            <a:srgbClr val="6FB0DA"/>
          </a:solidFill>
        </p:spPr>
        <p:txBody>
          <a:bodyPr wrap="square" lIns="0" tIns="0" rIns="0" bIns="0" rtlCol="0"/>
          <a:lstStyle/>
          <a:p>
            <a:endParaRPr/>
          </a:p>
        </p:txBody>
      </p:sp>
      <p:sp>
        <p:nvSpPr>
          <p:cNvPr id="28" name="TextBox 27">
            <a:extLst>
              <a:ext uri="{FF2B5EF4-FFF2-40B4-BE49-F238E27FC236}">
                <a16:creationId xmlns:a16="http://schemas.microsoft.com/office/drawing/2014/main" xmlns="" id="{EA8DA6E7-2E63-4D7B-B228-E4582F5E26C4}"/>
              </a:ext>
            </a:extLst>
          </p:cNvPr>
          <p:cNvSpPr txBox="1"/>
          <p:nvPr/>
        </p:nvSpPr>
        <p:spPr>
          <a:xfrm>
            <a:off x="3308350" y="1419225"/>
            <a:ext cx="420308" cy="369332"/>
          </a:xfrm>
          <a:prstGeom prst="rect">
            <a:avLst/>
          </a:prstGeom>
          <a:noFill/>
        </p:spPr>
        <p:txBody>
          <a:bodyPr wrap="none" rtlCol="0">
            <a:spAutoFit/>
          </a:bodyPr>
          <a:lstStyle/>
          <a:p>
            <a:r>
              <a:rPr lang="en-US" dirty="0">
                <a:solidFill>
                  <a:schemeClr val="bg1"/>
                </a:solidFill>
              </a:rPr>
              <a:t>P1</a:t>
            </a:r>
          </a:p>
        </p:txBody>
      </p:sp>
      <p:sp>
        <p:nvSpPr>
          <p:cNvPr id="29" name="TextBox 28">
            <a:extLst>
              <a:ext uri="{FF2B5EF4-FFF2-40B4-BE49-F238E27FC236}">
                <a16:creationId xmlns:a16="http://schemas.microsoft.com/office/drawing/2014/main" xmlns="" id="{3BD6959D-319E-4F6A-BD07-5BC506577AC6}"/>
              </a:ext>
            </a:extLst>
          </p:cNvPr>
          <p:cNvSpPr txBox="1"/>
          <p:nvPr/>
        </p:nvSpPr>
        <p:spPr>
          <a:xfrm>
            <a:off x="3308350" y="1830706"/>
            <a:ext cx="420308" cy="369332"/>
          </a:xfrm>
          <a:prstGeom prst="rect">
            <a:avLst/>
          </a:prstGeom>
          <a:noFill/>
        </p:spPr>
        <p:txBody>
          <a:bodyPr wrap="none" rtlCol="0">
            <a:spAutoFit/>
          </a:bodyPr>
          <a:lstStyle/>
          <a:p>
            <a:r>
              <a:rPr lang="en-US" dirty="0">
                <a:solidFill>
                  <a:schemeClr val="bg1"/>
                </a:solidFill>
              </a:rPr>
              <a:t>P2</a:t>
            </a:r>
          </a:p>
        </p:txBody>
      </p:sp>
      <p:sp>
        <p:nvSpPr>
          <p:cNvPr id="30" name="TextBox 29">
            <a:extLst>
              <a:ext uri="{FF2B5EF4-FFF2-40B4-BE49-F238E27FC236}">
                <a16:creationId xmlns:a16="http://schemas.microsoft.com/office/drawing/2014/main" xmlns="" id="{DDA98441-177D-419C-8137-F4671BB1ADFF}"/>
              </a:ext>
            </a:extLst>
          </p:cNvPr>
          <p:cNvSpPr txBox="1"/>
          <p:nvPr/>
        </p:nvSpPr>
        <p:spPr>
          <a:xfrm>
            <a:off x="3308350" y="2232927"/>
            <a:ext cx="420308" cy="369332"/>
          </a:xfrm>
          <a:prstGeom prst="rect">
            <a:avLst/>
          </a:prstGeom>
          <a:noFill/>
        </p:spPr>
        <p:txBody>
          <a:bodyPr wrap="none" rtlCol="0">
            <a:spAutoFit/>
          </a:bodyPr>
          <a:lstStyle/>
          <a:p>
            <a:r>
              <a:rPr lang="en-US" dirty="0">
                <a:solidFill>
                  <a:schemeClr val="bg1"/>
                </a:solidFill>
              </a:rPr>
              <a:t>P3</a:t>
            </a:r>
          </a:p>
        </p:txBody>
      </p:sp>
      <p:sp>
        <p:nvSpPr>
          <p:cNvPr id="31" name="TextBox 30">
            <a:extLst>
              <a:ext uri="{FF2B5EF4-FFF2-40B4-BE49-F238E27FC236}">
                <a16:creationId xmlns:a16="http://schemas.microsoft.com/office/drawing/2014/main" xmlns="" id="{B4F7D857-8882-4768-A8E9-5B34ECF1B877}"/>
              </a:ext>
            </a:extLst>
          </p:cNvPr>
          <p:cNvSpPr txBox="1"/>
          <p:nvPr/>
        </p:nvSpPr>
        <p:spPr>
          <a:xfrm>
            <a:off x="3308350" y="2615231"/>
            <a:ext cx="420308" cy="369332"/>
          </a:xfrm>
          <a:prstGeom prst="rect">
            <a:avLst/>
          </a:prstGeom>
          <a:noFill/>
        </p:spPr>
        <p:txBody>
          <a:bodyPr wrap="none" rtlCol="0">
            <a:spAutoFit/>
          </a:bodyPr>
          <a:lstStyle/>
          <a:p>
            <a:r>
              <a:rPr lang="en-US" dirty="0">
                <a:solidFill>
                  <a:schemeClr val="bg1"/>
                </a:solidFill>
              </a:rPr>
              <a:t>P4</a:t>
            </a:r>
          </a:p>
        </p:txBody>
      </p:sp>
      <p:pic>
        <p:nvPicPr>
          <p:cNvPr id="33" name="Picture 32">
            <a:extLst>
              <a:ext uri="{FF2B5EF4-FFF2-40B4-BE49-F238E27FC236}">
                <a16:creationId xmlns:a16="http://schemas.microsoft.com/office/drawing/2014/main" xmlns="" id="{7CD19111-D0EA-43FA-9166-85CFCCFFF8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8584" y="1447919"/>
            <a:ext cx="1430029" cy="1504238"/>
          </a:xfrm>
          <a:prstGeom prst="rect">
            <a:avLst/>
          </a:prstGeom>
        </p:spPr>
      </p:pic>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par>
                                <p:cTn id="10" presetID="53" presetClass="entr" presetSubtype="16"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53" presetClass="entr" presetSubtype="16"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p:cTn id="22" dur="500" fill="hold"/>
                                        <p:tgtEl>
                                          <p:spTgt spid="25"/>
                                        </p:tgtEl>
                                        <p:attrNameLst>
                                          <p:attrName>ppt_w</p:attrName>
                                        </p:attrNameLst>
                                      </p:cBhvr>
                                      <p:tavLst>
                                        <p:tav tm="0">
                                          <p:val>
                                            <p:fltVal val="0"/>
                                          </p:val>
                                        </p:tav>
                                        <p:tav tm="100000">
                                          <p:val>
                                            <p:strVal val="#ppt_w"/>
                                          </p:val>
                                        </p:tav>
                                      </p:tavLst>
                                    </p:anim>
                                    <p:anim calcmode="lin" valueType="num">
                                      <p:cBhvr>
                                        <p:cTn id="23" dur="500" fill="hold"/>
                                        <p:tgtEl>
                                          <p:spTgt spid="25"/>
                                        </p:tgtEl>
                                        <p:attrNameLst>
                                          <p:attrName>ppt_h</p:attrName>
                                        </p:attrNameLst>
                                      </p:cBhvr>
                                      <p:tavLst>
                                        <p:tav tm="0">
                                          <p:val>
                                            <p:fltVal val="0"/>
                                          </p:val>
                                        </p:tav>
                                        <p:tav tm="100000">
                                          <p:val>
                                            <p:strVal val="#ppt_h"/>
                                          </p:val>
                                        </p:tav>
                                      </p:tavLst>
                                    </p:anim>
                                    <p:animEffect transition="in" filter="fade">
                                      <p:cBhvr>
                                        <p:cTn id="24" dur="500"/>
                                        <p:tgtEl>
                                          <p:spTgt spid="25"/>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randombar(horizontal)">
                                      <p:cBhvr>
                                        <p:cTn id="27" dur="500"/>
                                        <p:tgtEl>
                                          <p:spTgt spid="28"/>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randombar(horizontal)">
                                      <p:cBhvr>
                                        <p:cTn id="30" dur="500"/>
                                        <p:tgtEl>
                                          <p:spTgt spid="29"/>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randombar(horizontal)">
                                      <p:cBhvr>
                                        <p:cTn id="33" dur="500"/>
                                        <p:tgtEl>
                                          <p:spTgt spid="30"/>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randombar(horizontal)">
                                      <p:cBhvr>
                                        <p:cTn id="3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278</TotalTime>
  <Words>263</Words>
  <Application>Microsoft Office PowerPoint</Application>
  <PresentationFormat>Custom</PresentationFormat>
  <Paragraphs>95</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SimSun</vt:lpstr>
      <vt:lpstr>Arial</vt:lpstr>
      <vt:lpstr>Calibri</vt:lpstr>
      <vt:lpstr>Georgia</vt:lpstr>
      <vt:lpstr>Trebuchet MS</vt:lpstr>
      <vt:lpstr>Office Theme</vt:lpstr>
      <vt:lpstr>PowerPoint Presentation</vt:lpstr>
      <vt:lpstr>Our Team Members </vt:lpstr>
      <vt:lpstr>Image Compression Fundamentals</vt:lpstr>
      <vt:lpstr>Why we need Parallel Image 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Microsoft account</cp:lastModifiedBy>
  <cp:revision>33</cp:revision>
  <dcterms:created xsi:type="dcterms:W3CDTF">2023-11-14T15:49:10Z</dcterms:created>
  <dcterms:modified xsi:type="dcterms:W3CDTF">2023-11-29T04:41:22Z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2023-11-14T00:00:00Z</vt:filetime>
  </property>
  <property fmtid="{D5CDD505-2E9C-101B-9397-08002B2CF9AE}" pid="3" name="LastSaved">
    <vt:filetime>2023-11-14T00:00:00Z</vt:filetime>
  </property>
</Properties>
</file>