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0" r:id="rId5"/>
    <p:sldId id="261" r:id="rId6"/>
    <p:sldId id="262" r:id="rId7"/>
    <p:sldId id="266" r:id="rId8"/>
    <p:sldId id="264" r:id="rId9"/>
    <p:sldId id="265" r:id="rId10"/>
    <p:sldId id="267" r:id="rId11"/>
    <p:sldId id="268" r:id="rId12"/>
  </p:sldIdLst>
  <p:sldSz cx="5854700" cy="3295650"/>
  <p:notesSz cx="5854700" cy="3295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50" d="100"/>
          <a:sy n="150" d="100"/>
        </p:scale>
        <p:origin x="63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b09ea4d61f98873" providerId="LiveId" clId="{A00E85F3-9537-4862-9367-8905E45FC6EE}"/>
    <pc:docChg chg="modSld">
      <pc:chgData name="" userId="bb09ea4d61f98873" providerId="LiveId" clId="{A00E85F3-9537-4862-9367-8905E45FC6EE}" dt="2023-12-03T20:38:43.827" v="2" actId="1076"/>
      <pc:docMkLst>
        <pc:docMk/>
      </pc:docMkLst>
      <pc:sldChg chg="modSp">
        <pc:chgData name="" userId="bb09ea4d61f98873" providerId="LiveId" clId="{A00E85F3-9537-4862-9367-8905E45FC6EE}" dt="2023-12-03T20:38:43.827" v="2" actId="1076"/>
        <pc:sldMkLst>
          <pc:docMk/>
          <pc:sldMk cId="0" sldId="264"/>
        </pc:sldMkLst>
        <pc:spChg chg="mod">
          <ac:chgData name="" userId="bb09ea4d61f98873" providerId="LiveId" clId="{A00E85F3-9537-4862-9367-8905E45FC6EE}" dt="2023-12-03T20:38:43.827" v="2" actId="1076"/>
          <ac:spMkLst>
            <pc:docMk/>
            <pc:sldMk cId="0" sldId="264"/>
            <ac:spMk id="11" creationId="{369D6529-DBA0-4AFE-9C56-286472138BC7}"/>
          </ac:spMkLst>
        </pc:spChg>
        <pc:spChg chg="mod">
          <ac:chgData name="" userId="bb09ea4d61f98873" providerId="LiveId" clId="{A00E85F3-9537-4862-9367-8905E45FC6EE}" dt="2023-12-03T20:38:40.810" v="1" actId="1076"/>
          <ac:spMkLst>
            <pc:docMk/>
            <pc:sldMk cId="0" sldId="264"/>
            <ac:spMk id="43" creationId="{EB951419-935B-4351-8975-6B78176666B7}"/>
          </ac:spMkLst>
        </pc:spChg>
        <pc:picChg chg="mod">
          <ac:chgData name="" userId="bb09ea4d61f98873" providerId="LiveId" clId="{A00E85F3-9537-4862-9367-8905E45FC6EE}" dt="2023-12-03T20:38:37.061" v="0" actId="1076"/>
          <ac:picMkLst>
            <pc:docMk/>
            <pc:sldMk cId="0" sldId="264"/>
            <ac:picMk id="12" creationId="{F1521B13-4F9C-4915-BB7D-4652166313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536825" cy="1651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316288" y="0"/>
            <a:ext cx="2536825" cy="165100"/>
          </a:xfrm>
          <a:prstGeom prst="rect">
            <a:avLst/>
          </a:prstGeom>
        </p:spPr>
        <p:txBody>
          <a:bodyPr vert="horz" lIns="91440" tIns="45720" rIns="91440" bIns="45720" rtlCol="0"/>
          <a:lstStyle>
            <a:lvl1pPr algn="r">
              <a:defRPr sz="1200"/>
            </a:lvl1pPr>
          </a:lstStyle>
          <a:p>
            <a:fld id="{E99AD902-EED6-4216-8E0E-B5B9AE7B4355}" type="datetimeFigureOut">
              <a:rPr lang="en-US" smtClean="0"/>
              <a:t>12/4/2023</a:t>
            </a:fld>
            <a:endParaRPr lang="en-US"/>
          </a:p>
        </p:txBody>
      </p:sp>
      <p:sp>
        <p:nvSpPr>
          <p:cNvPr id="4" name="Slide Image Placeholder 3"/>
          <p:cNvSpPr>
            <a:spLocks noGrp="1" noRot="1" noChangeAspect="1"/>
          </p:cNvSpPr>
          <p:nvPr>
            <p:ph type="sldImg" idx="2"/>
          </p:nvPr>
        </p:nvSpPr>
        <p:spPr>
          <a:xfrm>
            <a:off x="1939925" y="412750"/>
            <a:ext cx="1974850" cy="1111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85788" y="1585913"/>
            <a:ext cx="4683125" cy="12985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130550"/>
            <a:ext cx="2536825" cy="1651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316288" y="3130550"/>
            <a:ext cx="2536825" cy="165100"/>
          </a:xfrm>
          <a:prstGeom prst="rect">
            <a:avLst/>
          </a:prstGeom>
        </p:spPr>
        <p:txBody>
          <a:bodyPr vert="horz" lIns="91440" tIns="45720" rIns="91440" bIns="45720" rtlCol="0" anchor="b"/>
          <a:lstStyle>
            <a:lvl1pPr algn="r">
              <a:defRPr sz="1200"/>
            </a:lvl1pPr>
          </a:lstStyle>
          <a:p>
            <a:fld id="{16A89A69-0777-4BD6-9D2F-B95FBF28206E}" type="slidenum">
              <a:rPr lang="en-US" smtClean="0"/>
              <a:t>‹#›</a:t>
            </a:fld>
            <a:endParaRPr lang="en-US"/>
          </a:p>
        </p:txBody>
      </p:sp>
    </p:spTree>
    <p:extLst>
      <p:ext uri="{BB962C8B-B14F-4D97-AF65-F5344CB8AC3E}">
        <p14:creationId xmlns:p14="http://schemas.microsoft.com/office/powerpoint/2010/main" val="1435817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A89A69-0777-4BD6-9D2F-B95FBF28206E}" type="slidenum">
              <a:rPr lang="en-US" smtClean="0"/>
              <a:t>3</a:t>
            </a:fld>
            <a:endParaRPr lang="en-US"/>
          </a:p>
        </p:txBody>
      </p:sp>
    </p:spTree>
    <p:extLst>
      <p:ext uri="{BB962C8B-B14F-4D97-AF65-F5344CB8AC3E}">
        <p14:creationId xmlns:p14="http://schemas.microsoft.com/office/powerpoint/2010/main" val="263393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102" y="1021651"/>
            <a:ext cx="4976495" cy="69208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78205" y="1845564"/>
            <a:ext cx="4098290" cy="8239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282937"/>
          </a:solidFill>
        </p:spPr>
        <p:txBody>
          <a:bodyPr wrap="square" lIns="0" tIns="0" rIns="0" bIns="0" rtlCol="0"/>
          <a:lstStyle/>
          <a:p>
            <a:endParaRPr/>
          </a:p>
        </p:txBody>
      </p:sp>
      <p:sp>
        <p:nvSpPr>
          <p:cNvPr id="17" name="bg object 17"/>
          <p:cNvSpPr/>
          <p:nvPr/>
        </p:nvSpPr>
        <p:spPr>
          <a:xfrm>
            <a:off x="3582949" y="12"/>
            <a:ext cx="2264410" cy="1628139"/>
          </a:xfrm>
          <a:custGeom>
            <a:avLst/>
            <a:gdLst/>
            <a:ahLst/>
            <a:cxnLst/>
            <a:rect l="l" t="t" r="r" b="b"/>
            <a:pathLst>
              <a:path w="2264410" h="1628139">
                <a:moveTo>
                  <a:pt x="939330" y="1012659"/>
                </a:moveTo>
                <a:lnTo>
                  <a:pt x="555586" y="628129"/>
                </a:lnTo>
                <a:lnTo>
                  <a:pt x="0" y="1183741"/>
                </a:lnTo>
                <a:lnTo>
                  <a:pt x="383717" y="1568259"/>
                </a:lnTo>
                <a:lnTo>
                  <a:pt x="939330" y="1012659"/>
                </a:lnTo>
                <a:close/>
              </a:path>
              <a:path w="2264410" h="1628139">
                <a:moveTo>
                  <a:pt x="2263787" y="178587"/>
                </a:moveTo>
                <a:lnTo>
                  <a:pt x="2085200" y="0"/>
                </a:lnTo>
                <a:lnTo>
                  <a:pt x="1219022" y="0"/>
                </a:lnTo>
                <a:lnTo>
                  <a:pt x="621576" y="597433"/>
                </a:lnTo>
                <a:lnTo>
                  <a:pt x="1652104" y="1627962"/>
                </a:lnTo>
                <a:lnTo>
                  <a:pt x="2263787" y="1016292"/>
                </a:lnTo>
                <a:lnTo>
                  <a:pt x="2263787" y="178587"/>
                </a:lnTo>
                <a:close/>
              </a:path>
            </a:pathLst>
          </a:custGeom>
          <a:solidFill>
            <a:srgbClr val="6FB0DA"/>
          </a:solidFill>
        </p:spPr>
        <p:txBody>
          <a:bodyPr wrap="square" lIns="0" tIns="0" rIns="0" bIns="0" rtlCol="0"/>
          <a:lstStyle/>
          <a:p>
            <a:endParaRPr/>
          </a:p>
        </p:txBody>
      </p:sp>
      <p:sp>
        <p:nvSpPr>
          <p:cNvPr id="18" name="bg object 18"/>
          <p:cNvSpPr/>
          <p:nvPr/>
        </p:nvSpPr>
        <p:spPr>
          <a:xfrm>
            <a:off x="3411077" y="457056"/>
            <a:ext cx="758190" cy="758190"/>
          </a:xfrm>
          <a:custGeom>
            <a:avLst/>
            <a:gdLst/>
            <a:ahLst/>
            <a:cxnLst/>
            <a:rect l="l" t="t" r="r" b="b"/>
            <a:pathLst>
              <a:path w="758189" h="758190">
                <a:moveTo>
                  <a:pt x="555589" y="0"/>
                </a:moveTo>
                <a:lnTo>
                  <a:pt x="0" y="555604"/>
                </a:lnTo>
                <a:lnTo>
                  <a:pt x="202265" y="757857"/>
                </a:lnTo>
                <a:lnTo>
                  <a:pt x="757854" y="201454"/>
                </a:lnTo>
                <a:lnTo>
                  <a:pt x="555589" y="0"/>
                </a:lnTo>
                <a:close/>
              </a:path>
            </a:pathLst>
          </a:custGeom>
          <a:solidFill>
            <a:srgbClr val="484C67"/>
          </a:solidFill>
        </p:spPr>
        <p:txBody>
          <a:bodyPr wrap="square" lIns="0" tIns="0" rIns="0" bIns="0" rtlCol="0"/>
          <a:lstStyle/>
          <a:p>
            <a:endParaRPr/>
          </a:p>
        </p:txBody>
      </p:sp>
      <p:sp>
        <p:nvSpPr>
          <p:cNvPr id="19" name="bg object 19"/>
          <p:cNvSpPr/>
          <p:nvPr/>
        </p:nvSpPr>
        <p:spPr>
          <a:xfrm>
            <a:off x="5286451" y="1110581"/>
            <a:ext cx="560705" cy="622300"/>
          </a:xfrm>
          <a:custGeom>
            <a:avLst/>
            <a:gdLst/>
            <a:ahLst/>
            <a:cxnLst/>
            <a:rect l="l" t="t" r="r" b="b"/>
            <a:pathLst>
              <a:path w="560704" h="622300">
                <a:moveTo>
                  <a:pt x="560295" y="0"/>
                </a:moveTo>
                <a:lnTo>
                  <a:pt x="0" y="559793"/>
                </a:lnTo>
                <a:lnTo>
                  <a:pt x="62240" y="622039"/>
                </a:lnTo>
                <a:lnTo>
                  <a:pt x="560295" y="123539"/>
                </a:lnTo>
                <a:lnTo>
                  <a:pt x="560295" y="0"/>
                </a:lnTo>
                <a:close/>
              </a:path>
            </a:pathLst>
          </a:custGeom>
          <a:solidFill>
            <a:srgbClr val="6FB0DA"/>
          </a:solidFill>
        </p:spPr>
        <p:txBody>
          <a:bodyPr wrap="square" lIns="0" tIns="0" rIns="0" bIns="0" rtlCol="0"/>
          <a:lstStyle/>
          <a:p>
            <a:endParaRPr/>
          </a:p>
        </p:txBody>
      </p:sp>
      <p:sp>
        <p:nvSpPr>
          <p:cNvPr id="20" name="bg object 20"/>
          <p:cNvSpPr/>
          <p:nvPr/>
        </p:nvSpPr>
        <p:spPr>
          <a:xfrm>
            <a:off x="1512" y="2174022"/>
            <a:ext cx="1475740" cy="1114425"/>
          </a:xfrm>
          <a:custGeom>
            <a:avLst/>
            <a:gdLst/>
            <a:ahLst/>
            <a:cxnLst/>
            <a:rect l="l" t="t" r="r" b="b"/>
            <a:pathLst>
              <a:path w="1475740" h="1114425">
                <a:moveTo>
                  <a:pt x="445032" y="0"/>
                </a:moveTo>
                <a:lnTo>
                  <a:pt x="0" y="444856"/>
                </a:lnTo>
                <a:lnTo>
                  <a:pt x="0" y="1113924"/>
                </a:lnTo>
                <a:lnTo>
                  <a:pt x="1391791" y="1113924"/>
                </a:lnTo>
                <a:lnTo>
                  <a:pt x="1475551" y="1030125"/>
                </a:lnTo>
                <a:lnTo>
                  <a:pt x="445032" y="0"/>
                </a:lnTo>
                <a:close/>
              </a:path>
            </a:pathLst>
          </a:custGeom>
          <a:solidFill>
            <a:srgbClr val="484C67"/>
          </a:solidFill>
        </p:spPr>
        <p:txBody>
          <a:bodyPr wrap="square" lIns="0" tIns="0" rIns="0" bIns="0" rtlCol="0"/>
          <a:lstStyle/>
          <a:p>
            <a:endParaRPr/>
          </a:p>
        </p:txBody>
      </p:sp>
      <p:sp>
        <p:nvSpPr>
          <p:cNvPr id="21" name="bg object 21"/>
          <p:cNvSpPr/>
          <p:nvPr/>
        </p:nvSpPr>
        <p:spPr>
          <a:xfrm>
            <a:off x="1512" y="1298544"/>
            <a:ext cx="615950" cy="1231265"/>
          </a:xfrm>
          <a:custGeom>
            <a:avLst/>
            <a:gdLst/>
            <a:ahLst/>
            <a:cxnLst/>
            <a:rect l="l" t="t" r="r" b="b"/>
            <a:pathLst>
              <a:path w="615950" h="1231264">
                <a:moveTo>
                  <a:pt x="0" y="0"/>
                </a:moveTo>
                <a:lnTo>
                  <a:pt x="0" y="1231134"/>
                </a:lnTo>
                <a:lnTo>
                  <a:pt x="615564" y="615562"/>
                </a:lnTo>
                <a:lnTo>
                  <a:pt x="0" y="0"/>
                </a:lnTo>
                <a:close/>
              </a:path>
            </a:pathLst>
          </a:custGeom>
          <a:solidFill>
            <a:srgbClr val="6FB0D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0" i="0">
                <a:solidFill>
                  <a:schemeClr val="bg1"/>
                </a:solidFill>
                <a:latin typeface="SimSun"/>
                <a:cs typeface="SimSu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chemeClr val="bg1"/>
                </a:solidFill>
                <a:latin typeface="SimSun"/>
                <a:cs typeface="SimSun"/>
              </a:defRPr>
            </a:lvl1pPr>
          </a:lstStyle>
          <a:p>
            <a:endParaRPr/>
          </a:p>
        </p:txBody>
      </p:sp>
      <p:sp>
        <p:nvSpPr>
          <p:cNvPr id="3" name="Holder 3"/>
          <p:cNvSpPr>
            <a:spLocks noGrp="1"/>
          </p:cNvSpPr>
          <p:nvPr>
            <p:ph sz="half" idx="2"/>
          </p:nvPr>
        </p:nvSpPr>
        <p:spPr>
          <a:xfrm>
            <a:off x="292735" y="757999"/>
            <a:ext cx="2546794"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015170" y="757999"/>
            <a:ext cx="2546794" cy="21751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chemeClr val="bg1"/>
                </a:solidFill>
                <a:latin typeface="SimSun"/>
                <a:cs typeface="SimSu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282937"/>
          </a:solidFill>
        </p:spPr>
        <p:txBody>
          <a:bodyPr wrap="square" lIns="0" tIns="0" rIns="0" bIns="0" rtlCol="0"/>
          <a:lstStyle/>
          <a:p>
            <a:endParaRPr/>
          </a:p>
        </p:txBody>
      </p:sp>
      <p:sp>
        <p:nvSpPr>
          <p:cNvPr id="2" name="Holder 2"/>
          <p:cNvSpPr>
            <a:spLocks noGrp="1"/>
          </p:cNvSpPr>
          <p:nvPr>
            <p:ph type="title"/>
          </p:nvPr>
        </p:nvSpPr>
        <p:spPr>
          <a:xfrm>
            <a:off x="118502" y="618693"/>
            <a:ext cx="5617694" cy="208280"/>
          </a:xfrm>
          <a:prstGeom prst="rect">
            <a:avLst/>
          </a:prstGeom>
        </p:spPr>
        <p:txBody>
          <a:bodyPr wrap="square" lIns="0" tIns="0" rIns="0" bIns="0">
            <a:spAutoFit/>
          </a:bodyPr>
          <a:lstStyle>
            <a:lvl1pPr>
              <a:defRPr sz="1200" b="0" i="0">
                <a:solidFill>
                  <a:schemeClr val="bg1"/>
                </a:solidFill>
                <a:latin typeface="SimSun"/>
                <a:cs typeface="SimSun"/>
              </a:defRPr>
            </a:lvl1pPr>
          </a:lstStyle>
          <a:p>
            <a:endParaRPr/>
          </a:p>
        </p:txBody>
      </p:sp>
      <p:sp>
        <p:nvSpPr>
          <p:cNvPr id="3" name="Holder 3"/>
          <p:cNvSpPr>
            <a:spLocks noGrp="1"/>
          </p:cNvSpPr>
          <p:nvPr>
            <p:ph type="body" idx="1"/>
          </p:nvPr>
        </p:nvSpPr>
        <p:spPr>
          <a:xfrm>
            <a:off x="292735" y="757999"/>
            <a:ext cx="5269230"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990598" y="3064954"/>
            <a:ext cx="1873504" cy="1647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92735" y="3064954"/>
            <a:ext cx="1346581" cy="1647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a:xfrm>
            <a:off x="4215384" y="3064954"/>
            <a:ext cx="1346581" cy="1647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9098" y="1888166"/>
            <a:ext cx="777875" cy="1111250"/>
          </a:xfrm>
          <a:custGeom>
            <a:avLst/>
            <a:gdLst/>
            <a:ahLst/>
            <a:cxnLst/>
            <a:rect l="l" t="t" r="r" b="b"/>
            <a:pathLst>
              <a:path w="777875" h="1111250">
                <a:moveTo>
                  <a:pt x="555619" y="0"/>
                </a:moveTo>
                <a:lnTo>
                  <a:pt x="0" y="555604"/>
                </a:lnTo>
                <a:lnTo>
                  <a:pt x="555619" y="1111197"/>
                </a:lnTo>
                <a:lnTo>
                  <a:pt x="777632" y="889182"/>
                </a:lnTo>
                <a:lnTo>
                  <a:pt x="777632" y="222018"/>
                </a:lnTo>
                <a:lnTo>
                  <a:pt x="555619" y="0"/>
                </a:lnTo>
                <a:close/>
              </a:path>
            </a:pathLst>
          </a:custGeom>
          <a:solidFill>
            <a:srgbClr val="484C67"/>
          </a:solidFill>
        </p:spPr>
        <p:txBody>
          <a:bodyPr wrap="square" lIns="0" tIns="0" rIns="0" bIns="0" rtlCol="0"/>
          <a:lstStyle/>
          <a:p>
            <a:endParaRPr/>
          </a:p>
        </p:txBody>
      </p:sp>
      <p:grpSp>
        <p:nvGrpSpPr>
          <p:cNvPr id="3" name="object 3"/>
          <p:cNvGrpSpPr/>
          <p:nvPr/>
        </p:nvGrpSpPr>
        <p:grpSpPr>
          <a:xfrm>
            <a:off x="2600837" y="2575346"/>
            <a:ext cx="1111250" cy="713105"/>
            <a:chOff x="2600837" y="2575346"/>
            <a:chExt cx="1111250" cy="713105"/>
          </a:xfrm>
        </p:grpSpPr>
        <p:sp>
          <p:nvSpPr>
            <p:cNvPr id="4" name="object 4"/>
            <p:cNvSpPr/>
            <p:nvPr/>
          </p:nvSpPr>
          <p:spPr>
            <a:xfrm>
              <a:off x="2787598" y="2747223"/>
              <a:ext cx="924560" cy="541020"/>
            </a:xfrm>
            <a:custGeom>
              <a:avLst/>
              <a:gdLst/>
              <a:ahLst/>
              <a:cxnLst/>
              <a:rect l="l" t="t" r="r" b="b"/>
              <a:pathLst>
                <a:path w="924560" h="541020">
                  <a:moveTo>
                    <a:pt x="540695" y="0"/>
                  </a:moveTo>
                  <a:lnTo>
                    <a:pt x="0" y="540723"/>
                  </a:lnTo>
                  <a:lnTo>
                    <a:pt x="767438" y="540723"/>
                  </a:lnTo>
                  <a:lnTo>
                    <a:pt x="924435" y="383724"/>
                  </a:lnTo>
                  <a:lnTo>
                    <a:pt x="540695" y="0"/>
                  </a:lnTo>
                  <a:close/>
                </a:path>
              </a:pathLst>
            </a:custGeom>
            <a:solidFill>
              <a:srgbClr val="484C67"/>
            </a:solidFill>
          </p:spPr>
          <p:txBody>
            <a:bodyPr wrap="square" lIns="0" tIns="0" rIns="0" bIns="0" rtlCol="0"/>
            <a:lstStyle/>
            <a:p>
              <a:endParaRPr/>
            </a:p>
          </p:txBody>
        </p:sp>
        <p:sp>
          <p:nvSpPr>
            <p:cNvPr id="5" name="object 5"/>
            <p:cNvSpPr/>
            <p:nvPr/>
          </p:nvSpPr>
          <p:spPr>
            <a:xfrm>
              <a:off x="2600837" y="2575346"/>
              <a:ext cx="758190" cy="713105"/>
            </a:xfrm>
            <a:custGeom>
              <a:avLst/>
              <a:gdLst/>
              <a:ahLst/>
              <a:cxnLst/>
              <a:rect l="l" t="t" r="r" b="b"/>
              <a:pathLst>
                <a:path w="758189" h="713104">
                  <a:moveTo>
                    <a:pt x="555580" y="0"/>
                  </a:moveTo>
                  <a:lnTo>
                    <a:pt x="0" y="556402"/>
                  </a:lnTo>
                  <a:lnTo>
                    <a:pt x="156815" y="712600"/>
                  </a:lnTo>
                  <a:lnTo>
                    <a:pt x="247504" y="712600"/>
                  </a:lnTo>
                  <a:lnTo>
                    <a:pt x="757845" y="202250"/>
                  </a:lnTo>
                  <a:lnTo>
                    <a:pt x="555580" y="0"/>
                  </a:lnTo>
                  <a:close/>
                </a:path>
              </a:pathLst>
            </a:custGeom>
            <a:solidFill>
              <a:srgbClr val="6FB0DA"/>
            </a:solidFill>
          </p:spPr>
          <p:txBody>
            <a:bodyPr wrap="square" lIns="0" tIns="0" rIns="0" bIns="0" rtlCol="0"/>
            <a:lstStyle/>
            <a:p>
              <a:endParaRPr/>
            </a:p>
          </p:txBody>
        </p:sp>
      </p:grpSp>
      <p:sp>
        <p:nvSpPr>
          <p:cNvPr id="6" name="object 6"/>
          <p:cNvSpPr/>
          <p:nvPr/>
        </p:nvSpPr>
        <p:spPr>
          <a:xfrm>
            <a:off x="3805001" y="2205383"/>
            <a:ext cx="1845310" cy="1082675"/>
          </a:xfrm>
          <a:custGeom>
            <a:avLst/>
            <a:gdLst/>
            <a:ahLst/>
            <a:cxnLst/>
            <a:rect l="l" t="t" r="r" b="b"/>
            <a:pathLst>
              <a:path w="1845310" h="1082675">
                <a:moveTo>
                  <a:pt x="922842" y="0"/>
                </a:moveTo>
                <a:lnTo>
                  <a:pt x="0" y="922447"/>
                </a:lnTo>
                <a:lnTo>
                  <a:pt x="160181" y="1082563"/>
                </a:lnTo>
                <a:lnTo>
                  <a:pt x="1684849" y="1082563"/>
                </a:lnTo>
                <a:lnTo>
                  <a:pt x="1844893" y="922447"/>
                </a:lnTo>
                <a:lnTo>
                  <a:pt x="922842" y="0"/>
                </a:lnTo>
                <a:close/>
              </a:path>
            </a:pathLst>
          </a:custGeom>
          <a:solidFill>
            <a:srgbClr val="6FB0DA"/>
          </a:solidFill>
        </p:spPr>
        <p:txBody>
          <a:bodyPr wrap="square" lIns="0" tIns="0" rIns="0" bIns="0" rtlCol="0"/>
          <a:lstStyle/>
          <a:p>
            <a:endParaRPr/>
          </a:p>
        </p:txBody>
      </p:sp>
      <p:sp>
        <p:nvSpPr>
          <p:cNvPr id="7" name="object 7"/>
          <p:cNvSpPr/>
          <p:nvPr/>
        </p:nvSpPr>
        <p:spPr>
          <a:xfrm>
            <a:off x="1512" y="0"/>
            <a:ext cx="749300" cy="801370"/>
          </a:xfrm>
          <a:custGeom>
            <a:avLst/>
            <a:gdLst/>
            <a:ahLst/>
            <a:cxnLst/>
            <a:rect l="l" t="t" r="r" b="b"/>
            <a:pathLst>
              <a:path w="749300" h="801370">
                <a:moveTo>
                  <a:pt x="610284" y="0"/>
                </a:moveTo>
                <a:lnTo>
                  <a:pt x="0" y="0"/>
                </a:lnTo>
                <a:lnTo>
                  <a:pt x="0" y="714296"/>
                </a:lnTo>
                <a:lnTo>
                  <a:pt x="86618" y="800968"/>
                </a:lnTo>
                <a:lnTo>
                  <a:pt x="749176" y="138805"/>
                </a:lnTo>
                <a:lnTo>
                  <a:pt x="610284" y="0"/>
                </a:lnTo>
                <a:close/>
              </a:path>
            </a:pathLst>
          </a:custGeom>
          <a:solidFill>
            <a:srgbClr val="6FB0DA"/>
          </a:solidFill>
        </p:spPr>
        <p:txBody>
          <a:bodyPr wrap="square" lIns="0" tIns="0" rIns="0" bIns="0" rtlCol="0"/>
          <a:lstStyle/>
          <a:p>
            <a:endParaRPr/>
          </a:p>
        </p:txBody>
      </p:sp>
      <p:grpSp>
        <p:nvGrpSpPr>
          <p:cNvPr id="8" name="object 8"/>
          <p:cNvGrpSpPr/>
          <p:nvPr/>
        </p:nvGrpSpPr>
        <p:grpSpPr>
          <a:xfrm>
            <a:off x="2922155" y="0"/>
            <a:ext cx="2924818" cy="2998350"/>
            <a:chOff x="2924293" y="0"/>
            <a:chExt cx="2924818" cy="2998350"/>
          </a:xfrm>
        </p:grpSpPr>
        <p:pic>
          <p:nvPicPr>
            <p:cNvPr id="9" name="object 9"/>
            <p:cNvPicPr/>
            <p:nvPr/>
          </p:nvPicPr>
          <p:blipFill>
            <a:blip r:embed="rId2" cstate="print"/>
            <a:stretch>
              <a:fillRect/>
            </a:stretch>
          </p:blipFill>
          <p:spPr>
            <a:xfrm>
              <a:off x="2924293" y="1296567"/>
              <a:ext cx="1701777" cy="1701783"/>
            </a:xfrm>
            <a:prstGeom prst="rect">
              <a:avLst/>
            </a:prstGeom>
          </p:spPr>
        </p:pic>
        <p:pic>
          <p:nvPicPr>
            <p:cNvPr id="10" name="object 10"/>
            <p:cNvPicPr/>
            <p:nvPr/>
          </p:nvPicPr>
          <p:blipFill>
            <a:blip r:embed="rId3" cstate="print"/>
            <a:stretch>
              <a:fillRect/>
            </a:stretch>
          </p:blipFill>
          <p:spPr>
            <a:xfrm>
              <a:off x="3776136" y="0"/>
              <a:ext cx="2072975" cy="2367570"/>
            </a:xfrm>
            <a:prstGeom prst="rect">
              <a:avLst/>
            </a:prstGeom>
          </p:spPr>
        </p:pic>
      </p:grpSp>
      <p:sp>
        <p:nvSpPr>
          <p:cNvPr id="13" name="TextBox 12">
            <a:extLst>
              <a:ext uri="{FF2B5EF4-FFF2-40B4-BE49-F238E27FC236}">
                <a16:creationId xmlns:a16="http://schemas.microsoft.com/office/drawing/2014/main" xmlns="" id="{68F0B372-EAE7-4383-A848-D7752DDA8C03}"/>
              </a:ext>
            </a:extLst>
          </p:cNvPr>
          <p:cNvSpPr txBox="1"/>
          <p:nvPr/>
        </p:nvSpPr>
        <p:spPr>
          <a:xfrm>
            <a:off x="380203" y="696402"/>
            <a:ext cx="2793877" cy="830997"/>
          </a:xfrm>
          <a:prstGeom prst="rect">
            <a:avLst/>
          </a:prstGeom>
          <a:noFill/>
        </p:spPr>
        <p:txBody>
          <a:bodyPr wrap="square" rtlCol="0">
            <a:spAutoFit/>
          </a:bodyPr>
          <a:lstStyle/>
          <a:p>
            <a:r>
              <a:rPr lang="en-US" sz="1600" b="1" dirty="0">
                <a:solidFill>
                  <a:schemeClr val="bg1"/>
                </a:solidFill>
              </a:rPr>
              <a:t>Distributed Pixels: Advancing Image Compression in Parallel Computing</a:t>
            </a:r>
            <a:endParaRPr lang="en-US" sz="1600" dirty="0">
              <a:solidFill>
                <a:schemeClr val="bg1"/>
              </a:solidFill>
            </a:endParaRPr>
          </a:p>
        </p:txBody>
      </p:sp>
      <p:sp>
        <p:nvSpPr>
          <p:cNvPr id="14" name="TextBox 13">
            <a:extLst>
              <a:ext uri="{FF2B5EF4-FFF2-40B4-BE49-F238E27FC236}">
                <a16:creationId xmlns:a16="http://schemas.microsoft.com/office/drawing/2014/main" xmlns="" id="{DE864995-2335-45CF-879B-B1E7A2BFF41D}"/>
              </a:ext>
            </a:extLst>
          </p:cNvPr>
          <p:cNvSpPr txBox="1"/>
          <p:nvPr/>
        </p:nvSpPr>
        <p:spPr>
          <a:xfrm>
            <a:off x="372061" y="2386816"/>
            <a:ext cx="1249573" cy="276999"/>
          </a:xfrm>
          <a:prstGeom prst="rect">
            <a:avLst/>
          </a:prstGeom>
          <a:noFill/>
        </p:spPr>
        <p:txBody>
          <a:bodyPr wrap="none" rtlCol="0">
            <a:spAutoFit/>
          </a:bodyPr>
          <a:lstStyle/>
          <a:p>
            <a:r>
              <a:rPr lang="en-US" sz="1200" dirty="0">
                <a:solidFill>
                  <a:schemeClr val="bg1"/>
                </a:solidFill>
              </a:rPr>
              <a:t>Semester project</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888400-13B2-464C-9BA4-751219D46015}"/>
              </a:ext>
            </a:extLst>
          </p:cNvPr>
          <p:cNvSpPr txBox="1"/>
          <p:nvPr/>
        </p:nvSpPr>
        <p:spPr>
          <a:xfrm>
            <a:off x="915934" y="196198"/>
            <a:ext cx="1980029" cy="523220"/>
          </a:xfrm>
          <a:prstGeom prst="rect">
            <a:avLst/>
          </a:prstGeom>
          <a:noFill/>
        </p:spPr>
        <p:txBody>
          <a:bodyPr wrap="none" rtlCol="0">
            <a:spAutoFit/>
          </a:bodyPr>
          <a:lstStyle/>
          <a:p>
            <a:pPr algn="ctr"/>
            <a:r>
              <a:rPr lang="en-US" sz="2800" dirty="0">
                <a:solidFill>
                  <a:schemeClr val="bg1"/>
                </a:solidFill>
                <a:latin typeface="SimSun" panose="02010600030101010101" pitchFamily="2" charset="-122"/>
                <a:ea typeface="SimSun" panose="02010600030101010101" pitchFamily="2" charset="-122"/>
              </a:rPr>
              <a:t>CONCLUSION</a:t>
            </a:r>
          </a:p>
        </p:txBody>
      </p:sp>
      <p:sp>
        <p:nvSpPr>
          <p:cNvPr id="3" name="object 13">
            <a:extLst>
              <a:ext uri="{FF2B5EF4-FFF2-40B4-BE49-F238E27FC236}">
                <a16:creationId xmlns:a16="http://schemas.microsoft.com/office/drawing/2014/main" xmlns="" id="{7371DFAD-D308-4F7F-A79A-A7544AC199BD}"/>
              </a:ext>
            </a:extLst>
          </p:cNvPr>
          <p:cNvSpPr/>
          <p:nvPr/>
        </p:nvSpPr>
        <p:spPr>
          <a:xfrm>
            <a:off x="1298261" y="719418"/>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sp>
        <p:nvSpPr>
          <p:cNvPr id="4" name="object 7">
            <a:extLst>
              <a:ext uri="{FF2B5EF4-FFF2-40B4-BE49-F238E27FC236}">
                <a16:creationId xmlns:a16="http://schemas.microsoft.com/office/drawing/2014/main" xmlns="" id="{56430209-6F48-4C79-9E9B-4E9921AC5886}"/>
              </a:ext>
            </a:extLst>
          </p:cNvPr>
          <p:cNvSpPr/>
          <p:nvPr/>
        </p:nvSpPr>
        <p:spPr>
          <a:xfrm>
            <a:off x="1512" y="2174022"/>
            <a:ext cx="1475740" cy="1114425"/>
          </a:xfrm>
          <a:custGeom>
            <a:avLst/>
            <a:gdLst/>
            <a:ahLst/>
            <a:cxnLst/>
            <a:rect l="l" t="t" r="r" b="b"/>
            <a:pathLst>
              <a:path w="1475740" h="1114425">
                <a:moveTo>
                  <a:pt x="445032" y="0"/>
                </a:moveTo>
                <a:lnTo>
                  <a:pt x="0" y="444856"/>
                </a:lnTo>
                <a:lnTo>
                  <a:pt x="0" y="1113924"/>
                </a:lnTo>
                <a:lnTo>
                  <a:pt x="1391791" y="1113924"/>
                </a:lnTo>
                <a:lnTo>
                  <a:pt x="1475551" y="1030125"/>
                </a:lnTo>
                <a:lnTo>
                  <a:pt x="445032" y="0"/>
                </a:lnTo>
                <a:close/>
              </a:path>
            </a:pathLst>
          </a:custGeom>
          <a:solidFill>
            <a:srgbClr val="484C67"/>
          </a:solidFill>
        </p:spPr>
        <p:txBody>
          <a:bodyPr wrap="square" lIns="0" tIns="0" rIns="0" bIns="0" rtlCol="0"/>
          <a:lstStyle/>
          <a:p>
            <a:endParaRPr dirty="0"/>
          </a:p>
        </p:txBody>
      </p:sp>
      <p:sp>
        <p:nvSpPr>
          <p:cNvPr id="5" name="object 8">
            <a:extLst>
              <a:ext uri="{FF2B5EF4-FFF2-40B4-BE49-F238E27FC236}">
                <a16:creationId xmlns:a16="http://schemas.microsoft.com/office/drawing/2014/main" xmlns="" id="{CD8FCDA7-18C1-49D6-8A9D-2D455698FBE4}"/>
              </a:ext>
            </a:extLst>
          </p:cNvPr>
          <p:cNvSpPr/>
          <p:nvPr/>
        </p:nvSpPr>
        <p:spPr>
          <a:xfrm>
            <a:off x="1512" y="1298544"/>
            <a:ext cx="615950" cy="1231265"/>
          </a:xfrm>
          <a:custGeom>
            <a:avLst/>
            <a:gdLst/>
            <a:ahLst/>
            <a:cxnLst/>
            <a:rect l="l" t="t" r="r" b="b"/>
            <a:pathLst>
              <a:path w="615950" h="1231264">
                <a:moveTo>
                  <a:pt x="0" y="0"/>
                </a:moveTo>
                <a:lnTo>
                  <a:pt x="0" y="1231134"/>
                </a:lnTo>
                <a:lnTo>
                  <a:pt x="615564" y="615562"/>
                </a:lnTo>
                <a:lnTo>
                  <a:pt x="0" y="0"/>
                </a:lnTo>
                <a:close/>
              </a:path>
            </a:pathLst>
          </a:custGeom>
          <a:solidFill>
            <a:srgbClr val="6FB0DA"/>
          </a:solidFill>
        </p:spPr>
        <p:txBody>
          <a:bodyPr wrap="square" lIns="0" tIns="0" rIns="0" bIns="0" rtlCol="0"/>
          <a:lstStyle/>
          <a:p>
            <a:endParaRPr/>
          </a:p>
        </p:txBody>
      </p:sp>
      <p:grpSp>
        <p:nvGrpSpPr>
          <p:cNvPr id="6" name="object 2">
            <a:extLst>
              <a:ext uri="{FF2B5EF4-FFF2-40B4-BE49-F238E27FC236}">
                <a16:creationId xmlns:a16="http://schemas.microsoft.com/office/drawing/2014/main" xmlns="" id="{859454FC-4BA7-4B38-B713-3331D173B290}"/>
              </a:ext>
            </a:extLst>
          </p:cNvPr>
          <p:cNvGrpSpPr/>
          <p:nvPr/>
        </p:nvGrpSpPr>
        <p:grpSpPr>
          <a:xfrm>
            <a:off x="3411077" y="0"/>
            <a:ext cx="2435860" cy="1732914"/>
            <a:chOff x="3411077" y="0"/>
            <a:chExt cx="2435860" cy="1732914"/>
          </a:xfrm>
        </p:grpSpPr>
        <p:sp>
          <p:nvSpPr>
            <p:cNvPr id="7" name="object 3">
              <a:extLst>
                <a:ext uri="{FF2B5EF4-FFF2-40B4-BE49-F238E27FC236}">
                  <a16:creationId xmlns:a16="http://schemas.microsoft.com/office/drawing/2014/main" xmlns="" id="{E11AEF66-22A6-49E1-B1E2-B381CDE045AF}"/>
                </a:ext>
              </a:extLst>
            </p:cNvPr>
            <p:cNvSpPr/>
            <p:nvPr/>
          </p:nvSpPr>
          <p:spPr>
            <a:xfrm>
              <a:off x="3582949" y="12"/>
              <a:ext cx="2264410" cy="1628139"/>
            </a:xfrm>
            <a:custGeom>
              <a:avLst/>
              <a:gdLst/>
              <a:ahLst/>
              <a:cxnLst/>
              <a:rect l="l" t="t" r="r" b="b"/>
              <a:pathLst>
                <a:path w="2264410" h="1628139">
                  <a:moveTo>
                    <a:pt x="939330" y="1012659"/>
                  </a:moveTo>
                  <a:lnTo>
                    <a:pt x="555586" y="628129"/>
                  </a:lnTo>
                  <a:lnTo>
                    <a:pt x="0" y="1183741"/>
                  </a:lnTo>
                  <a:lnTo>
                    <a:pt x="383717" y="1568259"/>
                  </a:lnTo>
                  <a:lnTo>
                    <a:pt x="939330" y="1012659"/>
                  </a:lnTo>
                  <a:close/>
                </a:path>
                <a:path w="2264410" h="1628139">
                  <a:moveTo>
                    <a:pt x="2263787" y="178587"/>
                  </a:moveTo>
                  <a:lnTo>
                    <a:pt x="2085200" y="0"/>
                  </a:lnTo>
                  <a:lnTo>
                    <a:pt x="1219022" y="0"/>
                  </a:lnTo>
                  <a:lnTo>
                    <a:pt x="621576" y="597433"/>
                  </a:lnTo>
                  <a:lnTo>
                    <a:pt x="1652104" y="1627962"/>
                  </a:lnTo>
                  <a:lnTo>
                    <a:pt x="2263787" y="1016292"/>
                  </a:lnTo>
                  <a:lnTo>
                    <a:pt x="2263787" y="178587"/>
                  </a:lnTo>
                  <a:close/>
                </a:path>
              </a:pathLst>
            </a:custGeom>
            <a:solidFill>
              <a:srgbClr val="6FB0DA"/>
            </a:solidFill>
          </p:spPr>
          <p:txBody>
            <a:bodyPr wrap="square" lIns="0" tIns="0" rIns="0" bIns="0" rtlCol="0"/>
            <a:lstStyle/>
            <a:p>
              <a:endParaRPr dirty="0"/>
            </a:p>
          </p:txBody>
        </p:sp>
        <p:sp>
          <p:nvSpPr>
            <p:cNvPr id="8" name="object 4">
              <a:extLst>
                <a:ext uri="{FF2B5EF4-FFF2-40B4-BE49-F238E27FC236}">
                  <a16:creationId xmlns:a16="http://schemas.microsoft.com/office/drawing/2014/main" xmlns="" id="{83BD2409-BA4B-4011-8D74-54A91E9A95BE}"/>
                </a:ext>
              </a:extLst>
            </p:cNvPr>
            <p:cNvSpPr/>
            <p:nvPr/>
          </p:nvSpPr>
          <p:spPr>
            <a:xfrm>
              <a:off x="3411077" y="457056"/>
              <a:ext cx="758190" cy="758190"/>
            </a:xfrm>
            <a:custGeom>
              <a:avLst/>
              <a:gdLst/>
              <a:ahLst/>
              <a:cxnLst/>
              <a:rect l="l" t="t" r="r" b="b"/>
              <a:pathLst>
                <a:path w="758189" h="758190">
                  <a:moveTo>
                    <a:pt x="555589" y="0"/>
                  </a:moveTo>
                  <a:lnTo>
                    <a:pt x="0" y="555604"/>
                  </a:lnTo>
                  <a:lnTo>
                    <a:pt x="202265" y="757857"/>
                  </a:lnTo>
                  <a:lnTo>
                    <a:pt x="757854" y="201454"/>
                  </a:lnTo>
                  <a:lnTo>
                    <a:pt x="555589" y="0"/>
                  </a:lnTo>
                  <a:close/>
                </a:path>
              </a:pathLst>
            </a:custGeom>
            <a:solidFill>
              <a:srgbClr val="484C67"/>
            </a:solidFill>
          </p:spPr>
          <p:txBody>
            <a:bodyPr wrap="square" lIns="0" tIns="0" rIns="0" bIns="0" rtlCol="0"/>
            <a:lstStyle/>
            <a:p>
              <a:endParaRPr/>
            </a:p>
          </p:txBody>
        </p:sp>
        <p:sp>
          <p:nvSpPr>
            <p:cNvPr id="9" name="object 5">
              <a:extLst>
                <a:ext uri="{FF2B5EF4-FFF2-40B4-BE49-F238E27FC236}">
                  <a16:creationId xmlns:a16="http://schemas.microsoft.com/office/drawing/2014/main" xmlns="" id="{4B8BA48A-12DD-40C1-A8BC-B95B55332973}"/>
                </a:ext>
              </a:extLst>
            </p:cNvPr>
            <p:cNvSpPr/>
            <p:nvPr/>
          </p:nvSpPr>
          <p:spPr>
            <a:xfrm>
              <a:off x="5286451" y="1110581"/>
              <a:ext cx="560705" cy="622300"/>
            </a:xfrm>
            <a:custGeom>
              <a:avLst/>
              <a:gdLst/>
              <a:ahLst/>
              <a:cxnLst/>
              <a:rect l="l" t="t" r="r" b="b"/>
              <a:pathLst>
                <a:path w="560704" h="622300">
                  <a:moveTo>
                    <a:pt x="560295" y="0"/>
                  </a:moveTo>
                  <a:lnTo>
                    <a:pt x="0" y="559793"/>
                  </a:lnTo>
                  <a:lnTo>
                    <a:pt x="62240" y="622039"/>
                  </a:lnTo>
                  <a:lnTo>
                    <a:pt x="560295" y="123539"/>
                  </a:lnTo>
                  <a:lnTo>
                    <a:pt x="560295" y="0"/>
                  </a:lnTo>
                  <a:close/>
                </a:path>
              </a:pathLst>
            </a:custGeom>
            <a:solidFill>
              <a:srgbClr val="6FB0DA"/>
            </a:solidFill>
          </p:spPr>
          <p:txBody>
            <a:bodyPr wrap="square" lIns="0" tIns="0" rIns="0" bIns="0" rtlCol="0"/>
            <a:lstStyle/>
            <a:p>
              <a:endParaRPr/>
            </a:p>
          </p:txBody>
        </p:sp>
      </p:grpSp>
      <p:sp>
        <p:nvSpPr>
          <p:cNvPr id="10" name="TextBox 9">
            <a:extLst>
              <a:ext uri="{FF2B5EF4-FFF2-40B4-BE49-F238E27FC236}">
                <a16:creationId xmlns:a16="http://schemas.microsoft.com/office/drawing/2014/main" xmlns="" id="{4E229EFF-FA6A-4674-8ABC-8158A18A7149}"/>
              </a:ext>
            </a:extLst>
          </p:cNvPr>
          <p:cNvSpPr txBox="1"/>
          <p:nvPr/>
        </p:nvSpPr>
        <p:spPr>
          <a:xfrm>
            <a:off x="934924" y="1052481"/>
            <a:ext cx="1905000" cy="1477328"/>
          </a:xfrm>
          <a:prstGeom prst="rect">
            <a:avLst/>
          </a:prstGeom>
          <a:noFill/>
        </p:spPr>
        <p:txBody>
          <a:bodyPr wrap="square" rtlCol="0">
            <a:spAutoFit/>
          </a:bodyPr>
          <a:lstStyle/>
          <a:p>
            <a:r>
              <a:rPr lang="en-US" sz="900" dirty="0">
                <a:solidFill>
                  <a:schemeClr val="bg1"/>
                </a:solidFill>
              </a:rPr>
              <a:t>In summary, our application of parallel computing in image compression not only significantly speeds up RGB value compression tasks but also demonstrates the potential for scalable and resource-efficient solutions, paving the way for enhanced performance in various image processing applications.</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3648E7-A3B2-48BF-B802-D2ECE515DAAA}"/>
              </a:ext>
            </a:extLst>
          </p:cNvPr>
          <p:cNvSpPr txBox="1"/>
          <p:nvPr/>
        </p:nvSpPr>
        <p:spPr>
          <a:xfrm>
            <a:off x="1664404" y="1248515"/>
            <a:ext cx="2971800" cy="646331"/>
          </a:xfrm>
          <a:prstGeom prst="rect">
            <a:avLst/>
          </a:prstGeom>
          <a:noFill/>
        </p:spPr>
        <p:txBody>
          <a:bodyPr wrap="square" rtlCol="0">
            <a:spAutoFit/>
          </a:bodyPr>
          <a:lstStyle/>
          <a:p>
            <a:r>
              <a:rPr lang="en-US" sz="3600" dirty="0">
                <a:solidFill>
                  <a:schemeClr val="bg1"/>
                </a:solidFill>
                <a:latin typeface="SimSun" panose="02010600030101010101" pitchFamily="2" charset="-122"/>
                <a:ea typeface="SimSun" panose="02010600030101010101" pitchFamily="2" charset="-122"/>
              </a:rPr>
              <a:t>THANK YOU !</a:t>
            </a:r>
          </a:p>
        </p:txBody>
      </p:sp>
      <p:sp>
        <p:nvSpPr>
          <p:cNvPr id="3" name="object 13">
            <a:extLst>
              <a:ext uri="{FF2B5EF4-FFF2-40B4-BE49-F238E27FC236}">
                <a16:creationId xmlns:a16="http://schemas.microsoft.com/office/drawing/2014/main" xmlns="" id="{F1AED933-0DE6-4683-9DF0-22E44AEDEA80}"/>
              </a:ext>
            </a:extLst>
          </p:cNvPr>
          <p:cNvSpPr/>
          <p:nvPr/>
        </p:nvSpPr>
        <p:spPr>
          <a:xfrm>
            <a:off x="2177262" y="2028825"/>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grpSp>
        <p:nvGrpSpPr>
          <p:cNvPr id="4" name="object 5">
            <a:extLst>
              <a:ext uri="{FF2B5EF4-FFF2-40B4-BE49-F238E27FC236}">
                <a16:creationId xmlns:a16="http://schemas.microsoft.com/office/drawing/2014/main" xmlns="" id="{78222222-2862-47C3-9A9D-C58526D151AC}"/>
              </a:ext>
            </a:extLst>
          </p:cNvPr>
          <p:cNvGrpSpPr/>
          <p:nvPr/>
        </p:nvGrpSpPr>
        <p:grpSpPr>
          <a:xfrm>
            <a:off x="20828" y="7614"/>
            <a:ext cx="2156460" cy="2384425"/>
            <a:chOff x="1512" y="0"/>
            <a:chExt cx="2156460" cy="2384425"/>
          </a:xfrm>
        </p:grpSpPr>
        <p:sp>
          <p:nvSpPr>
            <p:cNvPr id="5" name="object 6">
              <a:extLst>
                <a:ext uri="{FF2B5EF4-FFF2-40B4-BE49-F238E27FC236}">
                  <a16:creationId xmlns:a16="http://schemas.microsoft.com/office/drawing/2014/main" xmlns="" id="{50CFE90C-21D2-4B6C-8A63-509AC4B8F340}"/>
                </a:ext>
              </a:extLst>
            </p:cNvPr>
            <p:cNvSpPr/>
            <p:nvPr/>
          </p:nvSpPr>
          <p:spPr>
            <a:xfrm>
              <a:off x="1706462" y="0"/>
              <a:ext cx="451484" cy="389890"/>
            </a:xfrm>
            <a:custGeom>
              <a:avLst/>
              <a:gdLst/>
              <a:ahLst/>
              <a:cxnLst/>
              <a:rect l="l" t="t" r="r" b="b"/>
              <a:pathLst>
                <a:path w="451485" h="389890">
                  <a:moveTo>
                    <a:pt x="451374" y="0"/>
                  </a:moveTo>
                  <a:lnTo>
                    <a:pt x="327853" y="0"/>
                  </a:lnTo>
                  <a:lnTo>
                    <a:pt x="0" y="328147"/>
                  </a:lnTo>
                  <a:lnTo>
                    <a:pt x="61438" y="389582"/>
                  </a:lnTo>
                  <a:lnTo>
                    <a:pt x="451374" y="0"/>
                  </a:lnTo>
                  <a:close/>
                </a:path>
              </a:pathLst>
            </a:custGeom>
            <a:solidFill>
              <a:srgbClr val="6FB0DA"/>
            </a:solidFill>
          </p:spPr>
          <p:txBody>
            <a:bodyPr wrap="square" lIns="0" tIns="0" rIns="0" bIns="0" rtlCol="0"/>
            <a:lstStyle/>
            <a:p>
              <a:endParaRPr/>
            </a:p>
          </p:txBody>
        </p:sp>
        <p:sp>
          <p:nvSpPr>
            <p:cNvPr id="6" name="object 7">
              <a:extLst>
                <a:ext uri="{FF2B5EF4-FFF2-40B4-BE49-F238E27FC236}">
                  <a16:creationId xmlns:a16="http://schemas.microsoft.com/office/drawing/2014/main" xmlns="" id="{A9058BC8-3F74-4F21-AC87-D5E885BEAE3D}"/>
                </a:ext>
              </a:extLst>
            </p:cNvPr>
            <p:cNvSpPr/>
            <p:nvPr/>
          </p:nvSpPr>
          <p:spPr>
            <a:xfrm>
              <a:off x="922592" y="193548"/>
              <a:ext cx="1111250" cy="1111250"/>
            </a:xfrm>
            <a:custGeom>
              <a:avLst/>
              <a:gdLst/>
              <a:ahLst/>
              <a:cxnLst/>
              <a:rect l="l" t="t" r="r" b="b"/>
              <a:pathLst>
                <a:path w="1111250" h="1111250">
                  <a:moveTo>
                    <a:pt x="555997" y="0"/>
                  </a:moveTo>
                  <a:lnTo>
                    <a:pt x="0" y="555604"/>
                  </a:lnTo>
                  <a:lnTo>
                    <a:pt x="555997" y="1111209"/>
                  </a:lnTo>
                  <a:lnTo>
                    <a:pt x="1111197" y="555604"/>
                  </a:lnTo>
                  <a:lnTo>
                    <a:pt x="555997" y="0"/>
                  </a:lnTo>
                  <a:close/>
                </a:path>
              </a:pathLst>
            </a:custGeom>
            <a:solidFill>
              <a:srgbClr val="484C67"/>
            </a:solidFill>
          </p:spPr>
          <p:txBody>
            <a:bodyPr wrap="square" lIns="0" tIns="0" rIns="0" bIns="0" rtlCol="0"/>
            <a:lstStyle/>
            <a:p>
              <a:endParaRPr/>
            </a:p>
          </p:txBody>
        </p:sp>
        <p:sp>
          <p:nvSpPr>
            <p:cNvPr id="7" name="object 8">
              <a:extLst>
                <a:ext uri="{FF2B5EF4-FFF2-40B4-BE49-F238E27FC236}">
                  <a16:creationId xmlns:a16="http://schemas.microsoft.com/office/drawing/2014/main" xmlns="" id="{4C48E9DA-E574-4CD9-9EA2-FA416D22935C}"/>
                </a:ext>
              </a:extLst>
            </p:cNvPr>
            <p:cNvSpPr/>
            <p:nvPr/>
          </p:nvSpPr>
          <p:spPr>
            <a:xfrm>
              <a:off x="1512" y="322993"/>
              <a:ext cx="1429385" cy="2061210"/>
            </a:xfrm>
            <a:custGeom>
              <a:avLst/>
              <a:gdLst/>
              <a:ahLst/>
              <a:cxnLst/>
              <a:rect l="l" t="t" r="r" b="b"/>
              <a:pathLst>
                <a:path w="1429385" h="2061210">
                  <a:moveTo>
                    <a:pt x="398644" y="0"/>
                  </a:moveTo>
                  <a:lnTo>
                    <a:pt x="0" y="398644"/>
                  </a:lnTo>
                  <a:lnTo>
                    <a:pt x="0" y="1662717"/>
                  </a:lnTo>
                  <a:lnTo>
                    <a:pt x="398644" y="2061054"/>
                  </a:lnTo>
                  <a:lnTo>
                    <a:pt x="1428774" y="1030924"/>
                  </a:lnTo>
                  <a:lnTo>
                    <a:pt x="398644" y="0"/>
                  </a:lnTo>
                  <a:close/>
                </a:path>
              </a:pathLst>
            </a:custGeom>
            <a:solidFill>
              <a:srgbClr val="6FB0DA"/>
            </a:solidFill>
          </p:spPr>
          <p:txBody>
            <a:bodyPr wrap="square" lIns="0" tIns="0" rIns="0" bIns="0" rtlCol="0"/>
            <a:lstStyle/>
            <a:p>
              <a:endParaRPr dirty="0"/>
            </a:p>
          </p:txBody>
        </p:sp>
      </p:grpSp>
      <p:sp>
        <p:nvSpPr>
          <p:cNvPr id="8" name="object 9">
            <a:extLst>
              <a:ext uri="{FF2B5EF4-FFF2-40B4-BE49-F238E27FC236}">
                <a16:creationId xmlns:a16="http://schemas.microsoft.com/office/drawing/2014/main" xmlns="" id="{C23B14C7-8D8A-4EFC-8104-272C4AAFE697}"/>
              </a:ext>
            </a:extLst>
          </p:cNvPr>
          <p:cNvSpPr/>
          <p:nvPr/>
        </p:nvSpPr>
        <p:spPr>
          <a:xfrm>
            <a:off x="4247449" y="0"/>
            <a:ext cx="1599565" cy="1703705"/>
          </a:xfrm>
          <a:custGeom>
            <a:avLst/>
            <a:gdLst/>
            <a:ahLst/>
            <a:cxnLst/>
            <a:rect l="l" t="t" r="r" b="b"/>
            <a:pathLst>
              <a:path w="1599564" h="1703705">
                <a:moveTo>
                  <a:pt x="1388727" y="0"/>
                </a:moveTo>
                <a:lnTo>
                  <a:pt x="672847" y="0"/>
                </a:lnTo>
                <a:lnTo>
                  <a:pt x="0" y="672333"/>
                </a:lnTo>
                <a:lnTo>
                  <a:pt x="1030925" y="1703259"/>
                </a:lnTo>
                <a:lnTo>
                  <a:pt x="1599294" y="1134452"/>
                </a:lnTo>
                <a:lnTo>
                  <a:pt x="1599294" y="210568"/>
                </a:lnTo>
                <a:lnTo>
                  <a:pt x="1388727" y="0"/>
                </a:lnTo>
                <a:close/>
              </a:path>
            </a:pathLst>
          </a:custGeom>
          <a:solidFill>
            <a:srgbClr val="484C67"/>
          </a:solidFill>
        </p:spPr>
        <p:txBody>
          <a:bodyPr wrap="square" lIns="0" tIns="0" rIns="0" bIns="0" rtlCol="0"/>
          <a:lstStyle/>
          <a:p>
            <a:endParaRPr dirty="0"/>
          </a:p>
        </p:txBody>
      </p:sp>
      <p:sp>
        <p:nvSpPr>
          <p:cNvPr id="9" name="object 10">
            <a:extLst>
              <a:ext uri="{FF2B5EF4-FFF2-40B4-BE49-F238E27FC236}">
                <a16:creationId xmlns:a16="http://schemas.microsoft.com/office/drawing/2014/main" xmlns="" id="{B795CAD8-9116-468B-8D45-1338115A9B71}"/>
              </a:ext>
            </a:extLst>
          </p:cNvPr>
          <p:cNvSpPr/>
          <p:nvPr/>
        </p:nvSpPr>
        <p:spPr>
          <a:xfrm>
            <a:off x="182483" y="0"/>
            <a:ext cx="1385570" cy="692785"/>
          </a:xfrm>
          <a:custGeom>
            <a:avLst/>
            <a:gdLst/>
            <a:ahLst/>
            <a:cxnLst/>
            <a:rect l="l" t="t" r="r" b="b"/>
            <a:pathLst>
              <a:path w="1385570" h="692785">
                <a:moveTo>
                  <a:pt x="1385427" y="0"/>
                </a:moveTo>
                <a:lnTo>
                  <a:pt x="0" y="0"/>
                </a:lnTo>
                <a:lnTo>
                  <a:pt x="692710" y="692456"/>
                </a:lnTo>
                <a:lnTo>
                  <a:pt x="1385427" y="0"/>
                </a:lnTo>
                <a:close/>
              </a:path>
            </a:pathLst>
          </a:custGeom>
          <a:solidFill>
            <a:srgbClr val="484C67"/>
          </a:solidFill>
        </p:spPr>
        <p:txBody>
          <a:bodyPr wrap="square" lIns="0" tIns="0" rIns="0" bIns="0" rtlCol="0"/>
          <a:lstStyle/>
          <a:p>
            <a:endParaRPr/>
          </a:p>
        </p:txBody>
      </p:sp>
      <p:grpSp>
        <p:nvGrpSpPr>
          <p:cNvPr id="10" name="object 2">
            <a:extLst>
              <a:ext uri="{FF2B5EF4-FFF2-40B4-BE49-F238E27FC236}">
                <a16:creationId xmlns:a16="http://schemas.microsoft.com/office/drawing/2014/main" xmlns="" id="{A10BDBBF-DF77-4461-8AEF-ADB12C3831D8}"/>
              </a:ext>
            </a:extLst>
          </p:cNvPr>
          <p:cNvGrpSpPr/>
          <p:nvPr/>
        </p:nvGrpSpPr>
        <p:grpSpPr>
          <a:xfrm>
            <a:off x="3636172" y="0"/>
            <a:ext cx="1111250" cy="617220"/>
            <a:chOff x="3636172" y="0"/>
            <a:chExt cx="1111250" cy="617220"/>
          </a:xfrm>
        </p:grpSpPr>
        <p:sp>
          <p:nvSpPr>
            <p:cNvPr id="11" name="object 3">
              <a:extLst>
                <a:ext uri="{FF2B5EF4-FFF2-40B4-BE49-F238E27FC236}">
                  <a16:creationId xmlns:a16="http://schemas.microsoft.com/office/drawing/2014/main" xmlns="" id="{52886D11-8A21-4DC1-AA98-5828F872135E}"/>
                </a:ext>
              </a:extLst>
            </p:cNvPr>
            <p:cNvSpPr/>
            <p:nvPr/>
          </p:nvSpPr>
          <p:spPr>
            <a:xfrm>
              <a:off x="3807256" y="0"/>
              <a:ext cx="940435" cy="617220"/>
            </a:xfrm>
            <a:custGeom>
              <a:avLst/>
              <a:gdLst/>
              <a:ahLst/>
              <a:cxnLst/>
              <a:rect l="l" t="t" r="r" b="b"/>
              <a:pathLst>
                <a:path w="940435" h="617220">
                  <a:moveTo>
                    <a:pt x="878825" y="0"/>
                  </a:moveTo>
                  <a:lnTo>
                    <a:pt x="233037" y="0"/>
                  </a:lnTo>
                  <a:lnTo>
                    <a:pt x="0" y="233049"/>
                  </a:lnTo>
                  <a:lnTo>
                    <a:pt x="384505" y="616768"/>
                  </a:lnTo>
                  <a:lnTo>
                    <a:pt x="940112" y="61185"/>
                  </a:lnTo>
                  <a:lnTo>
                    <a:pt x="878825" y="0"/>
                  </a:lnTo>
                  <a:close/>
                </a:path>
              </a:pathLst>
            </a:custGeom>
            <a:solidFill>
              <a:srgbClr val="484C67"/>
            </a:solidFill>
          </p:spPr>
          <p:txBody>
            <a:bodyPr wrap="square" lIns="0" tIns="0" rIns="0" bIns="0" rtlCol="0"/>
            <a:lstStyle/>
            <a:p>
              <a:endParaRPr/>
            </a:p>
          </p:txBody>
        </p:sp>
        <p:sp>
          <p:nvSpPr>
            <p:cNvPr id="12" name="object 4">
              <a:extLst>
                <a:ext uri="{FF2B5EF4-FFF2-40B4-BE49-F238E27FC236}">
                  <a16:creationId xmlns:a16="http://schemas.microsoft.com/office/drawing/2014/main" xmlns="" id="{27E0CE8B-C883-4120-98F8-89A0758CBF48}"/>
                </a:ext>
              </a:extLst>
            </p:cNvPr>
            <p:cNvSpPr/>
            <p:nvPr/>
          </p:nvSpPr>
          <p:spPr>
            <a:xfrm>
              <a:off x="3636172" y="0"/>
              <a:ext cx="465455" cy="263525"/>
            </a:xfrm>
            <a:custGeom>
              <a:avLst/>
              <a:gdLst/>
              <a:ahLst/>
              <a:cxnLst/>
              <a:rect l="l" t="t" r="r" b="b"/>
              <a:pathLst>
                <a:path w="465454" h="263525">
                  <a:moveTo>
                    <a:pt x="464890" y="0"/>
                  </a:moveTo>
                  <a:lnTo>
                    <a:pt x="61173" y="0"/>
                  </a:lnTo>
                  <a:lnTo>
                    <a:pt x="0" y="61173"/>
                  </a:lnTo>
                  <a:lnTo>
                    <a:pt x="201472" y="263426"/>
                  </a:lnTo>
                  <a:lnTo>
                    <a:pt x="464890" y="0"/>
                  </a:lnTo>
                  <a:close/>
                </a:path>
              </a:pathLst>
            </a:custGeom>
            <a:solidFill>
              <a:srgbClr val="6FB0DA"/>
            </a:solidFill>
          </p:spPr>
          <p:txBody>
            <a:bodyPr wrap="square" lIns="0" tIns="0" rIns="0" bIns="0" rtlCol="0"/>
            <a:lstStyle/>
            <a:p>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4031" y="383425"/>
            <a:ext cx="1082040" cy="686726"/>
          </a:xfrm>
          <a:prstGeom prst="rect">
            <a:avLst/>
          </a:prstGeom>
        </p:spPr>
        <p:txBody>
          <a:bodyPr vert="horz" wrap="square" lIns="0" tIns="17145" rIns="0" bIns="0" rtlCol="0">
            <a:spAutoFit/>
          </a:bodyPr>
          <a:lstStyle/>
          <a:p>
            <a:pPr marL="12700">
              <a:lnSpc>
                <a:spcPct val="100000"/>
              </a:lnSpc>
              <a:spcBef>
                <a:spcPts val="135"/>
              </a:spcBef>
            </a:pPr>
            <a:r>
              <a:rPr lang="en-US" sz="1450" spc="-35" dirty="0"/>
              <a:t>Our Team Members</a:t>
            </a:r>
            <a:br>
              <a:rPr lang="en-US" sz="1450" spc="-35" dirty="0"/>
            </a:br>
            <a:endParaRPr sz="1450" dirty="0"/>
          </a:p>
        </p:txBody>
      </p:sp>
      <p:sp>
        <p:nvSpPr>
          <p:cNvPr id="6" name="object 6"/>
          <p:cNvSpPr/>
          <p:nvPr/>
        </p:nvSpPr>
        <p:spPr>
          <a:xfrm>
            <a:off x="944031" y="1070151"/>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pic>
        <p:nvPicPr>
          <p:cNvPr id="7" name="object 7"/>
          <p:cNvPicPr/>
          <p:nvPr/>
        </p:nvPicPr>
        <p:blipFill>
          <a:blip r:embed="rId2" cstate="print"/>
          <a:stretch>
            <a:fillRect/>
          </a:stretch>
        </p:blipFill>
        <p:spPr>
          <a:xfrm>
            <a:off x="3546988" y="1061668"/>
            <a:ext cx="2036673" cy="2036671"/>
          </a:xfrm>
          <a:prstGeom prst="rect">
            <a:avLst/>
          </a:prstGeom>
        </p:spPr>
      </p:pic>
      <p:sp>
        <p:nvSpPr>
          <p:cNvPr id="8" name="TextBox 7">
            <a:extLst>
              <a:ext uri="{FF2B5EF4-FFF2-40B4-BE49-F238E27FC236}">
                <a16:creationId xmlns:a16="http://schemas.microsoft.com/office/drawing/2014/main" xmlns="" id="{7702A6C7-89E9-4C6E-8DA6-ADB570D1B36B}"/>
              </a:ext>
            </a:extLst>
          </p:cNvPr>
          <p:cNvSpPr txBox="1"/>
          <p:nvPr/>
        </p:nvSpPr>
        <p:spPr>
          <a:xfrm>
            <a:off x="869950" y="1296379"/>
            <a:ext cx="2142578" cy="1323439"/>
          </a:xfrm>
          <a:prstGeom prst="rect">
            <a:avLst/>
          </a:prstGeom>
          <a:noFill/>
        </p:spPr>
        <p:txBody>
          <a:bodyPr wrap="square" rtlCol="0">
            <a:spAutoFit/>
          </a:bodyPr>
          <a:lstStyle/>
          <a:p>
            <a:pPr marL="342900" indent="-342900">
              <a:buFont typeface="Arial" panose="020B0604020202020204" pitchFamily="34" charset="0"/>
              <a:buChar char="•"/>
            </a:pPr>
            <a:r>
              <a:rPr lang="en-US" sz="1000" dirty="0">
                <a:solidFill>
                  <a:schemeClr val="bg1"/>
                </a:solidFill>
                <a:latin typeface="SimSun" panose="02010600030101010101" pitchFamily="2" charset="-122"/>
                <a:ea typeface="SimSun" panose="02010600030101010101" pitchFamily="2" charset="-122"/>
              </a:rPr>
              <a:t>Muhammad Yehya Hayati  (K21-3309)</a:t>
            </a:r>
          </a:p>
          <a:p>
            <a:pPr marL="342900" indent="-342900">
              <a:buFont typeface="Arial" panose="020B0604020202020204" pitchFamily="34" charset="0"/>
              <a:buChar char="•"/>
            </a:pPr>
            <a:endParaRPr lang="en-US" sz="1000" dirty="0">
              <a:solidFill>
                <a:schemeClr val="bg1"/>
              </a:solidFill>
              <a:latin typeface="SimSun" panose="02010600030101010101" pitchFamily="2" charset="-122"/>
              <a:ea typeface="SimSun" panose="02010600030101010101" pitchFamily="2" charset="-122"/>
            </a:endParaRPr>
          </a:p>
          <a:p>
            <a:pPr marL="342900" indent="-342900">
              <a:buFont typeface="Arial" panose="020B0604020202020204" pitchFamily="34" charset="0"/>
              <a:buChar char="•"/>
            </a:pPr>
            <a:r>
              <a:rPr lang="en-US" sz="1000" dirty="0">
                <a:solidFill>
                  <a:schemeClr val="bg1"/>
                </a:solidFill>
                <a:latin typeface="SimSun" panose="02010600030101010101" pitchFamily="2" charset="-122"/>
                <a:ea typeface="SimSun" panose="02010600030101010101" pitchFamily="2" charset="-122"/>
              </a:rPr>
              <a:t>Syed Daniyal Haider Naqvi(K21-3433)</a:t>
            </a:r>
          </a:p>
          <a:p>
            <a:pPr marL="342900" indent="-342900">
              <a:buFont typeface="Arial" panose="020B0604020202020204" pitchFamily="34" charset="0"/>
              <a:buChar char="•"/>
            </a:pPr>
            <a:endParaRPr lang="en-US" sz="1000" dirty="0">
              <a:solidFill>
                <a:schemeClr val="bg1"/>
              </a:solidFill>
              <a:latin typeface="SimSun" panose="02010600030101010101" pitchFamily="2" charset="-122"/>
              <a:ea typeface="SimSun" panose="02010600030101010101" pitchFamily="2" charset="-122"/>
            </a:endParaRPr>
          </a:p>
          <a:p>
            <a:pPr marL="342900" indent="-342900">
              <a:buFont typeface="Arial" panose="020B0604020202020204" pitchFamily="34" charset="0"/>
              <a:buChar char="•"/>
            </a:pPr>
            <a:r>
              <a:rPr lang="en-US" sz="1000" dirty="0">
                <a:solidFill>
                  <a:schemeClr val="bg1"/>
                </a:solidFill>
                <a:latin typeface="SimSun" panose="02010600030101010101" pitchFamily="2" charset="-122"/>
                <a:ea typeface="SimSun" panose="02010600030101010101" pitchFamily="2" charset="-122"/>
              </a:rPr>
              <a:t>Muhammad Mahad Munir (K21-3388)</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11077" y="0"/>
            <a:ext cx="2435860" cy="1732914"/>
            <a:chOff x="3411077" y="0"/>
            <a:chExt cx="2435860" cy="1732914"/>
          </a:xfrm>
        </p:grpSpPr>
        <p:sp>
          <p:nvSpPr>
            <p:cNvPr id="3" name="object 3"/>
            <p:cNvSpPr/>
            <p:nvPr/>
          </p:nvSpPr>
          <p:spPr>
            <a:xfrm>
              <a:off x="3582949" y="12"/>
              <a:ext cx="2264410" cy="1628139"/>
            </a:xfrm>
            <a:custGeom>
              <a:avLst/>
              <a:gdLst/>
              <a:ahLst/>
              <a:cxnLst/>
              <a:rect l="l" t="t" r="r" b="b"/>
              <a:pathLst>
                <a:path w="2264410" h="1628139">
                  <a:moveTo>
                    <a:pt x="939330" y="1012659"/>
                  </a:moveTo>
                  <a:lnTo>
                    <a:pt x="555586" y="628129"/>
                  </a:lnTo>
                  <a:lnTo>
                    <a:pt x="0" y="1183741"/>
                  </a:lnTo>
                  <a:lnTo>
                    <a:pt x="383717" y="1568259"/>
                  </a:lnTo>
                  <a:lnTo>
                    <a:pt x="939330" y="1012659"/>
                  </a:lnTo>
                  <a:close/>
                </a:path>
                <a:path w="2264410" h="1628139">
                  <a:moveTo>
                    <a:pt x="2263787" y="178587"/>
                  </a:moveTo>
                  <a:lnTo>
                    <a:pt x="2085200" y="0"/>
                  </a:lnTo>
                  <a:lnTo>
                    <a:pt x="1219022" y="0"/>
                  </a:lnTo>
                  <a:lnTo>
                    <a:pt x="621576" y="597433"/>
                  </a:lnTo>
                  <a:lnTo>
                    <a:pt x="1652104" y="1627962"/>
                  </a:lnTo>
                  <a:lnTo>
                    <a:pt x="2263787" y="1016292"/>
                  </a:lnTo>
                  <a:lnTo>
                    <a:pt x="2263787" y="178587"/>
                  </a:lnTo>
                  <a:close/>
                </a:path>
              </a:pathLst>
            </a:custGeom>
            <a:solidFill>
              <a:srgbClr val="6FB0DA"/>
            </a:solidFill>
          </p:spPr>
          <p:txBody>
            <a:bodyPr wrap="square" lIns="0" tIns="0" rIns="0" bIns="0" rtlCol="0"/>
            <a:lstStyle/>
            <a:p>
              <a:endParaRPr dirty="0"/>
            </a:p>
          </p:txBody>
        </p:sp>
        <p:sp>
          <p:nvSpPr>
            <p:cNvPr id="4" name="object 4"/>
            <p:cNvSpPr/>
            <p:nvPr/>
          </p:nvSpPr>
          <p:spPr>
            <a:xfrm>
              <a:off x="3411077" y="457056"/>
              <a:ext cx="758190" cy="758190"/>
            </a:xfrm>
            <a:custGeom>
              <a:avLst/>
              <a:gdLst/>
              <a:ahLst/>
              <a:cxnLst/>
              <a:rect l="l" t="t" r="r" b="b"/>
              <a:pathLst>
                <a:path w="758189" h="758190">
                  <a:moveTo>
                    <a:pt x="555589" y="0"/>
                  </a:moveTo>
                  <a:lnTo>
                    <a:pt x="0" y="555604"/>
                  </a:lnTo>
                  <a:lnTo>
                    <a:pt x="202265" y="757857"/>
                  </a:lnTo>
                  <a:lnTo>
                    <a:pt x="757854" y="201454"/>
                  </a:lnTo>
                  <a:lnTo>
                    <a:pt x="555589" y="0"/>
                  </a:lnTo>
                  <a:close/>
                </a:path>
              </a:pathLst>
            </a:custGeom>
            <a:solidFill>
              <a:srgbClr val="484C67"/>
            </a:solidFill>
          </p:spPr>
          <p:txBody>
            <a:bodyPr wrap="square" lIns="0" tIns="0" rIns="0" bIns="0" rtlCol="0"/>
            <a:lstStyle/>
            <a:p>
              <a:endParaRPr/>
            </a:p>
          </p:txBody>
        </p:sp>
        <p:sp>
          <p:nvSpPr>
            <p:cNvPr id="5" name="object 5"/>
            <p:cNvSpPr/>
            <p:nvPr/>
          </p:nvSpPr>
          <p:spPr>
            <a:xfrm>
              <a:off x="5286451" y="1110581"/>
              <a:ext cx="560705" cy="622300"/>
            </a:xfrm>
            <a:custGeom>
              <a:avLst/>
              <a:gdLst/>
              <a:ahLst/>
              <a:cxnLst/>
              <a:rect l="l" t="t" r="r" b="b"/>
              <a:pathLst>
                <a:path w="560704" h="622300">
                  <a:moveTo>
                    <a:pt x="560295" y="0"/>
                  </a:moveTo>
                  <a:lnTo>
                    <a:pt x="0" y="559793"/>
                  </a:lnTo>
                  <a:lnTo>
                    <a:pt x="62240" y="622039"/>
                  </a:lnTo>
                  <a:lnTo>
                    <a:pt x="560295" y="123539"/>
                  </a:lnTo>
                  <a:lnTo>
                    <a:pt x="560295" y="0"/>
                  </a:lnTo>
                  <a:close/>
                </a:path>
              </a:pathLst>
            </a:custGeom>
            <a:solidFill>
              <a:srgbClr val="6FB0DA"/>
            </a:solidFill>
          </p:spPr>
          <p:txBody>
            <a:bodyPr wrap="square" lIns="0" tIns="0" rIns="0" bIns="0" rtlCol="0"/>
            <a:lstStyle/>
            <a:p>
              <a:endParaRPr/>
            </a:p>
          </p:txBody>
        </p:sp>
      </p:grpSp>
      <p:grpSp>
        <p:nvGrpSpPr>
          <p:cNvPr id="6" name="object 6"/>
          <p:cNvGrpSpPr/>
          <p:nvPr/>
        </p:nvGrpSpPr>
        <p:grpSpPr>
          <a:xfrm>
            <a:off x="1512" y="1298544"/>
            <a:ext cx="1475740" cy="1989455"/>
            <a:chOff x="1512" y="1298544"/>
            <a:chExt cx="1475740" cy="1989455"/>
          </a:xfrm>
        </p:grpSpPr>
        <p:sp>
          <p:nvSpPr>
            <p:cNvPr id="7" name="object 7"/>
            <p:cNvSpPr/>
            <p:nvPr/>
          </p:nvSpPr>
          <p:spPr>
            <a:xfrm>
              <a:off x="1512" y="2174022"/>
              <a:ext cx="1475740" cy="1114425"/>
            </a:xfrm>
            <a:custGeom>
              <a:avLst/>
              <a:gdLst/>
              <a:ahLst/>
              <a:cxnLst/>
              <a:rect l="l" t="t" r="r" b="b"/>
              <a:pathLst>
                <a:path w="1475740" h="1114425">
                  <a:moveTo>
                    <a:pt x="445032" y="0"/>
                  </a:moveTo>
                  <a:lnTo>
                    <a:pt x="0" y="444856"/>
                  </a:lnTo>
                  <a:lnTo>
                    <a:pt x="0" y="1113924"/>
                  </a:lnTo>
                  <a:lnTo>
                    <a:pt x="1391791" y="1113924"/>
                  </a:lnTo>
                  <a:lnTo>
                    <a:pt x="1475551" y="1030125"/>
                  </a:lnTo>
                  <a:lnTo>
                    <a:pt x="445032" y="0"/>
                  </a:lnTo>
                  <a:close/>
                </a:path>
              </a:pathLst>
            </a:custGeom>
            <a:solidFill>
              <a:srgbClr val="484C67"/>
            </a:solidFill>
          </p:spPr>
          <p:txBody>
            <a:bodyPr wrap="square" lIns="0" tIns="0" rIns="0" bIns="0" rtlCol="0"/>
            <a:lstStyle/>
            <a:p>
              <a:endParaRPr/>
            </a:p>
          </p:txBody>
        </p:sp>
        <p:sp>
          <p:nvSpPr>
            <p:cNvPr id="8" name="object 8"/>
            <p:cNvSpPr/>
            <p:nvPr/>
          </p:nvSpPr>
          <p:spPr>
            <a:xfrm>
              <a:off x="1512" y="1298544"/>
              <a:ext cx="615950" cy="1231265"/>
            </a:xfrm>
            <a:custGeom>
              <a:avLst/>
              <a:gdLst/>
              <a:ahLst/>
              <a:cxnLst/>
              <a:rect l="l" t="t" r="r" b="b"/>
              <a:pathLst>
                <a:path w="615950" h="1231264">
                  <a:moveTo>
                    <a:pt x="0" y="0"/>
                  </a:moveTo>
                  <a:lnTo>
                    <a:pt x="0" y="1231134"/>
                  </a:lnTo>
                  <a:lnTo>
                    <a:pt x="615564" y="615562"/>
                  </a:lnTo>
                  <a:lnTo>
                    <a:pt x="0" y="0"/>
                  </a:lnTo>
                  <a:close/>
                </a:path>
              </a:pathLst>
            </a:custGeom>
            <a:solidFill>
              <a:srgbClr val="6FB0DA"/>
            </a:solidFill>
          </p:spPr>
          <p:txBody>
            <a:bodyPr wrap="square" lIns="0" tIns="0" rIns="0" bIns="0" rtlCol="0"/>
            <a:lstStyle/>
            <a:p>
              <a:endParaRPr dirty="0"/>
            </a:p>
          </p:txBody>
        </p:sp>
      </p:grpSp>
      <p:sp>
        <p:nvSpPr>
          <p:cNvPr id="9" name="object 9"/>
          <p:cNvSpPr txBox="1">
            <a:spLocks noGrp="1"/>
          </p:cNvSpPr>
          <p:nvPr>
            <p:ph type="title"/>
          </p:nvPr>
        </p:nvSpPr>
        <p:spPr>
          <a:xfrm>
            <a:off x="189791" y="767644"/>
            <a:ext cx="2895600" cy="252095"/>
          </a:xfrm>
          <a:prstGeom prst="rect">
            <a:avLst/>
          </a:prstGeom>
        </p:spPr>
        <p:txBody>
          <a:bodyPr vert="horz" wrap="square" lIns="0" tIns="17145" rIns="0" bIns="0" rtlCol="0">
            <a:spAutoFit/>
          </a:bodyPr>
          <a:lstStyle/>
          <a:p>
            <a:pPr marL="12700">
              <a:lnSpc>
                <a:spcPct val="100000"/>
              </a:lnSpc>
              <a:spcBef>
                <a:spcPts val="135"/>
              </a:spcBef>
            </a:pPr>
            <a:r>
              <a:rPr sz="1450" spc="-5" dirty="0">
                <a:latin typeface="Georgia"/>
                <a:cs typeface="Georgia"/>
              </a:rPr>
              <a:t>Image</a:t>
            </a:r>
            <a:r>
              <a:rPr sz="1450" spc="-50" dirty="0">
                <a:latin typeface="Georgia"/>
                <a:cs typeface="Georgia"/>
              </a:rPr>
              <a:t> </a:t>
            </a:r>
            <a:r>
              <a:rPr sz="1450" spc="15" dirty="0">
                <a:latin typeface="Georgia"/>
                <a:cs typeface="Georgia"/>
              </a:rPr>
              <a:t>Compression</a:t>
            </a:r>
            <a:r>
              <a:rPr sz="1450" spc="-50" dirty="0">
                <a:latin typeface="Georgia"/>
                <a:cs typeface="Georgia"/>
              </a:rPr>
              <a:t> </a:t>
            </a:r>
            <a:r>
              <a:rPr sz="1450" spc="5" dirty="0">
                <a:latin typeface="Georgia"/>
                <a:cs typeface="Georgia"/>
              </a:rPr>
              <a:t>Fundamentals</a:t>
            </a:r>
            <a:endParaRPr sz="1450" dirty="0">
              <a:latin typeface="Georgia"/>
              <a:cs typeface="Georgia"/>
            </a:endParaRPr>
          </a:p>
        </p:txBody>
      </p:sp>
      <p:sp>
        <p:nvSpPr>
          <p:cNvPr id="12" name="object 12"/>
          <p:cNvSpPr txBox="1"/>
          <p:nvPr/>
        </p:nvSpPr>
        <p:spPr>
          <a:xfrm>
            <a:off x="1167056" y="1495425"/>
            <a:ext cx="1950085" cy="938783"/>
          </a:xfrm>
          <a:prstGeom prst="rect">
            <a:avLst/>
          </a:prstGeom>
        </p:spPr>
        <p:txBody>
          <a:bodyPr vert="horz" wrap="square" lIns="0" tIns="12065" rIns="0" bIns="0" rtlCol="0">
            <a:spAutoFit/>
          </a:bodyPr>
          <a:lstStyle/>
          <a:p>
            <a:pPr marL="12700" marR="5080" indent="262255">
              <a:lnSpc>
                <a:spcPct val="101499"/>
              </a:lnSpc>
              <a:spcBef>
                <a:spcPts val="95"/>
              </a:spcBef>
            </a:pPr>
            <a:r>
              <a:rPr lang="en-US" sz="1000" dirty="0">
                <a:solidFill>
                  <a:schemeClr val="bg1"/>
                </a:solidFill>
              </a:rPr>
              <a:t>Image compression is the process of reducing the size of a digital image file while preserving its visual content. It optimizes storage space, speeds up transmission, and enhances overall system efficiency.</a:t>
            </a:r>
            <a:endParaRPr sz="1000" dirty="0">
              <a:solidFill>
                <a:schemeClr val="bg1"/>
              </a:solidFill>
              <a:latin typeface="Trebuchet MS"/>
              <a:cs typeface="Trebuchet MS"/>
            </a:endParaRPr>
          </a:p>
        </p:txBody>
      </p:sp>
      <p:sp>
        <p:nvSpPr>
          <p:cNvPr id="13" name="object 13"/>
          <p:cNvSpPr/>
          <p:nvPr/>
        </p:nvSpPr>
        <p:spPr>
          <a:xfrm>
            <a:off x="1435160" y="1184766"/>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pic>
        <p:nvPicPr>
          <p:cNvPr id="15" name="object 14">
            <a:extLst>
              <a:ext uri="{FF2B5EF4-FFF2-40B4-BE49-F238E27FC236}">
                <a16:creationId xmlns:a16="http://schemas.microsoft.com/office/drawing/2014/main" xmlns="" id="{D0F61A25-A769-417C-BFDA-9A68EE6F9EEF}"/>
              </a:ext>
            </a:extLst>
          </p:cNvPr>
          <p:cNvPicPr/>
          <p:nvPr/>
        </p:nvPicPr>
        <p:blipFill>
          <a:blip r:embed="rId3" cstate="print"/>
          <a:stretch>
            <a:fillRect/>
          </a:stretch>
        </p:blipFill>
        <p:spPr>
          <a:xfrm>
            <a:off x="3546988" y="1061668"/>
            <a:ext cx="2036673" cy="203667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11077" y="12"/>
            <a:ext cx="2436282" cy="1732869"/>
            <a:chOff x="3411077" y="12"/>
            <a:chExt cx="2436282" cy="1732869"/>
          </a:xfrm>
        </p:grpSpPr>
        <p:sp>
          <p:nvSpPr>
            <p:cNvPr id="3" name="object 3"/>
            <p:cNvSpPr/>
            <p:nvPr/>
          </p:nvSpPr>
          <p:spPr>
            <a:xfrm>
              <a:off x="3582949" y="12"/>
              <a:ext cx="2264410" cy="1628139"/>
            </a:xfrm>
            <a:custGeom>
              <a:avLst/>
              <a:gdLst/>
              <a:ahLst/>
              <a:cxnLst/>
              <a:rect l="l" t="t" r="r" b="b"/>
              <a:pathLst>
                <a:path w="2264410" h="1628139">
                  <a:moveTo>
                    <a:pt x="939330" y="1012659"/>
                  </a:moveTo>
                  <a:lnTo>
                    <a:pt x="555586" y="628129"/>
                  </a:lnTo>
                  <a:lnTo>
                    <a:pt x="0" y="1183741"/>
                  </a:lnTo>
                  <a:lnTo>
                    <a:pt x="383717" y="1568259"/>
                  </a:lnTo>
                  <a:lnTo>
                    <a:pt x="939330" y="1012659"/>
                  </a:lnTo>
                  <a:close/>
                </a:path>
                <a:path w="2264410" h="1628139">
                  <a:moveTo>
                    <a:pt x="2263787" y="178587"/>
                  </a:moveTo>
                  <a:lnTo>
                    <a:pt x="2085200" y="0"/>
                  </a:lnTo>
                  <a:lnTo>
                    <a:pt x="1219022" y="0"/>
                  </a:lnTo>
                  <a:lnTo>
                    <a:pt x="621576" y="597433"/>
                  </a:lnTo>
                  <a:lnTo>
                    <a:pt x="1652104" y="1627962"/>
                  </a:lnTo>
                  <a:lnTo>
                    <a:pt x="2263787" y="1016292"/>
                  </a:lnTo>
                  <a:lnTo>
                    <a:pt x="2263787" y="178587"/>
                  </a:lnTo>
                  <a:close/>
                </a:path>
              </a:pathLst>
            </a:custGeom>
            <a:solidFill>
              <a:srgbClr val="6FB0DA"/>
            </a:solidFill>
          </p:spPr>
          <p:txBody>
            <a:bodyPr wrap="square" lIns="0" tIns="0" rIns="0" bIns="0" rtlCol="0"/>
            <a:lstStyle/>
            <a:p>
              <a:endParaRPr dirty="0"/>
            </a:p>
          </p:txBody>
        </p:sp>
        <p:sp>
          <p:nvSpPr>
            <p:cNvPr id="4" name="object 4"/>
            <p:cNvSpPr/>
            <p:nvPr/>
          </p:nvSpPr>
          <p:spPr>
            <a:xfrm>
              <a:off x="3411077" y="457056"/>
              <a:ext cx="758190" cy="758190"/>
            </a:xfrm>
            <a:custGeom>
              <a:avLst/>
              <a:gdLst/>
              <a:ahLst/>
              <a:cxnLst/>
              <a:rect l="l" t="t" r="r" b="b"/>
              <a:pathLst>
                <a:path w="758189" h="758190">
                  <a:moveTo>
                    <a:pt x="555589" y="0"/>
                  </a:moveTo>
                  <a:lnTo>
                    <a:pt x="0" y="555604"/>
                  </a:lnTo>
                  <a:lnTo>
                    <a:pt x="202265" y="757857"/>
                  </a:lnTo>
                  <a:lnTo>
                    <a:pt x="757854" y="201454"/>
                  </a:lnTo>
                  <a:lnTo>
                    <a:pt x="555589" y="0"/>
                  </a:lnTo>
                  <a:close/>
                </a:path>
              </a:pathLst>
            </a:custGeom>
            <a:solidFill>
              <a:srgbClr val="484C67"/>
            </a:solidFill>
          </p:spPr>
          <p:txBody>
            <a:bodyPr wrap="square" lIns="0" tIns="0" rIns="0" bIns="0" rtlCol="0"/>
            <a:lstStyle/>
            <a:p>
              <a:endParaRPr dirty="0"/>
            </a:p>
          </p:txBody>
        </p:sp>
        <p:sp>
          <p:nvSpPr>
            <p:cNvPr id="5" name="object 5"/>
            <p:cNvSpPr/>
            <p:nvPr/>
          </p:nvSpPr>
          <p:spPr>
            <a:xfrm>
              <a:off x="5286451" y="1110581"/>
              <a:ext cx="560705" cy="622300"/>
            </a:xfrm>
            <a:custGeom>
              <a:avLst/>
              <a:gdLst/>
              <a:ahLst/>
              <a:cxnLst/>
              <a:rect l="l" t="t" r="r" b="b"/>
              <a:pathLst>
                <a:path w="560704" h="622300">
                  <a:moveTo>
                    <a:pt x="560295" y="0"/>
                  </a:moveTo>
                  <a:lnTo>
                    <a:pt x="0" y="559793"/>
                  </a:lnTo>
                  <a:lnTo>
                    <a:pt x="62240" y="622039"/>
                  </a:lnTo>
                  <a:lnTo>
                    <a:pt x="560295" y="123539"/>
                  </a:lnTo>
                  <a:lnTo>
                    <a:pt x="560295" y="0"/>
                  </a:lnTo>
                  <a:close/>
                </a:path>
              </a:pathLst>
            </a:custGeom>
            <a:solidFill>
              <a:srgbClr val="6FB0DA"/>
            </a:solidFill>
          </p:spPr>
          <p:txBody>
            <a:bodyPr wrap="square" lIns="0" tIns="0" rIns="0" bIns="0" rtlCol="0"/>
            <a:lstStyle/>
            <a:p>
              <a:endParaRPr/>
            </a:p>
          </p:txBody>
        </p:sp>
      </p:grpSp>
      <p:grpSp>
        <p:nvGrpSpPr>
          <p:cNvPr id="6" name="object 6"/>
          <p:cNvGrpSpPr/>
          <p:nvPr/>
        </p:nvGrpSpPr>
        <p:grpSpPr>
          <a:xfrm>
            <a:off x="1512" y="1298544"/>
            <a:ext cx="1475740" cy="1989455"/>
            <a:chOff x="1512" y="1298544"/>
            <a:chExt cx="1475740" cy="1989455"/>
          </a:xfrm>
        </p:grpSpPr>
        <p:sp>
          <p:nvSpPr>
            <p:cNvPr id="7" name="object 7"/>
            <p:cNvSpPr/>
            <p:nvPr/>
          </p:nvSpPr>
          <p:spPr>
            <a:xfrm>
              <a:off x="1512" y="2174022"/>
              <a:ext cx="1475740" cy="1114425"/>
            </a:xfrm>
            <a:custGeom>
              <a:avLst/>
              <a:gdLst/>
              <a:ahLst/>
              <a:cxnLst/>
              <a:rect l="l" t="t" r="r" b="b"/>
              <a:pathLst>
                <a:path w="1475740" h="1114425">
                  <a:moveTo>
                    <a:pt x="445032" y="0"/>
                  </a:moveTo>
                  <a:lnTo>
                    <a:pt x="0" y="444856"/>
                  </a:lnTo>
                  <a:lnTo>
                    <a:pt x="0" y="1113924"/>
                  </a:lnTo>
                  <a:lnTo>
                    <a:pt x="1391791" y="1113924"/>
                  </a:lnTo>
                  <a:lnTo>
                    <a:pt x="1475551" y="1030125"/>
                  </a:lnTo>
                  <a:lnTo>
                    <a:pt x="445032" y="0"/>
                  </a:lnTo>
                  <a:close/>
                </a:path>
              </a:pathLst>
            </a:custGeom>
            <a:solidFill>
              <a:srgbClr val="484C67"/>
            </a:solidFill>
          </p:spPr>
          <p:txBody>
            <a:bodyPr wrap="square" lIns="0" tIns="0" rIns="0" bIns="0" rtlCol="0"/>
            <a:lstStyle/>
            <a:p>
              <a:endParaRPr dirty="0"/>
            </a:p>
          </p:txBody>
        </p:sp>
        <p:sp>
          <p:nvSpPr>
            <p:cNvPr id="8" name="object 8"/>
            <p:cNvSpPr/>
            <p:nvPr/>
          </p:nvSpPr>
          <p:spPr>
            <a:xfrm>
              <a:off x="1512" y="1298544"/>
              <a:ext cx="615950" cy="1231265"/>
            </a:xfrm>
            <a:custGeom>
              <a:avLst/>
              <a:gdLst/>
              <a:ahLst/>
              <a:cxnLst/>
              <a:rect l="l" t="t" r="r" b="b"/>
              <a:pathLst>
                <a:path w="615950" h="1231264">
                  <a:moveTo>
                    <a:pt x="0" y="0"/>
                  </a:moveTo>
                  <a:lnTo>
                    <a:pt x="0" y="1231134"/>
                  </a:lnTo>
                  <a:lnTo>
                    <a:pt x="615564" y="615562"/>
                  </a:lnTo>
                  <a:lnTo>
                    <a:pt x="0" y="0"/>
                  </a:lnTo>
                  <a:close/>
                </a:path>
              </a:pathLst>
            </a:custGeom>
            <a:solidFill>
              <a:srgbClr val="6FB0DA"/>
            </a:solidFill>
          </p:spPr>
          <p:txBody>
            <a:bodyPr wrap="square" lIns="0" tIns="0" rIns="0" bIns="0" rtlCol="0"/>
            <a:lstStyle/>
            <a:p>
              <a:endParaRPr/>
            </a:p>
          </p:txBody>
        </p:sp>
      </p:grpSp>
      <p:sp>
        <p:nvSpPr>
          <p:cNvPr id="9" name="object 9"/>
          <p:cNvSpPr txBox="1">
            <a:spLocks noGrp="1"/>
          </p:cNvSpPr>
          <p:nvPr>
            <p:ph type="title"/>
          </p:nvPr>
        </p:nvSpPr>
        <p:spPr>
          <a:xfrm>
            <a:off x="580747" y="688677"/>
            <a:ext cx="2731135" cy="463588"/>
          </a:xfrm>
          <a:prstGeom prst="rect">
            <a:avLst/>
          </a:prstGeom>
        </p:spPr>
        <p:txBody>
          <a:bodyPr vert="horz" wrap="square" lIns="0" tIns="17145" rIns="0" bIns="0" rtlCol="0">
            <a:spAutoFit/>
          </a:bodyPr>
          <a:lstStyle/>
          <a:p>
            <a:pPr marL="12700">
              <a:lnSpc>
                <a:spcPct val="100000"/>
              </a:lnSpc>
              <a:spcBef>
                <a:spcPts val="135"/>
              </a:spcBef>
            </a:pPr>
            <a:r>
              <a:rPr lang="en-US" sz="1450" dirty="0">
                <a:latin typeface="Georgia"/>
                <a:cs typeface="Georgia"/>
              </a:rPr>
              <a:t>Why we need Parallel Image Processing?</a:t>
            </a:r>
            <a:endParaRPr sz="1450" dirty="0">
              <a:latin typeface="Georgia"/>
              <a:cs typeface="Georgia"/>
            </a:endParaRPr>
          </a:p>
        </p:txBody>
      </p:sp>
      <p:sp>
        <p:nvSpPr>
          <p:cNvPr id="12" name="object 12"/>
          <p:cNvSpPr txBox="1"/>
          <p:nvPr/>
        </p:nvSpPr>
        <p:spPr>
          <a:xfrm>
            <a:off x="1141680" y="1294102"/>
            <a:ext cx="1944370" cy="1193019"/>
          </a:xfrm>
          <a:prstGeom prst="rect">
            <a:avLst/>
          </a:prstGeom>
        </p:spPr>
        <p:txBody>
          <a:bodyPr vert="horz" wrap="square" lIns="0" tIns="12065" rIns="0" bIns="0" rtlCol="0">
            <a:spAutoFit/>
          </a:bodyPr>
          <a:lstStyle/>
          <a:p>
            <a:pPr marL="12700" marR="5080" indent="92075">
              <a:lnSpc>
                <a:spcPct val="101499"/>
              </a:lnSpc>
              <a:spcBef>
                <a:spcPts val="95"/>
              </a:spcBef>
            </a:pPr>
            <a:r>
              <a:rPr lang="en-US" sz="850" dirty="0">
                <a:solidFill>
                  <a:schemeClr val="bg1"/>
                </a:solidFill>
                <a:latin typeface="Trebuchet MS"/>
                <a:cs typeface="Trebuchet MS"/>
              </a:rPr>
              <a:t>Parallel processing in image compression accelerates the compression and decompression tasks by distributing the workload across multiple processors simultaneously, resulting in faster processing times. This approach optimizes efficiency, enabling swift and resource-effective image compression</a:t>
            </a:r>
            <a:r>
              <a:rPr lang="en-US" sz="850" dirty="0">
                <a:latin typeface="Trebuchet MS"/>
                <a:cs typeface="Trebuchet MS"/>
              </a:rPr>
              <a:t>.</a:t>
            </a:r>
            <a:endParaRPr sz="850" dirty="0">
              <a:latin typeface="Trebuchet MS"/>
              <a:cs typeface="Trebuchet MS"/>
            </a:endParaRPr>
          </a:p>
        </p:txBody>
      </p:sp>
      <p:sp>
        <p:nvSpPr>
          <p:cNvPr id="13" name="object 13"/>
          <p:cNvSpPr/>
          <p:nvPr/>
        </p:nvSpPr>
        <p:spPr>
          <a:xfrm>
            <a:off x="1247216" y="1200006"/>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pic>
        <p:nvPicPr>
          <p:cNvPr id="17" name="object 14">
            <a:extLst>
              <a:ext uri="{FF2B5EF4-FFF2-40B4-BE49-F238E27FC236}">
                <a16:creationId xmlns:a16="http://schemas.microsoft.com/office/drawing/2014/main" xmlns="" id="{56180E79-474A-485E-9317-B3E87DB5CBA2}"/>
              </a:ext>
            </a:extLst>
          </p:cNvPr>
          <p:cNvPicPr/>
          <p:nvPr/>
        </p:nvPicPr>
        <p:blipFill>
          <a:blip r:embed="rId2" cstate="print"/>
          <a:stretch>
            <a:fillRect/>
          </a:stretch>
        </p:blipFill>
        <p:spPr>
          <a:xfrm>
            <a:off x="3546988" y="1061668"/>
            <a:ext cx="2036673" cy="203667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0" y="0"/>
            <a:ext cx="5845459" cy="885825"/>
          </a:xfrm>
          <a:custGeom>
            <a:avLst/>
            <a:gdLst/>
            <a:ahLst/>
            <a:cxnLst/>
            <a:rect l="l" t="t" r="r" b="b"/>
            <a:pathLst>
              <a:path w="2262504" h="3285490">
                <a:moveTo>
                  <a:pt x="2261984" y="0"/>
                </a:moveTo>
                <a:lnTo>
                  <a:pt x="0" y="0"/>
                </a:lnTo>
                <a:lnTo>
                  <a:pt x="0" y="3284890"/>
                </a:lnTo>
                <a:lnTo>
                  <a:pt x="2261984" y="3284890"/>
                </a:lnTo>
                <a:lnTo>
                  <a:pt x="2261984" y="0"/>
                </a:lnTo>
                <a:close/>
              </a:path>
            </a:pathLst>
          </a:custGeom>
          <a:solidFill>
            <a:srgbClr val="282937"/>
          </a:solidFill>
        </p:spPr>
        <p:txBody>
          <a:bodyPr wrap="square" lIns="0" tIns="0" rIns="0" bIns="0" rtlCol="0"/>
          <a:lstStyle/>
          <a:p>
            <a:pPr algn="ctr">
              <a:lnSpc>
                <a:spcPct val="200000"/>
              </a:lnSpc>
            </a:pPr>
            <a:r>
              <a:rPr lang="en-US" dirty="0">
                <a:solidFill>
                  <a:schemeClr val="bg1"/>
                </a:solidFill>
              </a:rPr>
              <a:t>Implementation &amp; Testing	</a:t>
            </a:r>
            <a:endParaRPr dirty="0">
              <a:solidFill>
                <a:schemeClr val="bg1"/>
              </a:solidFill>
            </a:endParaRPr>
          </a:p>
        </p:txBody>
      </p:sp>
      <p:sp>
        <p:nvSpPr>
          <p:cNvPr id="15" name="object 12">
            <a:extLst>
              <a:ext uri="{FF2B5EF4-FFF2-40B4-BE49-F238E27FC236}">
                <a16:creationId xmlns:a16="http://schemas.microsoft.com/office/drawing/2014/main" xmlns="" id="{B1432252-F53A-4A99-9D15-32F213EC1C6B}"/>
              </a:ext>
            </a:extLst>
          </p:cNvPr>
          <p:cNvSpPr/>
          <p:nvPr/>
        </p:nvSpPr>
        <p:spPr>
          <a:xfrm>
            <a:off x="2275664" y="581025"/>
            <a:ext cx="1294130" cy="30480"/>
          </a:xfrm>
          <a:custGeom>
            <a:avLst/>
            <a:gdLst/>
            <a:ahLst/>
            <a:cxnLst/>
            <a:rect l="l" t="t" r="r" b="b"/>
            <a:pathLst>
              <a:path w="1294129"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r>
              <a:rPr lang="en-US" dirty="0"/>
              <a:t> 	</a:t>
            </a:r>
            <a:endParaRPr dirty="0"/>
          </a:p>
        </p:txBody>
      </p:sp>
      <p:sp>
        <p:nvSpPr>
          <p:cNvPr id="2" name="TextBox 1"/>
          <p:cNvSpPr txBox="1"/>
          <p:nvPr/>
        </p:nvSpPr>
        <p:spPr>
          <a:xfrm>
            <a:off x="107950" y="1038225"/>
            <a:ext cx="2590800" cy="892552"/>
          </a:xfrm>
          <a:prstGeom prst="rect">
            <a:avLst/>
          </a:prstGeom>
          <a:noFill/>
        </p:spPr>
        <p:txBody>
          <a:bodyPr wrap="square" rtlCol="0">
            <a:spAutoFit/>
          </a:bodyPr>
          <a:lstStyle/>
          <a:p>
            <a:r>
              <a:rPr lang="en-US" sz="1600" dirty="0"/>
              <a:t>Data Structures Used</a:t>
            </a:r>
          </a:p>
          <a:p>
            <a:pPr marL="285750" indent="-285750">
              <a:buFont typeface="Arial" panose="020B0604020202020204" pitchFamily="34" charset="0"/>
              <a:buChar char="•"/>
            </a:pPr>
            <a:r>
              <a:rPr lang="en-US" sz="1200" dirty="0"/>
              <a:t>Containers {Arrays, Vector}</a:t>
            </a:r>
          </a:p>
          <a:p>
            <a:pPr marL="285750" indent="-285750">
              <a:buFont typeface="Arial" panose="020B0604020202020204" pitchFamily="34" charset="0"/>
              <a:buChar char="•"/>
            </a:pPr>
            <a:r>
              <a:rPr lang="en-US" sz="1200" dirty="0"/>
              <a:t>Priority Queue {Minheap}</a:t>
            </a:r>
          </a:p>
          <a:p>
            <a:pPr marL="285750" indent="-285750">
              <a:buFont typeface="Arial" panose="020B0604020202020204" pitchFamily="34" charset="0"/>
              <a:buChar char="•"/>
            </a:pPr>
            <a:r>
              <a:rPr lang="en-US" sz="1200" dirty="0"/>
              <a:t>Huffman </a:t>
            </a:r>
            <a:r>
              <a:rPr lang="en-US" sz="1200" dirty="0" smtClean="0"/>
              <a:t>Tree</a:t>
            </a:r>
          </a:p>
        </p:txBody>
      </p:sp>
      <p:sp>
        <p:nvSpPr>
          <p:cNvPr id="3" name="TextBox 2"/>
          <p:cNvSpPr txBox="1"/>
          <p:nvPr/>
        </p:nvSpPr>
        <p:spPr>
          <a:xfrm>
            <a:off x="3308350" y="962025"/>
            <a:ext cx="2331719" cy="2308324"/>
          </a:xfrm>
          <a:prstGeom prst="rect">
            <a:avLst/>
          </a:prstGeom>
          <a:noFill/>
        </p:spPr>
        <p:txBody>
          <a:bodyPr wrap="square" rtlCol="0">
            <a:spAutoFit/>
          </a:bodyPr>
          <a:lstStyle/>
          <a:p>
            <a:r>
              <a:rPr lang="en-US" dirty="0"/>
              <a:t>Algorithm:</a:t>
            </a:r>
          </a:p>
          <a:p>
            <a:r>
              <a:rPr lang="en-US" sz="900" dirty="0"/>
              <a:t>The main algorithm goes something like this: 1. Open the file to compress </a:t>
            </a:r>
          </a:p>
          <a:p>
            <a:r>
              <a:rPr lang="en-US" sz="900" dirty="0"/>
              <a:t>2. Read the header file of the image</a:t>
            </a:r>
          </a:p>
          <a:p>
            <a:r>
              <a:rPr lang="en-US" sz="900" dirty="0"/>
              <a:t> 3. Count each pixel {3 bytes} </a:t>
            </a:r>
          </a:p>
          <a:p>
            <a:r>
              <a:rPr lang="en-US" sz="900" dirty="0"/>
              <a:t>4. Create Minheap </a:t>
            </a:r>
          </a:p>
          <a:p>
            <a:r>
              <a:rPr lang="en-US" sz="900" dirty="0"/>
              <a:t>5. Create Huffman Tree </a:t>
            </a:r>
          </a:p>
          <a:p>
            <a:r>
              <a:rPr lang="en-US" sz="900" dirty="0"/>
              <a:t>6. Encode Huffman Tree</a:t>
            </a:r>
          </a:p>
          <a:p>
            <a:r>
              <a:rPr lang="en-US" sz="900" dirty="0"/>
              <a:t> 7. Open new file</a:t>
            </a:r>
          </a:p>
          <a:p>
            <a:r>
              <a:rPr lang="en-US" sz="900" dirty="0"/>
              <a:t> 8. Write header files to new file </a:t>
            </a:r>
          </a:p>
          <a:p>
            <a:r>
              <a:rPr lang="en-US" sz="900" dirty="0"/>
              <a:t>9. Compress data according to Huffman codes 10. Write Compressed Data to new file This is the serial execution of the program. We will make some changes to parallelize this algorithm.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A48761-AE3E-4342-8B08-6BE96E920D21}"/>
              </a:ext>
            </a:extLst>
          </p:cNvPr>
          <p:cNvSpPr txBox="1"/>
          <p:nvPr/>
        </p:nvSpPr>
        <p:spPr>
          <a:xfrm>
            <a:off x="641350" y="352425"/>
            <a:ext cx="2667000" cy="369332"/>
          </a:xfrm>
          <a:prstGeom prst="rect">
            <a:avLst/>
          </a:prstGeom>
          <a:noFill/>
        </p:spPr>
        <p:txBody>
          <a:bodyPr wrap="square" rtlCol="0">
            <a:spAutoFit/>
          </a:bodyPr>
          <a:lstStyle/>
          <a:p>
            <a:pPr algn="ctr"/>
            <a:r>
              <a:rPr lang="en-US" dirty="0">
                <a:solidFill>
                  <a:schemeClr val="bg1"/>
                </a:solidFill>
                <a:latin typeface="Georgia" panose="02040502050405020303" pitchFamily="18" charset="0"/>
              </a:rPr>
              <a:t>Serial Execution</a:t>
            </a:r>
          </a:p>
        </p:txBody>
      </p:sp>
      <p:sp>
        <p:nvSpPr>
          <p:cNvPr id="11" name="object 13">
            <a:extLst>
              <a:ext uri="{FF2B5EF4-FFF2-40B4-BE49-F238E27FC236}">
                <a16:creationId xmlns:a16="http://schemas.microsoft.com/office/drawing/2014/main" xmlns="" id="{D8AC7A1B-C42D-48EB-987D-5949A98A1C50}"/>
              </a:ext>
            </a:extLst>
          </p:cNvPr>
          <p:cNvSpPr/>
          <p:nvPr/>
        </p:nvSpPr>
        <p:spPr>
          <a:xfrm>
            <a:off x="1327785" y="721757"/>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pic>
        <p:nvPicPr>
          <p:cNvPr id="3" name="Picture 2">
            <a:extLst>
              <a:ext uri="{FF2B5EF4-FFF2-40B4-BE49-F238E27FC236}">
                <a16:creationId xmlns:a16="http://schemas.microsoft.com/office/drawing/2014/main" xmlns="" id="{7873F191-69A6-41FE-8A67-1279B175CC66}"/>
              </a:ext>
            </a:extLst>
          </p:cNvPr>
          <p:cNvPicPr>
            <a:picLocks noChangeAspect="1"/>
          </p:cNvPicPr>
          <p:nvPr/>
        </p:nvPicPr>
        <p:blipFill>
          <a:blip r:embed="rId2"/>
          <a:stretch>
            <a:fillRect/>
          </a:stretch>
        </p:blipFill>
        <p:spPr>
          <a:xfrm>
            <a:off x="793750" y="885825"/>
            <a:ext cx="4114800" cy="1549790"/>
          </a:xfrm>
          <a:prstGeom prst="rect">
            <a:avLst/>
          </a:prstGeom>
        </p:spPr>
      </p:pic>
      <p:sp>
        <p:nvSpPr>
          <p:cNvPr id="4" name="TextBox 3">
            <a:extLst>
              <a:ext uri="{FF2B5EF4-FFF2-40B4-BE49-F238E27FC236}">
                <a16:creationId xmlns:a16="http://schemas.microsoft.com/office/drawing/2014/main" xmlns="" id="{A0019697-9366-42CE-B155-5F7C4D88D8A2}"/>
              </a:ext>
            </a:extLst>
          </p:cNvPr>
          <p:cNvSpPr txBox="1"/>
          <p:nvPr/>
        </p:nvSpPr>
        <p:spPr>
          <a:xfrm>
            <a:off x="1250950" y="2501359"/>
            <a:ext cx="2362200" cy="507831"/>
          </a:xfrm>
          <a:prstGeom prst="rect">
            <a:avLst/>
          </a:prstGeom>
          <a:noFill/>
        </p:spPr>
        <p:txBody>
          <a:bodyPr wrap="square" rtlCol="0">
            <a:spAutoFit/>
          </a:bodyPr>
          <a:lstStyle/>
          <a:p>
            <a:r>
              <a:rPr lang="en-US" sz="900" dirty="0">
                <a:solidFill>
                  <a:schemeClr val="bg1"/>
                </a:solidFill>
                <a:latin typeface="Georgia" panose="02040502050405020303" pitchFamily="18" charset="0"/>
              </a:rPr>
              <a:t>As you can see, the time taken is exponentially increasing which shows how inefficient this algorithm is</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xmlns="" id="{5486075D-8A01-4228-A90B-E4FDD4E6089E}"/>
              </a:ext>
            </a:extLst>
          </p:cNvPr>
          <p:cNvSpPr/>
          <p:nvPr/>
        </p:nvSpPr>
        <p:spPr>
          <a:xfrm>
            <a:off x="1512" y="1298544"/>
            <a:ext cx="615950" cy="1231265"/>
          </a:xfrm>
          <a:custGeom>
            <a:avLst/>
            <a:gdLst/>
            <a:ahLst/>
            <a:cxnLst/>
            <a:rect l="l" t="t" r="r" b="b"/>
            <a:pathLst>
              <a:path w="615950" h="1231264">
                <a:moveTo>
                  <a:pt x="0" y="0"/>
                </a:moveTo>
                <a:lnTo>
                  <a:pt x="0" y="1231134"/>
                </a:lnTo>
                <a:lnTo>
                  <a:pt x="615564" y="615562"/>
                </a:lnTo>
                <a:lnTo>
                  <a:pt x="0" y="0"/>
                </a:lnTo>
                <a:close/>
              </a:path>
            </a:pathLst>
          </a:custGeom>
          <a:solidFill>
            <a:srgbClr val="6FB0DA"/>
          </a:solidFill>
        </p:spPr>
        <p:txBody>
          <a:bodyPr wrap="square" lIns="0" tIns="0" rIns="0" bIns="0" rtlCol="0"/>
          <a:lstStyle/>
          <a:p>
            <a:endParaRPr/>
          </a:p>
        </p:txBody>
      </p:sp>
      <p:sp>
        <p:nvSpPr>
          <p:cNvPr id="5" name="object 7">
            <a:extLst>
              <a:ext uri="{FF2B5EF4-FFF2-40B4-BE49-F238E27FC236}">
                <a16:creationId xmlns:a16="http://schemas.microsoft.com/office/drawing/2014/main" xmlns="" id="{FCCBDA7E-C9B0-405A-9EEC-BE5D8725F23F}"/>
              </a:ext>
            </a:extLst>
          </p:cNvPr>
          <p:cNvSpPr/>
          <p:nvPr/>
        </p:nvSpPr>
        <p:spPr>
          <a:xfrm>
            <a:off x="1512" y="2174022"/>
            <a:ext cx="1475740" cy="1114425"/>
          </a:xfrm>
          <a:custGeom>
            <a:avLst/>
            <a:gdLst/>
            <a:ahLst/>
            <a:cxnLst/>
            <a:rect l="l" t="t" r="r" b="b"/>
            <a:pathLst>
              <a:path w="1475740" h="1114425">
                <a:moveTo>
                  <a:pt x="445032" y="0"/>
                </a:moveTo>
                <a:lnTo>
                  <a:pt x="0" y="444856"/>
                </a:lnTo>
                <a:lnTo>
                  <a:pt x="0" y="1113924"/>
                </a:lnTo>
                <a:lnTo>
                  <a:pt x="1391791" y="1113924"/>
                </a:lnTo>
                <a:lnTo>
                  <a:pt x="1475551" y="1030125"/>
                </a:lnTo>
                <a:lnTo>
                  <a:pt x="445032" y="0"/>
                </a:lnTo>
                <a:close/>
              </a:path>
            </a:pathLst>
          </a:custGeom>
          <a:solidFill>
            <a:srgbClr val="484C67"/>
          </a:solidFill>
        </p:spPr>
        <p:txBody>
          <a:bodyPr wrap="square" lIns="0" tIns="0" rIns="0" bIns="0" rtlCol="0"/>
          <a:lstStyle/>
          <a:p>
            <a:endParaRPr dirty="0"/>
          </a:p>
        </p:txBody>
      </p:sp>
      <p:sp>
        <p:nvSpPr>
          <p:cNvPr id="2" name="TextBox 1">
            <a:extLst>
              <a:ext uri="{FF2B5EF4-FFF2-40B4-BE49-F238E27FC236}">
                <a16:creationId xmlns:a16="http://schemas.microsoft.com/office/drawing/2014/main" xmlns="" id="{DCED64A4-135B-4C8D-8D8D-41176D4BF6BF}"/>
              </a:ext>
            </a:extLst>
          </p:cNvPr>
          <p:cNvSpPr txBox="1"/>
          <p:nvPr/>
        </p:nvSpPr>
        <p:spPr>
          <a:xfrm>
            <a:off x="1452396" y="142013"/>
            <a:ext cx="2802370" cy="369332"/>
          </a:xfrm>
          <a:prstGeom prst="rect">
            <a:avLst/>
          </a:prstGeom>
          <a:noFill/>
        </p:spPr>
        <p:txBody>
          <a:bodyPr wrap="none" rtlCol="0">
            <a:spAutoFit/>
          </a:bodyPr>
          <a:lstStyle/>
          <a:p>
            <a:pPr algn="ctr"/>
            <a:r>
              <a:rPr lang="en-US" dirty="0">
                <a:solidFill>
                  <a:schemeClr val="bg1"/>
                </a:solidFill>
                <a:latin typeface="Georgia" panose="02040502050405020303" pitchFamily="18" charset="0"/>
              </a:rPr>
              <a:t>Parallel Execution (OMP)</a:t>
            </a:r>
          </a:p>
        </p:txBody>
      </p:sp>
      <p:sp>
        <p:nvSpPr>
          <p:cNvPr id="16" name="object 13">
            <a:extLst>
              <a:ext uri="{FF2B5EF4-FFF2-40B4-BE49-F238E27FC236}">
                <a16:creationId xmlns:a16="http://schemas.microsoft.com/office/drawing/2014/main" xmlns="" id="{49E55C5A-4A87-49E9-9DC4-BE8BD422ABAD}"/>
              </a:ext>
            </a:extLst>
          </p:cNvPr>
          <p:cNvSpPr/>
          <p:nvPr/>
        </p:nvSpPr>
        <p:spPr>
          <a:xfrm>
            <a:off x="2206516" y="524408"/>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pic>
        <p:nvPicPr>
          <p:cNvPr id="4" name="Picture 3">
            <a:extLst>
              <a:ext uri="{FF2B5EF4-FFF2-40B4-BE49-F238E27FC236}">
                <a16:creationId xmlns:a16="http://schemas.microsoft.com/office/drawing/2014/main" xmlns="" id="{1112F94A-231B-4C92-8660-B919BDF2887D}"/>
              </a:ext>
            </a:extLst>
          </p:cNvPr>
          <p:cNvPicPr>
            <a:picLocks noChangeAspect="1"/>
          </p:cNvPicPr>
          <p:nvPr/>
        </p:nvPicPr>
        <p:blipFill>
          <a:blip r:embed="rId2"/>
          <a:stretch>
            <a:fillRect/>
          </a:stretch>
        </p:blipFill>
        <p:spPr>
          <a:xfrm>
            <a:off x="617462" y="733425"/>
            <a:ext cx="4595888" cy="1659225"/>
          </a:xfrm>
          <a:prstGeom prst="rect">
            <a:avLst/>
          </a:prstGeom>
        </p:spPr>
      </p:pic>
      <p:sp>
        <p:nvSpPr>
          <p:cNvPr id="6" name="TextBox 5">
            <a:extLst>
              <a:ext uri="{FF2B5EF4-FFF2-40B4-BE49-F238E27FC236}">
                <a16:creationId xmlns:a16="http://schemas.microsoft.com/office/drawing/2014/main" xmlns="" id="{DBBFAA78-EAAA-45C5-8C9D-BC26B42872C4}"/>
              </a:ext>
            </a:extLst>
          </p:cNvPr>
          <p:cNvSpPr txBox="1"/>
          <p:nvPr/>
        </p:nvSpPr>
        <p:spPr>
          <a:xfrm>
            <a:off x="1486323" y="2478854"/>
            <a:ext cx="2895600" cy="584775"/>
          </a:xfrm>
          <a:prstGeom prst="rect">
            <a:avLst/>
          </a:prstGeom>
          <a:noFill/>
        </p:spPr>
        <p:txBody>
          <a:bodyPr wrap="square" rtlCol="0">
            <a:spAutoFit/>
          </a:bodyPr>
          <a:lstStyle/>
          <a:p>
            <a:r>
              <a:rPr lang="en-US" sz="800" dirty="0">
                <a:solidFill>
                  <a:schemeClr val="bg1"/>
                </a:solidFill>
              </a:rPr>
              <a:t>Significant speed-ups were achieved across various data sizes in our paradigm: 98% for 149K, 50% for 801K, 51% for 7201K, and 51% for 35254K. The overall average speed-up for our paradigm is approximately ~50</a:t>
            </a:r>
            <a:r>
              <a:rPr lang="en-US" sz="800" dirty="0">
                <a:solidFill>
                  <a:schemeClr val="bg1"/>
                </a:solidFill>
              </a:rPr>
              <a:t>%. Max Threads Till Crash: 120 "</a:t>
            </a:r>
            <a:endParaRPr lang="en-US" sz="800" dirty="0">
              <a:solidFill>
                <a:schemeClr val="bg1"/>
              </a:solidFill>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36172" y="0"/>
            <a:ext cx="1111250" cy="617220"/>
            <a:chOff x="3636172" y="0"/>
            <a:chExt cx="1111250" cy="617220"/>
          </a:xfrm>
        </p:grpSpPr>
        <p:sp>
          <p:nvSpPr>
            <p:cNvPr id="3" name="object 3"/>
            <p:cNvSpPr/>
            <p:nvPr/>
          </p:nvSpPr>
          <p:spPr>
            <a:xfrm>
              <a:off x="3807256" y="0"/>
              <a:ext cx="940435" cy="617220"/>
            </a:xfrm>
            <a:custGeom>
              <a:avLst/>
              <a:gdLst/>
              <a:ahLst/>
              <a:cxnLst/>
              <a:rect l="l" t="t" r="r" b="b"/>
              <a:pathLst>
                <a:path w="940435" h="617220">
                  <a:moveTo>
                    <a:pt x="878825" y="0"/>
                  </a:moveTo>
                  <a:lnTo>
                    <a:pt x="233037" y="0"/>
                  </a:lnTo>
                  <a:lnTo>
                    <a:pt x="0" y="233049"/>
                  </a:lnTo>
                  <a:lnTo>
                    <a:pt x="384505" y="616768"/>
                  </a:lnTo>
                  <a:lnTo>
                    <a:pt x="940112" y="61185"/>
                  </a:lnTo>
                  <a:lnTo>
                    <a:pt x="878825" y="0"/>
                  </a:lnTo>
                  <a:close/>
                </a:path>
              </a:pathLst>
            </a:custGeom>
            <a:solidFill>
              <a:srgbClr val="484C67"/>
            </a:solidFill>
          </p:spPr>
          <p:txBody>
            <a:bodyPr wrap="square" lIns="0" tIns="0" rIns="0" bIns="0" rtlCol="0"/>
            <a:lstStyle/>
            <a:p>
              <a:endParaRPr/>
            </a:p>
          </p:txBody>
        </p:sp>
        <p:sp>
          <p:nvSpPr>
            <p:cNvPr id="4" name="object 4"/>
            <p:cNvSpPr/>
            <p:nvPr/>
          </p:nvSpPr>
          <p:spPr>
            <a:xfrm>
              <a:off x="3636172" y="0"/>
              <a:ext cx="465455" cy="263525"/>
            </a:xfrm>
            <a:custGeom>
              <a:avLst/>
              <a:gdLst/>
              <a:ahLst/>
              <a:cxnLst/>
              <a:rect l="l" t="t" r="r" b="b"/>
              <a:pathLst>
                <a:path w="465454" h="263525">
                  <a:moveTo>
                    <a:pt x="464890" y="0"/>
                  </a:moveTo>
                  <a:lnTo>
                    <a:pt x="61173" y="0"/>
                  </a:lnTo>
                  <a:lnTo>
                    <a:pt x="0" y="61173"/>
                  </a:lnTo>
                  <a:lnTo>
                    <a:pt x="201472" y="263426"/>
                  </a:lnTo>
                  <a:lnTo>
                    <a:pt x="464890" y="0"/>
                  </a:lnTo>
                  <a:close/>
                </a:path>
              </a:pathLst>
            </a:custGeom>
            <a:solidFill>
              <a:srgbClr val="6FB0DA"/>
            </a:solidFill>
          </p:spPr>
          <p:txBody>
            <a:bodyPr wrap="square" lIns="0" tIns="0" rIns="0" bIns="0" rtlCol="0"/>
            <a:lstStyle/>
            <a:p>
              <a:endParaRPr/>
            </a:p>
          </p:txBody>
        </p:sp>
      </p:grpSp>
      <p:sp>
        <p:nvSpPr>
          <p:cNvPr id="9" name="object 9"/>
          <p:cNvSpPr/>
          <p:nvPr/>
        </p:nvSpPr>
        <p:spPr>
          <a:xfrm>
            <a:off x="4247449" y="0"/>
            <a:ext cx="1599565" cy="1703705"/>
          </a:xfrm>
          <a:custGeom>
            <a:avLst/>
            <a:gdLst/>
            <a:ahLst/>
            <a:cxnLst/>
            <a:rect l="l" t="t" r="r" b="b"/>
            <a:pathLst>
              <a:path w="1599564" h="1703705">
                <a:moveTo>
                  <a:pt x="1388727" y="0"/>
                </a:moveTo>
                <a:lnTo>
                  <a:pt x="672847" y="0"/>
                </a:lnTo>
                <a:lnTo>
                  <a:pt x="0" y="672333"/>
                </a:lnTo>
                <a:lnTo>
                  <a:pt x="1030925" y="1703259"/>
                </a:lnTo>
                <a:lnTo>
                  <a:pt x="1599294" y="1134452"/>
                </a:lnTo>
                <a:lnTo>
                  <a:pt x="1599294" y="210568"/>
                </a:lnTo>
                <a:lnTo>
                  <a:pt x="1388727" y="0"/>
                </a:lnTo>
                <a:close/>
              </a:path>
            </a:pathLst>
          </a:custGeom>
          <a:solidFill>
            <a:srgbClr val="484C67"/>
          </a:solidFill>
        </p:spPr>
        <p:txBody>
          <a:bodyPr wrap="square" lIns="0" tIns="0" rIns="0" bIns="0" rtlCol="0"/>
          <a:lstStyle/>
          <a:p>
            <a:endParaRPr dirty="0"/>
          </a:p>
        </p:txBody>
      </p:sp>
      <p:sp>
        <p:nvSpPr>
          <p:cNvPr id="11" name="TextBox 10">
            <a:extLst>
              <a:ext uri="{FF2B5EF4-FFF2-40B4-BE49-F238E27FC236}">
                <a16:creationId xmlns:a16="http://schemas.microsoft.com/office/drawing/2014/main" xmlns="" id="{369D6529-DBA0-4AFE-9C56-286472138BC7}"/>
              </a:ext>
            </a:extLst>
          </p:cNvPr>
          <p:cNvSpPr txBox="1"/>
          <p:nvPr/>
        </p:nvSpPr>
        <p:spPr>
          <a:xfrm>
            <a:off x="543329" y="108871"/>
            <a:ext cx="2720617" cy="369332"/>
          </a:xfrm>
          <a:prstGeom prst="rect">
            <a:avLst/>
          </a:prstGeom>
          <a:noFill/>
        </p:spPr>
        <p:txBody>
          <a:bodyPr wrap="none" rtlCol="0">
            <a:spAutoFit/>
          </a:bodyPr>
          <a:lstStyle/>
          <a:p>
            <a:pPr algn="ctr"/>
            <a:r>
              <a:rPr lang="en-US" dirty="0">
                <a:solidFill>
                  <a:schemeClr val="bg1"/>
                </a:solidFill>
                <a:latin typeface="Georgia" panose="02040502050405020303" pitchFamily="18" charset="0"/>
              </a:rPr>
              <a:t>Parallel Execution (MPI)</a:t>
            </a:r>
          </a:p>
        </p:txBody>
      </p:sp>
      <p:sp>
        <p:nvSpPr>
          <p:cNvPr id="43" name="object 13">
            <a:extLst>
              <a:ext uri="{FF2B5EF4-FFF2-40B4-BE49-F238E27FC236}">
                <a16:creationId xmlns:a16="http://schemas.microsoft.com/office/drawing/2014/main" xmlns="" id="{EB951419-935B-4351-8975-6B78176666B7}"/>
              </a:ext>
            </a:extLst>
          </p:cNvPr>
          <p:cNvSpPr/>
          <p:nvPr/>
        </p:nvSpPr>
        <p:spPr>
          <a:xfrm>
            <a:off x="1107009" y="536500"/>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pic>
        <p:nvPicPr>
          <p:cNvPr id="12" name="Picture 11">
            <a:extLst>
              <a:ext uri="{FF2B5EF4-FFF2-40B4-BE49-F238E27FC236}">
                <a16:creationId xmlns:a16="http://schemas.microsoft.com/office/drawing/2014/main" xmlns="" id="{F1521B13-4F9C-4915-BB7D-4652166313E0}"/>
              </a:ext>
            </a:extLst>
          </p:cNvPr>
          <p:cNvPicPr>
            <a:picLocks noChangeAspect="1"/>
          </p:cNvPicPr>
          <p:nvPr/>
        </p:nvPicPr>
        <p:blipFill>
          <a:blip r:embed="rId2"/>
          <a:stretch>
            <a:fillRect/>
          </a:stretch>
        </p:blipFill>
        <p:spPr>
          <a:xfrm>
            <a:off x="412750" y="724296"/>
            <a:ext cx="3095625" cy="1362313"/>
          </a:xfrm>
          <a:prstGeom prst="rect">
            <a:avLst/>
          </a:prstGeom>
        </p:spPr>
      </p:pic>
      <p:sp>
        <p:nvSpPr>
          <p:cNvPr id="13" name="TextBox 12">
            <a:extLst>
              <a:ext uri="{FF2B5EF4-FFF2-40B4-BE49-F238E27FC236}">
                <a16:creationId xmlns:a16="http://schemas.microsoft.com/office/drawing/2014/main" xmlns="" id="{2AD1D6D9-F7C0-46BA-81C3-06F4296FD05D}"/>
              </a:ext>
            </a:extLst>
          </p:cNvPr>
          <p:cNvSpPr txBox="1"/>
          <p:nvPr/>
        </p:nvSpPr>
        <p:spPr>
          <a:xfrm>
            <a:off x="677453" y="2144906"/>
            <a:ext cx="2452370" cy="707886"/>
          </a:xfrm>
          <a:prstGeom prst="rect">
            <a:avLst/>
          </a:prstGeom>
          <a:noFill/>
        </p:spPr>
        <p:txBody>
          <a:bodyPr wrap="square" rtlCol="0">
            <a:spAutoFit/>
          </a:bodyPr>
          <a:lstStyle/>
          <a:p>
            <a:r>
              <a:rPr lang="en-US" sz="800" dirty="0">
                <a:solidFill>
                  <a:schemeClr val="bg1"/>
                </a:solidFill>
              </a:rPr>
              <a:t>MPI and OpenMP graphs show similar trends, but efficiency drops near system limits (e.g., 16 processes). OpenMP outperforms MPI due to its Fork-Join Parallelism model versus MPI's message passing system</a:t>
            </a:r>
            <a:r>
              <a:rPr lang="en-US" sz="800" dirty="0">
                <a:solidFill>
                  <a:schemeClr val="bg1"/>
                </a:solidFill>
              </a:rPr>
              <a:t>. Max Processes Till Crash : 1024</a:t>
            </a:r>
            <a:endParaRPr lang="en-US" sz="800" dirty="0">
              <a:solidFill>
                <a:schemeClr val="bg1"/>
              </a:solidFill>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1"/>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282937"/>
          </a:solidFill>
        </p:spPr>
        <p:txBody>
          <a:bodyPr wrap="square" lIns="0" tIns="0" rIns="0" bIns="0" rtlCol="0"/>
          <a:lstStyle/>
          <a:p>
            <a:r>
              <a:rPr lang="en-US" dirty="0">
                <a:solidFill>
                  <a:schemeClr val="bg1"/>
                </a:solidFill>
              </a:rPr>
              <a:t> </a:t>
            </a:r>
            <a:endParaRPr dirty="0">
              <a:solidFill>
                <a:schemeClr val="bg1"/>
              </a:solidFill>
            </a:endParaRPr>
          </a:p>
        </p:txBody>
      </p:sp>
      <p:sp>
        <p:nvSpPr>
          <p:cNvPr id="26" name="object 13">
            <a:extLst>
              <a:ext uri="{FF2B5EF4-FFF2-40B4-BE49-F238E27FC236}">
                <a16:creationId xmlns:a16="http://schemas.microsoft.com/office/drawing/2014/main" xmlns="" id="{92CC6624-6060-4143-BF35-54823F51FD7B}"/>
              </a:ext>
            </a:extLst>
          </p:cNvPr>
          <p:cNvSpPr/>
          <p:nvPr/>
        </p:nvSpPr>
        <p:spPr>
          <a:xfrm>
            <a:off x="2185670" y="418195"/>
            <a:ext cx="1294130" cy="54468"/>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dirty="0"/>
          </a:p>
        </p:txBody>
      </p:sp>
      <p:sp>
        <p:nvSpPr>
          <p:cNvPr id="4" name="TextBox 3">
            <a:extLst>
              <a:ext uri="{FF2B5EF4-FFF2-40B4-BE49-F238E27FC236}">
                <a16:creationId xmlns:a16="http://schemas.microsoft.com/office/drawing/2014/main" xmlns="" id="{4857B42B-09A9-47C1-8AB1-1090E4FC329A}"/>
              </a:ext>
            </a:extLst>
          </p:cNvPr>
          <p:cNvSpPr txBox="1"/>
          <p:nvPr/>
        </p:nvSpPr>
        <p:spPr>
          <a:xfrm>
            <a:off x="2089150" y="76097"/>
            <a:ext cx="1828800" cy="369332"/>
          </a:xfrm>
          <a:prstGeom prst="rect">
            <a:avLst/>
          </a:prstGeom>
          <a:noFill/>
        </p:spPr>
        <p:txBody>
          <a:bodyPr wrap="square" rtlCol="0">
            <a:spAutoFit/>
          </a:bodyPr>
          <a:lstStyle/>
          <a:p>
            <a:r>
              <a:rPr lang="en-US" dirty="0">
                <a:solidFill>
                  <a:schemeClr val="bg1"/>
                </a:solidFill>
                <a:latin typeface="Georgia" panose="02040502050405020303" pitchFamily="18" charset="0"/>
              </a:rPr>
              <a:t>Comparison</a:t>
            </a:r>
          </a:p>
        </p:txBody>
      </p:sp>
      <p:pic>
        <p:nvPicPr>
          <p:cNvPr id="6" name="Picture 5">
            <a:extLst>
              <a:ext uri="{FF2B5EF4-FFF2-40B4-BE49-F238E27FC236}">
                <a16:creationId xmlns:a16="http://schemas.microsoft.com/office/drawing/2014/main" xmlns="" id="{E6E78964-A01A-4516-BFE7-115C7EEBE842}"/>
              </a:ext>
            </a:extLst>
          </p:cNvPr>
          <p:cNvPicPr>
            <a:picLocks noChangeAspect="1"/>
          </p:cNvPicPr>
          <p:nvPr/>
        </p:nvPicPr>
        <p:blipFill>
          <a:blip r:embed="rId2"/>
          <a:stretch>
            <a:fillRect/>
          </a:stretch>
        </p:blipFill>
        <p:spPr>
          <a:xfrm>
            <a:off x="182880" y="733425"/>
            <a:ext cx="3048000" cy="2409144"/>
          </a:xfrm>
          <a:prstGeom prst="rect">
            <a:avLst/>
          </a:prstGeom>
        </p:spPr>
      </p:pic>
      <p:sp>
        <p:nvSpPr>
          <p:cNvPr id="7" name="TextBox 6">
            <a:extLst>
              <a:ext uri="{FF2B5EF4-FFF2-40B4-BE49-F238E27FC236}">
                <a16:creationId xmlns:a16="http://schemas.microsoft.com/office/drawing/2014/main" xmlns="" id="{854AAC14-9270-4EB8-B93B-9A3F43EA33AB}"/>
              </a:ext>
            </a:extLst>
          </p:cNvPr>
          <p:cNvSpPr txBox="1"/>
          <p:nvPr/>
        </p:nvSpPr>
        <p:spPr>
          <a:xfrm>
            <a:off x="3515995" y="809625"/>
            <a:ext cx="1676400" cy="1200329"/>
          </a:xfrm>
          <a:prstGeom prst="rect">
            <a:avLst/>
          </a:prstGeom>
          <a:noFill/>
        </p:spPr>
        <p:txBody>
          <a:bodyPr wrap="square" rtlCol="0">
            <a:spAutoFit/>
          </a:bodyPr>
          <a:lstStyle/>
          <a:p>
            <a:r>
              <a:rPr lang="en-US" sz="800" b="1" dirty="0">
                <a:solidFill>
                  <a:schemeClr val="bg1"/>
                </a:solidFill>
              </a:rPr>
              <a:t>OpenMP vs. MPI:</a:t>
            </a:r>
            <a:r>
              <a:rPr lang="en-US" sz="800" dirty="0">
                <a:solidFill>
                  <a:schemeClr val="bg1"/>
                </a:solidFill>
              </a:rPr>
              <a:t> OpenMP generally yields faster execution times</a:t>
            </a:r>
            <a:r>
              <a:rPr lang="en-US" sz="800" dirty="0" smtClean="0">
                <a:solidFill>
                  <a:schemeClr val="bg1"/>
                </a:solidFill>
              </a:rPr>
              <a:t>.</a:t>
            </a:r>
            <a:endParaRPr lang="en-US" sz="800" dirty="0">
              <a:solidFill>
                <a:schemeClr val="bg1"/>
              </a:solidFill>
            </a:endParaRPr>
          </a:p>
          <a:p>
            <a:r>
              <a:rPr lang="en-US" sz="800" b="1" dirty="0">
                <a:solidFill>
                  <a:schemeClr val="bg1"/>
                </a:solidFill>
              </a:rPr>
              <a:t>Thread vs. Process Scaling:</a:t>
            </a:r>
            <a:r>
              <a:rPr lang="en-US" sz="800" dirty="0">
                <a:solidFill>
                  <a:schemeClr val="bg1"/>
                </a:solidFill>
              </a:rPr>
              <a:t> Both OpenMP and MPI show improved performance with increased threads or processes, yet diminishing returns are observed beyond a certain point</a:t>
            </a:r>
            <a:r>
              <a:rPr lang="en-US" sz="800" dirty="0" smtClean="0">
                <a:solidFill>
                  <a:schemeClr val="bg1"/>
                </a:solidFill>
              </a:rPr>
              <a:t>.</a:t>
            </a:r>
            <a:endParaRPr lang="en-US" sz="800" dirty="0">
              <a:solidFill>
                <a:schemeClr val="bg1"/>
              </a:solidFill>
            </a:endParaRPr>
          </a:p>
        </p:txBody>
      </p:sp>
      <p:sp>
        <p:nvSpPr>
          <p:cNvPr id="9" name="TextBox 8">
            <a:extLst>
              <a:ext uri="{FF2B5EF4-FFF2-40B4-BE49-F238E27FC236}">
                <a16:creationId xmlns:a16="http://schemas.microsoft.com/office/drawing/2014/main" xmlns="" id="{CDA4238A-20E0-4FB0-8574-37B6A196D20C}"/>
              </a:ext>
            </a:extLst>
          </p:cNvPr>
          <p:cNvSpPr txBox="1"/>
          <p:nvPr/>
        </p:nvSpPr>
        <p:spPr>
          <a:xfrm>
            <a:off x="3515995" y="2105025"/>
            <a:ext cx="1906270" cy="954107"/>
          </a:xfrm>
          <a:prstGeom prst="rect">
            <a:avLst/>
          </a:prstGeom>
          <a:noFill/>
        </p:spPr>
        <p:txBody>
          <a:bodyPr wrap="square" rtlCol="0">
            <a:spAutoFit/>
          </a:bodyPr>
          <a:lstStyle/>
          <a:p>
            <a:r>
              <a:rPr lang="en-US" sz="800" dirty="0">
                <a:solidFill>
                  <a:schemeClr val="bg1"/>
                </a:solidFill>
              </a:rPr>
              <a:t>In conclusion, based on the provided observations, the order of performance, in terms of faster execution times, can be inferred as follows:</a:t>
            </a:r>
          </a:p>
          <a:p>
            <a:r>
              <a:rPr lang="en-US" sz="800" b="1" dirty="0">
                <a:solidFill>
                  <a:schemeClr val="bg1"/>
                </a:solidFill>
              </a:rPr>
              <a:t>1) OpenMP</a:t>
            </a:r>
            <a:endParaRPr lang="en-US" sz="800" dirty="0">
              <a:solidFill>
                <a:schemeClr val="bg1"/>
              </a:solidFill>
            </a:endParaRPr>
          </a:p>
          <a:p>
            <a:r>
              <a:rPr lang="en-US" sz="800" b="1" dirty="0">
                <a:solidFill>
                  <a:schemeClr val="bg1"/>
                </a:solidFill>
              </a:rPr>
              <a:t>2) MPI</a:t>
            </a:r>
          </a:p>
          <a:p>
            <a:r>
              <a:rPr lang="en-US" sz="800" b="1" dirty="0">
                <a:solidFill>
                  <a:schemeClr val="bg1"/>
                </a:solidFill>
              </a:rPr>
              <a:t>3) Serial </a:t>
            </a:r>
            <a:endParaRPr lang="en-US" sz="800" dirty="0">
              <a:solidFill>
                <a:schemeClr val="bg1"/>
              </a:solidFill>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TotalTime>
  <Words>484</Words>
  <Application>Microsoft Office PowerPoint</Application>
  <PresentationFormat>Custom</PresentationFormat>
  <Paragraphs>46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SimSun</vt:lpstr>
      <vt:lpstr>Arial</vt:lpstr>
      <vt:lpstr>Calibri</vt:lpstr>
      <vt:lpstr>Georgia</vt:lpstr>
      <vt:lpstr>Trebuchet MS</vt:lpstr>
      <vt:lpstr>Office Theme</vt:lpstr>
      <vt:lpstr>PowerPoint Presentation</vt:lpstr>
      <vt:lpstr>Our Team Members </vt:lpstr>
      <vt:lpstr>Image Compression Fundamentals</vt:lpstr>
      <vt:lpstr>Why we need Parallel Image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Microsoft account</cp:lastModifiedBy>
  <cp:revision>45</cp:revision>
  <dcterms:created xsi:type="dcterms:W3CDTF">2023-11-14T15:49:10Z</dcterms:created>
  <dcterms:modified xsi:type="dcterms:W3CDTF">2023-12-04T06:07:31Z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2023-11-14T00:00:00Z</vt:filetime>
  </property>
  <property fmtid="{D5CDD505-2E9C-101B-9397-08002B2CF9AE}" pid="3" name="LastSaved">
    <vt:filetime>2023-11-14T00:00:00Z</vt:filetime>
  </property>
</Properties>
</file>