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Libre Baskerville" panose="02000000000000000000" pitchFamily="2" charset="0"/>
      <p:regular r:id="rId8"/>
    </p:embeddedFont>
    <p:embeddedFont>
      <p:font typeface="Libre Baskerville Bold" panose="02000000000000000000" charset="0"/>
      <p:regular r:id="rId9"/>
    </p:embeddedFont>
    <p:embeddedFont>
      <p:font typeface="Yeseva One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-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54948" y="3089559"/>
            <a:ext cx="14978105" cy="5067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1"/>
              </a:lnSpc>
            </a:pPr>
            <a:r>
              <a:rPr lang="en-US" sz="600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Analisis Performansi Model VGG-16 dengan Metode Klasifikasi ELM Berdasarkan Variasi Input Citra dan Komposisi Warna HSV untuk Klasifikasi Pneumonia</a:t>
            </a:r>
          </a:p>
          <a:p>
            <a:pPr algn="ctr">
              <a:lnSpc>
                <a:spcPts val="6601"/>
              </a:lnSpc>
            </a:pPr>
            <a:endParaRPr lang="en-US" sz="6001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83182" y="8858250"/>
            <a:ext cx="11721636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Mohammad Agil Rofiqul Zein (21081010117)</a:t>
            </a:r>
          </a:p>
        </p:txBody>
      </p:sp>
      <p:sp>
        <p:nvSpPr>
          <p:cNvPr id="7" name="Freeform 7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5648" y="1973263"/>
            <a:ext cx="849670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Rumusan Masalah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014974"/>
            <a:ext cx="7423247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Bagaimana hasil performansi model VGG-16 dengan metode klasifikasi ELM berdasarkan variasi input citra dan komposisi warna HSV untuk klasifikasi pneumonia.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36053" y="4295962"/>
            <a:ext cx="7423247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Bagaimana pengaruh variasi input citra dan komposisi warna HSV untuk tingkat performansi klasifikasi pneumonia.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5648" y="804862"/>
            <a:ext cx="849670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Mind Mapping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99392" y="1873250"/>
            <a:ext cx="3766869" cy="1906378"/>
          </a:xfrm>
          <a:custGeom>
            <a:avLst/>
            <a:gdLst/>
            <a:ahLst/>
            <a:cxnLst/>
            <a:rect l="l" t="t" r="r" b="b"/>
            <a:pathLst>
              <a:path w="3766869" h="1906378">
                <a:moveTo>
                  <a:pt x="0" y="0"/>
                </a:moveTo>
                <a:lnTo>
                  <a:pt x="3766868" y="0"/>
                </a:lnTo>
                <a:lnTo>
                  <a:pt x="3766868" y="1906378"/>
                </a:lnTo>
                <a:lnTo>
                  <a:pt x="0" y="1906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60566" y="2082800"/>
            <a:ext cx="3766869" cy="1906378"/>
          </a:xfrm>
          <a:custGeom>
            <a:avLst/>
            <a:gdLst/>
            <a:ahLst/>
            <a:cxnLst/>
            <a:rect l="l" t="t" r="r" b="b"/>
            <a:pathLst>
              <a:path w="3766869" h="1906378">
                <a:moveTo>
                  <a:pt x="0" y="0"/>
                </a:moveTo>
                <a:lnTo>
                  <a:pt x="3766868" y="0"/>
                </a:lnTo>
                <a:lnTo>
                  <a:pt x="3766868" y="1906378"/>
                </a:lnTo>
                <a:lnTo>
                  <a:pt x="0" y="1906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018284" y="2092325"/>
            <a:ext cx="3766869" cy="1906378"/>
          </a:xfrm>
          <a:custGeom>
            <a:avLst/>
            <a:gdLst/>
            <a:ahLst/>
            <a:cxnLst/>
            <a:rect l="l" t="t" r="r" b="b"/>
            <a:pathLst>
              <a:path w="3766869" h="1906378">
                <a:moveTo>
                  <a:pt x="0" y="0"/>
                </a:moveTo>
                <a:lnTo>
                  <a:pt x="3766869" y="0"/>
                </a:lnTo>
                <a:lnTo>
                  <a:pt x="3766869" y="1906378"/>
                </a:lnTo>
                <a:lnTo>
                  <a:pt x="0" y="19063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5006009"/>
            <a:ext cx="4895648" cy="5280991"/>
            <a:chOff x="0" y="0"/>
            <a:chExt cx="1289389" cy="13908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89389" cy="1390878"/>
            </a:xfrm>
            <a:custGeom>
              <a:avLst/>
              <a:gdLst/>
              <a:ahLst/>
              <a:cxnLst/>
              <a:rect l="l" t="t" r="r" b="b"/>
              <a:pathLst>
                <a:path w="1289389" h="1390878">
                  <a:moveTo>
                    <a:pt x="80651" y="0"/>
                  </a:moveTo>
                  <a:lnTo>
                    <a:pt x="1208738" y="0"/>
                  </a:lnTo>
                  <a:cubicBezTo>
                    <a:pt x="1253280" y="0"/>
                    <a:pt x="1289389" y="36109"/>
                    <a:pt x="1289389" y="80651"/>
                  </a:cubicBezTo>
                  <a:lnTo>
                    <a:pt x="1289389" y="1310227"/>
                  </a:lnTo>
                  <a:cubicBezTo>
                    <a:pt x="1289389" y="1354770"/>
                    <a:pt x="1253280" y="1390878"/>
                    <a:pt x="1208738" y="1390878"/>
                  </a:cubicBezTo>
                  <a:lnTo>
                    <a:pt x="80651" y="1390878"/>
                  </a:lnTo>
                  <a:cubicBezTo>
                    <a:pt x="36109" y="1390878"/>
                    <a:pt x="0" y="1354770"/>
                    <a:pt x="0" y="1310227"/>
                  </a:cubicBezTo>
                  <a:lnTo>
                    <a:pt x="0" y="80651"/>
                  </a:lnTo>
                  <a:cubicBezTo>
                    <a:pt x="0" y="36109"/>
                    <a:pt x="36109" y="0"/>
                    <a:pt x="806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89389" cy="14289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696176" y="4951203"/>
            <a:ext cx="4895648" cy="5335797"/>
            <a:chOff x="0" y="0"/>
            <a:chExt cx="1289389" cy="14053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89389" cy="1405313"/>
            </a:xfrm>
            <a:custGeom>
              <a:avLst/>
              <a:gdLst/>
              <a:ahLst/>
              <a:cxnLst/>
              <a:rect l="l" t="t" r="r" b="b"/>
              <a:pathLst>
                <a:path w="1289389" h="1405313">
                  <a:moveTo>
                    <a:pt x="80651" y="0"/>
                  </a:moveTo>
                  <a:lnTo>
                    <a:pt x="1208738" y="0"/>
                  </a:lnTo>
                  <a:cubicBezTo>
                    <a:pt x="1253280" y="0"/>
                    <a:pt x="1289389" y="36109"/>
                    <a:pt x="1289389" y="80651"/>
                  </a:cubicBezTo>
                  <a:lnTo>
                    <a:pt x="1289389" y="1324662"/>
                  </a:lnTo>
                  <a:cubicBezTo>
                    <a:pt x="1289389" y="1369204"/>
                    <a:pt x="1253280" y="1405313"/>
                    <a:pt x="1208738" y="1405313"/>
                  </a:cubicBezTo>
                  <a:lnTo>
                    <a:pt x="80651" y="1405313"/>
                  </a:lnTo>
                  <a:cubicBezTo>
                    <a:pt x="36109" y="1405313"/>
                    <a:pt x="0" y="1369204"/>
                    <a:pt x="0" y="1324662"/>
                  </a:cubicBezTo>
                  <a:lnTo>
                    <a:pt x="0" y="80651"/>
                  </a:lnTo>
                  <a:cubicBezTo>
                    <a:pt x="0" y="36109"/>
                    <a:pt x="36109" y="0"/>
                    <a:pt x="806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289389" cy="1443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315849" y="4951203"/>
            <a:ext cx="4895648" cy="5335797"/>
            <a:chOff x="0" y="0"/>
            <a:chExt cx="1289389" cy="140531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89389" cy="1405313"/>
            </a:xfrm>
            <a:custGeom>
              <a:avLst/>
              <a:gdLst/>
              <a:ahLst/>
              <a:cxnLst/>
              <a:rect l="l" t="t" r="r" b="b"/>
              <a:pathLst>
                <a:path w="1289389" h="1405313">
                  <a:moveTo>
                    <a:pt x="80651" y="0"/>
                  </a:moveTo>
                  <a:lnTo>
                    <a:pt x="1208738" y="0"/>
                  </a:lnTo>
                  <a:cubicBezTo>
                    <a:pt x="1253280" y="0"/>
                    <a:pt x="1289389" y="36109"/>
                    <a:pt x="1289389" y="80651"/>
                  </a:cubicBezTo>
                  <a:lnTo>
                    <a:pt x="1289389" y="1324662"/>
                  </a:lnTo>
                  <a:cubicBezTo>
                    <a:pt x="1289389" y="1369204"/>
                    <a:pt x="1253280" y="1405313"/>
                    <a:pt x="1208738" y="1405313"/>
                  </a:cubicBezTo>
                  <a:lnTo>
                    <a:pt x="80651" y="1405313"/>
                  </a:lnTo>
                  <a:cubicBezTo>
                    <a:pt x="36109" y="1405313"/>
                    <a:pt x="0" y="1369204"/>
                    <a:pt x="0" y="1324662"/>
                  </a:cubicBezTo>
                  <a:lnTo>
                    <a:pt x="0" y="80651"/>
                  </a:lnTo>
                  <a:cubicBezTo>
                    <a:pt x="0" y="36109"/>
                    <a:pt x="36109" y="0"/>
                    <a:pt x="8065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289389" cy="1443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560482" y="2249502"/>
            <a:ext cx="2405862" cy="1230626"/>
            <a:chOff x="0" y="0"/>
            <a:chExt cx="1140362" cy="58330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40362" cy="583308"/>
            </a:xfrm>
            <a:custGeom>
              <a:avLst/>
              <a:gdLst/>
              <a:ahLst/>
              <a:cxnLst/>
              <a:rect l="l" t="t" r="r" b="b"/>
              <a:pathLst>
                <a:path w="1140362" h="583308">
                  <a:moveTo>
                    <a:pt x="1140362" y="291654"/>
                  </a:moveTo>
                  <a:lnTo>
                    <a:pt x="733962" y="0"/>
                  </a:lnTo>
                  <a:lnTo>
                    <a:pt x="733962" y="203200"/>
                  </a:lnTo>
                  <a:lnTo>
                    <a:pt x="0" y="203200"/>
                  </a:lnTo>
                  <a:lnTo>
                    <a:pt x="0" y="380108"/>
                  </a:lnTo>
                  <a:lnTo>
                    <a:pt x="733962" y="380108"/>
                  </a:lnTo>
                  <a:lnTo>
                    <a:pt x="733962" y="583308"/>
                  </a:lnTo>
                  <a:lnTo>
                    <a:pt x="1140362" y="29165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165100"/>
              <a:ext cx="1038762" cy="215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32557" y="2645464"/>
            <a:ext cx="350053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Data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93731" y="2874064"/>
            <a:ext cx="350053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Model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018284" y="2874064"/>
            <a:ext cx="350053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Evaluasi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9982" y="5508917"/>
            <a:ext cx="4555683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yang digunakan</a:t>
            </a:r>
          </a:p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dalam penelitian merupakan data</a:t>
            </a:r>
          </a:p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skunder yang </a:t>
            </a:r>
          </a:p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didapat melalui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platform kaggle.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568" y="8099717"/>
            <a:ext cx="455568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Preprocessing data</a:t>
            </a:r>
          </a:p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untuk mempersiapkan</a:t>
            </a:r>
          </a:p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sebelum masuk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dalam model.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866158" y="5872349"/>
            <a:ext cx="4555683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Model yang digunakan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yaitu kombinasi VGG-16 dengan ELM.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866158" y="7337717"/>
            <a:ext cx="4555683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Variasi input citra untuk mengetahui performa klasifikasi berdasarkan Variasi ukuran input dan komposisi warna HSV..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1322709" y="2286000"/>
            <a:ext cx="2405862" cy="1230626"/>
            <a:chOff x="0" y="0"/>
            <a:chExt cx="1140362" cy="58330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40362" cy="583308"/>
            </a:xfrm>
            <a:custGeom>
              <a:avLst/>
              <a:gdLst/>
              <a:ahLst/>
              <a:cxnLst/>
              <a:rect l="l" t="t" r="r" b="b"/>
              <a:pathLst>
                <a:path w="1140362" h="583308">
                  <a:moveTo>
                    <a:pt x="1140362" y="291654"/>
                  </a:moveTo>
                  <a:lnTo>
                    <a:pt x="733962" y="0"/>
                  </a:lnTo>
                  <a:lnTo>
                    <a:pt x="733962" y="203200"/>
                  </a:lnTo>
                  <a:lnTo>
                    <a:pt x="0" y="203200"/>
                  </a:lnTo>
                  <a:lnTo>
                    <a:pt x="0" y="380108"/>
                  </a:lnTo>
                  <a:lnTo>
                    <a:pt x="733962" y="380108"/>
                  </a:lnTo>
                  <a:lnTo>
                    <a:pt x="733962" y="583308"/>
                  </a:lnTo>
                  <a:lnTo>
                    <a:pt x="1140362" y="29165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165100"/>
              <a:ext cx="1038762" cy="215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3485831" y="6522554"/>
            <a:ext cx="4555683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Evaluasi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berdasarkan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tingkat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performa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klasifikasi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untuk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variasi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input dan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komposisi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warna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HSV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dalam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penerapan</a:t>
            </a:r>
            <a:r>
              <a:rPr lang="en-US" sz="300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5648" y="1133475"/>
            <a:ext cx="8496705" cy="142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Metode &amp; Matrix Pengujian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36009" y="5102225"/>
            <a:ext cx="7423247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Metode yang digunakan yaitu VGG-16 untuk ekstraksi fiturnya, kemudian untuk metode klasifikasi menggunakan ELM yang di kombinasikan menjadi satu model yang utuh.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9280" y="3386138"/>
            <a:ext cx="849670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Metode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98604" y="3386138"/>
            <a:ext cx="8496705" cy="142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Matrix </a:t>
            </a:r>
          </a:p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Pengujian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36053" y="5362575"/>
            <a:ext cx="7423247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Untuk matrix pengujian menggunakan hasil dari tingkat akurasi, presisi, recall, f1-score, dan confusion matrix untuk setiap kombinasi model yang dilakukan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68750" y="1968500"/>
            <a:ext cx="8496705" cy="73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Progress Riset</a:t>
            </a:r>
          </a:p>
        </p:txBody>
      </p:sp>
      <p:sp>
        <p:nvSpPr>
          <p:cNvPr id="3" name="Freeform 3"/>
          <p:cNvSpPr/>
          <p:nvPr/>
        </p:nvSpPr>
        <p:spPr>
          <a:xfrm>
            <a:off x="13669999" y="-993775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4" y="0"/>
                </a:lnTo>
                <a:lnTo>
                  <a:pt x="6626484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71493" y="4014974"/>
            <a:ext cx="10145014" cy="321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Untuk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progres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riset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sendiri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masih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dalam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tahap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awal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yaitu</a:t>
            </a:r>
            <a:r>
              <a:rPr lang="en-US" sz="34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penyusunan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proposal dan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mencari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berbagai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sumber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literatur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yang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lebih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banyak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dan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mencari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data yang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memenuhi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untuk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digunakan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dalam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penelitian</a:t>
            </a:r>
            <a:r>
              <a:rPr lang="en-US" sz="3499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5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Yeseva One</vt:lpstr>
      <vt:lpstr>Libre Baskerville</vt:lpstr>
      <vt:lpstr>Libre Baskerville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Sand Minimalist Modern Thesis Defense Presentation</dc:title>
  <cp:lastModifiedBy>agil zein</cp:lastModifiedBy>
  <cp:revision>3</cp:revision>
  <dcterms:created xsi:type="dcterms:W3CDTF">2006-08-16T00:00:00Z</dcterms:created>
  <dcterms:modified xsi:type="dcterms:W3CDTF">2024-12-25T17:28:38Z</dcterms:modified>
  <dc:identifier>DAGZoFt-QIU</dc:identifier>
</cp:coreProperties>
</file>