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57C25-8D88-4FFB-A0A7-CF8090276EDE}" type="datetimeFigureOut">
              <a:rPr lang="en-US" smtClean="0"/>
              <a:t>7/25/2021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CA9BA-6DEE-4646-BBFC-46A0FCDDDBB1}" type="slidenum">
              <a:rPr lang="en-US" smtClean="0"/>
              <a:t>‹#›</a:t>
            </a:fld>
            <a:endParaRPr lang="en-US"/>
          </a:p>
        </p:txBody>
      </p:sp>
    </p:spTree>
    <p:extLst>
      <p:ext uri="{BB962C8B-B14F-4D97-AF65-F5344CB8AC3E}">
        <p14:creationId xmlns:p14="http://schemas.microsoft.com/office/powerpoint/2010/main" val="1501347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Author: Hamed Damirchi</a:t>
            </a:r>
            <a:endParaRPr lang="en-US"/>
          </a:p>
        </p:txBody>
      </p:sp>
      <p:sp>
        <p:nvSpPr>
          <p:cNvPr id="6" name="Slide Number Placeholder 5"/>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439932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Author: Hamed Damirchi</a:t>
            </a:r>
            <a:endParaRPr lang="en-US"/>
          </a:p>
        </p:txBody>
      </p:sp>
      <p:sp>
        <p:nvSpPr>
          <p:cNvPr id="6" name="Slide Number Placeholder 5"/>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941633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Author: Hamed Damirchi</a:t>
            </a:r>
            <a:endParaRPr lang="en-US"/>
          </a:p>
        </p:txBody>
      </p:sp>
      <p:sp>
        <p:nvSpPr>
          <p:cNvPr id="6" name="Slide Number Placeholder 5"/>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405389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21972"/>
            <a:ext cx="10894454" cy="734096"/>
          </a:xfrm>
        </p:spPr>
        <p:txBody>
          <a:bodyPr>
            <a:normAutofit/>
          </a:bodyPr>
          <a:lstStyle>
            <a:lvl1pPr algn="r" rtl="1">
              <a:defRPr sz="3300" baseline="0">
                <a:cs typeface="B Homa" panose="00000400000000000000" pitchFamily="2" charset="-78"/>
              </a:defRPr>
            </a:lvl1pPr>
          </a:lstStyle>
          <a:p>
            <a:r>
              <a:rPr lang="fa-IR" smtClean="0"/>
              <a:t>متن هدر بالا</a:t>
            </a:r>
            <a:endParaRPr lang="en-US"/>
          </a:p>
        </p:txBody>
      </p:sp>
      <p:sp>
        <p:nvSpPr>
          <p:cNvPr id="3" name="Content Placeholder 2"/>
          <p:cNvSpPr>
            <a:spLocks noGrp="1"/>
          </p:cNvSpPr>
          <p:nvPr>
            <p:ph idx="1" hasCustomPrompt="1"/>
          </p:nvPr>
        </p:nvSpPr>
        <p:spPr>
          <a:xfrm>
            <a:off x="838200" y="1146220"/>
            <a:ext cx="10894454" cy="5512158"/>
          </a:xfrm>
        </p:spPr>
        <p:txBody>
          <a:bodyPr/>
          <a:lstStyle>
            <a:lvl1pPr marL="0" indent="0" algn="r" rtl="1">
              <a:buFont typeface="Arial" panose="020B0604020202020204" pitchFamily="34" charset="0"/>
              <a:buNone/>
              <a:defRPr sz="2500" baseline="0">
                <a:cs typeface="B Nazanin" panose="00000400000000000000" pitchFamily="2" charset="-78"/>
              </a:defRPr>
            </a:lvl1pPr>
            <a:lvl2pPr algn="r" rtl="1">
              <a:defRPr/>
            </a:lvl2pPr>
            <a:lvl3pPr algn="r" rtl="1">
              <a:defRPr/>
            </a:lvl3pPr>
            <a:lvl4pPr algn="r" rtl="1">
              <a:defRPr/>
            </a:lvl4pPr>
            <a:lvl5pPr algn="r" rtl="1">
              <a:defRPr/>
            </a:lvl5pPr>
          </a:lstStyle>
          <a:p>
            <a:pPr lvl="0"/>
            <a:r>
              <a:rPr lang="fa-IR" smtClean="0"/>
              <a:t>جزئیات</a:t>
            </a:r>
          </a:p>
          <a:p>
            <a:pPr lvl="0"/>
            <a:endParaRPr lang="fa-IR" smtClean="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195330" y="200249"/>
            <a:ext cx="2014470" cy="365125"/>
          </a:xfrm>
        </p:spPr>
        <p:txBody>
          <a:bodyPr/>
          <a:lstStyle>
            <a:lvl1pPr algn="l">
              <a:defRPr sz="1400"/>
            </a:lvl1pPr>
          </a:lstStyle>
          <a:p>
            <a:r>
              <a:rPr lang="en-US" smtClean="0"/>
              <a:t>Author: Hamed Damirchi</a:t>
            </a:r>
            <a:endParaRPr lang="en-US"/>
          </a:p>
        </p:txBody>
      </p:sp>
      <p:sp>
        <p:nvSpPr>
          <p:cNvPr id="6" name="Slide Number Placeholder 5"/>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4824162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Author: Hamed Damirchi</a:t>
            </a:r>
            <a:endParaRPr lang="en-US"/>
          </a:p>
        </p:txBody>
      </p:sp>
      <p:sp>
        <p:nvSpPr>
          <p:cNvPr id="6" name="Slide Number Placeholder 5"/>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39070210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Author: Hamed Damirchi</a:t>
            </a:r>
            <a:endParaRPr lang="en-US"/>
          </a:p>
        </p:txBody>
      </p:sp>
      <p:sp>
        <p:nvSpPr>
          <p:cNvPr id="7" name="Slide Number Placeholder 6"/>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14371389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Author: Hamed Damirchi</a:t>
            </a:r>
            <a:endParaRPr lang="en-US"/>
          </a:p>
        </p:txBody>
      </p:sp>
      <p:sp>
        <p:nvSpPr>
          <p:cNvPr id="9" name="Slide Number Placeholder 8"/>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37606692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
        <p:nvSpPr>
          <p:cNvPr id="5" name="Slide Number Placeholder 4"/>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577354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Author: Hamed Damirchi</a:t>
            </a:r>
            <a:endParaRPr lang="en-US"/>
          </a:p>
        </p:txBody>
      </p:sp>
      <p:sp>
        <p:nvSpPr>
          <p:cNvPr id="4" name="Slide Number Placeholder 3"/>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2292645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Author: Hamed Damirchi</a:t>
            </a:r>
            <a:endParaRPr lang="en-US"/>
          </a:p>
        </p:txBody>
      </p:sp>
      <p:sp>
        <p:nvSpPr>
          <p:cNvPr id="7" name="Slide Number Placeholder 6"/>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3236995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Author: Hamed Damirchi</a:t>
            </a:r>
            <a:endParaRPr lang="en-US"/>
          </a:p>
        </p:txBody>
      </p:sp>
      <p:sp>
        <p:nvSpPr>
          <p:cNvPr id="7" name="Slide Number Placeholder 6"/>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712790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Author: Hamed Damirchi</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0CC1AB-F8D3-4487-A8BA-D79B883219C9}" type="slidenum">
              <a:rPr lang="en-US" smtClean="0"/>
              <a:t>‹#›</a:t>
            </a:fld>
            <a:endParaRPr lang="en-US"/>
          </a:p>
        </p:txBody>
      </p:sp>
    </p:spTree>
    <p:extLst>
      <p:ext uri="{BB962C8B-B14F-4D97-AF65-F5344CB8AC3E}">
        <p14:creationId xmlns:p14="http://schemas.microsoft.com/office/powerpoint/2010/main" val="810406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meddamirchi3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Clean Code</a:t>
            </a:r>
            <a:endParaRPr lang="en-US"/>
          </a:p>
        </p:txBody>
      </p:sp>
      <p:sp>
        <p:nvSpPr>
          <p:cNvPr id="3" name="Subtitle 2"/>
          <p:cNvSpPr>
            <a:spLocks noGrp="1"/>
          </p:cNvSpPr>
          <p:nvPr>
            <p:ph type="subTitle" idx="1"/>
          </p:nvPr>
        </p:nvSpPr>
        <p:spPr/>
        <p:txBody>
          <a:bodyPr/>
          <a:lstStyle/>
          <a:p>
            <a:r>
              <a:rPr lang="en-US" smtClean="0"/>
              <a:t>Chapter 2: Meaningful Names</a:t>
            </a:r>
            <a:endParaRPr lang="en-US"/>
          </a:p>
        </p:txBody>
      </p:sp>
      <p:sp>
        <p:nvSpPr>
          <p:cNvPr id="4" name="TextBox 3"/>
          <p:cNvSpPr txBox="1"/>
          <p:nvPr/>
        </p:nvSpPr>
        <p:spPr>
          <a:xfrm>
            <a:off x="1267691" y="5257800"/>
            <a:ext cx="9656618"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t>author: Hamed Damirchi</a:t>
            </a:r>
          </a:p>
          <a:p>
            <a:pPr algn="ctr"/>
            <a:r>
              <a:rPr lang="en-US" smtClean="0">
                <a:hlinkClick r:id="rId2"/>
              </a:rPr>
              <a:t>hameddamirchi32@gmail.com</a:t>
            </a:r>
            <a:endParaRPr lang="en-US" smtClean="0"/>
          </a:p>
          <a:p>
            <a:pPr algn="ctr"/>
            <a:r>
              <a:rPr lang="en-US" smtClean="0"/>
              <a:t>github.com/hamed98</a:t>
            </a:r>
          </a:p>
          <a:p>
            <a:pPr algn="ctr"/>
            <a:r>
              <a:rPr lang="en-US" smtClean="0"/>
              <a:t>linkedin.com/in/hamed-damirchi-ba4085178</a:t>
            </a:r>
            <a:r>
              <a:rPr lang="en-US"/>
              <a:t>/</a:t>
            </a:r>
          </a:p>
        </p:txBody>
      </p:sp>
      <p:sp>
        <p:nvSpPr>
          <p:cNvPr id="5" name="Footer Placeholder 4"/>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1728719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0945"/>
            <a:ext cx="10894454" cy="6367433"/>
          </a:xfrm>
        </p:spPr>
        <p:txBody>
          <a:bodyPr/>
          <a:lstStyle/>
          <a:p>
            <a:r>
              <a:rPr lang="fa-IR" smtClean="0"/>
              <a:t>اگر یه متغیر قراره تو جاهای مختلفی استفاده بشه (اسکوپ بزرگتری داره) حتما باید اسمی بدید بهش که راحت قابل جستجو باشه.</a:t>
            </a:r>
          </a:p>
          <a:p>
            <a:r>
              <a:rPr lang="fa-IR" smtClean="0"/>
              <a:t>مقایسه دو کد یکسان:</a:t>
            </a:r>
          </a:p>
          <a:p>
            <a:endParaRPr lang="en-US"/>
          </a:p>
        </p:txBody>
      </p:sp>
      <p:pic>
        <p:nvPicPr>
          <p:cNvPr id="4" name="Picture 3"/>
          <p:cNvPicPr>
            <a:picLocks noChangeAspect="1"/>
          </p:cNvPicPr>
          <p:nvPr/>
        </p:nvPicPr>
        <p:blipFill>
          <a:blip r:embed="rId2"/>
          <a:stretch>
            <a:fillRect/>
          </a:stretch>
        </p:blipFill>
        <p:spPr>
          <a:xfrm>
            <a:off x="838200" y="1240788"/>
            <a:ext cx="5375294" cy="1502412"/>
          </a:xfrm>
          <a:prstGeom prst="rect">
            <a:avLst/>
          </a:prstGeom>
        </p:spPr>
      </p:pic>
      <p:pic>
        <p:nvPicPr>
          <p:cNvPr id="5" name="Picture 4"/>
          <p:cNvPicPr>
            <a:picLocks noChangeAspect="1"/>
          </p:cNvPicPr>
          <p:nvPr/>
        </p:nvPicPr>
        <p:blipFill>
          <a:blip r:embed="rId3"/>
          <a:stretch>
            <a:fillRect/>
          </a:stretch>
        </p:blipFill>
        <p:spPr>
          <a:xfrm>
            <a:off x="838200" y="3325092"/>
            <a:ext cx="9847355" cy="2995116"/>
          </a:xfrm>
          <a:prstGeom prst="rect">
            <a:avLst/>
          </a:prstGeom>
        </p:spPr>
      </p:pic>
      <p:sp>
        <p:nvSpPr>
          <p:cNvPr id="2" name="Footer Placeholder 1"/>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28256172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کد گذاری نکنید</a:t>
            </a:r>
            <a:endParaRPr lang="en-US"/>
          </a:p>
        </p:txBody>
      </p:sp>
      <p:sp>
        <p:nvSpPr>
          <p:cNvPr id="3" name="Content Placeholder 2"/>
          <p:cNvSpPr>
            <a:spLocks noGrp="1"/>
          </p:cNvSpPr>
          <p:nvPr>
            <p:ph idx="1"/>
          </p:nvPr>
        </p:nvSpPr>
        <p:spPr/>
        <p:txBody>
          <a:bodyPr/>
          <a:lstStyle/>
          <a:p>
            <a:r>
              <a:rPr lang="fa-IR" smtClean="0"/>
              <a:t>استفاده از کد گذاری زیاد بار ذهنی میاره و لازمه هر کسی که میخواد رو این پروژه کار کنه تمام اون ها رو قبلش یاد بگیره. همچنین اسامی کد گذاری شده معمولا سخت تلفظ میشن</a:t>
            </a:r>
            <a:endParaRPr lang="en-US"/>
          </a:p>
          <a:p>
            <a:pPr algn="l" rtl="0"/>
            <a:r>
              <a:rPr lang="en-US"/>
              <a:t/>
            </a:r>
            <a:br>
              <a:rPr lang="en-US"/>
            </a:br>
            <a:r>
              <a:rPr lang="en-US"/>
              <a:t/>
            </a:r>
            <a:br>
              <a:rPr lang="en-US"/>
            </a:br>
            <a:endParaRPr lang="fa-IR" smtClean="0"/>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1738124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mtClean="0"/>
              <a:t>کد گذاری نکنید- </a:t>
            </a:r>
            <a:r>
              <a:rPr lang="en-US">
                <a:ln w="0"/>
                <a:effectLst>
                  <a:outerShdw blurRad="38100" dist="19050" dir="2700000" algn="tl" rotWithShape="0">
                    <a:schemeClr val="dk1">
                      <a:alpha val="40000"/>
                    </a:schemeClr>
                  </a:outerShdw>
                </a:effectLst>
              </a:rPr>
              <a:t>Hungarian </a:t>
            </a:r>
            <a:r>
              <a:rPr lang="en-US" smtClean="0">
                <a:ln w="0"/>
                <a:effectLst>
                  <a:outerShdw blurRad="38100" dist="19050" dir="2700000" algn="tl" rotWithShape="0">
                    <a:schemeClr val="dk1">
                      <a:alpha val="40000"/>
                    </a:schemeClr>
                  </a:outerShdw>
                </a:effectLst>
              </a:rPr>
              <a:t>notation</a:t>
            </a:r>
            <a:endParaRPr lang="en-US"/>
          </a:p>
        </p:txBody>
      </p:sp>
      <p:sp>
        <p:nvSpPr>
          <p:cNvPr id="3" name="Content Placeholder 2"/>
          <p:cNvSpPr>
            <a:spLocks noGrp="1"/>
          </p:cNvSpPr>
          <p:nvPr>
            <p:ph idx="1"/>
          </p:nvPr>
        </p:nvSpPr>
        <p:spPr/>
        <p:txBody>
          <a:bodyPr/>
          <a:lstStyle/>
          <a:p>
            <a:r>
              <a:rPr lang="fa-IR" smtClean="0"/>
              <a:t>نماد مجارستانی نوعی </a:t>
            </a:r>
            <a:r>
              <a:rPr lang="fa-IR"/>
              <a:t>کد گذاریه که تایپ رو هم مشخص میکنه. مثال ها:</a:t>
            </a:r>
          </a:p>
          <a:p>
            <a:pPr marL="342900" indent="-342900" algn="l" rtl="0">
              <a:buFont typeface="Arial" panose="020B0604020202020204" pitchFamily="34" charset="0"/>
              <a:buChar char="•"/>
            </a:pPr>
            <a:r>
              <a:rPr lang="en-US" smtClean="0"/>
              <a:t>lAccountNum -&gt; l: long</a:t>
            </a:r>
          </a:p>
          <a:p>
            <a:pPr marL="342900" indent="-342900" algn="l" rtl="0">
              <a:buFont typeface="Arial" panose="020B0604020202020204" pitchFamily="34" charset="0"/>
              <a:buChar char="•"/>
            </a:pPr>
            <a:r>
              <a:rPr lang="en-US" smtClean="0"/>
              <a:t>arru8NumberList -&gt;arru8:  array-unsigned-8bit</a:t>
            </a:r>
          </a:p>
          <a:p>
            <a:pPr marL="342900" indent="-342900" algn="l" rtl="0">
              <a:buFont typeface="Arial" panose="020B0604020202020204" pitchFamily="34" charset="0"/>
              <a:buChar char="•"/>
            </a:pPr>
            <a:r>
              <a:rPr lang="en-US" smtClean="0"/>
              <a:t>strName: string</a:t>
            </a:r>
          </a:p>
          <a:p>
            <a:pPr marL="342900" indent="-342900" algn="l" rtl="0">
              <a:buFont typeface="Arial" panose="020B0604020202020204" pitchFamily="34" charset="0"/>
              <a:buChar char="•"/>
            </a:pPr>
            <a:r>
              <a:rPr lang="en-US" smtClean="0"/>
              <a:t>fBusy: flag</a:t>
            </a:r>
            <a:endParaRPr lang="fa-IR"/>
          </a:p>
          <a:p>
            <a:r>
              <a:rPr lang="fa-IR" smtClean="0"/>
              <a:t>این روش کد گذاری در گذشته بیشتر مرسوم بود مخصوصا در مایکروسافت</a:t>
            </a:r>
          </a:p>
          <a:p>
            <a:r>
              <a:rPr lang="fa-IR" smtClean="0"/>
              <a:t>اما الان کامپایلر ها خودشون تایپ دارن و معمولا احتیاجی نیست</a:t>
            </a:r>
          </a:p>
          <a:p>
            <a:r>
              <a:rPr lang="fa-IR" smtClean="0"/>
              <a:t>اگر بعدا بخوای یه تایپ دیگه بریزی تو متغیر چی؟</a:t>
            </a:r>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291464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کد گذاری نکنید- </a:t>
            </a:r>
            <a:r>
              <a:rPr lang="en-US" smtClean="0"/>
              <a:t>Member Prefixes</a:t>
            </a:r>
            <a:endParaRPr lang="en-US"/>
          </a:p>
        </p:txBody>
      </p:sp>
      <p:sp>
        <p:nvSpPr>
          <p:cNvPr id="3" name="Content Placeholder 2"/>
          <p:cNvSpPr>
            <a:spLocks noGrp="1"/>
          </p:cNvSpPr>
          <p:nvPr>
            <p:ph idx="1"/>
          </p:nvPr>
        </p:nvSpPr>
        <p:spPr/>
        <p:txBody>
          <a:bodyPr/>
          <a:lstStyle/>
          <a:p>
            <a:r>
              <a:rPr lang="fa-IR" smtClean="0"/>
              <a:t>بعضی ها متغیر های مربوط به یه کلاس یا تابع رو با </a:t>
            </a:r>
            <a:r>
              <a:rPr lang="en-US" smtClean="0"/>
              <a:t>m_</a:t>
            </a:r>
            <a:r>
              <a:rPr lang="fa-IR" smtClean="0"/>
              <a:t> شروع میکنن(نشان دهنده </a:t>
            </a:r>
            <a:r>
              <a:rPr lang="en-US" smtClean="0"/>
              <a:t>member</a:t>
            </a:r>
            <a:r>
              <a:rPr lang="fa-IR" smtClean="0"/>
              <a:t>). اما اشتباهه. باید کلاس ها و توابع انقدری کوچیک باشه که احتیاج به این پیشوند نباشه. ضمنا، آدم ها معمولا موقع خوندن معمولا پیشوند رو ناخودآگاه نادیده میگیرن (البته پسوند رو نه!)</a:t>
            </a:r>
          </a:p>
          <a:p>
            <a:endParaRPr lang="en-US"/>
          </a:p>
        </p:txBody>
      </p:sp>
      <p:pic>
        <p:nvPicPr>
          <p:cNvPr id="4" name="Picture 3"/>
          <p:cNvPicPr>
            <a:picLocks noChangeAspect="1"/>
          </p:cNvPicPr>
          <p:nvPr/>
        </p:nvPicPr>
        <p:blipFill>
          <a:blip r:embed="rId2"/>
          <a:stretch>
            <a:fillRect/>
          </a:stretch>
        </p:blipFill>
        <p:spPr>
          <a:xfrm>
            <a:off x="838200" y="2258291"/>
            <a:ext cx="7524320" cy="4259246"/>
          </a:xfrm>
          <a:prstGeom prst="rect">
            <a:avLst/>
          </a:prstGeom>
        </p:spPr>
      </p:pic>
      <p:sp>
        <p:nvSpPr>
          <p:cNvPr id="5" name="Footer Placeholder 4"/>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30890151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کد گذاری نکنید-</a:t>
            </a:r>
            <a:r>
              <a:rPr lang="en-US" smtClean="0"/>
              <a:t>Interfaces and Implementations</a:t>
            </a:r>
            <a:endParaRPr lang="en-US"/>
          </a:p>
        </p:txBody>
      </p:sp>
      <p:sp>
        <p:nvSpPr>
          <p:cNvPr id="3" name="Content Placeholder 2"/>
          <p:cNvSpPr>
            <a:spLocks noGrp="1"/>
          </p:cNvSpPr>
          <p:nvPr>
            <p:ph idx="1"/>
          </p:nvPr>
        </p:nvSpPr>
        <p:spPr/>
        <p:txBody>
          <a:bodyPr/>
          <a:lstStyle/>
          <a:p>
            <a:pPr marL="342900" indent="-342900">
              <a:lnSpc>
                <a:spcPct val="150000"/>
              </a:lnSpc>
              <a:buFont typeface="Arial" panose="020B0604020202020204" pitchFamily="34" charset="0"/>
              <a:buChar char="•"/>
            </a:pPr>
            <a:r>
              <a:rPr lang="fa-IR" smtClean="0"/>
              <a:t>فرض کنید یه اینترفیس </a:t>
            </a:r>
            <a:r>
              <a:rPr lang="en-US" smtClean="0"/>
              <a:t>AbstractFactory</a:t>
            </a:r>
            <a:r>
              <a:rPr lang="fa-IR" smtClean="0"/>
              <a:t> داریم. که قراره چند تا کلاس اونو پیاده سازی کنن.</a:t>
            </a:r>
          </a:p>
          <a:p>
            <a:pPr marL="342900" indent="-342900">
              <a:lnSpc>
                <a:spcPct val="150000"/>
              </a:lnSpc>
              <a:buFont typeface="Arial" panose="020B0604020202020204" pitchFamily="34" charset="0"/>
              <a:buChar char="•"/>
            </a:pPr>
            <a:r>
              <a:rPr lang="fa-IR" smtClean="0"/>
              <a:t>خیلی جاها این اینترفیس رو </a:t>
            </a:r>
            <a:r>
              <a:rPr lang="en-US" smtClean="0"/>
              <a:t>IAbstractFactory</a:t>
            </a:r>
            <a:r>
              <a:rPr lang="fa-IR" smtClean="0"/>
              <a:t> نام گذاری میکنن. اما نویسنده ترجیح میده اینترفیس ها هیچ چیز اضافه ای نداشته باشن و اگر قرار باشه پیشوند یا پسوند بزاریم، بهتره پیاده سازی ها پیشوند یا پسوند داشته باشن. </a:t>
            </a:r>
          </a:p>
          <a:p>
            <a:pPr marL="342900" indent="-342900">
              <a:lnSpc>
                <a:spcPct val="150000"/>
              </a:lnSpc>
              <a:buFont typeface="Arial" panose="020B0604020202020204" pitchFamily="34" charset="0"/>
              <a:buChar char="•"/>
            </a:pPr>
            <a:r>
              <a:rPr lang="fa-IR" smtClean="0"/>
              <a:t>مثلا </a:t>
            </a:r>
            <a:r>
              <a:rPr lang="en-US" smtClean="0"/>
              <a:t>ShapeFactoryImp</a:t>
            </a:r>
            <a:r>
              <a:rPr lang="fa-IR" smtClean="0"/>
              <a:t> یا </a:t>
            </a:r>
            <a:r>
              <a:rPr lang="en-US" smtClean="0"/>
              <a:t>CShapeFactory</a:t>
            </a:r>
            <a:r>
              <a:rPr lang="fa-IR" smtClean="0"/>
              <a:t> (</a:t>
            </a:r>
            <a:r>
              <a:rPr lang="en-US" smtClean="0"/>
              <a:t>C</a:t>
            </a:r>
            <a:r>
              <a:rPr lang="fa-IR" smtClean="0"/>
              <a:t> نشانه </a:t>
            </a:r>
            <a:r>
              <a:rPr lang="en-US" smtClean="0"/>
              <a:t>Concrete</a:t>
            </a:r>
            <a:r>
              <a:rPr lang="fa-IR"/>
              <a:t>)</a:t>
            </a:r>
            <a:endParaRPr lang="fa-IR" smtClean="0"/>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1341455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از نگاشت ذهنی پرهیز کنید</a:t>
            </a:r>
            <a:endParaRPr lang="en-US"/>
          </a:p>
        </p:txBody>
      </p:sp>
      <p:sp>
        <p:nvSpPr>
          <p:cNvPr id="3" name="Content Placeholder 2"/>
          <p:cNvSpPr>
            <a:spLocks noGrp="1"/>
          </p:cNvSpPr>
          <p:nvPr>
            <p:ph idx="1"/>
          </p:nvPr>
        </p:nvSpPr>
        <p:spPr/>
        <p:txBody>
          <a:bodyPr/>
          <a:lstStyle/>
          <a:p>
            <a:pPr marL="342900" indent="-342900">
              <a:lnSpc>
                <a:spcPct val="150000"/>
              </a:lnSpc>
              <a:buFont typeface="Arial" panose="020B0604020202020204" pitchFamily="34" charset="0"/>
              <a:buChar char="•"/>
            </a:pPr>
            <a:r>
              <a:rPr lang="fa-IR" smtClean="0"/>
              <a:t>طوری نام گذاری نکنید که خواننده مجبور شه تو ذهنش اونو به یه اسم دیگه نگاشت کنه</a:t>
            </a:r>
          </a:p>
          <a:p>
            <a:pPr marL="342900" indent="-342900">
              <a:lnSpc>
                <a:spcPct val="150000"/>
              </a:lnSpc>
              <a:buFont typeface="Arial" panose="020B0604020202020204" pitchFamily="34" charset="0"/>
              <a:buChar char="•"/>
            </a:pPr>
            <a:r>
              <a:rPr lang="fa-IR" smtClean="0"/>
              <a:t>این نام گذاری بیشتر مرتبط با اسامی تک حرفه. مثل </a:t>
            </a:r>
            <a:r>
              <a:rPr lang="en-US" smtClean="0"/>
              <a:t>i</a:t>
            </a:r>
            <a:r>
              <a:rPr lang="fa-IR" smtClean="0"/>
              <a:t> درون حلقه که اگر حلقه طولانی شه، خواننده هر بار که </a:t>
            </a:r>
            <a:r>
              <a:rPr lang="en-US" smtClean="0"/>
              <a:t>i</a:t>
            </a:r>
            <a:r>
              <a:rPr lang="fa-IR" smtClean="0"/>
              <a:t> رو میبینه اونو به یه اسم مرتبط دیگه تو ذهنش نگاشت میکنه</a:t>
            </a:r>
          </a:p>
          <a:p>
            <a:pPr marL="342900" indent="-342900">
              <a:lnSpc>
                <a:spcPct val="150000"/>
              </a:lnSpc>
              <a:buFont typeface="Arial" panose="020B0604020202020204" pitchFamily="34" charset="0"/>
              <a:buChar char="•"/>
            </a:pPr>
            <a:r>
              <a:rPr lang="fa-IR" smtClean="0"/>
              <a:t>خیلی ها فکر میکنن این که از </a:t>
            </a:r>
            <a:r>
              <a:rPr lang="en-US" smtClean="0"/>
              <a:t>mental mapping</a:t>
            </a:r>
            <a:r>
              <a:rPr lang="fa-IR" smtClean="0"/>
              <a:t> استفاده کنن یعنی باهوشن!</a:t>
            </a:r>
          </a:p>
          <a:p>
            <a:pPr marL="342900" indent="-342900">
              <a:lnSpc>
                <a:spcPct val="150000"/>
              </a:lnSpc>
              <a:buFont typeface="Arial" panose="020B0604020202020204" pitchFamily="34" charset="0"/>
              <a:buChar char="•"/>
            </a:pPr>
            <a:r>
              <a:rPr lang="fa-IR" smtClean="0"/>
              <a:t>در حالی که برنامه نویس حرفه ای میدونه که </a:t>
            </a:r>
            <a:r>
              <a:rPr lang="en-US" smtClean="0"/>
              <a:t>clarity is the king</a:t>
            </a: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3880030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نام گذاری کلاس ها</a:t>
            </a:r>
            <a:endParaRPr lang="en-US"/>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fa-IR" smtClean="0"/>
              <a:t>اسم کلاس ها یا باید اسم باشه یا گروه اسمی (مثل کتاب، کتاب ریاضی)</a:t>
            </a:r>
          </a:p>
          <a:p>
            <a:pPr marL="342900" indent="-342900">
              <a:buFont typeface="Arial" panose="020B0604020202020204" pitchFamily="34" charset="0"/>
              <a:buChar char="•"/>
            </a:pPr>
            <a:r>
              <a:rPr lang="fa-IR" smtClean="0"/>
              <a:t>اسم یه کلاس به هیچ وجه نباید فعل باشه، تابع یه کار انجام میده نه کلاس</a:t>
            </a:r>
          </a:p>
          <a:p>
            <a:pPr marL="342900" indent="-342900">
              <a:buFont typeface="Arial" panose="020B0604020202020204" pitchFamily="34" charset="0"/>
              <a:buChar char="•"/>
            </a:pPr>
            <a:r>
              <a:rPr lang="fa-IR" smtClean="0"/>
              <a:t>اسامی خوب: </a:t>
            </a:r>
            <a:r>
              <a:rPr lang="en-US" smtClean="0"/>
              <a:t>Customer,WikiPage,Account,AddressParser</a:t>
            </a:r>
          </a:p>
          <a:p>
            <a:pPr marL="342900" indent="-342900">
              <a:buFont typeface="Arial" panose="020B0604020202020204" pitchFamily="34" charset="0"/>
              <a:buChar char="•"/>
            </a:pPr>
            <a:endParaRPr lang="en-US" smtClean="0"/>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2102383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نام گذاری تابع ها</a:t>
            </a:r>
            <a:endParaRPr lang="en-US"/>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fa-IR" smtClean="0"/>
              <a:t>تابع ها باید فعل یا گروه فعلی باشن. مثل </a:t>
            </a:r>
            <a:r>
              <a:rPr lang="en-US" smtClean="0"/>
              <a:t>postPayment, deletePage,save</a:t>
            </a:r>
          </a:p>
          <a:p>
            <a:pPr marL="342900" indent="-342900">
              <a:buFont typeface="Arial" panose="020B0604020202020204" pitchFamily="34" charset="0"/>
              <a:buChar char="•"/>
            </a:pPr>
            <a:r>
              <a:rPr lang="fa-IR" smtClean="0"/>
              <a:t>توابع تغییر دهنده مقدار باید با </a:t>
            </a:r>
            <a:r>
              <a:rPr lang="en-US" smtClean="0"/>
              <a:t>set</a:t>
            </a:r>
            <a:r>
              <a:rPr lang="fa-IR" smtClean="0"/>
              <a:t>، خواننده مقدار با </a:t>
            </a:r>
            <a:r>
              <a:rPr lang="en-US" smtClean="0"/>
              <a:t>get</a:t>
            </a:r>
            <a:r>
              <a:rPr lang="fa-IR" smtClean="0"/>
              <a:t>، و توابع خبری(</a:t>
            </a:r>
            <a:r>
              <a:rPr lang="en-US" smtClean="0"/>
              <a:t>predicate</a:t>
            </a:r>
            <a:r>
              <a:rPr lang="fa-IR" smtClean="0"/>
              <a:t> ها) با </a:t>
            </a:r>
            <a:r>
              <a:rPr lang="en-US" smtClean="0"/>
              <a:t>is</a:t>
            </a:r>
            <a:r>
              <a:rPr lang="fa-IR" smtClean="0"/>
              <a:t> شروع بشن.</a:t>
            </a:r>
          </a:p>
          <a:p>
            <a:pPr marL="342900" indent="-342900">
              <a:buFont typeface="Arial" panose="020B0604020202020204" pitchFamily="34" charset="0"/>
              <a:buChar char="•"/>
            </a:pPr>
            <a:endParaRPr lang="fa-IR"/>
          </a:p>
          <a:p>
            <a:endParaRPr lang="fa-IR" smtClean="0"/>
          </a:p>
          <a:p>
            <a:endParaRPr lang="en-US" smtClean="0"/>
          </a:p>
          <a:p>
            <a:r>
              <a:rPr lang="fa-IR" smtClean="0"/>
              <a:t>*جالب:  وقتی </a:t>
            </a:r>
            <a:r>
              <a:rPr lang="en-US" smtClean="0"/>
              <a:t>constructor</a:t>
            </a:r>
            <a:r>
              <a:rPr lang="fa-IR" smtClean="0"/>
              <a:t> قراره </a:t>
            </a:r>
            <a:r>
              <a:rPr lang="en-US" smtClean="0"/>
              <a:t>overload</a:t>
            </a:r>
            <a:r>
              <a:rPr lang="fa-IR" smtClean="0"/>
              <a:t> بشه، بهتره اصلا کلاس رو استاتیک کنی و از الگوری </a:t>
            </a:r>
            <a:r>
              <a:rPr lang="en-US" smtClean="0"/>
              <a:t>factory</a:t>
            </a:r>
            <a:r>
              <a:rPr lang="fa-IR" smtClean="0"/>
              <a:t> استفاده کنی و تابعی بنویسی که اون مفوم با </a:t>
            </a:r>
            <a:r>
              <a:rPr lang="en-US" smtClean="0"/>
              <a:t>overload</a:t>
            </a:r>
            <a:r>
              <a:rPr lang="fa-IR" smtClean="0"/>
              <a:t> مربوطه رو برسونه. تو ساخت تابع هم میتونی سازنده رو پرایوت کنی و ...</a:t>
            </a:r>
          </a:p>
          <a:p>
            <a:endParaRPr lang="fa-IR" smtClean="0"/>
          </a:p>
        </p:txBody>
      </p:sp>
      <p:pic>
        <p:nvPicPr>
          <p:cNvPr id="4" name="Picture 3"/>
          <p:cNvPicPr>
            <a:picLocks noChangeAspect="1"/>
          </p:cNvPicPr>
          <p:nvPr/>
        </p:nvPicPr>
        <p:blipFill>
          <a:blip r:embed="rId2"/>
          <a:stretch>
            <a:fillRect/>
          </a:stretch>
        </p:blipFill>
        <p:spPr>
          <a:xfrm>
            <a:off x="838200" y="2198035"/>
            <a:ext cx="5249008" cy="1076475"/>
          </a:xfrm>
          <a:prstGeom prst="rect">
            <a:avLst/>
          </a:prstGeom>
        </p:spPr>
      </p:pic>
      <p:pic>
        <p:nvPicPr>
          <p:cNvPr id="5" name="Picture 4"/>
          <p:cNvPicPr>
            <a:picLocks noChangeAspect="1"/>
          </p:cNvPicPr>
          <p:nvPr/>
        </p:nvPicPr>
        <p:blipFill>
          <a:blip r:embed="rId3"/>
          <a:stretch>
            <a:fillRect/>
          </a:stretch>
        </p:blipFill>
        <p:spPr>
          <a:xfrm>
            <a:off x="838200" y="4894362"/>
            <a:ext cx="9002381" cy="1609950"/>
          </a:xfrm>
          <a:prstGeom prst="rect">
            <a:avLst/>
          </a:prstGeom>
        </p:spPr>
      </p:pic>
      <p:sp>
        <p:nvSpPr>
          <p:cNvPr id="6" name="Footer Placeholder 5"/>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770814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بانمک نباشید! </a:t>
            </a:r>
            <a:r>
              <a:rPr lang="en-US" smtClean="0"/>
              <a:t>Don’t Be Cute</a:t>
            </a:r>
            <a:endParaRPr lang="en-US"/>
          </a:p>
        </p:txBody>
      </p:sp>
      <p:sp>
        <p:nvSpPr>
          <p:cNvPr id="3" name="Content Placeholder 2"/>
          <p:cNvSpPr>
            <a:spLocks noGrp="1"/>
          </p:cNvSpPr>
          <p:nvPr>
            <p:ph idx="1"/>
          </p:nvPr>
        </p:nvSpPr>
        <p:spPr/>
        <p:txBody>
          <a:bodyPr/>
          <a:lstStyle/>
          <a:p>
            <a:pPr marL="342900" indent="-342900">
              <a:lnSpc>
                <a:spcPct val="150000"/>
              </a:lnSpc>
              <a:buFont typeface="Arial" panose="020B0604020202020204" pitchFamily="34" charset="0"/>
              <a:buChar char="•"/>
            </a:pPr>
            <a:r>
              <a:rPr lang="fa-IR" smtClean="0"/>
              <a:t>اسم هایی که تو زبان محاوره استفاده میشه انتخاب نکنید</a:t>
            </a:r>
          </a:p>
          <a:p>
            <a:pPr marL="342900" indent="-342900">
              <a:lnSpc>
                <a:spcPct val="150000"/>
              </a:lnSpc>
              <a:buFont typeface="Arial" panose="020B0604020202020204" pitchFamily="34" charset="0"/>
              <a:buChar char="•"/>
            </a:pPr>
            <a:r>
              <a:rPr lang="en-US" smtClean="0"/>
              <a:t>HolyHandGrenade() vs DeleteItems()</a:t>
            </a:r>
          </a:p>
          <a:p>
            <a:pPr marL="342900" indent="-342900">
              <a:lnSpc>
                <a:spcPct val="150000"/>
              </a:lnSpc>
              <a:buFont typeface="Arial" panose="020B0604020202020204" pitchFamily="34" charset="0"/>
              <a:buChar char="•"/>
            </a:pPr>
            <a:r>
              <a:rPr lang="en-US" smtClean="0"/>
              <a:t>whack() vs kill()</a:t>
            </a:r>
          </a:p>
          <a:p>
            <a:pPr marL="342900" indent="-342900">
              <a:lnSpc>
                <a:spcPct val="150000"/>
              </a:lnSpc>
              <a:buFont typeface="Arial" panose="020B0604020202020204" pitchFamily="34" charset="0"/>
              <a:buChar char="•"/>
            </a:pPr>
            <a:r>
              <a:rPr lang="fa-IR" smtClean="0"/>
              <a:t>اصطلاحات مختص به یه فرهنگ استفاده نکنید</a:t>
            </a:r>
          </a:p>
          <a:p>
            <a:pPr marL="342900" indent="-342900">
              <a:lnSpc>
                <a:spcPct val="150000"/>
              </a:lnSpc>
              <a:buFont typeface="Arial" panose="020B0604020202020204" pitchFamily="34" charset="0"/>
              <a:buChar char="•"/>
            </a:pPr>
            <a:r>
              <a:rPr lang="en-US" smtClean="0"/>
              <a:t>eatMyShorts() vs abort()</a:t>
            </a:r>
          </a:p>
          <a:p>
            <a:pPr marL="342900" indent="-342900">
              <a:lnSpc>
                <a:spcPct val="150000"/>
              </a:lnSpc>
              <a:buFont typeface="Arial" panose="020B0604020202020204" pitchFamily="34" charset="0"/>
              <a:buChar char="•"/>
            </a:pPr>
            <a:r>
              <a:rPr lang="en-US" smtClean="0"/>
              <a:t>Say </a:t>
            </a:r>
            <a:r>
              <a:rPr lang="en-US"/>
              <a:t>what you mean. Mean what you say.</a:t>
            </a:r>
            <a:br>
              <a:rPr lang="en-US"/>
            </a:b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1797952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برای هر مفهوم یک کلمه انتخب کنید</a:t>
            </a:r>
            <a:endParaRPr lang="en-US"/>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fa-IR" smtClean="0"/>
              <a:t>مثلا داشتن سه تابع </a:t>
            </a:r>
            <a:r>
              <a:rPr lang="en-US" smtClean="0"/>
              <a:t>fetch, retrieve, get</a:t>
            </a:r>
            <a:r>
              <a:rPr lang="fa-IR" smtClean="0"/>
              <a:t> با هم تو یه برنامه اشتباهه. چون معلوم نیست واسه دریافت اطلاعات از کدوم باید استفاده کرد.</a:t>
            </a:r>
          </a:p>
          <a:p>
            <a:pPr marL="342900" indent="-342900">
              <a:buFont typeface="Arial" panose="020B0604020202020204" pitchFamily="34" charset="0"/>
              <a:buChar char="•"/>
            </a:pPr>
            <a:r>
              <a:rPr lang="fa-IR" smtClean="0"/>
              <a:t>همچنین مثلا </a:t>
            </a:r>
            <a:r>
              <a:rPr lang="en-US" smtClean="0"/>
              <a:t>controller, manager, driver</a:t>
            </a: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152514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از نام هایی استفاده کنید که مقصود شما را مشخص کند</a:t>
            </a:r>
            <a:endParaRPr lang="en-US"/>
          </a:p>
        </p:txBody>
      </p:sp>
      <p:sp>
        <p:nvSpPr>
          <p:cNvPr id="3" name="Content Placeholder 2"/>
          <p:cNvSpPr>
            <a:spLocks noGrp="1"/>
          </p:cNvSpPr>
          <p:nvPr>
            <p:ph idx="1"/>
          </p:nvPr>
        </p:nvSpPr>
        <p:spPr/>
        <p:txBody>
          <a:bodyPr/>
          <a:lstStyle/>
          <a:p>
            <a:r>
              <a:rPr lang="fa-IR" smtClean="0"/>
              <a:t>نام گذاری نباید احتیاج به کامنت داشته باشد</a:t>
            </a:r>
          </a:p>
          <a:p>
            <a:r>
              <a:rPr lang="fa-IR" smtClean="0"/>
              <a:t>نام گذاری باید طوری باشه که بگه چرا این متغیر/تابع هست و چی کار میکنه</a:t>
            </a:r>
          </a:p>
          <a:p>
            <a:r>
              <a:rPr lang="fa-IR" smtClean="0"/>
              <a:t>نمونه غلط: </a:t>
            </a:r>
          </a:p>
          <a:p>
            <a:r>
              <a:rPr lang="fa-IR" smtClean="0"/>
              <a:t>متغیر </a:t>
            </a:r>
            <a:r>
              <a:rPr lang="en-US" smtClean="0"/>
              <a:t>d</a:t>
            </a:r>
            <a:r>
              <a:rPr lang="fa-IR" smtClean="0"/>
              <a:t> هیچ اطلاعاتی به ما نمیدهد</a:t>
            </a:r>
          </a:p>
          <a:p>
            <a:r>
              <a:rPr lang="fa-IR" smtClean="0"/>
              <a:t>نمونه های صحیح: </a:t>
            </a:r>
          </a:p>
          <a:p>
            <a:endParaRPr lang="en-US"/>
          </a:p>
        </p:txBody>
      </p:sp>
      <p:pic>
        <p:nvPicPr>
          <p:cNvPr id="5" name="Picture 4"/>
          <p:cNvPicPr>
            <a:picLocks noChangeAspect="1"/>
          </p:cNvPicPr>
          <p:nvPr/>
        </p:nvPicPr>
        <p:blipFill>
          <a:blip r:embed="rId2"/>
          <a:stretch>
            <a:fillRect/>
          </a:stretch>
        </p:blipFill>
        <p:spPr>
          <a:xfrm>
            <a:off x="1612916" y="2286000"/>
            <a:ext cx="5439282" cy="824134"/>
          </a:xfrm>
          <a:prstGeom prst="rect">
            <a:avLst/>
          </a:prstGeom>
        </p:spPr>
      </p:pic>
      <p:pic>
        <p:nvPicPr>
          <p:cNvPr id="6" name="Picture 5"/>
          <p:cNvPicPr>
            <a:picLocks noChangeAspect="1"/>
          </p:cNvPicPr>
          <p:nvPr/>
        </p:nvPicPr>
        <p:blipFill>
          <a:blip r:embed="rId3"/>
          <a:stretch>
            <a:fillRect/>
          </a:stretch>
        </p:blipFill>
        <p:spPr>
          <a:xfrm>
            <a:off x="1362746" y="3636606"/>
            <a:ext cx="5578615" cy="1760098"/>
          </a:xfrm>
          <a:prstGeom prst="rect">
            <a:avLst/>
          </a:prstGeom>
        </p:spPr>
      </p:pic>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28631726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از جناس استفاده نکنید(یه کلمه برای چند کار)</a:t>
            </a:r>
            <a:endParaRPr lang="en-US"/>
          </a:p>
        </p:txBody>
      </p:sp>
      <p:sp>
        <p:nvSpPr>
          <p:cNvPr id="3" name="Content Placeholder 2"/>
          <p:cNvSpPr>
            <a:spLocks noGrp="1"/>
          </p:cNvSpPr>
          <p:nvPr>
            <p:ph idx="1"/>
          </p:nvPr>
        </p:nvSpPr>
        <p:spPr/>
        <p:txBody>
          <a:bodyPr/>
          <a:lstStyle/>
          <a:p>
            <a:pPr marL="342900" indent="-342900">
              <a:lnSpc>
                <a:spcPct val="150000"/>
              </a:lnSpc>
              <a:buFont typeface="Arial" panose="020B0604020202020204" pitchFamily="34" charset="0"/>
              <a:buChar char="•"/>
            </a:pPr>
            <a:r>
              <a:rPr lang="fa-IR" smtClean="0"/>
              <a:t>همیشه از قاعده "یک کلمه برای هر مفهوم" استفاده کنید</a:t>
            </a:r>
          </a:p>
          <a:p>
            <a:pPr marL="342900" indent="-342900">
              <a:lnSpc>
                <a:spcPct val="150000"/>
              </a:lnSpc>
              <a:buFont typeface="Arial" panose="020B0604020202020204" pitchFamily="34" charset="0"/>
              <a:buChar char="•"/>
            </a:pPr>
            <a:r>
              <a:rPr lang="fa-IR" smtClean="0"/>
              <a:t>مثلا فرض کنید چند تا کلاس داریم و همشون تابع </a:t>
            </a:r>
            <a:r>
              <a:rPr lang="en-US" smtClean="0"/>
              <a:t>add</a:t>
            </a:r>
            <a:r>
              <a:rPr lang="fa-IR" smtClean="0"/>
              <a:t> رو دارن. این تابع مثلا یه چیز رو به یه لیست اضافه میکنه و لیست جدید رو </a:t>
            </a:r>
            <a:r>
              <a:rPr lang="fa-IR" b="1" smtClean="0"/>
              <a:t>برمیگردونه</a:t>
            </a:r>
          </a:p>
          <a:p>
            <a:pPr marL="342900" indent="-342900">
              <a:lnSpc>
                <a:spcPct val="150000"/>
              </a:lnSpc>
              <a:buFont typeface="Arial" panose="020B0604020202020204" pitchFamily="34" charset="0"/>
              <a:buChar char="•"/>
            </a:pPr>
            <a:r>
              <a:rPr lang="fa-IR" smtClean="0"/>
              <a:t>حالا فرض کنید بخوایم یه تابع به یه کلاس دیگه اضافه کنیم که یه مقدار رو به یه لیست اضافه کنه فقط (ریترن نداره). این جا بهتره اسم این تابع رو </a:t>
            </a:r>
            <a:r>
              <a:rPr lang="en-US" smtClean="0"/>
              <a:t>add</a:t>
            </a:r>
            <a:r>
              <a:rPr lang="fa-IR" smtClean="0"/>
              <a:t> نذاریم چون نحوه کارش با </a:t>
            </a:r>
            <a:r>
              <a:rPr lang="en-US" smtClean="0"/>
              <a:t>add</a:t>
            </a:r>
            <a:r>
              <a:rPr lang="fa-IR" smtClean="0"/>
              <a:t> قبلی متفاوته.</a:t>
            </a:r>
          </a:p>
          <a:p>
            <a:pPr marL="342900" indent="-342900">
              <a:lnSpc>
                <a:spcPct val="150000"/>
              </a:lnSpc>
              <a:buFont typeface="Arial" panose="020B0604020202020204" pitchFamily="34" charset="0"/>
              <a:buChar char="•"/>
            </a:pPr>
            <a:r>
              <a:rPr lang="fa-IR" smtClean="0"/>
              <a:t>بهتره بزاریم </a:t>
            </a:r>
            <a:r>
              <a:rPr lang="en-US" smtClean="0"/>
              <a:t>insert,append</a:t>
            </a:r>
            <a:endParaRPr lang="fa-IR" smtClean="0"/>
          </a:p>
          <a:p>
            <a:pPr marL="342900" indent="-342900">
              <a:buFont typeface="Arial" panose="020B0604020202020204" pitchFamily="34" charset="0"/>
              <a:buChar char="•"/>
            </a:pPr>
            <a:endParaRPr lang="fa-IR" smtClean="0"/>
          </a:p>
          <a:p>
            <a:pPr marL="342900" indent="-342900">
              <a:buFont typeface="Arial" panose="020B0604020202020204" pitchFamily="34" charset="0"/>
              <a:buChar char="•"/>
            </a:pP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868412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از </a:t>
            </a:r>
            <a:r>
              <a:rPr lang="en-US"/>
              <a:t>S</a:t>
            </a:r>
            <a:r>
              <a:rPr lang="en-US" smtClean="0"/>
              <a:t>olution Domain Names</a:t>
            </a:r>
            <a:r>
              <a:rPr lang="fa-IR" smtClean="0"/>
              <a:t> استفاده کنید</a:t>
            </a:r>
            <a:endParaRPr lang="en-US"/>
          </a:p>
        </p:txBody>
      </p:sp>
      <p:sp>
        <p:nvSpPr>
          <p:cNvPr id="3" name="Content Placeholder 2"/>
          <p:cNvSpPr>
            <a:spLocks noGrp="1"/>
          </p:cNvSpPr>
          <p:nvPr>
            <p:ph idx="1"/>
          </p:nvPr>
        </p:nvSpPr>
        <p:spPr/>
        <p:txBody>
          <a:bodyPr/>
          <a:lstStyle/>
          <a:p>
            <a:pPr marL="342900" indent="-342900">
              <a:lnSpc>
                <a:spcPct val="150000"/>
              </a:lnSpc>
              <a:buFont typeface="Arial" panose="020B0604020202020204" pitchFamily="34" charset="0"/>
              <a:buChar char="•"/>
            </a:pPr>
            <a:r>
              <a:rPr lang="fa-IR" smtClean="0"/>
              <a:t>اگه از یه الگوریتم خاصی استفاده میکنید، حتما اسم الگوریتم رو استفاده کنید.</a:t>
            </a:r>
          </a:p>
          <a:p>
            <a:pPr marL="342900" indent="-342900">
              <a:lnSpc>
                <a:spcPct val="150000"/>
              </a:lnSpc>
              <a:buFont typeface="Arial" panose="020B0604020202020204" pitchFamily="34" charset="0"/>
              <a:buChar char="•"/>
            </a:pPr>
            <a:r>
              <a:rPr lang="fa-IR" smtClean="0"/>
              <a:t>اگه از یه فرمول ریاضی مشهور استفاده میکنید، حتما اسم فرمول رو لحاظ کنید</a:t>
            </a:r>
          </a:p>
          <a:p>
            <a:pPr marL="342900" indent="-342900">
              <a:lnSpc>
                <a:spcPct val="150000"/>
              </a:lnSpc>
              <a:buFont typeface="Arial" panose="020B0604020202020204" pitchFamily="34" charset="0"/>
              <a:buChar char="•"/>
            </a:pPr>
            <a:r>
              <a:rPr lang="fa-IR" smtClean="0"/>
              <a:t>اگه از یه دیزاین پترن استفاده میکنید حتما از اسم اون دیزاین پترن استفاده کنید</a:t>
            </a:r>
            <a:endParaRPr lang="fa-IR"/>
          </a:p>
          <a:p>
            <a:pPr marL="342900" indent="-342900">
              <a:lnSpc>
                <a:spcPct val="150000"/>
              </a:lnSpc>
              <a:buFont typeface="Arial" panose="020B0604020202020204" pitchFamily="34" charset="0"/>
              <a:buChar char="•"/>
            </a:pPr>
            <a:r>
              <a:rPr lang="fa-IR" smtClean="0"/>
              <a:t>مثلا اسم </a:t>
            </a:r>
            <a:r>
              <a:rPr lang="en-US" smtClean="0"/>
              <a:t>AccountVisitor</a:t>
            </a:r>
            <a:r>
              <a:rPr lang="fa-IR" smtClean="0"/>
              <a:t> یه اسم عالی هست، اگر از پترن </a:t>
            </a:r>
            <a:r>
              <a:rPr lang="en-US" smtClean="0"/>
              <a:t>VISITOR</a:t>
            </a:r>
            <a:r>
              <a:rPr lang="fa-IR" smtClean="0"/>
              <a:t> استفاده میکنید.</a:t>
            </a:r>
          </a:p>
          <a:p>
            <a:pPr marL="342900" indent="-342900">
              <a:lnSpc>
                <a:spcPct val="150000"/>
              </a:lnSpc>
              <a:buFont typeface="Arial" panose="020B0604020202020204" pitchFamily="34" charset="0"/>
              <a:buChar char="•"/>
            </a:pPr>
            <a:r>
              <a:rPr lang="fa-IR" smtClean="0"/>
              <a:t>یا مثلا اگه از ساختار </a:t>
            </a:r>
            <a:r>
              <a:rPr lang="en-US" smtClean="0"/>
              <a:t>Queue</a:t>
            </a:r>
            <a:r>
              <a:rPr lang="fa-IR" smtClean="0"/>
              <a:t> استفاده میکنید </a:t>
            </a:r>
            <a:r>
              <a:rPr lang="en-US" smtClean="0"/>
              <a:t>JobQueue</a:t>
            </a:r>
            <a:r>
              <a:rPr lang="fa-IR" smtClean="0"/>
              <a:t> اسم خیلی خوبیه.</a:t>
            </a:r>
            <a:endParaRPr lang="fa-IR"/>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2790474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از </a:t>
            </a:r>
            <a:r>
              <a:rPr lang="en-US" smtClean="0"/>
              <a:t>Problem Domain Names</a:t>
            </a:r>
            <a:r>
              <a:rPr lang="fa-IR" smtClean="0"/>
              <a:t> استفاده کنید</a:t>
            </a:r>
            <a:endParaRPr lang="en-US"/>
          </a:p>
        </p:txBody>
      </p:sp>
      <p:sp>
        <p:nvSpPr>
          <p:cNvPr id="3" name="Content Placeholder 2"/>
          <p:cNvSpPr>
            <a:spLocks noGrp="1"/>
          </p:cNvSpPr>
          <p:nvPr>
            <p:ph idx="1"/>
          </p:nvPr>
        </p:nvSpPr>
        <p:spPr/>
        <p:txBody>
          <a:bodyPr/>
          <a:lstStyle/>
          <a:p>
            <a:r>
              <a:rPr lang="fa-IR" smtClean="0"/>
              <a:t>اگر هیچ اسم کامپیوتری مناسب پیدا نکردید از اسم های </a:t>
            </a:r>
            <a:r>
              <a:rPr lang="en-US" smtClean="0"/>
              <a:t>problem domain </a:t>
            </a:r>
            <a:r>
              <a:rPr lang="fa-IR"/>
              <a:t> </a:t>
            </a:r>
            <a:r>
              <a:rPr lang="fa-IR" smtClean="0"/>
              <a:t>استفاده کنید</a:t>
            </a:r>
          </a:p>
          <a:p>
            <a:r>
              <a:rPr lang="fa-IR" smtClean="0"/>
              <a:t>یعنی اسم هایی که با هدف پروژه به طور خاص مرتبط باشه.</a:t>
            </a:r>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3337841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mtClean="0"/>
              <a:t>زمینه معنادار اضافه کنید (</a:t>
            </a:r>
            <a:r>
              <a:rPr lang="en-US" smtClean="0"/>
              <a:t>add meaningfull context</a:t>
            </a:r>
            <a:r>
              <a:rPr lang="fa-IR" smtClean="0"/>
              <a:t>)</a:t>
            </a:r>
            <a:endParaRPr lang="en-US"/>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fa-IR" smtClean="0"/>
              <a:t>فقط چند تا اسم هستن که از روی اسم میتونی بفهمی محتوا راجع به چیه و چند تا معنی ازش برداشت نمیشه.</a:t>
            </a:r>
          </a:p>
          <a:p>
            <a:pPr marL="342900" indent="-342900">
              <a:buFont typeface="Arial" panose="020B0604020202020204" pitchFamily="34" charset="0"/>
              <a:buChar char="•"/>
            </a:pPr>
            <a:r>
              <a:rPr lang="fa-IR" smtClean="0"/>
              <a:t>اگه اسمی داری که چند تا معنی ازش برداشت میشه بهتره محتوای مربوطه رو هم به اسم بدی</a:t>
            </a:r>
          </a:p>
          <a:p>
            <a:pPr marL="342900" indent="-342900">
              <a:buFont typeface="Arial" panose="020B0604020202020204" pitchFamily="34" charset="0"/>
              <a:buChar char="•"/>
            </a:pPr>
            <a:r>
              <a:rPr lang="fa-IR" smtClean="0"/>
              <a:t>مثلا اگه چند تا متغیر واسه آدرس داری مثل: </a:t>
            </a:r>
            <a:r>
              <a:rPr lang="en-US" smtClean="0"/>
              <a:t>firstname,lastname,street,housenumber,city,state,zipcode</a:t>
            </a:r>
            <a:r>
              <a:rPr lang="fa-IR" smtClean="0"/>
              <a:t/>
            </a:r>
            <a:br>
              <a:rPr lang="fa-IR" smtClean="0"/>
            </a:br>
            <a:r>
              <a:rPr lang="fa-IR" smtClean="0"/>
              <a:t>میدونیم </a:t>
            </a:r>
            <a:r>
              <a:rPr lang="en-US" smtClean="0"/>
              <a:t>State</a:t>
            </a:r>
            <a:r>
              <a:rPr lang="fa-IR" smtClean="0"/>
              <a:t> لزوما به معنی استان نیست. بنابراین بهتره به این فیلد ها مثلا </a:t>
            </a:r>
            <a:r>
              <a:rPr lang="en-US" smtClean="0"/>
              <a:t>addr</a:t>
            </a:r>
            <a:r>
              <a:rPr lang="fa-IR" smtClean="0"/>
              <a:t> اضافه کنیم به عنوان پیشوند.</a:t>
            </a:r>
          </a:p>
          <a:p>
            <a:pPr marL="342900" indent="-342900">
              <a:buFont typeface="Arial" panose="020B0604020202020204" pitchFamily="34" charset="0"/>
              <a:buChar char="•"/>
            </a:pPr>
            <a:r>
              <a:rPr lang="fa-IR" smtClean="0"/>
              <a:t>اما راه بهتر اینه که همه رو یه کلاس کنیم. با این کار کانتکست متغیر ها هم معلوم میشه</a:t>
            </a: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6018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ادامه: مثال</a:t>
            </a:r>
            <a:endParaRPr lang="en-US"/>
          </a:p>
        </p:txBody>
      </p:sp>
      <p:sp>
        <p:nvSpPr>
          <p:cNvPr id="3" name="Content Placeholder 2"/>
          <p:cNvSpPr>
            <a:spLocks noGrp="1"/>
          </p:cNvSpPr>
          <p:nvPr>
            <p:ph idx="1"/>
          </p:nvPr>
        </p:nvSpPr>
        <p:spPr/>
        <p:txBody>
          <a:bodyPr/>
          <a:lstStyle/>
          <a:p>
            <a:r>
              <a:rPr lang="fa-IR" smtClean="0"/>
              <a:t>تابع صفحه بعد نمونه ای از تابعیه که با نگاه کردن بهش نمیشه به محتوا پی برد، باید کامل تابع رو بخونیم که متوجه بشیم. از اسامی و ساختار به راحتی نمیشه متوجه کانتکست شد.</a:t>
            </a:r>
          </a:p>
          <a:p>
            <a:r>
              <a:rPr lang="fa-IR" smtClean="0"/>
              <a:t>این تابع طولانی است. در حالی که میشه با تکه تکه کردن و تبدیل به یه کلاس اونو به یه ساختار خوشگل در اورد!</a:t>
            </a: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2516580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87928" y="143685"/>
            <a:ext cx="10695708" cy="6514290"/>
          </a:xfrm>
          <a:prstGeom prst="rect">
            <a:avLst/>
          </a:prstGeom>
        </p:spPr>
      </p:pic>
      <p:sp>
        <p:nvSpPr>
          <p:cNvPr id="2" name="Footer Placeholder 1"/>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36085654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26817" y="762000"/>
            <a:ext cx="6190300" cy="5001491"/>
          </a:xfrm>
          <a:prstGeom prst="rect">
            <a:avLst/>
          </a:prstGeom>
        </p:spPr>
      </p:pic>
      <p:pic>
        <p:nvPicPr>
          <p:cNvPr id="7" name="Picture 6"/>
          <p:cNvPicPr>
            <a:picLocks noChangeAspect="1"/>
          </p:cNvPicPr>
          <p:nvPr/>
        </p:nvPicPr>
        <p:blipFill>
          <a:blip r:embed="rId3"/>
          <a:stretch>
            <a:fillRect/>
          </a:stretch>
        </p:blipFill>
        <p:spPr>
          <a:xfrm>
            <a:off x="6417117" y="1376296"/>
            <a:ext cx="5580919" cy="4387195"/>
          </a:xfrm>
          <a:prstGeom prst="rect">
            <a:avLst/>
          </a:prstGeom>
        </p:spPr>
      </p:pic>
      <p:sp>
        <p:nvSpPr>
          <p:cNvPr id="2" name="Footer Placeholder 1"/>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13924411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زمینه چرت و پرت اضافه نکنید!</a:t>
            </a:r>
            <a:endParaRPr lang="en-US"/>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fa-IR" smtClean="0"/>
              <a:t>مثلا اگه اسم اپلیکیشن شما </a:t>
            </a:r>
            <a:r>
              <a:rPr lang="en-US"/>
              <a:t>Gas Station </a:t>
            </a:r>
            <a:r>
              <a:rPr lang="en-US" smtClean="0"/>
              <a:t>Delux</a:t>
            </a:r>
            <a:r>
              <a:rPr lang="fa-IR" smtClean="0"/>
              <a:t> عه، اضافه کردن </a:t>
            </a:r>
            <a:r>
              <a:rPr lang="en-US" smtClean="0"/>
              <a:t>GSD</a:t>
            </a:r>
            <a:r>
              <a:rPr lang="fa-IR" smtClean="0"/>
              <a:t> به اول همه کلاس های این برنامه کار اشتباهیه!</a:t>
            </a:r>
          </a:p>
          <a:p>
            <a:pPr marL="342900" indent="-342900">
              <a:buFont typeface="Arial" panose="020B0604020202020204" pitchFamily="34" charset="0"/>
              <a:buChar char="•"/>
            </a:pPr>
            <a:r>
              <a:rPr lang="fa-IR" smtClean="0"/>
              <a:t>تا جاییه که میتونید سعی کنید اسامی کوتاه باشن، اما با رعایت نکات گفته شده.</a:t>
            </a:r>
          </a:p>
          <a:p>
            <a:pPr marL="342900" indent="-342900">
              <a:buFont typeface="Arial" panose="020B0604020202020204" pitchFamily="34" charset="0"/>
              <a:buChar char="•"/>
            </a:pPr>
            <a:r>
              <a:rPr lang="fa-IR" smtClean="0"/>
              <a:t>مثلا کلاس </a:t>
            </a:r>
            <a:r>
              <a:rPr lang="en-US" smtClean="0"/>
              <a:t>accountAddress</a:t>
            </a:r>
            <a:r>
              <a:rPr lang="fa-IR" smtClean="0"/>
              <a:t> یا </a:t>
            </a:r>
            <a:r>
              <a:rPr lang="en-US" smtClean="0"/>
              <a:t>customerAddress</a:t>
            </a:r>
            <a:r>
              <a:rPr lang="fa-IR" smtClean="0"/>
              <a:t> خوبه اما </a:t>
            </a:r>
            <a:r>
              <a:rPr lang="en-US" smtClean="0"/>
              <a:t>Address</a:t>
            </a:r>
            <a:r>
              <a:rPr lang="fa-IR" smtClean="0"/>
              <a:t> خالی بهتره.</a:t>
            </a:r>
          </a:p>
          <a:p>
            <a:pPr marL="342900" indent="-342900">
              <a:buFont typeface="Arial" panose="020B0604020202020204" pitchFamily="34" charset="0"/>
              <a:buChar char="•"/>
            </a:pPr>
            <a:r>
              <a:rPr lang="fa-IR" smtClean="0"/>
              <a:t>اگه آدرس های متفاوتی دارید مثل </a:t>
            </a:r>
            <a:r>
              <a:rPr lang="en-US" smtClean="0"/>
              <a:t>MACAddress</a:t>
            </a:r>
            <a:r>
              <a:rPr lang="fa-IR" smtClean="0"/>
              <a:t> و </a:t>
            </a:r>
            <a:r>
              <a:rPr lang="en-US" smtClean="0"/>
              <a:t> PortAddress</a:t>
            </a:r>
            <a:r>
              <a:rPr lang="fa-IR" smtClean="0"/>
              <a:t> و </a:t>
            </a:r>
            <a:r>
              <a:rPr lang="en-US" smtClean="0"/>
              <a:t>URLAddress</a:t>
            </a:r>
            <a:r>
              <a:rPr lang="fa-IR" smtClean="0"/>
              <a:t> بهتره به صورت </a:t>
            </a:r>
            <a:r>
              <a:rPr lang="en-US" smtClean="0"/>
              <a:t>MAC,URL,PostalAddress</a:t>
            </a:r>
            <a:r>
              <a:rPr lang="fa-IR" smtClean="0"/>
              <a:t> باشه.</a:t>
            </a: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3030281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حرف آخر</a:t>
            </a:r>
            <a:endParaRPr lang="en-US"/>
          </a:p>
        </p:txBody>
      </p:sp>
      <p:sp>
        <p:nvSpPr>
          <p:cNvPr id="3" name="Content Placeholder 2"/>
          <p:cNvSpPr>
            <a:spLocks noGrp="1"/>
          </p:cNvSpPr>
          <p:nvPr>
            <p:ph idx="1"/>
          </p:nvPr>
        </p:nvSpPr>
        <p:spPr/>
        <p:txBody>
          <a:bodyPr/>
          <a:lstStyle/>
          <a:p>
            <a:r>
              <a:rPr lang="fa-IR" smtClean="0"/>
              <a:t>از تغییر نام متغیر ها نترسید.</a:t>
            </a:r>
          </a:p>
          <a:p>
            <a:r>
              <a:rPr lang="fa-IR" smtClean="0"/>
              <a:t>نترسید از این که با تغییر نام و ریفکتور کردن به طور صحیح، سایر افراد تیم گیج بشن.</a:t>
            </a:r>
          </a:p>
          <a:p>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2640819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1782"/>
            <a:ext cx="10894454" cy="6256596"/>
          </a:xfrm>
        </p:spPr>
        <p:txBody>
          <a:bodyPr/>
          <a:lstStyle/>
          <a:p>
            <a:r>
              <a:rPr lang="fa-IR" smtClean="0"/>
              <a:t>معلوم نیست هدف این کد چیه: </a:t>
            </a:r>
          </a:p>
          <a:p>
            <a:endParaRPr lang="fa-IR" smtClean="0"/>
          </a:p>
          <a:p>
            <a:endParaRPr lang="fa-IR"/>
          </a:p>
          <a:p>
            <a:endParaRPr lang="fa-IR" smtClean="0"/>
          </a:p>
          <a:p>
            <a:endParaRPr lang="fa-IR" smtClean="0"/>
          </a:p>
          <a:p>
            <a:r>
              <a:rPr lang="fa-IR" smtClean="0"/>
              <a:t>این نام گذاری این موارد رو مبهم میزاره:</a:t>
            </a:r>
          </a:p>
          <a:p>
            <a:pPr marL="342900" indent="-342900">
              <a:buFont typeface="Arial" panose="020B0604020202020204" pitchFamily="34" charset="0"/>
              <a:buChar char="•"/>
            </a:pPr>
            <a:r>
              <a:rPr lang="fa-IR" smtClean="0"/>
              <a:t>درون </a:t>
            </a:r>
            <a:r>
              <a:rPr lang="en-US" smtClean="0"/>
              <a:t>theList</a:t>
            </a:r>
            <a:r>
              <a:rPr lang="fa-IR" smtClean="0"/>
              <a:t> چه چیز هایی قرار میگیرن؟</a:t>
            </a:r>
          </a:p>
          <a:p>
            <a:pPr marL="342900" indent="-342900">
              <a:buFont typeface="Arial" panose="020B0604020202020204" pitchFamily="34" charset="0"/>
              <a:buChar char="•"/>
            </a:pPr>
            <a:r>
              <a:rPr lang="en-US" smtClean="0"/>
              <a:t>x[0]</a:t>
            </a:r>
            <a:r>
              <a:rPr lang="fa-IR" smtClean="0"/>
              <a:t> چیه اصلا؟</a:t>
            </a:r>
          </a:p>
          <a:p>
            <a:pPr marL="342900" indent="-342900">
              <a:buFont typeface="Arial" panose="020B0604020202020204" pitchFamily="34" charset="0"/>
              <a:buChar char="•"/>
            </a:pPr>
            <a:r>
              <a:rPr lang="fa-IR" smtClean="0"/>
              <a:t>عدد 4 چیه؟</a:t>
            </a:r>
          </a:p>
          <a:p>
            <a:pPr marL="342900" indent="-342900">
              <a:buFont typeface="Arial" panose="020B0604020202020204" pitchFamily="34" charset="0"/>
              <a:buChar char="•"/>
            </a:pPr>
            <a:r>
              <a:rPr lang="fa-IR" smtClean="0"/>
              <a:t>از لیست ریترن شده چطور باید استفاده بشه؟ فقط یه آرایه دو بعدی از اعداده صرفا</a:t>
            </a:r>
            <a:endParaRPr lang="fa-IR"/>
          </a:p>
          <a:p>
            <a:endParaRPr lang="en-US"/>
          </a:p>
        </p:txBody>
      </p:sp>
      <p:pic>
        <p:nvPicPr>
          <p:cNvPr id="4" name="Picture 3"/>
          <p:cNvPicPr>
            <a:picLocks noChangeAspect="1"/>
          </p:cNvPicPr>
          <p:nvPr/>
        </p:nvPicPr>
        <p:blipFill>
          <a:blip r:embed="rId2"/>
          <a:stretch>
            <a:fillRect/>
          </a:stretch>
        </p:blipFill>
        <p:spPr>
          <a:xfrm>
            <a:off x="598821" y="401782"/>
            <a:ext cx="7325980" cy="2383453"/>
          </a:xfrm>
          <a:prstGeom prst="rect">
            <a:avLst/>
          </a:prstGeom>
        </p:spPr>
      </p:pic>
      <p:sp>
        <p:nvSpPr>
          <p:cNvPr id="2" name="Footer Placeholder 1"/>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487117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5636"/>
            <a:ext cx="10894454" cy="6242742"/>
          </a:xfrm>
        </p:spPr>
        <p:txBody>
          <a:bodyPr/>
          <a:lstStyle/>
          <a:p>
            <a:r>
              <a:rPr lang="fa-IR" smtClean="0"/>
              <a:t>نمونه صحیح: فرض کنید کد مربوط به بازی مین یاب باشد</a:t>
            </a:r>
          </a:p>
          <a:p>
            <a:endParaRPr lang="fa-IR"/>
          </a:p>
          <a:p>
            <a:endParaRPr lang="fa-IR" smtClean="0"/>
          </a:p>
          <a:p>
            <a:endParaRPr lang="fa-IR"/>
          </a:p>
          <a:p>
            <a:endParaRPr lang="fa-IR" smtClean="0"/>
          </a:p>
          <a:p>
            <a:endParaRPr lang="fa-IR"/>
          </a:p>
          <a:p>
            <a:r>
              <a:rPr lang="fa-IR" smtClean="0"/>
              <a:t>حالا خیلی چیزا مشخص شد! عدد 4 یعنی فلگ و</a:t>
            </a:r>
            <a:r>
              <a:rPr lang="en-US" smtClean="0"/>
              <a:t>x[0]</a:t>
            </a:r>
            <a:r>
              <a:rPr lang="fa-IR" smtClean="0"/>
              <a:t> وضعیت رو توش نگه میداره.</a:t>
            </a:r>
          </a:p>
          <a:p>
            <a:r>
              <a:rPr lang="fa-IR" smtClean="0"/>
              <a:t>حالت صحیح تر:</a:t>
            </a:r>
          </a:p>
          <a:p>
            <a:endParaRPr lang="en-US"/>
          </a:p>
        </p:txBody>
      </p:sp>
      <p:pic>
        <p:nvPicPr>
          <p:cNvPr id="4" name="Picture 3"/>
          <p:cNvPicPr>
            <a:picLocks noChangeAspect="1"/>
          </p:cNvPicPr>
          <p:nvPr/>
        </p:nvPicPr>
        <p:blipFill>
          <a:blip r:embed="rId2"/>
          <a:stretch>
            <a:fillRect/>
          </a:stretch>
        </p:blipFill>
        <p:spPr>
          <a:xfrm>
            <a:off x="838200" y="900545"/>
            <a:ext cx="7591981" cy="2286001"/>
          </a:xfrm>
          <a:prstGeom prst="rect">
            <a:avLst/>
          </a:prstGeom>
        </p:spPr>
      </p:pic>
      <p:pic>
        <p:nvPicPr>
          <p:cNvPr id="5" name="Picture 4"/>
          <p:cNvPicPr>
            <a:picLocks noChangeAspect="1"/>
          </p:cNvPicPr>
          <p:nvPr/>
        </p:nvPicPr>
        <p:blipFill>
          <a:blip r:embed="rId3"/>
          <a:stretch>
            <a:fillRect/>
          </a:stretch>
        </p:blipFill>
        <p:spPr>
          <a:xfrm>
            <a:off x="838200" y="3851563"/>
            <a:ext cx="7523218" cy="2276591"/>
          </a:xfrm>
          <a:prstGeom prst="rect">
            <a:avLst/>
          </a:prstGeom>
        </p:spPr>
      </p:pic>
      <p:sp>
        <p:nvSpPr>
          <p:cNvPr id="2" name="Footer Placeholder 1"/>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2968643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از دادن اطلاعات گمراه کننده خودداری کنید</a:t>
            </a:r>
            <a:endParaRPr lang="en-US"/>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fa-IR" smtClean="0"/>
              <a:t>از عبارات و کلماتی که منظور شما با مفهوم آن ها متفاوت است استفاده نکنید.</a:t>
            </a:r>
          </a:p>
          <a:p>
            <a:pPr marL="342900" indent="-342900">
              <a:buFont typeface="Arial" panose="020B0604020202020204" pitchFamily="34" charset="0"/>
              <a:buChar char="•"/>
            </a:pPr>
            <a:r>
              <a:rPr lang="fa-IR" smtClean="0"/>
              <a:t>مثلا عبارات </a:t>
            </a:r>
            <a:r>
              <a:rPr lang="en-US" smtClean="0"/>
              <a:t>hp,aix,sco</a:t>
            </a:r>
            <a:r>
              <a:rPr lang="fa-IR" smtClean="0"/>
              <a:t> عبارات پلتفرم یونیکس هستند و ترجیحا نباید از چنین چیز هایی استفاده کنید. چون به معنایی که در یونیکس دارند جا افتاده شده است.</a:t>
            </a:r>
          </a:p>
          <a:p>
            <a:pPr marL="342900" indent="-342900">
              <a:buFont typeface="Arial" panose="020B0604020202020204" pitchFamily="34" charset="0"/>
              <a:buChar char="•"/>
            </a:pPr>
            <a:r>
              <a:rPr lang="fa-IR" smtClean="0"/>
              <a:t>همچنین به یه گروه مثلا اکانت نگید </a:t>
            </a:r>
            <a:r>
              <a:rPr lang="en-US" smtClean="0"/>
              <a:t>accountList</a:t>
            </a:r>
            <a:r>
              <a:rPr lang="fa-IR" smtClean="0"/>
              <a:t> مگه این که واقعا لیست باشن. بهتره بگید </a:t>
            </a:r>
            <a:r>
              <a:rPr lang="en-US" smtClean="0"/>
              <a:t>accountGroup</a:t>
            </a:r>
            <a:r>
              <a:rPr lang="fa-IR" smtClean="0"/>
              <a:t> یا </a:t>
            </a:r>
            <a:r>
              <a:rPr lang="en-US" smtClean="0"/>
              <a:t>accounts</a:t>
            </a:r>
            <a:r>
              <a:rPr lang="fa-IR" smtClean="0"/>
              <a:t> یا </a:t>
            </a:r>
            <a:r>
              <a:rPr lang="en-US" smtClean="0"/>
              <a:t>bunchOfAccounts</a:t>
            </a:r>
            <a:r>
              <a:rPr lang="fa-IR" smtClean="0"/>
              <a:t>.</a:t>
            </a:r>
          </a:p>
          <a:p>
            <a:pPr marL="342900" indent="-342900">
              <a:buFont typeface="Arial" panose="020B0604020202020204" pitchFamily="34" charset="0"/>
              <a:buChar char="•"/>
            </a:pPr>
            <a:r>
              <a:rPr lang="fa-IR" smtClean="0"/>
              <a:t>از نام گذاری دو چیز به صورتی که نام ها شبیه هم باشن و گمراه کننده بشن اجتناب کنید</a:t>
            </a:r>
            <a:br>
              <a:rPr lang="fa-IR" smtClean="0"/>
            </a:br>
            <a:r>
              <a:rPr lang="fa-IR" smtClean="0"/>
              <a:t>مثلا </a:t>
            </a:r>
            <a:r>
              <a:rPr lang="en-US" sz="2000"/>
              <a:t>XYZControllerForEfficientHandlingOfStrings</a:t>
            </a:r>
            <a:r>
              <a:rPr lang="en-US" sz="2000" smtClean="0"/>
              <a:t> </a:t>
            </a:r>
            <a:r>
              <a:rPr lang="fa-IR" sz="2000" smtClean="0"/>
              <a:t> و </a:t>
            </a:r>
            <a:r>
              <a:rPr lang="en-US" sz="2000"/>
              <a:t>XYZControllerForEfficientStorageOfStrings</a:t>
            </a:r>
            <a:r>
              <a:rPr lang="en-US" sz="2000" smtClean="0"/>
              <a:t> </a:t>
            </a:r>
            <a:endParaRPr lang="fa-IR"/>
          </a:p>
          <a:p>
            <a:pPr marL="342900" indent="-342900">
              <a:buFont typeface="Arial" panose="020B0604020202020204" pitchFamily="34" charset="0"/>
              <a:buChar char="•"/>
            </a:pPr>
            <a:r>
              <a:rPr lang="fa-IR" smtClean="0"/>
              <a:t>استفاده نکردن از حرف بزرگ </a:t>
            </a:r>
            <a:r>
              <a:rPr lang="en-US" smtClean="0"/>
              <a:t>O</a:t>
            </a:r>
            <a:r>
              <a:rPr lang="fa-IR" smtClean="0"/>
              <a:t> و حرف کوچک </a:t>
            </a:r>
            <a:r>
              <a:rPr lang="en-US" smtClean="0"/>
              <a:t>l</a:t>
            </a:r>
            <a:r>
              <a:rPr lang="fa-IR" smtClean="0"/>
              <a:t> به عنوان متغیر (با صفر و یک اشتباه گرفته میشه)</a:t>
            </a:r>
          </a:p>
          <a:p>
            <a:endParaRPr lang="en-US"/>
          </a:p>
        </p:txBody>
      </p:sp>
      <p:pic>
        <p:nvPicPr>
          <p:cNvPr id="6" name="Picture 5"/>
          <p:cNvPicPr>
            <a:picLocks noChangeAspect="1"/>
          </p:cNvPicPr>
          <p:nvPr/>
        </p:nvPicPr>
        <p:blipFill>
          <a:blip r:embed="rId2"/>
          <a:stretch>
            <a:fillRect/>
          </a:stretch>
        </p:blipFill>
        <p:spPr>
          <a:xfrm>
            <a:off x="1286625" y="4558145"/>
            <a:ext cx="2423556" cy="1789486"/>
          </a:xfrm>
          <a:prstGeom prst="rect">
            <a:avLst/>
          </a:prstGeom>
        </p:spPr>
      </p:pic>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20037214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تمایز های معنی دار ایجاد کنید</a:t>
            </a:r>
            <a:endParaRPr lang="en-US"/>
          </a:p>
        </p:txBody>
      </p:sp>
      <p:sp>
        <p:nvSpPr>
          <p:cNvPr id="3" name="Content Placeholder 2"/>
          <p:cNvSpPr>
            <a:spLocks noGrp="1"/>
          </p:cNvSpPr>
          <p:nvPr>
            <p:ph idx="1"/>
          </p:nvPr>
        </p:nvSpPr>
        <p:spPr/>
        <p:txBody>
          <a:bodyPr/>
          <a:lstStyle/>
          <a:p>
            <a:r>
              <a:rPr lang="fa-IR" smtClean="0"/>
              <a:t>وقتی دو تا متغیر جدا دارین، اسامی متغیر ها هم باید تمایز رو برسونه</a:t>
            </a:r>
          </a:p>
          <a:p>
            <a:r>
              <a:rPr lang="fa-IR" smtClean="0"/>
              <a:t>اضافه کردن عدد یا حروف بی مفهوم صرفا برای تکراری نبودن اسامی اشتباه است</a:t>
            </a:r>
          </a:p>
          <a:p>
            <a:r>
              <a:rPr lang="fa-IR" smtClean="0"/>
              <a:t>از متغیر های </a:t>
            </a:r>
            <a:r>
              <a:rPr lang="en-US" smtClean="0"/>
              <a:t>a1,a2,a3,…</a:t>
            </a:r>
            <a:r>
              <a:rPr lang="fa-IR" smtClean="0"/>
              <a:t> استفاده نکنید. این ها درسته گمراه کننده نیستن(مثل قبل) اما اطلاعی نمیرسونن.</a:t>
            </a:r>
          </a:p>
          <a:p>
            <a:endParaRPr lang="fa-IR"/>
          </a:p>
          <a:p>
            <a:endParaRPr lang="fa-IR" smtClean="0"/>
          </a:p>
          <a:p>
            <a:endParaRPr lang="fa-IR"/>
          </a:p>
          <a:p>
            <a:endParaRPr lang="fa-IR" smtClean="0"/>
          </a:p>
          <a:p>
            <a:r>
              <a:rPr lang="fa-IR" smtClean="0"/>
              <a:t>بهتره تو این مثال از </a:t>
            </a:r>
            <a:r>
              <a:rPr lang="en-US" smtClean="0"/>
              <a:t>source</a:t>
            </a:r>
            <a:r>
              <a:rPr lang="fa-IR" smtClean="0"/>
              <a:t> و </a:t>
            </a:r>
            <a:r>
              <a:rPr lang="en-US" smtClean="0"/>
              <a:t>destination</a:t>
            </a:r>
            <a:r>
              <a:rPr lang="fa-IR" smtClean="0"/>
              <a:t> استفاده بشه.</a:t>
            </a:r>
          </a:p>
          <a:p>
            <a:endParaRPr lang="en-US"/>
          </a:p>
        </p:txBody>
      </p:sp>
      <p:pic>
        <p:nvPicPr>
          <p:cNvPr id="4" name="Picture 3"/>
          <p:cNvPicPr>
            <a:picLocks noChangeAspect="1"/>
          </p:cNvPicPr>
          <p:nvPr/>
        </p:nvPicPr>
        <p:blipFill>
          <a:blip r:embed="rId2"/>
          <a:stretch>
            <a:fillRect/>
          </a:stretch>
        </p:blipFill>
        <p:spPr>
          <a:xfrm>
            <a:off x="713509" y="2590801"/>
            <a:ext cx="7813559" cy="1692938"/>
          </a:xfrm>
          <a:prstGeom prst="rect">
            <a:avLst/>
          </a:prstGeom>
        </p:spPr>
      </p:pic>
      <p:sp>
        <p:nvSpPr>
          <p:cNvPr id="5" name="Footer Placeholder 4"/>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469192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0945"/>
            <a:ext cx="10894454" cy="6367433"/>
          </a:xfrm>
        </p:spPr>
        <p:txBody>
          <a:bodyPr/>
          <a:lstStyle/>
          <a:p>
            <a:r>
              <a:rPr lang="fa-IR" smtClean="0"/>
              <a:t>استفاده از </a:t>
            </a:r>
            <a:r>
              <a:rPr lang="en-US" smtClean="0"/>
              <a:t>noise words</a:t>
            </a:r>
            <a:r>
              <a:rPr lang="fa-IR" smtClean="0"/>
              <a:t>: </a:t>
            </a:r>
          </a:p>
          <a:p>
            <a:r>
              <a:rPr lang="fa-IR" smtClean="0"/>
              <a:t>مثلا یه متغیر </a:t>
            </a:r>
            <a:r>
              <a:rPr lang="en-US" smtClean="0"/>
              <a:t>Product</a:t>
            </a:r>
            <a:r>
              <a:rPr lang="fa-IR" smtClean="0"/>
              <a:t> داریم، بعدش دو تا متغیر اضافه میکنیم: </a:t>
            </a:r>
            <a:r>
              <a:rPr lang="en-US" smtClean="0"/>
              <a:t>ProductInfo</a:t>
            </a:r>
            <a:r>
              <a:rPr lang="fa-IR" smtClean="0"/>
              <a:t> و </a:t>
            </a:r>
            <a:r>
              <a:rPr lang="en-US" smtClean="0"/>
              <a:t>ProductData</a:t>
            </a:r>
            <a:r>
              <a:rPr lang="fa-IR" smtClean="0"/>
              <a:t>. کلمه های </a:t>
            </a:r>
            <a:r>
              <a:rPr lang="en-US" smtClean="0"/>
              <a:t>Data</a:t>
            </a:r>
            <a:r>
              <a:rPr lang="fa-IR" smtClean="0"/>
              <a:t> و </a:t>
            </a:r>
            <a:r>
              <a:rPr lang="en-US" smtClean="0"/>
              <a:t>Info</a:t>
            </a:r>
            <a:r>
              <a:rPr lang="fa-IR" smtClean="0"/>
              <a:t> هم معنی هستن و باعث اشتباه میشن.</a:t>
            </a:r>
          </a:p>
          <a:p>
            <a:r>
              <a:rPr lang="fa-IR" smtClean="0"/>
              <a:t>بنابراین وقتی دو متغیر داریم، اسم هر کدوم هم باید یه معنی متفاوتی بده</a:t>
            </a:r>
          </a:p>
          <a:p>
            <a:endParaRPr lang="fa-IR" smtClean="0"/>
          </a:p>
          <a:p>
            <a:r>
              <a:rPr lang="fa-IR" smtClean="0"/>
              <a:t>اسم های بی معنی: </a:t>
            </a:r>
            <a:r>
              <a:rPr lang="en-US" smtClean="0"/>
              <a:t>variable,NameString,Tabe (for table)</a:t>
            </a:r>
            <a:endParaRPr lang="fa-IR" smtClean="0"/>
          </a:p>
          <a:p>
            <a:r>
              <a:rPr lang="fa-IR" smtClean="0"/>
              <a:t>اگر یه کلاس داریم به اسم </a:t>
            </a:r>
            <a:r>
              <a:rPr lang="en-US" smtClean="0"/>
              <a:t>Customer</a:t>
            </a:r>
            <a:r>
              <a:rPr lang="fa-IR" smtClean="0"/>
              <a:t> دیگه نباید کلاس </a:t>
            </a:r>
            <a:r>
              <a:rPr lang="en-US" smtClean="0"/>
              <a:t>CustomerObject</a:t>
            </a:r>
            <a:r>
              <a:rPr lang="fa-IR" smtClean="0"/>
              <a:t> داشته باشیم. چون تمایز رو نمیرسونه.</a:t>
            </a:r>
          </a:p>
          <a:p>
            <a:r>
              <a:rPr lang="fa-IR" smtClean="0"/>
              <a:t>مثال اسامی غیر قابل تشخیص از هم در صورت نبود قرارداد:</a:t>
            </a:r>
          </a:p>
          <a:p>
            <a:pPr marL="342900" indent="-342900">
              <a:buFont typeface="Arial" panose="020B0604020202020204" pitchFamily="34" charset="0"/>
              <a:buChar char="•"/>
            </a:pPr>
            <a:r>
              <a:rPr lang="en-US" smtClean="0"/>
              <a:t>moneyAmount and money</a:t>
            </a:r>
          </a:p>
          <a:p>
            <a:pPr marL="342900" indent="-342900">
              <a:buFont typeface="Arial" panose="020B0604020202020204" pitchFamily="34" charset="0"/>
              <a:buChar char="•"/>
            </a:pPr>
            <a:r>
              <a:rPr lang="en-US" smtClean="0"/>
              <a:t>customerInfo and customer</a:t>
            </a:r>
          </a:p>
          <a:p>
            <a:pPr marL="342900" indent="-342900">
              <a:buFont typeface="Arial" panose="020B0604020202020204" pitchFamily="34" charset="0"/>
              <a:buChar char="•"/>
            </a:pPr>
            <a:r>
              <a:rPr lang="en-US" smtClean="0"/>
              <a:t>accountData and account</a:t>
            </a:r>
          </a:p>
          <a:p>
            <a:pPr marL="342900" indent="-342900">
              <a:buFont typeface="Arial" panose="020B0604020202020204" pitchFamily="34" charset="0"/>
              <a:buChar char="•"/>
            </a:pPr>
            <a:r>
              <a:rPr lang="en-US" smtClean="0"/>
              <a:t>message and theMessage</a:t>
            </a:r>
            <a:endParaRPr lang="fa-IR" smtClean="0"/>
          </a:p>
        </p:txBody>
      </p:sp>
      <p:sp>
        <p:nvSpPr>
          <p:cNvPr id="2" name="Footer Placeholder 1"/>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2868366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استفاده از اسامی قابل تلفظ</a:t>
            </a:r>
            <a:endParaRPr lang="en-US"/>
          </a:p>
        </p:txBody>
      </p:sp>
      <p:sp>
        <p:nvSpPr>
          <p:cNvPr id="3" name="Content Placeholder 2"/>
          <p:cNvSpPr>
            <a:spLocks noGrp="1"/>
          </p:cNvSpPr>
          <p:nvPr>
            <p:ph idx="1"/>
          </p:nvPr>
        </p:nvSpPr>
        <p:spPr/>
        <p:txBody>
          <a:bodyPr/>
          <a:lstStyle/>
          <a:p>
            <a:pPr algn="r"/>
            <a:r>
              <a:rPr lang="fa-IR" smtClean="0"/>
              <a:t>اگر قابل تلفظ نباشن اسم ها نمیتونی بخونی واسه خودت و این طوری میشه:</a:t>
            </a:r>
          </a:p>
          <a:p>
            <a:pPr algn="l" rtl="0"/>
            <a:r>
              <a:rPr lang="en-US" smtClean="0"/>
              <a:t> </a:t>
            </a:r>
            <a:r>
              <a:rPr lang="en-US"/>
              <a:t>“</a:t>
            </a:r>
            <a:r>
              <a:rPr lang="en-US" smtClean="0"/>
              <a:t>Well,over </a:t>
            </a:r>
            <a:r>
              <a:rPr lang="en-US"/>
              <a:t>here on the bee cee arr three cee enn tee we have a pee ess zee kyew int, see?”</a:t>
            </a:r>
            <a:r>
              <a:rPr lang="en-US" smtClean="0"/>
              <a:t> </a:t>
            </a:r>
            <a:endParaRPr lang="fa-IR" smtClean="0"/>
          </a:p>
          <a:p>
            <a:r>
              <a:rPr lang="fa-IR" smtClean="0"/>
              <a:t>استفاده از </a:t>
            </a:r>
            <a:r>
              <a:rPr lang="en-US" smtClean="0"/>
              <a:t>genymdhms</a:t>
            </a:r>
            <a:r>
              <a:rPr lang="fa-IR" smtClean="0"/>
              <a:t> برای خلاصه کردن </a:t>
            </a:r>
            <a:r>
              <a:rPr lang="en-US"/>
              <a:t>generation date, year, month, day, </a:t>
            </a:r>
            <a:r>
              <a:rPr lang="en-US" smtClean="0"/>
              <a:t>hour,minute,and </a:t>
            </a:r>
            <a:r>
              <a:rPr lang="en-US"/>
              <a:t>second</a:t>
            </a:r>
            <a:r>
              <a:rPr lang="en-US" smtClean="0"/>
              <a:t> </a:t>
            </a:r>
            <a:r>
              <a:rPr lang="fa-IR" smtClean="0"/>
              <a:t>. خب به جاش از </a:t>
            </a:r>
            <a:r>
              <a:rPr lang="en-US" smtClean="0"/>
              <a:t>generationTimestamp</a:t>
            </a:r>
            <a:r>
              <a:rPr lang="fa-IR" smtClean="0"/>
              <a:t> استفاده کن یا اسمی بزار که بتونی تلفظ کنی</a:t>
            </a:r>
          </a:p>
          <a:p>
            <a:r>
              <a:rPr lang="en-US" smtClean="0"/>
              <a:t/>
            </a:r>
            <a:br>
              <a:rPr lang="en-US" smtClean="0"/>
            </a:br>
            <a:endParaRPr lang="en-US"/>
          </a:p>
        </p:txBody>
      </p:sp>
      <p:pic>
        <p:nvPicPr>
          <p:cNvPr id="4" name="Picture 3"/>
          <p:cNvPicPr>
            <a:picLocks noChangeAspect="1"/>
          </p:cNvPicPr>
          <p:nvPr/>
        </p:nvPicPr>
        <p:blipFill>
          <a:blip r:embed="rId2"/>
          <a:stretch>
            <a:fillRect/>
          </a:stretch>
        </p:blipFill>
        <p:spPr>
          <a:xfrm>
            <a:off x="405276" y="3879273"/>
            <a:ext cx="5772659" cy="1911476"/>
          </a:xfrm>
          <a:prstGeom prst="rect">
            <a:avLst/>
          </a:prstGeom>
        </p:spPr>
      </p:pic>
      <p:pic>
        <p:nvPicPr>
          <p:cNvPr id="5" name="Picture 4"/>
          <p:cNvPicPr>
            <a:picLocks noChangeAspect="1"/>
          </p:cNvPicPr>
          <p:nvPr/>
        </p:nvPicPr>
        <p:blipFill>
          <a:blip r:embed="rId3"/>
          <a:stretch>
            <a:fillRect/>
          </a:stretch>
        </p:blipFill>
        <p:spPr>
          <a:xfrm>
            <a:off x="6218721" y="3879273"/>
            <a:ext cx="5946857" cy="1834669"/>
          </a:xfrm>
          <a:prstGeom prst="rect">
            <a:avLst/>
          </a:prstGeom>
        </p:spPr>
      </p:pic>
      <p:sp>
        <p:nvSpPr>
          <p:cNvPr id="6" name="Footer Placeholder 5"/>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2719839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اسامی قابل جستجو انتخاب کنید</a:t>
            </a:r>
            <a:endParaRPr lang="en-US"/>
          </a:p>
        </p:txBody>
      </p:sp>
      <p:sp>
        <p:nvSpPr>
          <p:cNvPr id="3" name="Content Placeholder 2"/>
          <p:cNvSpPr>
            <a:spLocks noGrp="1"/>
          </p:cNvSpPr>
          <p:nvPr>
            <p:ph idx="1"/>
          </p:nvPr>
        </p:nvSpPr>
        <p:spPr/>
        <p:txBody>
          <a:bodyPr/>
          <a:lstStyle/>
          <a:p>
            <a:r>
              <a:rPr lang="fa-IR" smtClean="0"/>
              <a:t>مثلا متغیر </a:t>
            </a:r>
            <a:r>
              <a:rPr lang="en-US"/>
              <a:t>MAX_CLASSES_PER_STUDENT</a:t>
            </a:r>
            <a:r>
              <a:rPr lang="en-US" smtClean="0"/>
              <a:t> </a:t>
            </a:r>
            <a:r>
              <a:rPr lang="fa-IR" smtClean="0"/>
              <a:t> خیلی قابل جستجو تره تا عدد 7 !</a:t>
            </a:r>
          </a:p>
          <a:p>
            <a:r>
              <a:rPr lang="fa-IR" smtClean="0"/>
              <a:t>اسم های خیلی کوچک (مثلا تک حرفی ها) رو خیلی سخت میشه سرچ کرد.</a:t>
            </a:r>
            <a:endParaRPr lang="en-US" smtClean="0"/>
          </a:p>
          <a:p>
            <a:r>
              <a:rPr lang="fa-IR" smtClean="0"/>
              <a:t>سعی کنید از اسامی تک حرفی تنها در تابع های خیلی کوچیک استفاده کنید</a:t>
            </a:r>
            <a:endParaRPr lang="en-US"/>
          </a:p>
        </p:txBody>
      </p:sp>
      <p:sp>
        <p:nvSpPr>
          <p:cNvPr id="4" name="Oval 3"/>
          <p:cNvSpPr/>
          <p:nvPr/>
        </p:nvSpPr>
        <p:spPr>
          <a:xfrm>
            <a:off x="1876218" y="2770909"/>
            <a:ext cx="8818418" cy="2161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690172" y="3445099"/>
            <a:ext cx="7190510" cy="1246495"/>
          </a:xfrm>
          <a:prstGeom prst="rect">
            <a:avLst/>
          </a:prstGeom>
          <a:noFill/>
        </p:spPr>
        <p:txBody>
          <a:bodyPr wrap="square" rtlCol="0">
            <a:spAutoFit/>
          </a:bodyPr>
          <a:lstStyle/>
          <a:p>
            <a:r>
              <a:rPr lang="en-US" sz="2500" i="1">
                <a:solidFill>
                  <a:schemeClr val="bg1"/>
                </a:solidFill>
              </a:rPr>
              <a:t>The length of a name should correspond to the size of its scope</a:t>
            </a:r>
            <a:r>
              <a:rPr lang="en-US" sz="2500" smtClean="0">
                <a:solidFill>
                  <a:schemeClr val="bg1"/>
                </a:solidFill>
              </a:rPr>
              <a:t> </a:t>
            </a:r>
            <a:br>
              <a:rPr lang="en-US" sz="2500" smtClean="0">
                <a:solidFill>
                  <a:schemeClr val="bg1"/>
                </a:solidFill>
              </a:rPr>
            </a:br>
            <a:endParaRPr lang="en-US" sz="2500">
              <a:solidFill>
                <a:schemeClr val="bg1"/>
              </a:solidFill>
            </a:endParaRPr>
          </a:p>
        </p:txBody>
      </p:sp>
      <p:sp>
        <p:nvSpPr>
          <p:cNvPr id="6" name="Footer Placeholder 5"/>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37492246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852</TotalTime>
  <Words>1676</Words>
  <Application>Microsoft Office PowerPoint</Application>
  <PresentationFormat>Widescreen</PresentationFormat>
  <Paragraphs>170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B Homa</vt:lpstr>
      <vt:lpstr>B Nazanin</vt:lpstr>
      <vt:lpstr>Calibri</vt:lpstr>
      <vt:lpstr>Calibri Light</vt:lpstr>
      <vt:lpstr>Office Theme</vt:lpstr>
      <vt:lpstr>Clean Code</vt:lpstr>
      <vt:lpstr>از نام هایی استفاده کنید که مقصود شما را مشخص کند</vt:lpstr>
      <vt:lpstr>PowerPoint Presentation</vt:lpstr>
      <vt:lpstr>PowerPoint Presentation</vt:lpstr>
      <vt:lpstr>از دادن اطلاعات گمراه کننده خودداری کنید</vt:lpstr>
      <vt:lpstr>تمایز های معنی دار ایجاد کنید</vt:lpstr>
      <vt:lpstr>PowerPoint Presentation</vt:lpstr>
      <vt:lpstr>استفاده از اسامی قابل تلفظ</vt:lpstr>
      <vt:lpstr>اسامی قابل جستجو انتخاب کنید</vt:lpstr>
      <vt:lpstr>PowerPoint Presentation</vt:lpstr>
      <vt:lpstr>کد گذاری نکنید</vt:lpstr>
      <vt:lpstr>کد گذاری نکنید- Hungarian notation</vt:lpstr>
      <vt:lpstr>کد گذاری نکنید- Member Prefixes</vt:lpstr>
      <vt:lpstr>کد گذاری نکنید-Interfaces and Implementations</vt:lpstr>
      <vt:lpstr>از نگاشت ذهنی پرهیز کنید</vt:lpstr>
      <vt:lpstr>نام گذاری کلاس ها</vt:lpstr>
      <vt:lpstr>نام گذاری تابع ها</vt:lpstr>
      <vt:lpstr>بانمک نباشید! Don’t Be Cute</vt:lpstr>
      <vt:lpstr>برای هر مفهوم یک کلمه انتخب کنید</vt:lpstr>
      <vt:lpstr>از جناس استفاده نکنید(یه کلمه برای چند کار)</vt:lpstr>
      <vt:lpstr>از Solution Domain Names استفاده کنید</vt:lpstr>
      <vt:lpstr>از Problem Domain Names استفاده کنید</vt:lpstr>
      <vt:lpstr>زمینه معنادار اضافه کنید (add meaningfull context)</vt:lpstr>
      <vt:lpstr>ادامه: مثال</vt:lpstr>
      <vt:lpstr>PowerPoint Presentation</vt:lpstr>
      <vt:lpstr>PowerPoint Presentation</vt:lpstr>
      <vt:lpstr>زمینه چرت و پرت اضافه نکنید!</vt:lpstr>
      <vt:lpstr>حرف آخر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Damirchi</dc:creator>
  <cp:lastModifiedBy>Hamed Damirchi</cp:lastModifiedBy>
  <cp:revision>107</cp:revision>
  <dcterms:created xsi:type="dcterms:W3CDTF">2021-06-10T18:35:19Z</dcterms:created>
  <dcterms:modified xsi:type="dcterms:W3CDTF">2021-07-25T14:53:09Z</dcterms:modified>
</cp:coreProperties>
</file>