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62311" y="534837"/>
            <a:ext cx="2971800" cy="458788"/>
          </a:xfrm>
          <a:prstGeom prst="rect">
            <a:avLst/>
          </a:prstGeom>
        </p:spPr>
        <p:txBody>
          <a:bodyPr vert="horz" lIns="91440" tIns="45720" rIns="91440" bIns="45720" rtlCol="0"/>
          <a:lstStyle>
            <a:lvl1pPr algn="l">
              <a:defRPr sz="1200"/>
            </a:lvl1pPr>
          </a:lstStyle>
          <a:p>
            <a:r>
              <a:rPr lang="en-US" smtClean="0"/>
              <a:t>Headeeer</a:t>
            </a:r>
            <a:endParaRPr lang="en-US"/>
          </a:p>
        </p:txBody>
      </p:sp>
    </p:spTree>
    <p:extLst>
      <p:ext uri="{BB962C8B-B14F-4D97-AF65-F5344CB8AC3E}">
        <p14:creationId xmlns:p14="http://schemas.microsoft.com/office/powerpoint/2010/main" val="2624691954"/>
      </p:ext>
    </p:extLst>
  </p:cSld>
  <p:clrMap bg1="dk1" tx1="lt1" bg2="dk2" tx2="lt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Headeeer</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57C25-8D88-4FFB-A0A7-CF8090276EDE}"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A9BA-6DEE-4646-BBFC-46A0FCDDDBB1}" type="slidenum">
              <a:rPr lang="en-US" smtClean="0"/>
              <a:t>‹#›</a:t>
            </a:fld>
            <a:endParaRPr lang="en-US"/>
          </a:p>
        </p:txBody>
      </p:sp>
    </p:spTree>
    <p:extLst>
      <p:ext uri="{BB962C8B-B14F-4D97-AF65-F5344CB8AC3E}">
        <p14:creationId xmlns:p14="http://schemas.microsoft.com/office/powerpoint/2010/main" val="150134775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CDAC74-F177-4D11-B553-6072E2AFE4E3}" type="datetime1">
              <a:rPr lang="en-US" smtClean="0"/>
              <a:t>7/25/2021</a:t>
            </a:fld>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3993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279FB-0F5D-4946-BD27-E7E8AD108C4F}" type="datetime1">
              <a:rPr lang="en-US" smtClean="0"/>
              <a:t>7/25/2021</a:t>
            </a:fld>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94163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1A31BE-8F9B-4F62-AA54-0D3C344D7357}" type="datetime1">
              <a:rPr lang="en-US" smtClean="0"/>
              <a:t>7/25/2021</a:t>
            </a:fld>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0538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1972"/>
            <a:ext cx="10894454" cy="734096"/>
          </a:xfrm>
        </p:spPr>
        <p:txBody>
          <a:bodyPr>
            <a:normAutofit/>
          </a:bodyPr>
          <a:lstStyle>
            <a:lvl1pPr algn="r" rtl="1">
              <a:defRPr sz="3300" baseline="0">
                <a:cs typeface="B Homa" panose="00000400000000000000" pitchFamily="2" charset="-78"/>
              </a:defRPr>
            </a:lvl1pPr>
          </a:lstStyle>
          <a:p>
            <a:r>
              <a:rPr lang="fa-IR" smtClean="0"/>
              <a:t>متن هدر بالا</a:t>
            </a:r>
            <a:endParaRPr lang="en-US"/>
          </a:p>
        </p:txBody>
      </p:sp>
      <p:sp>
        <p:nvSpPr>
          <p:cNvPr id="3" name="Content Placeholder 2"/>
          <p:cNvSpPr>
            <a:spLocks noGrp="1"/>
          </p:cNvSpPr>
          <p:nvPr>
            <p:ph idx="1" hasCustomPrompt="1"/>
          </p:nvPr>
        </p:nvSpPr>
        <p:spPr>
          <a:xfrm>
            <a:off x="838200" y="1146220"/>
            <a:ext cx="10894454" cy="5512158"/>
          </a:xfrm>
        </p:spPr>
        <p:txBody>
          <a:bodyPr/>
          <a:lstStyle>
            <a:lvl1pPr marL="0" indent="0" algn="r" rtl="1">
              <a:buFont typeface="Arial" panose="020B0604020202020204" pitchFamily="34" charset="0"/>
              <a:buNone/>
              <a:defRPr sz="2500" baseline="0">
                <a:cs typeface="B Nazanin" panose="00000400000000000000" pitchFamily="2" charset="-78"/>
              </a:defRPr>
            </a:lvl1pPr>
            <a:lvl2pPr algn="r" rtl="1">
              <a:defRPr/>
            </a:lvl2pPr>
            <a:lvl3pPr algn="r" rtl="1">
              <a:defRPr/>
            </a:lvl3pPr>
            <a:lvl4pPr algn="r" rtl="1">
              <a:defRPr/>
            </a:lvl4pPr>
            <a:lvl5pPr algn="r" rtl="1">
              <a:defRPr/>
            </a:lvl5pPr>
          </a:lstStyle>
          <a:p>
            <a:pPr lvl="0"/>
            <a:r>
              <a:rPr lang="fa-IR" smtClean="0"/>
              <a:t>جزئیات</a:t>
            </a:r>
          </a:p>
          <a:p>
            <a:pPr lvl="0"/>
            <a:endParaRPr lang="fa-IR" smtClean="0"/>
          </a:p>
        </p:txBody>
      </p:sp>
      <p:sp>
        <p:nvSpPr>
          <p:cNvPr id="8" name="Date Placeholder 7"/>
          <p:cNvSpPr>
            <a:spLocks noGrp="1"/>
          </p:cNvSpPr>
          <p:nvPr>
            <p:ph type="dt" sz="half" idx="10"/>
          </p:nvPr>
        </p:nvSpPr>
        <p:spPr/>
        <p:txBody>
          <a:bodyPr/>
          <a:lstStyle/>
          <a:p>
            <a:fld id="{3DAE5448-E712-486C-AD29-35D001117370}" type="datetime1">
              <a:rPr lang="en-US" smtClean="0"/>
              <a:t>7/25/2021</a:t>
            </a:fld>
            <a:endParaRPr lang="en-US"/>
          </a:p>
        </p:txBody>
      </p:sp>
      <p:sp>
        <p:nvSpPr>
          <p:cNvPr id="9" name="Footer Placeholder 8"/>
          <p:cNvSpPr>
            <a:spLocks noGrp="1"/>
          </p:cNvSpPr>
          <p:nvPr>
            <p:ph type="ftr" sz="quarter" idx="11"/>
          </p:nvPr>
        </p:nvSpPr>
        <p:spPr>
          <a:xfrm>
            <a:off x="162058" y="139409"/>
            <a:ext cx="2194776" cy="365125"/>
          </a:xfrm>
        </p:spPr>
        <p:txBody>
          <a:bodyPr/>
          <a:lstStyle>
            <a:lvl1pPr>
              <a:defRPr sz="1400"/>
            </a:lvl1pPr>
          </a:lstStyle>
          <a:p>
            <a:pPr algn="l"/>
            <a:r>
              <a:rPr lang="en-US" smtClean="0"/>
              <a:t>Author: Hamed Damirchi</a:t>
            </a:r>
            <a:endParaRPr lang="en-US"/>
          </a:p>
        </p:txBody>
      </p:sp>
      <p:sp>
        <p:nvSpPr>
          <p:cNvPr id="10" name="Slide Number Placeholder 9"/>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82416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0DB496-6A6D-4C18-A46B-A9FB81D9F279}" type="datetime1">
              <a:rPr lang="en-US" smtClean="0"/>
              <a:t>7/25/2021</a:t>
            </a:fld>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907021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DBC8B4-D1A1-44B3-98E7-2C016CB6EE62}" type="datetime1">
              <a:rPr lang="en-US" smtClean="0"/>
              <a:t>7/25/2021</a:t>
            </a:fld>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14371389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A6EE6A-124C-4077-A828-4AD016DA1331}" type="datetime1">
              <a:rPr lang="en-US" smtClean="0"/>
              <a:t>7/25/2021</a:t>
            </a:fld>
            <a:endParaRPr lang="en-US"/>
          </a:p>
        </p:txBody>
      </p:sp>
      <p:sp>
        <p:nvSpPr>
          <p:cNvPr id="8" name="Footer Placeholder 7"/>
          <p:cNvSpPr>
            <a:spLocks noGrp="1"/>
          </p:cNvSpPr>
          <p:nvPr>
            <p:ph type="ftr" sz="quarter" idx="11"/>
          </p:nvPr>
        </p:nvSpPr>
        <p:spPr/>
        <p:txBody>
          <a:bodyPr/>
          <a:lstStyle/>
          <a:p>
            <a:r>
              <a:rPr lang="en-US" smtClean="0"/>
              <a:t>Author: Hamed Damirchi</a:t>
            </a:r>
            <a:endParaRPr lang="en-US"/>
          </a:p>
        </p:txBody>
      </p:sp>
      <p:sp>
        <p:nvSpPr>
          <p:cNvPr id="9" name="Slide Number Placeholder 8"/>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7606692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192A73-87A3-481C-89FF-9A2393944311}" type="datetime1">
              <a:rPr lang="en-US" smtClean="0"/>
              <a:t>7/25/2021</a:t>
            </a:fld>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
        <p:nvSpPr>
          <p:cNvPr id="5" name="Slide Number Placeholder 4"/>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57735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8EB4A-2801-4038-A5B2-CA074B79DB11}" type="datetime1">
              <a:rPr lang="en-US" smtClean="0"/>
              <a:t>7/25/2021</a:t>
            </a:fld>
            <a:endParaRPr lang="en-US"/>
          </a:p>
        </p:txBody>
      </p:sp>
      <p:sp>
        <p:nvSpPr>
          <p:cNvPr id="3" name="Footer Placeholder 2"/>
          <p:cNvSpPr>
            <a:spLocks noGrp="1"/>
          </p:cNvSpPr>
          <p:nvPr>
            <p:ph type="ftr" sz="quarter" idx="11"/>
          </p:nvPr>
        </p:nvSpPr>
        <p:spPr/>
        <p:txBody>
          <a:bodyPr/>
          <a:lstStyle/>
          <a:p>
            <a:r>
              <a:rPr lang="en-US" smtClean="0"/>
              <a:t>Author: Hamed Damirchi</a:t>
            </a:r>
            <a:endParaRPr lang="en-US"/>
          </a:p>
        </p:txBody>
      </p:sp>
      <p:sp>
        <p:nvSpPr>
          <p:cNvPr id="4" name="Slide Number Placeholder 3"/>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22926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BD189C-77C8-4D17-8712-977B4F2BDE61}" type="datetime1">
              <a:rPr lang="en-US" smtClean="0"/>
              <a:t>7/25/2021</a:t>
            </a:fld>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23699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71EA8E-0E66-4DDF-B0EE-03F4A9AC30A7}" type="datetime1">
              <a:rPr lang="en-US" smtClean="0"/>
              <a:t>7/25/2021</a:t>
            </a:fld>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7127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B7809-C474-4B52-BF21-B414707AD5FF}" type="datetime1">
              <a:rPr lang="en-US" smtClean="0"/>
              <a:t>7/25/2021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Author: Hamed Damirchi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C1AB-F8D3-4487-A8BA-D79B883219C9}" type="slidenum">
              <a:rPr lang="en-US" smtClean="0"/>
              <a:t>‹#›</a:t>
            </a:fld>
            <a:endParaRPr lang="en-US"/>
          </a:p>
        </p:txBody>
      </p:sp>
    </p:spTree>
    <p:extLst>
      <p:ext uri="{BB962C8B-B14F-4D97-AF65-F5344CB8AC3E}">
        <p14:creationId xmlns:p14="http://schemas.microsoft.com/office/powerpoint/2010/main" val="81040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meddamirchi3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7learn.com/programming/what-is-open-closed-princip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Clean Code</a:t>
            </a:r>
            <a:endParaRPr lang="en-US"/>
          </a:p>
        </p:txBody>
      </p:sp>
      <p:sp>
        <p:nvSpPr>
          <p:cNvPr id="3" name="Subtitle 2"/>
          <p:cNvSpPr>
            <a:spLocks noGrp="1"/>
          </p:cNvSpPr>
          <p:nvPr>
            <p:ph type="subTitle" idx="1"/>
          </p:nvPr>
        </p:nvSpPr>
        <p:spPr/>
        <p:txBody>
          <a:bodyPr/>
          <a:lstStyle/>
          <a:p>
            <a:r>
              <a:rPr lang="en-US" smtClean="0"/>
              <a:t>Chapter 3: Functions</a:t>
            </a:r>
            <a:endParaRPr lang="en-US"/>
          </a:p>
        </p:txBody>
      </p:sp>
      <p:sp>
        <p:nvSpPr>
          <p:cNvPr id="4" name="TextBox 3"/>
          <p:cNvSpPr txBox="1"/>
          <p:nvPr/>
        </p:nvSpPr>
        <p:spPr>
          <a:xfrm>
            <a:off x="1267691" y="5349875"/>
            <a:ext cx="965661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A</a:t>
            </a:r>
            <a:r>
              <a:rPr lang="en-US" smtClean="0"/>
              <a:t>uthor</a:t>
            </a:r>
            <a:r>
              <a:rPr lang="en-US" smtClean="0"/>
              <a:t>: Hamed Damirchi</a:t>
            </a:r>
          </a:p>
          <a:p>
            <a:pPr algn="ctr"/>
            <a:r>
              <a:rPr lang="en-US" smtClean="0">
                <a:hlinkClick r:id="rId2"/>
              </a:rPr>
              <a:t>hameddamirchi32@gmail.com</a:t>
            </a:r>
            <a:endParaRPr lang="en-US" smtClean="0"/>
          </a:p>
          <a:p>
            <a:pPr algn="ctr"/>
            <a:r>
              <a:rPr lang="en-US" smtClean="0"/>
              <a:t>github.com/hamed98</a:t>
            </a:r>
          </a:p>
          <a:p>
            <a:pPr algn="ctr"/>
            <a:r>
              <a:rPr lang="en-US" smtClean="0"/>
              <a:t>linkedin.com/in/hamed-damirchi-ba4085178</a:t>
            </a:r>
            <a:r>
              <a:rPr lang="en-US"/>
              <a:t>/</a:t>
            </a:r>
          </a:p>
        </p:txBody>
      </p:sp>
    </p:spTree>
    <p:extLst>
      <p:ext uri="{BB962C8B-B14F-4D97-AF65-F5344CB8AC3E}">
        <p14:creationId xmlns:p14="http://schemas.microsoft.com/office/powerpoint/2010/main" val="172871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خواندن کد از بالا به پایین(</a:t>
            </a:r>
            <a:r>
              <a:rPr lang="en-US" smtClean="0"/>
              <a:t>step-down rule</a:t>
            </a:r>
            <a:r>
              <a:rPr lang="fa-IR" smtClean="0"/>
              <a:t>)</a:t>
            </a:r>
            <a:endParaRPr lang="en-US"/>
          </a:p>
        </p:txBody>
      </p:sp>
      <p:sp>
        <p:nvSpPr>
          <p:cNvPr id="3" name="Content Placeholder 2"/>
          <p:cNvSpPr>
            <a:spLocks noGrp="1"/>
          </p:cNvSpPr>
          <p:nvPr>
            <p:ph idx="1"/>
          </p:nvPr>
        </p:nvSpPr>
        <p:spPr/>
        <p:txBody>
          <a:bodyPr/>
          <a:lstStyle/>
          <a:p>
            <a:r>
              <a:rPr lang="fa-IR" smtClean="0"/>
              <a:t>ما میخوایم کد طوری باشه که بتونیم عین یه روایت از بالا به پایین بخونیم(یعنی از سطح بالای انتزاع بیاییم به سطح پایین انتزاع)</a:t>
            </a:r>
          </a:p>
          <a:p>
            <a:r>
              <a:rPr lang="fa-IR" smtClean="0"/>
              <a:t>بنابراین وقتی از یه تابع میریم تو یه تابع دیگه، باید حتما یه لول اومده باشیم پایین تر</a:t>
            </a:r>
            <a:endParaRPr lang="en-US" smtClean="0"/>
          </a:p>
          <a:p>
            <a:r>
              <a:rPr lang="fa-IR" smtClean="0"/>
              <a:t>باید بتونیم برنامه رو به صورت چند </a:t>
            </a:r>
            <a:r>
              <a:rPr lang="en-US" smtClean="0"/>
              <a:t>TO paragraph</a:t>
            </a:r>
            <a:r>
              <a:rPr lang="fa-IR" smtClean="0"/>
              <a:t> بگیم. مثلا واسه مثال کتاب:</a:t>
            </a:r>
          </a:p>
          <a:p>
            <a:endParaRPr lang="fa-IR"/>
          </a:p>
          <a:p>
            <a:endParaRPr lang="fa-IR" smtClean="0"/>
          </a:p>
          <a:p>
            <a:endParaRPr lang="fa-IR"/>
          </a:p>
          <a:p>
            <a:endParaRPr lang="fa-IR" smtClean="0"/>
          </a:p>
          <a:p>
            <a:endParaRPr lang="fa-IR"/>
          </a:p>
          <a:p>
            <a:endParaRPr lang="fa-IR" smtClean="0"/>
          </a:p>
          <a:p>
            <a:r>
              <a:rPr lang="fa-IR" smtClean="0"/>
              <a:t>میبینیم که هر </a:t>
            </a:r>
            <a:r>
              <a:rPr lang="en-US" smtClean="0"/>
              <a:t>TO</a:t>
            </a:r>
            <a:r>
              <a:rPr lang="fa-IR"/>
              <a:t> </a:t>
            </a:r>
            <a:r>
              <a:rPr lang="fa-IR" smtClean="0"/>
              <a:t>یعنی هر تابع، یک سطح عمیق تر میشه تو کد.</a:t>
            </a:r>
          </a:p>
          <a:p>
            <a:endParaRPr lang="en-US"/>
          </a:p>
        </p:txBody>
      </p:sp>
      <p:pic>
        <p:nvPicPr>
          <p:cNvPr id="4" name="Picture 3"/>
          <p:cNvPicPr>
            <a:picLocks noChangeAspect="1"/>
          </p:cNvPicPr>
          <p:nvPr/>
        </p:nvPicPr>
        <p:blipFill>
          <a:blip r:embed="rId2"/>
          <a:stretch>
            <a:fillRect/>
          </a:stretch>
        </p:blipFill>
        <p:spPr>
          <a:xfrm>
            <a:off x="802037" y="2964873"/>
            <a:ext cx="10966779" cy="2729345"/>
          </a:xfrm>
          <a:prstGeom prst="rect">
            <a:avLst/>
          </a:prstGeom>
        </p:spPr>
      </p:pic>
      <p:sp>
        <p:nvSpPr>
          <p:cNvPr id="5" name="Footer Placeholder 4"/>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90102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109"/>
            <a:ext cx="10894454" cy="6478269"/>
          </a:xfrm>
        </p:spPr>
        <p:txBody>
          <a:bodyPr/>
          <a:lstStyle/>
          <a:p>
            <a:r>
              <a:rPr lang="fa-IR" smtClean="0"/>
              <a:t>میدونیم که خیلی سخته واسه برنامه نویسا که بخوان از این قاعده "هر تابع یک سطح انتزاع" پیروی کنن.</a:t>
            </a:r>
          </a:p>
          <a:p>
            <a:r>
              <a:rPr lang="fa-IR" smtClean="0"/>
              <a:t>اما خیلی مهمه که این کارو کنن و اگه از </a:t>
            </a:r>
            <a:r>
              <a:rPr lang="en-US" smtClean="0"/>
              <a:t>TO-paragraph</a:t>
            </a:r>
            <a:r>
              <a:rPr lang="fa-IR" smtClean="0"/>
              <a:t> استفاده کنن خیلی بهشون کمک میکنه</a:t>
            </a:r>
          </a:p>
          <a:p>
            <a:r>
              <a:rPr lang="fa-IR" smtClean="0"/>
              <a:t>این قاعده کلید "هر تابع یک کار" است.</a:t>
            </a:r>
            <a:endParaRPr lang="en-US"/>
          </a:p>
        </p:txBody>
      </p:sp>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82622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mtClean="0"/>
              <a:t>چگونه از </a:t>
            </a:r>
            <a:r>
              <a:rPr lang="en-US" smtClean="0"/>
              <a:t>switch</a:t>
            </a:r>
            <a:r>
              <a:rPr lang="fa-IR" smtClean="0"/>
              <a:t> استفاده کنیم؟</a:t>
            </a:r>
            <a:endParaRPr lang="en-US"/>
          </a:p>
        </p:txBody>
      </p:sp>
      <p:sp>
        <p:nvSpPr>
          <p:cNvPr id="3" name="Content Placeholder 2"/>
          <p:cNvSpPr>
            <a:spLocks noGrp="1"/>
          </p:cNvSpPr>
          <p:nvPr>
            <p:ph idx="1"/>
          </p:nvPr>
        </p:nvSpPr>
        <p:spPr/>
        <p:txBody>
          <a:bodyPr/>
          <a:lstStyle/>
          <a:p>
            <a:r>
              <a:rPr lang="fa-IR" smtClean="0"/>
              <a:t>سوییچ ها طبیعتا قاعده "یک کار" را نقض میکنن</a:t>
            </a:r>
          </a:p>
          <a:p>
            <a:r>
              <a:rPr lang="fa-IR" smtClean="0"/>
              <a:t>باید سوییچ ها رو با پولیمورفیسم هندل کنیم و از سوییچ تو یه تابع پابلیک استفاده نکنیم، بزاریمش تو یه تابع پرایوت تو یه کلاس.</a:t>
            </a:r>
          </a:p>
          <a:p>
            <a:r>
              <a:rPr lang="fa-IR" smtClean="0"/>
              <a:t>کد روبرو خیلی چیزا رو نقض میکنه.</a:t>
            </a:r>
            <a:endParaRPr lang="en-US"/>
          </a:p>
        </p:txBody>
      </p:sp>
      <p:pic>
        <p:nvPicPr>
          <p:cNvPr id="4" name="Picture 3"/>
          <p:cNvPicPr>
            <a:picLocks noChangeAspect="1"/>
          </p:cNvPicPr>
          <p:nvPr/>
        </p:nvPicPr>
        <p:blipFill>
          <a:blip r:embed="rId2"/>
          <a:stretch>
            <a:fillRect/>
          </a:stretch>
        </p:blipFill>
        <p:spPr>
          <a:xfrm>
            <a:off x="838200" y="2327796"/>
            <a:ext cx="6039246" cy="4012653"/>
          </a:xfrm>
          <a:prstGeom prst="rect">
            <a:avLst/>
          </a:prstGeom>
        </p:spPr>
      </p:pic>
      <p:sp>
        <p:nvSpPr>
          <p:cNvPr id="5" name="Footer Placeholder 4"/>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40867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18"/>
            <a:ext cx="10894454" cy="6450560"/>
          </a:xfrm>
        </p:spPr>
        <p:txBody>
          <a:bodyPr/>
          <a:lstStyle/>
          <a:p>
            <a:pPr marL="342900" indent="-342900">
              <a:lnSpc>
                <a:spcPct val="150000"/>
              </a:lnSpc>
              <a:buFont typeface="Arial" panose="020B0604020202020204" pitchFamily="34" charset="0"/>
              <a:buChar char="•"/>
            </a:pPr>
            <a:r>
              <a:rPr lang="fa-IR" smtClean="0"/>
              <a:t>اول این که این کد بلنده و با اضافه شدن هر نوع جدید کارمند، طولانی تر هم میشه</a:t>
            </a:r>
          </a:p>
          <a:p>
            <a:pPr marL="342900" indent="-342900">
              <a:lnSpc>
                <a:spcPct val="150000"/>
              </a:lnSpc>
              <a:buFont typeface="Arial" panose="020B0604020202020204" pitchFamily="34" charset="0"/>
              <a:buChar char="•"/>
            </a:pPr>
            <a:r>
              <a:rPr lang="fa-IR" smtClean="0"/>
              <a:t>دوم این که بیشتر از یک کار انجام میده</a:t>
            </a:r>
          </a:p>
          <a:p>
            <a:pPr marL="342900" indent="-342900">
              <a:lnSpc>
                <a:spcPct val="150000"/>
              </a:lnSpc>
              <a:buFont typeface="Arial" panose="020B0604020202020204" pitchFamily="34" charset="0"/>
              <a:buChar char="•"/>
            </a:pPr>
            <a:r>
              <a:rPr lang="fa-IR" smtClean="0"/>
              <a:t>سوم این که قاعده </a:t>
            </a:r>
            <a:r>
              <a:rPr lang="en-US" smtClean="0"/>
              <a:t>Single Response Principle(SRP)</a:t>
            </a:r>
            <a:r>
              <a:rPr lang="fa-IR" smtClean="0"/>
              <a:t> رو نقض میکنه، چون بیش از یک دلیل واسه تغییر این تابع (کلاس) هست.( این قاعده مهمیه!)</a:t>
            </a:r>
          </a:p>
          <a:p>
            <a:pPr marL="342900" indent="-342900">
              <a:lnSpc>
                <a:spcPct val="150000"/>
              </a:lnSpc>
              <a:buFont typeface="Arial" panose="020B0604020202020204" pitchFamily="34" charset="0"/>
              <a:buChar char="•"/>
            </a:pPr>
            <a:r>
              <a:rPr lang="fa-IR" smtClean="0"/>
              <a:t>چهارم این که قاعده </a:t>
            </a:r>
            <a:r>
              <a:rPr lang="en-US" smtClean="0"/>
              <a:t>Open Closed Principle</a:t>
            </a:r>
            <a:r>
              <a:rPr lang="fa-IR" smtClean="0"/>
              <a:t> رو نقض میکنه، چون وقتی یه تایپ جدید اضافه شد باید تغییر کنه.</a:t>
            </a:r>
            <a:r>
              <a:rPr lang="en-US"/>
              <a:t> </a:t>
            </a:r>
            <a:r>
              <a:rPr lang="en-US">
                <a:hlinkClick r:id="rId2"/>
              </a:rPr>
              <a:t>https://</a:t>
            </a:r>
            <a:r>
              <a:rPr lang="en-US" smtClean="0">
                <a:hlinkClick r:id="rId2"/>
              </a:rPr>
              <a:t>7learn.com/programming/what-is-open-closed-principle</a:t>
            </a:r>
            <a:endParaRPr lang="fa-IR" smtClean="0"/>
          </a:p>
          <a:p>
            <a:pPr marL="342900" indent="-342900">
              <a:lnSpc>
                <a:spcPct val="150000"/>
              </a:lnSpc>
              <a:buFont typeface="Arial" panose="020B0604020202020204" pitchFamily="34" charset="0"/>
              <a:buChar char="•"/>
            </a:pPr>
            <a:r>
              <a:rPr lang="fa-IR" smtClean="0"/>
              <a:t>اما مشکل اصلی این تابع اینه که خیلی تابع های دیگه هم میتونن باشن که چنین ساختاری دارن. مثلا</a:t>
            </a:r>
            <a:r>
              <a:rPr lang="en-US" smtClean="0"/>
              <a:t> isPayDay()</a:t>
            </a:r>
            <a:r>
              <a:rPr lang="fa-IR" smtClean="0"/>
              <a:t> یا </a:t>
            </a:r>
            <a:r>
              <a:rPr lang="en-US" smtClean="0"/>
              <a:t>deliverPay()</a:t>
            </a:r>
            <a:r>
              <a:rPr lang="fa-IR" smtClean="0"/>
              <a:t>.</a:t>
            </a:r>
          </a:p>
        </p:txBody>
      </p:sp>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985637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18"/>
            <a:ext cx="10894454" cy="6450560"/>
          </a:xfrm>
        </p:spPr>
        <p:txBody>
          <a:bodyPr/>
          <a:lstStyle/>
          <a:p>
            <a:r>
              <a:rPr lang="fa-IR" smtClean="0"/>
              <a:t>راه حل اینه که از دیزاین پترن فکتوری استفاده کنیم و سوییچ رو تو یه تابع پرایوت دفن کنیم و نذاریم کسی ببینه اونو.</a:t>
            </a:r>
          </a:p>
          <a:p>
            <a:r>
              <a:rPr lang="fa-IR" smtClean="0"/>
              <a:t>در اصل باید این سوییچ ور موقع ایجاد کارمند داشته باشیم و از پولیمورفیسم استفاده کنیم:</a:t>
            </a:r>
          </a:p>
          <a:p>
            <a:endParaRPr lang="fa-IR" smtClean="0"/>
          </a:p>
        </p:txBody>
      </p:sp>
      <p:pic>
        <p:nvPicPr>
          <p:cNvPr id="4" name="Picture 3"/>
          <p:cNvPicPr>
            <a:picLocks noChangeAspect="1"/>
          </p:cNvPicPr>
          <p:nvPr/>
        </p:nvPicPr>
        <p:blipFill>
          <a:blip r:embed="rId2"/>
          <a:stretch>
            <a:fillRect/>
          </a:stretch>
        </p:blipFill>
        <p:spPr>
          <a:xfrm>
            <a:off x="404665" y="1408273"/>
            <a:ext cx="7852644" cy="5250105"/>
          </a:xfrm>
          <a:prstGeom prst="rect">
            <a:avLst/>
          </a:prstGeom>
        </p:spPr>
      </p:pic>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1238414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از اسم توصیفی برای تابع استفاده کنید</a:t>
            </a:r>
            <a:endParaRPr lang="en-US"/>
          </a:p>
        </p:txBody>
      </p:sp>
      <p:sp>
        <p:nvSpPr>
          <p:cNvPr id="3" name="Content Placeholder 2"/>
          <p:cNvSpPr>
            <a:spLocks noGrp="1"/>
          </p:cNvSpPr>
          <p:nvPr>
            <p:ph idx="1"/>
          </p:nvPr>
        </p:nvSpPr>
        <p:spPr/>
        <p:txBody>
          <a:bodyPr/>
          <a:lstStyle/>
          <a:p>
            <a:r>
              <a:rPr lang="fa-IR" smtClean="0"/>
              <a:t>در </a:t>
            </a:r>
            <a:r>
              <a:rPr lang="en-US" smtClean="0"/>
              <a:t>Listing3-7</a:t>
            </a:r>
            <a:r>
              <a:rPr lang="fa-IR" smtClean="0"/>
              <a:t> این  رعایت شده</a:t>
            </a:r>
          </a:p>
          <a:p>
            <a:r>
              <a:rPr lang="fa-IR" smtClean="0"/>
              <a:t>حتی برای تابع های کوچیک یکی دو خطی هم یه اسم خوب که توصیف کننده باشه انتخاب کنید.</a:t>
            </a:r>
          </a:p>
          <a:p>
            <a:r>
              <a:rPr lang="fa-IR" smtClean="0"/>
              <a:t>هر چه قدر تابع کوچیکتر باشه راحت تر میتونی اسم توصیفی واسش بزاری</a:t>
            </a:r>
          </a:p>
          <a:p>
            <a:r>
              <a:rPr lang="fa-IR" smtClean="0"/>
              <a:t>یه اسم بلند واضح بهتر از یه اسم کوتاهیه که واضح نیست</a:t>
            </a:r>
          </a:p>
          <a:p>
            <a:r>
              <a:rPr lang="fa-IR" smtClean="0"/>
              <a:t>یه اسم بلند توصیفی بهتر از یه کامنت بلندیه که توصیف کنه کار تابع رو</a:t>
            </a:r>
          </a:p>
          <a:p>
            <a:r>
              <a:rPr lang="fa-IR" smtClean="0"/>
              <a:t>هیچ اشکالی نداره اگه وقت زیادی واسه انتخاب اسم صرف کنید، حتی میتونی اسم های مختلفی رو انتخاب کنی</a:t>
            </a:r>
          </a:p>
          <a:p>
            <a:r>
              <a:rPr lang="fa-IR" smtClean="0"/>
              <a:t>خیلی وقت ها سعی تو انتخاب اسم مناسب باعث میشه که بخشی از ساختار کد رو تغییر بدی</a:t>
            </a:r>
          </a:p>
          <a:p>
            <a:r>
              <a:rPr lang="fa-IR" smtClean="0"/>
              <a:t>تو اسم های تابع یه کلاس، میتونی از لغت های شبیه هم استفاده کنی، طوری که انگار داره یه روایت گفته میشه. مثال:</a:t>
            </a:r>
            <a:r>
              <a:rPr lang="en-US" smtClean="0"/>
              <a:t> Listing3-7</a:t>
            </a:r>
            <a:endParaRPr lang="fa-IR" smtClean="0"/>
          </a:p>
          <a:p>
            <a:endParaRPr lang="fa-IR" smtClean="0"/>
          </a:p>
          <a:p>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41469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آرگومان تابع</a:t>
            </a:r>
            <a:endParaRPr lang="en-US"/>
          </a:p>
        </p:txBody>
      </p:sp>
      <p:sp>
        <p:nvSpPr>
          <p:cNvPr id="3" name="Content Placeholder 2"/>
          <p:cNvSpPr>
            <a:spLocks noGrp="1"/>
          </p:cNvSpPr>
          <p:nvPr>
            <p:ph idx="1"/>
          </p:nvPr>
        </p:nvSpPr>
        <p:spPr/>
        <p:txBody>
          <a:bodyPr/>
          <a:lstStyle/>
          <a:p>
            <a:r>
              <a:rPr lang="fa-IR" smtClean="0"/>
              <a:t>تعداد آرگومان ایده آل صفره، بعد یک بعد دو. از سه آرگومان باید تا حد ممکن اجتناب بشه، بیشتر از اون نباید استفاده بشه(مگر این که توجیه خیلی خوبی واسش باشه)</a:t>
            </a:r>
          </a:p>
          <a:p>
            <a:r>
              <a:rPr lang="fa-IR" smtClean="0"/>
              <a:t>اگه تابع ها ورودی نداشته باشن خیلی راحت میتونی به صورت داستان کد رو بخونی</a:t>
            </a:r>
          </a:p>
          <a:p>
            <a:r>
              <a:rPr lang="fa-IR" smtClean="0"/>
              <a:t>مهم* علت: آرگومان یه سطح انتزال پایین تر از تابعه. و مجبوری وارد جزئیات بشی.</a:t>
            </a:r>
            <a:endParaRPr lang="en-US" smtClean="0"/>
          </a:p>
          <a:p>
            <a:r>
              <a:rPr lang="fa-IR" smtClean="0"/>
              <a:t>مثال: </a:t>
            </a:r>
            <a:r>
              <a:rPr lang="en-US" smtClean="0"/>
              <a:t>Listing3-7 stringbuffer</a:t>
            </a:r>
          </a:p>
          <a:p>
            <a:r>
              <a:rPr lang="fa-IR" smtClean="0"/>
              <a:t>مهم*: علت دیگه: تست کردن سخت میشه، باید همه ترکیبات ممکن واسه ورودی رو تست کنی.</a:t>
            </a:r>
          </a:p>
          <a:p>
            <a:r>
              <a:rPr lang="fa-IR" smtClean="0"/>
              <a:t>آرگومان های </a:t>
            </a:r>
            <a:r>
              <a:rPr lang="en-US" smtClean="0"/>
              <a:t>out</a:t>
            </a:r>
            <a:r>
              <a:rPr lang="fa-IR" smtClean="0"/>
              <a:t> کار رو به مراتب سخت تر میکنه مثل </a:t>
            </a:r>
            <a:r>
              <a:rPr lang="en-US" sz="2000"/>
              <a:t>includeSetupPageInto(StringBuffer pageText). </a:t>
            </a:r>
            <a:br>
              <a:rPr lang="en-US" sz="2000"/>
            </a:br>
            <a:endParaRPr lang="fa-IR" sz="2000" smtClean="0"/>
          </a:p>
          <a:p>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878364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آرگومان-فرم های رایج تابع تک ورودی</a:t>
            </a:r>
            <a:r>
              <a:rPr lang="en-US" smtClean="0"/>
              <a:t> </a:t>
            </a:r>
            <a:r>
              <a:rPr lang="fa-IR" smtClean="0"/>
              <a:t>(</a:t>
            </a:r>
            <a:r>
              <a:rPr lang="en-US" smtClean="0"/>
              <a:t>monadic</a:t>
            </a:r>
            <a:r>
              <a:rPr lang="fa-IR" smtClean="0"/>
              <a:t>)</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fa-IR" smtClean="0"/>
              <a:t>در دو حالت باید یه تابع تک ورودی باشه:</a:t>
            </a:r>
          </a:p>
          <a:p>
            <a:pPr marL="1028700" lvl="1" indent="-342900"/>
            <a:r>
              <a:rPr lang="fa-IR" smtClean="0">
                <a:cs typeface="B Nazanin" panose="00000400000000000000" pitchFamily="2" charset="-78"/>
              </a:rPr>
              <a:t>1- یه سوال راجع به ورودی پرسیده میشه(مثلا </a:t>
            </a:r>
            <a:r>
              <a:rPr lang="en-US" smtClean="0">
                <a:cs typeface="B Nazanin" panose="00000400000000000000" pitchFamily="2" charset="-78"/>
              </a:rPr>
              <a:t>isExist</a:t>
            </a:r>
            <a:r>
              <a:rPr lang="fa-IR" smtClean="0">
                <a:cs typeface="B Nazanin" panose="00000400000000000000" pitchFamily="2" charset="-78"/>
              </a:rPr>
              <a:t>)</a:t>
            </a:r>
          </a:p>
          <a:p>
            <a:pPr marL="1028700" lvl="1" indent="-342900"/>
            <a:r>
              <a:rPr lang="fa-IR" smtClean="0">
                <a:cs typeface="B Nazanin" panose="00000400000000000000" pitchFamily="2" charset="-78"/>
              </a:rPr>
              <a:t>2-یه عمل روی ورودی انجام میشه و تبدیل به یه چیز دیگه میشه و ریترن میشه</a:t>
            </a:r>
          </a:p>
          <a:p>
            <a:pPr marL="342900" indent="-342900">
              <a:buFont typeface="Arial" panose="020B0604020202020204" pitchFamily="34" charset="0"/>
              <a:buChar char="•"/>
            </a:pPr>
            <a:r>
              <a:rPr lang="fa-IR" smtClean="0"/>
              <a:t>نام گذاری تابع طوری باشه که تمایز این دو حالت مشخص بشه.</a:t>
            </a:r>
          </a:p>
          <a:p>
            <a:pPr marL="342900" indent="-342900">
              <a:buFont typeface="Arial" panose="020B0604020202020204" pitchFamily="34" charset="0"/>
              <a:buChar char="•"/>
            </a:pPr>
            <a:r>
              <a:rPr lang="fa-IR" smtClean="0"/>
              <a:t>حالت سوم کمتر مرسوم:ایونت، از تک ورودی استفاده میشه که </a:t>
            </a:r>
            <a:r>
              <a:rPr lang="en-US" smtClean="0"/>
              <a:t>State</a:t>
            </a:r>
            <a:r>
              <a:rPr lang="fa-IR" smtClean="0"/>
              <a:t> سیستم تغییر کنه.</a:t>
            </a:r>
          </a:p>
          <a:p>
            <a:pPr marL="342900" indent="-342900">
              <a:buFont typeface="Arial" panose="020B0604020202020204" pitchFamily="34" charset="0"/>
              <a:buChar char="•"/>
            </a:pPr>
            <a:r>
              <a:rPr lang="fa-IR" smtClean="0"/>
              <a:t>مثلا </a:t>
            </a:r>
            <a:r>
              <a:rPr lang="en-US"/>
              <a:t>void passwordAttemptFailedNtimes(int attempts) </a:t>
            </a:r>
            <a:br>
              <a:rPr lang="en-US"/>
            </a:br>
            <a:endParaRPr lang="fa-IR" smtClean="0"/>
          </a:p>
          <a:p>
            <a:pPr marL="342900" indent="-342900">
              <a:buFont typeface="Arial" panose="020B0604020202020204" pitchFamily="34" charset="0"/>
              <a:buChar char="•"/>
            </a:pPr>
            <a:r>
              <a:rPr lang="fa-IR" smtClean="0"/>
              <a:t>*: </a:t>
            </a:r>
            <a:r>
              <a:rPr lang="en-US" smtClean="0"/>
              <a:t>StringBuffertransform(StringBuffer </a:t>
            </a:r>
            <a:r>
              <a:rPr lang="en-US"/>
              <a:t>in) </a:t>
            </a:r>
            <a:r>
              <a:rPr lang="fa-IR" smtClean="0"/>
              <a:t> بهتر از </a:t>
            </a:r>
            <a:r>
              <a:rPr lang="en-US"/>
              <a:t>void transform-(StringBuffer out) </a:t>
            </a:r>
            <a:br>
              <a:rPr lang="en-US"/>
            </a:br>
            <a:r>
              <a:rPr lang="en-US"/>
              <a:t/>
            </a:r>
            <a:br>
              <a:rPr lang="en-US"/>
            </a:br>
            <a:endParaRPr lang="fa-IR" smtClean="0"/>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199159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آرگومان-فلگ</a:t>
            </a:r>
            <a:endParaRPr lang="en-US"/>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fa-IR" smtClean="0"/>
              <a:t>استفاده از فلگ تو ورودی تابع کار خوبی نیست!</a:t>
            </a:r>
          </a:p>
          <a:p>
            <a:pPr marL="342900" indent="-342900">
              <a:buFont typeface="Arial" panose="020B0604020202020204" pitchFamily="34" charset="0"/>
              <a:buChar char="•"/>
            </a:pPr>
            <a:r>
              <a:rPr lang="fa-IR" smtClean="0"/>
              <a:t>چون باعث میشه تابع از "تک کاره" بودن خارج بشه</a:t>
            </a:r>
          </a:p>
          <a:p>
            <a:pPr marL="342900" indent="-342900">
              <a:buFont typeface="Arial" panose="020B0604020202020204" pitchFamily="34" charset="0"/>
              <a:buChar char="•"/>
            </a:pPr>
            <a:r>
              <a:rPr lang="fa-IR" smtClean="0"/>
              <a:t>بهتره دو تابع جدا بنویسیم، یکی برای </a:t>
            </a:r>
            <a:r>
              <a:rPr lang="en-US" smtClean="0"/>
              <a:t>true</a:t>
            </a:r>
            <a:r>
              <a:rPr lang="fa-IR" smtClean="0"/>
              <a:t> و یکی </a:t>
            </a:r>
            <a:r>
              <a:rPr lang="en-US" smtClean="0"/>
              <a:t>false</a:t>
            </a:r>
          </a:p>
          <a:p>
            <a:pPr marL="342900" indent="-342900">
              <a:buFont typeface="Arial" panose="020B0604020202020204" pitchFamily="34" charset="0"/>
              <a:buChar char="•"/>
            </a:pPr>
            <a:r>
              <a:rPr lang="fa-IR" smtClean="0"/>
              <a:t>در </a:t>
            </a:r>
            <a:r>
              <a:rPr lang="en-US" smtClean="0"/>
              <a:t>Listing3-7</a:t>
            </a:r>
            <a:r>
              <a:rPr lang="fa-IR" smtClean="0"/>
              <a:t> بهتره به جای </a:t>
            </a:r>
            <a:r>
              <a:rPr lang="en-US" smtClean="0"/>
              <a:t>render(isSuite)</a:t>
            </a:r>
            <a:r>
              <a:rPr lang="fa-IR" smtClean="0"/>
              <a:t> این دو تابع رو بنویسیم:</a:t>
            </a:r>
            <a:br>
              <a:rPr lang="fa-IR" smtClean="0"/>
            </a:br>
            <a:r>
              <a:rPr lang="en-US"/>
              <a:t>renderForSuite() </a:t>
            </a:r>
            <a:r>
              <a:rPr lang="fa-IR"/>
              <a:t> </a:t>
            </a:r>
            <a:r>
              <a:rPr lang="fa-IR" smtClean="0"/>
              <a:t>و </a:t>
            </a:r>
            <a:r>
              <a:rPr lang="en-US"/>
              <a:t>renderForSingleTest() </a:t>
            </a:r>
            <a:endParaRPr lang="fa-IR" smtClean="0"/>
          </a:p>
          <a:p>
            <a:pPr marL="342900" indent="-342900">
              <a:buFont typeface="Arial" panose="020B0604020202020204" pitchFamily="34" charset="0"/>
              <a:buChar char="•"/>
            </a:pPr>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20601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آرگومان- دو ورودی (</a:t>
            </a:r>
            <a:r>
              <a:rPr lang="en-US" smtClean="0"/>
              <a:t>Dyadic</a:t>
            </a:r>
            <a:r>
              <a:rPr lang="fa-IR" smtClean="0"/>
              <a:t>)</a:t>
            </a:r>
            <a:endParaRPr lang="en-US"/>
          </a:p>
        </p:txBody>
      </p:sp>
      <p:sp>
        <p:nvSpPr>
          <p:cNvPr id="3" name="Content Placeholder 2"/>
          <p:cNvSpPr>
            <a:spLocks noGrp="1"/>
          </p:cNvSpPr>
          <p:nvPr>
            <p:ph idx="1"/>
          </p:nvPr>
        </p:nvSpPr>
        <p:spPr/>
        <p:txBody>
          <a:bodyPr/>
          <a:lstStyle/>
          <a:p>
            <a:r>
              <a:rPr lang="fa-IR" smtClean="0"/>
              <a:t>تابع با دو ورودی سخت تر قابل درکه نسبت به تک ورودی</a:t>
            </a:r>
          </a:p>
          <a:p>
            <a:r>
              <a:rPr lang="fa-IR" smtClean="0"/>
              <a:t>مثلا </a:t>
            </a:r>
            <a:r>
              <a:rPr lang="en-US" smtClean="0"/>
              <a:t>writeField(name)</a:t>
            </a:r>
            <a:r>
              <a:rPr lang="fa-IR" smtClean="0"/>
              <a:t> و </a:t>
            </a:r>
            <a:r>
              <a:rPr lang="en-US" smtClean="0"/>
              <a:t>writeField(outputStream,name)</a:t>
            </a:r>
            <a:endParaRPr lang="fa-IR" smtClean="0"/>
          </a:p>
          <a:p>
            <a:r>
              <a:rPr lang="fa-IR" smtClean="0"/>
              <a:t>تابع دو ورودی بیشتر باعث باگ میشه، چو ممکنه ووردی ها اشتباه داده بشن</a:t>
            </a:r>
            <a:endParaRPr lang="en-US" smtClean="0"/>
          </a:p>
          <a:p>
            <a:r>
              <a:rPr lang="fa-IR" smtClean="0"/>
              <a:t>اما بعضی جاها لازمه مثلا </a:t>
            </a:r>
            <a:r>
              <a:rPr lang="en-US" smtClean="0"/>
              <a:t>new point(0,0)</a:t>
            </a:r>
          </a:p>
          <a:p>
            <a:r>
              <a:rPr lang="en-US" smtClean="0"/>
              <a:t>Natural Ordering</a:t>
            </a:r>
            <a:r>
              <a:rPr lang="fa-IR" smtClean="0"/>
              <a:t> رو رعایت کنید</a:t>
            </a:r>
          </a:p>
          <a:p>
            <a:r>
              <a:rPr lang="fa-IR" smtClean="0"/>
              <a:t>مثلا </a:t>
            </a:r>
            <a:r>
              <a:rPr lang="en-US" smtClean="0"/>
              <a:t>assertEqueals(expected,actual)</a:t>
            </a:r>
            <a:r>
              <a:rPr lang="fa-IR" smtClean="0"/>
              <a:t> جای ورودی هاش برعکسه</a:t>
            </a:r>
          </a:p>
          <a:p>
            <a:r>
              <a:rPr lang="fa-IR" smtClean="0"/>
              <a:t>همیشه فکر کن ببین راه مناسبی هست که تبدیل کنی به تک آرگومانه. مثلا </a:t>
            </a:r>
            <a:br>
              <a:rPr lang="fa-IR" smtClean="0"/>
            </a:br>
            <a:r>
              <a:rPr lang="en-US" smtClean="0"/>
              <a:t>outputstream.writeField(name)</a:t>
            </a:r>
            <a:endParaRPr lang="fa-IR" smtClean="0"/>
          </a:p>
          <a:p>
            <a:r>
              <a:rPr lang="fa-IR" smtClean="0"/>
              <a:t>یا کلاس </a:t>
            </a:r>
            <a:r>
              <a:rPr lang="en-US" smtClean="0"/>
              <a:t>FieldWriter</a:t>
            </a:r>
            <a:r>
              <a:rPr lang="fa-IR" smtClean="0"/>
              <a:t> درست کنی که </a:t>
            </a:r>
            <a:r>
              <a:rPr lang="en-US" smtClean="0"/>
              <a:t>outputStream</a:t>
            </a:r>
            <a:r>
              <a:rPr lang="fa-IR" smtClean="0"/>
              <a:t> رو تو سازنده اش میگیره و... .</a:t>
            </a:r>
            <a:endParaRPr lang="en-US" smtClean="0"/>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57592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مقدمه</a:t>
            </a:r>
            <a:endParaRPr lang="en-US"/>
          </a:p>
        </p:txBody>
      </p:sp>
      <p:sp>
        <p:nvSpPr>
          <p:cNvPr id="3" name="Content Placeholder 2"/>
          <p:cNvSpPr>
            <a:spLocks noGrp="1"/>
          </p:cNvSpPr>
          <p:nvPr>
            <p:ph idx="1"/>
          </p:nvPr>
        </p:nvSpPr>
        <p:spPr/>
        <p:txBody>
          <a:bodyPr/>
          <a:lstStyle/>
          <a:p>
            <a:r>
              <a:rPr lang="fa-IR" smtClean="0"/>
              <a:t>صفحه 63 و 64 پی دی اف: مثال تابع بد و خوب</a:t>
            </a:r>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155043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آرگومان- سه ورودی(</a:t>
            </a:r>
            <a:r>
              <a:rPr lang="en-US" smtClean="0"/>
              <a:t>Triads</a:t>
            </a:r>
            <a:r>
              <a:rPr lang="fa-IR" smtClean="0"/>
              <a:t>)</a:t>
            </a:r>
            <a:endParaRPr lang="en-US"/>
          </a:p>
        </p:txBody>
      </p:sp>
      <p:sp>
        <p:nvSpPr>
          <p:cNvPr id="3" name="Content Placeholder 2"/>
          <p:cNvSpPr>
            <a:spLocks noGrp="1"/>
          </p:cNvSpPr>
          <p:nvPr>
            <p:ph idx="1"/>
          </p:nvPr>
        </p:nvSpPr>
        <p:spPr/>
        <p:txBody>
          <a:bodyPr/>
          <a:lstStyle/>
          <a:p>
            <a:r>
              <a:rPr lang="fa-IR" smtClean="0"/>
              <a:t>این حالت رو باید به شدت با دقت استفاده کنید و تنها در موارد لزوم</a:t>
            </a:r>
          </a:p>
          <a:p>
            <a:r>
              <a:rPr lang="fa-IR" smtClean="0"/>
              <a:t>ترتیب ورودی ها هم مهمن و باید دقت شه</a:t>
            </a:r>
          </a:p>
          <a:p>
            <a:r>
              <a:rPr lang="en-US"/>
              <a:t>assertEquals(message, expected, </a:t>
            </a:r>
            <a:r>
              <a:rPr lang="en-US" smtClean="0"/>
              <a:t>actual)</a:t>
            </a:r>
            <a:r>
              <a:rPr lang="fa-IR"/>
              <a:t> </a:t>
            </a:r>
            <a:r>
              <a:rPr lang="fa-IR" smtClean="0"/>
              <a:t>ترتیب خوبی نداره</a:t>
            </a:r>
          </a:p>
          <a:p>
            <a:r>
              <a:rPr lang="en-US" smtClean="0"/>
              <a:t>assertEquals(1.0,amount</a:t>
            </a:r>
            <a:r>
              <a:rPr lang="en-US"/>
              <a:t>, .001</a:t>
            </a:r>
            <a:r>
              <a:rPr lang="en-US" smtClean="0"/>
              <a:t>)</a:t>
            </a:r>
            <a:r>
              <a:rPr lang="fa-IR" smtClean="0"/>
              <a:t> خوبه(سومی مقدار خطاست)</a:t>
            </a:r>
            <a:r>
              <a:rPr lang="en-US"/>
              <a:t/>
            </a:r>
            <a:br>
              <a:rPr lang="en-US"/>
            </a:br>
            <a:endParaRPr lang="fa-IR"/>
          </a:p>
          <a:p>
            <a:endParaRPr lang="fa-IR" smtClean="0"/>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54329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آرگومان- شیء به عنوان ورودی</a:t>
            </a:r>
            <a:endParaRPr lang="en-US"/>
          </a:p>
        </p:txBody>
      </p:sp>
      <p:sp>
        <p:nvSpPr>
          <p:cNvPr id="3" name="Content Placeholder 2"/>
          <p:cNvSpPr>
            <a:spLocks noGrp="1"/>
          </p:cNvSpPr>
          <p:nvPr>
            <p:ph idx="1"/>
          </p:nvPr>
        </p:nvSpPr>
        <p:spPr/>
        <p:txBody>
          <a:bodyPr/>
          <a:lstStyle/>
          <a:p>
            <a:r>
              <a:rPr lang="fa-IR" smtClean="0"/>
              <a:t>بعضی وقت ها که لازمه سه چهار تا ورودی بدیم، گاها میتونیم ورودی ها رو یه کلاس کنیم.</a:t>
            </a:r>
          </a:p>
          <a:p>
            <a:pPr algn="l"/>
            <a:r>
              <a:rPr lang="fr-FR"/>
              <a:t>Circle makeCircle(double x, double y, double radius) </a:t>
            </a:r>
            <a:endParaRPr lang="fa-IR" smtClean="0"/>
          </a:p>
          <a:p>
            <a:pPr algn="l"/>
            <a:r>
              <a:rPr lang="fr-FR"/>
              <a:t>Circle makeCircle(Point center, double radius) </a:t>
            </a:r>
            <a:endParaRPr lang="fa-IR" smtClean="0"/>
          </a:p>
          <a:p>
            <a:r>
              <a:rPr lang="fa-IR" smtClean="0"/>
              <a:t>شاید تصور بشه این یه جور چیت کردنه، اما این طور نیست چون </a:t>
            </a:r>
            <a:r>
              <a:rPr lang="en-US" smtClean="0"/>
              <a:t>x</a:t>
            </a:r>
            <a:r>
              <a:rPr lang="fa-IR" smtClean="0"/>
              <a:t> و </a:t>
            </a:r>
            <a:r>
              <a:rPr lang="en-US" smtClean="0"/>
              <a:t>y</a:t>
            </a:r>
            <a:r>
              <a:rPr lang="fa-IR" smtClean="0"/>
              <a:t> بخشی از یه مفهوم هستن که بهتره یه ساختار مجزا واسش در نظر گرفته بشه با اسم مناسب</a:t>
            </a:r>
            <a:r>
              <a:rPr lang="fr-FR"/>
              <a:t/>
            </a:r>
            <a:br>
              <a:rPr lang="fr-FR"/>
            </a:br>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70942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آرگومان- لیست ورودی ها</a:t>
            </a:r>
            <a:endParaRPr lang="en-US"/>
          </a:p>
        </p:txBody>
      </p:sp>
      <p:sp>
        <p:nvSpPr>
          <p:cNvPr id="3" name="Content Placeholder 2"/>
          <p:cNvSpPr>
            <a:spLocks noGrp="1"/>
          </p:cNvSpPr>
          <p:nvPr>
            <p:ph idx="1"/>
          </p:nvPr>
        </p:nvSpPr>
        <p:spPr/>
        <p:txBody>
          <a:bodyPr/>
          <a:lstStyle/>
          <a:p>
            <a:r>
              <a:rPr lang="fa-IR" smtClean="0"/>
              <a:t>گاها تعداد متغیر ورودی هم متغیر است و معلوم نیست. مثل </a:t>
            </a:r>
            <a:r>
              <a:rPr lang="en-US" smtClean="0"/>
              <a:t>string.format</a:t>
            </a:r>
            <a:r>
              <a:rPr lang="fa-IR" smtClean="0"/>
              <a:t>.</a:t>
            </a:r>
          </a:p>
          <a:p>
            <a:r>
              <a:rPr lang="fa-IR" smtClean="0"/>
              <a:t>بهتره این جور مواقع از لیست به عنوان ورودی استفاده بشه </a:t>
            </a:r>
          </a:p>
        </p:txBody>
      </p:sp>
      <p:pic>
        <p:nvPicPr>
          <p:cNvPr id="4" name="Picture 3"/>
          <p:cNvPicPr>
            <a:picLocks noChangeAspect="1"/>
          </p:cNvPicPr>
          <p:nvPr/>
        </p:nvPicPr>
        <p:blipFill>
          <a:blip r:embed="rId2"/>
          <a:stretch>
            <a:fillRect/>
          </a:stretch>
        </p:blipFill>
        <p:spPr>
          <a:xfrm>
            <a:off x="838200" y="2675603"/>
            <a:ext cx="10663485" cy="1550033"/>
          </a:xfrm>
          <a:prstGeom prst="rect">
            <a:avLst/>
          </a:prstGeom>
        </p:spPr>
      </p:pic>
      <p:sp>
        <p:nvSpPr>
          <p:cNvPr id="5" name="Footer Placeholder 4"/>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50060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تابع نباید اثر جانبی داشته باشه</a:t>
            </a:r>
            <a:endParaRPr lang="en-US"/>
          </a:p>
        </p:txBody>
      </p:sp>
      <p:sp>
        <p:nvSpPr>
          <p:cNvPr id="3" name="Content Placeholder 2"/>
          <p:cNvSpPr>
            <a:spLocks noGrp="1"/>
          </p:cNvSpPr>
          <p:nvPr>
            <p:ph idx="1"/>
          </p:nvPr>
        </p:nvSpPr>
        <p:spPr/>
        <p:txBody>
          <a:bodyPr/>
          <a:lstStyle/>
          <a:p>
            <a:r>
              <a:rPr lang="fa-IR" smtClean="0"/>
              <a:t>تابع شما باید "یک کار" انجام بده و اثر جانبی هم نداشته باشه. گاهی اوقات این اثر جانبی پنهانه.</a:t>
            </a:r>
            <a:endParaRPr lang="en-US"/>
          </a:p>
        </p:txBody>
      </p:sp>
      <p:pic>
        <p:nvPicPr>
          <p:cNvPr id="4" name="Picture 3"/>
          <p:cNvPicPr>
            <a:picLocks noChangeAspect="1"/>
          </p:cNvPicPr>
          <p:nvPr/>
        </p:nvPicPr>
        <p:blipFill>
          <a:blip r:embed="rId2"/>
          <a:stretch>
            <a:fillRect/>
          </a:stretch>
        </p:blipFill>
        <p:spPr>
          <a:xfrm>
            <a:off x="838200" y="1530243"/>
            <a:ext cx="7522964" cy="4995248"/>
          </a:xfrm>
          <a:prstGeom prst="rect">
            <a:avLst/>
          </a:prstGeom>
        </p:spPr>
      </p:pic>
      <p:sp>
        <p:nvSpPr>
          <p:cNvPr id="5" name="Footer Placeholder 4"/>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829799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1"/>
            <a:ext cx="10894454" cy="6381287"/>
          </a:xfrm>
        </p:spPr>
        <p:txBody>
          <a:bodyPr/>
          <a:lstStyle/>
          <a:p>
            <a:r>
              <a:rPr lang="fa-IR" smtClean="0"/>
              <a:t>مشکل: دو کار: چک پسورد و ایجاد سشن</a:t>
            </a:r>
          </a:p>
          <a:p>
            <a:r>
              <a:rPr lang="fa-IR" smtClean="0"/>
              <a:t>کال کننده فقط میخواد پسورد چک کنه، نه این که سشن هم درست کنه</a:t>
            </a:r>
          </a:p>
          <a:p>
            <a:r>
              <a:rPr lang="fa-IR" smtClean="0"/>
              <a:t>این باید دو تابع جدا باشه</a:t>
            </a:r>
          </a:p>
          <a:p>
            <a:r>
              <a:rPr lang="fa-IR" smtClean="0"/>
              <a:t>اگه میخواد یه تابع باشه باید اسمش بشه </a:t>
            </a:r>
            <a:r>
              <a:rPr lang="en-US" smtClean="0"/>
              <a:t>checkPasswordAndInitializeSession</a:t>
            </a:r>
          </a:p>
          <a:p>
            <a:r>
              <a:rPr lang="fa-IR" smtClean="0"/>
              <a:t>که قاعده "یک کار" رو نقض میکنه</a:t>
            </a:r>
            <a:endParaRPr lang="en-US"/>
          </a:p>
        </p:txBody>
      </p:sp>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708033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آرگومان های خروجی (</a:t>
            </a:r>
            <a:r>
              <a:rPr lang="en-US" smtClean="0"/>
              <a:t>output arguments</a:t>
            </a:r>
            <a:r>
              <a:rPr lang="fa-IR" smtClean="0"/>
              <a:t>)</a:t>
            </a:r>
            <a:endParaRPr lang="en-US"/>
          </a:p>
        </p:txBody>
      </p:sp>
      <p:sp>
        <p:nvSpPr>
          <p:cNvPr id="3" name="Content Placeholder 2"/>
          <p:cNvSpPr>
            <a:spLocks noGrp="1"/>
          </p:cNvSpPr>
          <p:nvPr>
            <p:ph idx="1"/>
          </p:nvPr>
        </p:nvSpPr>
        <p:spPr/>
        <p:txBody>
          <a:bodyPr/>
          <a:lstStyle/>
          <a:p>
            <a:r>
              <a:rPr lang="fa-IR" smtClean="0"/>
              <a:t>باید تابع رو جوری بنویسیم که </a:t>
            </a:r>
            <a:r>
              <a:rPr lang="en-US" smtClean="0"/>
              <a:t>double-take</a:t>
            </a:r>
            <a:r>
              <a:rPr lang="fa-IR" smtClean="0"/>
              <a:t> ایجاد نکنه! (نگاه دوباره به امضاء تابع)</a:t>
            </a:r>
          </a:p>
          <a:p>
            <a:r>
              <a:rPr lang="fa-IR" smtClean="0"/>
              <a:t>مثلا تابع </a:t>
            </a:r>
            <a:r>
              <a:rPr lang="en-US"/>
              <a:t>appendFooter(s</a:t>
            </a:r>
            <a:r>
              <a:rPr lang="en-US" smtClean="0"/>
              <a:t>)</a:t>
            </a:r>
            <a:r>
              <a:rPr lang="fa-IR" smtClean="0"/>
              <a:t> (</a:t>
            </a:r>
            <a:r>
              <a:rPr lang="en-US" smtClean="0"/>
              <a:t>s</a:t>
            </a:r>
            <a:r>
              <a:rPr lang="fa-IR" smtClean="0"/>
              <a:t> به فوتر یا فوتر به </a:t>
            </a:r>
            <a:r>
              <a:rPr lang="en-US" smtClean="0"/>
              <a:t>s</a:t>
            </a:r>
            <a:r>
              <a:rPr lang="fa-IR" smtClean="0"/>
              <a:t>)</a:t>
            </a:r>
            <a:endParaRPr lang="en-US" smtClean="0"/>
          </a:p>
          <a:p>
            <a:r>
              <a:rPr lang="fa-IR" smtClean="0"/>
              <a:t/>
            </a:r>
            <a:br>
              <a:rPr lang="fa-IR" smtClean="0"/>
            </a:br>
            <a:r>
              <a:rPr lang="en-US"/>
              <a:t>public void appendFooter(StringBuffer report) </a:t>
            </a:r>
            <a:endParaRPr lang="fa-IR" smtClean="0"/>
          </a:p>
          <a:p>
            <a:r>
              <a:rPr lang="fa-IR" smtClean="0"/>
              <a:t>تابع رو جوری بنویسید که احتیاجی به چک کردن </a:t>
            </a:r>
            <a:r>
              <a:rPr lang="en-US" smtClean="0"/>
              <a:t>signture</a:t>
            </a:r>
            <a:r>
              <a:rPr lang="fa-IR" smtClean="0"/>
              <a:t> نداشته باشه (دیفالت پایتون!</a:t>
            </a:r>
            <a:endParaRPr lang="en-US" smtClean="0"/>
          </a:p>
          <a:p>
            <a:r>
              <a:rPr lang="fa-IR" smtClean="0"/>
              <a:t>اگر احتیاج به چک کردن </a:t>
            </a:r>
            <a:r>
              <a:rPr lang="en-US" smtClean="0"/>
              <a:t>signture</a:t>
            </a:r>
            <a:r>
              <a:rPr lang="fa-IR" smtClean="0"/>
              <a:t> داشته باشه یعنی </a:t>
            </a:r>
            <a:r>
              <a:rPr lang="en-US" smtClean="0"/>
              <a:t>double-take</a:t>
            </a:r>
            <a:r>
              <a:rPr lang="fa-IR" smtClean="0"/>
              <a:t> اتفاق افتاده.</a:t>
            </a:r>
          </a:p>
          <a:p>
            <a:r>
              <a:rPr lang="fa-IR" smtClean="0"/>
              <a:t>بهتره این طوری باشه: </a:t>
            </a:r>
            <a:r>
              <a:rPr lang="en-US"/>
              <a:t>report.appendFooter() </a:t>
            </a:r>
            <a:endParaRPr lang="fa-IR" smtClean="0"/>
          </a:p>
          <a:p>
            <a:r>
              <a:rPr lang="fa-IR" smtClean="0"/>
              <a:t>بنابراین از آرگومان های خروجی اجتناب کنید و از فرمت گفته شده استفده کنید.</a:t>
            </a:r>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79601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Command-Query Seperation(CQS)</a:t>
            </a:r>
            <a:endParaRPr lang="en-US"/>
          </a:p>
        </p:txBody>
      </p:sp>
      <p:sp>
        <p:nvSpPr>
          <p:cNvPr id="3" name="Content Placeholder 2"/>
          <p:cNvSpPr>
            <a:spLocks noGrp="1"/>
          </p:cNvSpPr>
          <p:nvPr>
            <p:ph idx="1"/>
          </p:nvPr>
        </p:nvSpPr>
        <p:spPr>
          <a:xfrm>
            <a:off x="838200" y="1056068"/>
            <a:ext cx="10894454" cy="5602310"/>
          </a:xfrm>
        </p:spPr>
        <p:txBody>
          <a:bodyPr/>
          <a:lstStyle/>
          <a:p>
            <a:r>
              <a:rPr lang="fa-IR" smtClean="0"/>
              <a:t>هر تابع باید یا یک کار انجام بده یا به یه سوال (کوئری) جواب بده، نه هر دو</a:t>
            </a:r>
          </a:p>
          <a:p>
            <a:r>
              <a:rPr lang="fa-IR" smtClean="0"/>
              <a:t>اگر تابعی قراره یه مقدار برگردونه (کوئری) باید </a:t>
            </a:r>
            <a:r>
              <a:rPr lang="en-US" smtClean="0"/>
              <a:t>refentially transparent</a:t>
            </a:r>
            <a:r>
              <a:rPr lang="fa-IR" smtClean="0"/>
              <a:t> باشه و اثر جانبی نداشته باشه.</a:t>
            </a:r>
          </a:p>
          <a:p>
            <a:r>
              <a:rPr lang="fa-IR" smtClean="0"/>
              <a:t>(یعنی بتونی تابع رو با مقدارش جایگزین کنی) مثلا اگه قراره ست کنه یه مقداری رو، نباید چیزی برگردونه.</a:t>
            </a:r>
          </a:p>
          <a:p>
            <a:r>
              <a:rPr lang="fa-IR" smtClean="0"/>
              <a:t>این اشتباهه:</a:t>
            </a:r>
          </a:p>
          <a:p>
            <a:endParaRPr lang="fa-IR"/>
          </a:p>
          <a:p>
            <a:r>
              <a:rPr lang="fa-IR" smtClean="0"/>
              <a:t>چون موقع کال کردن این شکلی، معلوم نیست </a:t>
            </a:r>
            <a:r>
              <a:rPr lang="en-US" smtClean="0"/>
              <a:t>if</a:t>
            </a:r>
            <a:r>
              <a:rPr lang="fa-IR" smtClean="0"/>
              <a:t> داره چک میکنه "آیا قبلا ست شده" یا الان داره ست میکنه.</a:t>
            </a:r>
          </a:p>
          <a:p>
            <a:endParaRPr lang="fa-IR"/>
          </a:p>
          <a:p>
            <a:r>
              <a:rPr lang="fa-IR" smtClean="0"/>
              <a:t>میتونیم اسم تابع رو بزاریم </a:t>
            </a:r>
            <a:r>
              <a:rPr lang="en-US" smtClean="0"/>
              <a:t>setAndCheckIfExists</a:t>
            </a:r>
            <a:r>
              <a:rPr lang="fa-IR" smtClean="0"/>
              <a:t> اما بازم خیلی تو خوانایی </a:t>
            </a:r>
            <a:r>
              <a:rPr lang="en-US" smtClean="0"/>
              <a:t>if</a:t>
            </a:r>
            <a:r>
              <a:rPr lang="fa-IR" smtClean="0"/>
              <a:t> تاثیری نداره.</a:t>
            </a:r>
          </a:p>
          <a:p>
            <a:r>
              <a:rPr lang="fa-IR" smtClean="0"/>
              <a:t>درستش:</a:t>
            </a:r>
          </a:p>
          <a:p>
            <a:endParaRPr lang="en-US"/>
          </a:p>
        </p:txBody>
      </p:sp>
      <p:pic>
        <p:nvPicPr>
          <p:cNvPr id="4" name="Picture 3"/>
          <p:cNvPicPr>
            <a:picLocks noChangeAspect="1"/>
          </p:cNvPicPr>
          <p:nvPr/>
        </p:nvPicPr>
        <p:blipFill>
          <a:blip r:embed="rId2"/>
          <a:stretch>
            <a:fillRect/>
          </a:stretch>
        </p:blipFill>
        <p:spPr>
          <a:xfrm>
            <a:off x="838200" y="2632363"/>
            <a:ext cx="7784980" cy="501819"/>
          </a:xfrm>
          <a:prstGeom prst="rect">
            <a:avLst/>
          </a:prstGeom>
        </p:spPr>
      </p:pic>
      <p:pic>
        <p:nvPicPr>
          <p:cNvPr id="5" name="Picture 4"/>
          <p:cNvPicPr>
            <a:picLocks noChangeAspect="1"/>
          </p:cNvPicPr>
          <p:nvPr/>
        </p:nvPicPr>
        <p:blipFill>
          <a:blip r:embed="rId3"/>
          <a:stretch>
            <a:fillRect/>
          </a:stretch>
        </p:blipFill>
        <p:spPr>
          <a:xfrm>
            <a:off x="838200" y="3826670"/>
            <a:ext cx="5576294" cy="413059"/>
          </a:xfrm>
          <a:prstGeom prst="rect">
            <a:avLst/>
          </a:prstGeom>
        </p:spPr>
      </p:pic>
      <p:pic>
        <p:nvPicPr>
          <p:cNvPr id="6" name="Picture 5"/>
          <p:cNvPicPr>
            <a:picLocks noChangeAspect="1"/>
          </p:cNvPicPr>
          <p:nvPr/>
        </p:nvPicPr>
        <p:blipFill>
          <a:blip r:embed="rId4"/>
          <a:stretch>
            <a:fillRect/>
          </a:stretch>
        </p:blipFill>
        <p:spPr>
          <a:xfrm>
            <a:off x="838200" y="5135609"/>
            <a:ext cx="6431111" cy="1522769"/>
          </a:xfrm>
          <a:prstGeom prst="rect">
            <a:avLst/>
          </a:prstGeom>
        </p:spPr>
      </p:pic>
      <p:sp>
        <p:nvSpPr>
          <p:cNvPr id="7" name="Footer Placeholder 6"/>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217725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332509"/>
            <a:ext cx="11039927" cy="6325869"/>
          </a:xfrm>
        </p:spPr>
        <p:txBody>
          <a:bodyPr/>
          <a:lstStyle/>
          <a:p>
            <a:r>
              <a:rPr lang="fa-IR" smtClean="0"/>
              <a:t>این بخش ها تو کتاب نیست:</a:t>
            </a:r>
          </a:p>
          <a:p>
            <a:r>
              <a:rPr lang="fa-IR" smtClean="0"/>
              <a:t>این قاعده محدودیت هایی هم داره</a:t>
            </a:r>
          </a:p>
          <a:p>
            <a:r>
              <a:rPr lang="fa-IR" smtClean="0"/>
              <a:t>مثلا تابع </a:t>
            </a:r>
            <a:r>
              <a:rPr lang="en-US" smtClean="0"/>
              <a:t>pop</a:t>
            </a:r>
            <a:r>
              <a:rPr lang="fa-IR" smtClean="0"/>
              <a:t> تو استک</a:t>
            </a:r>
          </a:p>
          <a:p>
            <a:r>
              <a:rPr lang="fa-IR" smtClean="0"/>
              <a:t>یا تو برنامه های مالتی ترد:</a:t>
            </a:r>
          </a:p>
          <a:p>
            <a:r>
              <a:rPr lang="fa-IR" smtClean="0"/>
              <a:t>این قواعد کلی هستن و نمیشه همه ی قواعد رعایت شن</a:t>
            </a:r>
            <a:br>
              <a:rPr lang="fa-IR" smtClean="0"/>
            </a:br>
            <a:r>
              <a:rPr lang="fa-IR" smtClean="0"/>
              <a:t>که با تجربه به دست میاد.</a:t>
            </a:r>
          </a:p>
          <a:p>
            <a:endParaRPr lang="fa-IR"/>
          </a:p>
          <a:p>
            <a:r>
              <a:rPr lang="fa-IR" smtClean="0"/>
              <a:t>یه نکته دیگه جامانده از مثال قبل:</a:t>
            </a:r>
            <a:br>
              <a:rPr lang="fa-IR" smtClean="0"/>
            </a:br>
            <a:r>
              <a:rPr lang="fa-IR" smtClean="0"/>
              <a:t>کلمه </a:t>
            </a:r>
            <a:r>
              <a:rPr lang="en-US" smtClean="0"/>
              <a:t>set</a:t>
            </a:r>
            <a:r>
              <a:rPr lang="fa-IR" smtClean="0"/>
              <a:t> هم فعله هم قید و </a:t>
            </a:r>
            <a:r>
              <a:rPr lang="en-US" smtClean="0"/>
              <a:t>confussion</a:t>
            </a:r>
            <a:r>
              <a:rPr lang="fa-IR" smtClean="0"/>
              <a:t> ایجاد میکنه.</a:t>
            </a:r>
          </a:p>
          <a:p>
            <a:endParaRPr lang="fa-IR" smtClean="0"/>
          </a:p>
          <a:p>
            <a:endParaRPr lang="fa-IR" smtClean="0"/>
          </a:p>
        </p:txBody>
      </p:sp>
      <p:pic>
        <p:nvPicPr>
          <p:cNvPr id="4" name="Picture 3"/>
          <p:cNvPicPr>
            <a:picLocks noChangeAspect="1"/>
          </p:cNvPicPr>
          <p:nvPr/>
        </p:nvPicPr>
        <p:blipFill>
          <a:blip r:embed="rId2"/>
          <a:stretch>
            <a:fillRect/>
          </a:stretch>
        </p:blipFill>
        <p:spPr>
          <a:xfrm>
            <a:off x="838200" y="1759527"/>
            <a:ext cx="4200735" cy="2149871"/>
          </a:xfrm>
          <a:prstGeom prst="rect">
            <a:avLst/>
          </a:prstGeom>
        </p:spPr>
      </p:pic>
      <p:pic>
        <p:nvPicPr>
          <p:cNvPr id="5" name="Picture 4"/>
          <p:cNvPicPr>
            <a:picLocks noChangeAspect="1"/>
          </p:cNvPicPr>
          <p:nvPr/>
        </p:nvPicPr>
        <p:blipFill>
          <a:blip r:embed="rId3"/>
          <a:stretch>
            <a:fillRect/>
          </a:stretch>
        </p:blipFill>
        <p:spPr>
          <a:xfrm>
            <a:off x="838200" y="4197927"/>
            <a:ext cx="2819669" cy="2357690"/>
          </a:xfrm>
          <a:prstGeom prst="rect">
            <a:avLst/>
          </a:prstGeom>
        </p:spPr>
      </p:pic>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1440263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هنگام خطا </a:t>
            </a:r>
            <a:r>
              <a:rPr lang="en-US" smtClean="0"/>
              <a:t>Exception</a:t>
            </a:r>
            <a:r>
              <a:rPr lang="fa-IR" smtClean="0"/>
              <a:t> بدید و کد خطا رو برنگردونید.</a:t>
            </a:r>
            <a:endParaRPr lang="en-US"/>
          </a:p>
        </p:txBody>
      </p:sp>
      <p:sp>
        <p:nvSpPr>
          <p:cNvPr id="3" name="Content Placeholder 2"/>
          <p:cNvSpPr>
            <a:spLocks noGrp="1"/>
          </p:cNvSpPr>
          <p:nvPr>
            <p:ph idx="1"/>
          </p:nvPr>
        </p:nvSpPr>
        <p:spPr/>
        <p:txBody>
          <a:bodyPr/>
          <a:lstStyle/>
          <a:p>
            <a:r>
              <a:rPr lang="fa-IR" smtClean="0"/>
              <a:t>عدم رعایت این نکته هم باعث شلوغ شدن کد و هم نقض قانون قبل میشه.</a:t>
            </a:r>
          </a:p>
          <a:p>
            <a:endParaRPr lang="fa-IR"/>
          </a:p>
          <a:p>
            <a:endParaRPr lang="fa-IR" smtClean="0"/>
          </a:p>
          <a:p>
            <a:endParaRPr lang="fa-IR"/>
          </a:p>
          <a:p>
            <a:endParaRPr lang="fa-IR" smtClean="0"/>
          </a:p>
          <a:p>
            <a:endParaRPr lang="fa-IR"/>
          </a:p>
          <a:p>
            <a:endParaRPr lang="fa-IR" smtClean="0"/>
          </a:p>
          <a:p>
            <a:endParaRPr lang="fa-IR"/>
          </a:p>
          <a:p>
            <a:endParaRPr lang="fa-IR" smtClean="0"/>
          </a:p>
          <a:p>
            <a:endParaRPr lang="fa-IR"/>
          </a:p>
          <a:p>
            <a:r>
              <a:rPr lang="fa-IR" smtClean="0"/>
              <a:t>راه صحیح؟ اول فکر، بعد صفحه بعد!</a:t>
            </a:r>
          </a:p>
          <a:p>
            <a:endParaRPr lang="en-US"/>
          </a:p>
        </p:txBody>
      </p:sp>
      <p:pic>
        <p:nvPicPr>
          <p:cNvPr id="5" name="Picture 4"/>
          <p:cNvPicPr>
            <a:picLocks noChangeAspect="1"/>
          </p:cNvPicPr>
          <p:nvPr/>
        </p:nvPicPr>
        <p:blipFill>
          <a:blip r:embed="rId2"/>
          <a:stretch>
            <a:fillRect/>
          </a:stretch>
        </p:blipFill>
        <p:spPr>
          <a:xfrm>
            <a:off x="838200" y="1736358"/>
            <a:ext cx="7790907" cy="3860878"/>
          </a:xfrm>
          <a:prstGeom prst="rect">
            <a:avLst/>
          </a:prstGeom>
        </p:spPr>
      </p:pic>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65029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894454" cy="6256596"/>
          </a:xfrm>
        </p:spPr>
        <p:txBody>
          <a:bodyPr/>
          <a:lstStyle/>
          <a:p>
            <a:r>
              <a:rPr lang="fa-IR" smtClean="0"/>
              <a:t>همیشه یادت باشه:</a:t>
            </a:r>
          </a:p>
          <a:p>
            <a:r>
              <a:rPr lang="fa-IR" sz="2800" b="1" smtClean="0"/>
              <a:t>فرایند پردازش خطا با ساختار اصلی برنامه نباید قاطی شه.</a:t>
            </a:r>
          </a:p>
          <a:p>
            <a:r>
              <a:rPr lang="fa-IR" smtClean="0"/>
              <a:t>تو مثال صفحه قبل قاطی شده بود، این جا کمتر</a:t>
            </a:r>
          </a:p>
          <a:p>
            <a:endParaRPr lang="en-US"/>
          </a:p>
        </p:txBody>
      </p:sp>
      <p:pic>
        <p:nvPicPr>
          <p:cNvPr id="5" name="Picture 4"/>
          <p:cNvPicPr>
            <a:picLocks noChangeAspect="1"/>
          </p:cNvPicPr>
          <p:nvPr/>
        </p:nvPicPr>
        <p:blipFill>
          <a:blip r:embed="rId2"/>
          <a:stretch>
            <a:fillRect/>
          </a:stretch>
        </p:blipFill>
        <p:spPr>
          <a:xfrm>
            <a:off x="1482965" y="1986534"/>
            <a:ext cx="7623443" cy="2862558"/>
          </a:xfrm>
          <a:prstGeom prst="rect">
            <a:avLst/>
          </a:prstGeom>
        </p:spPr>
      </p:pic>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82204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کوچک بودن</a:t>
            </a:r>
            <a:endParaRPr lang="en-US"/>
          </a:p>
        </p:txBody>
      </p:sp>
      <p:sp>
        <p:nvSpPr>
          <p:cNvPr id="3" name="Content Placeholder 2"/>
          <p:cNvSpPr>
            <a:spLocks noGrp="1"/>
          </p:cNvSpPr>
          <p:nvPr>
            <p:ph idx="1"/>
          </p:nvPr>
        </p:nvSpPr>
        <p:spPr/>
        <p:txBody>
          <a:bodyPr/>
          <a:lstStyle/>
          <a:p>
            <a:pPr marL="342900" indent="-342900">
              <a:lnSpc>
                <a:spcPct val="150000"/>
              </a:lnSpc>
              <a:buFont typeface="Arial" panose="020B0604020202020204" pitchFamily="34" charset="0"/>
              <a:buChar char="•"/>
            </a:pPr>
            <a:r>
              <a:rPr lang="fa-IR" smtClean="0"/>
              <a:t>اولین قاعده یک تابع اینه که کوچیک باشه</a:t>
            </a:r>
          </a:p>
          <a:p>
            <a:pPr marL="342900" indent="-342900">
              <a:lnSpc>
                <a:spcPct val="150000"/>
              </a:lnSpc>
              <a:buFont typeface="Arial" panose="020B0604020202020204" pitchFamily="34" charset="0"/>
              <a:buChar char="•"/>
            </a:pPr>
            <a:r>
              <a:rPr lang="fa-IR" smtClean="0"/>
              <a:t>دومین قاعده هم اینه که کوچیکتر باشه!</a:t>
            </a:r>
          </a:p>
          <a:p>
            <a:pPr marL="342900" indent="-342900">
              <a:lnSpc>
                <a:spcPct val="150000"/>
              </a:lnSpc>
              <a:buFont typeface="Arial" panose="020B0604020202020204" pitchFamily="34" charset="0"/>
              <a:buChar char="•"/>
            </a:pPr>
            <a:r>
              <a:rPr lang="fa-IR" smtClean="0"/>
              <a:t>تجربه 40 ساله نویسنده تو برنامه نویسی نشون میده که تابع هر چی کوچیکتر بهتر!</a:t>
            </a:r>
          </a:p>
          <a:p>
            <a:pPr marL="342900" indent="-342900">
              <a:lnSpc>
                <a:spcPct val="150000"/>
              </a:lnSpc>
              <a:buFont typeface="Arial" panose="020B0604020202020204" pitchFamily="34" charset="0"/>
              <a:buChar char="•"/>
            </a:pPr>
            <a:r>
              <a:rPr lang="fa-IR" smtClean="0"/>
              <a:t>دهه 80 میگفتن یه تابع نباید از ارتفاع مانیتور بزرگتر باشه </a:t>
            </a:r>
            <a:r>
              <a:rPr lang="fa-IR"/>
              <a:t>اما مانیتور های اون موقع کوچیک بود!</a:t>
            </a:r>
            <a:endParaRPr lang="en-US"/>
          </a:p>
          <a:p>
            <a:pPr marL="342900" indent="-342900">
              <a:lnSpc>
                <a:spcPct val="150000"/>
              </a:lnSpc>
              <a:buFont typeface="Arial" panose="020B0604020202020204" pitchFamily="34" charset="0"/>
              <a:buChar char="•"/>
            </a:pPr>
            <a:r>
              <a:rPr lang="fa-IR" smtClean="0"/>
              <a:t>الان: نباید از 20 خط بیشتر شه</a:t>
            </a:r>
            <a:endParaRPr lang="en-US"/>
          </a:p>
          <a:p>
            <a:pPr marL="342900" indent="-342900">
              <a:lnSpc>
                <a:spcPct val="150000"/>
              </a:lnSpc>
              <a:buFont typeface="Arial" panose="020B0604020202020204" pitchFamily="34" charset="0"/>
              <a:buChar char="•"/>
            </a:pPr>
            <a:r>
              <a:rPr lang="fa-IR" smtClean="0"/>
              <a:t>متوسط 6-7 خط</a:t>
            </a:r>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93738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Extract Try/Catch</a:t>
            </a:r>
            <a:endParaRPr lang="en-US"/>
          </a:p>
        </p:txBody>
      </p:sp>
      <p:sp>
        <p:nvSpPr>
          <p:cNvPr id="3" name="Content Placeholder 2"/>
          <p:cNvSpPr>
            <a:spLocks noGrp="1"/>
          </p:cNvSpPr>
          <p:nvPr>
            <p:ph idx="1"/>
          </p:nvPr>
        </p:nvSpPr>
        <p:spPr/>
        <p:txBody>
          <a:bodyPr/>
          <a:lstStyle/>
          <a:p>
            <a:r>
              <a:rPr lang="fa-IR" smtClean="0"/>
              <a:t>بلوک های </a:t>
            </a:r>
            <a:r>
              <a:rPr lang="en-US" smtClean="0"/>
              <a:t>try/catch</a:t>
            </a:r>
            <a:r>
              <a:rPr lang="fa-IR" smtClean="0"/>
              <a:t> فرایند اصلی برنامه رو با فرایند هندلینگ خطا ادغام میکنن.</a:t>
            </a:r>
          </a:p>
          <a:p>
            <a:r>
              <a:rPr lang="fa-IR" smtClean="0"/>
              <a:t>روش صحیح:</a:t>
            </a:r>
          </a:p>
          <a:p>
            <a:endParaRPr lang="en-US"/>
          </a:p>
        </p:txBody>
      </p:sp>
      <p:pic>
        <p:nvPicPr>
          <p:cNvPr id="4" name="Picture 3"/>
          <p:cNvPicPr>
            <a:picLocks noChangeAspect="1"/>
          </p:cNvPicPr>
          <p:nvPr/>
        </p:nvPicPr>
        <p:blipFill>
          <a:blip r:embed="rId2"/>
          <a:stretch>
            <a:fillRect/>
          </a:stretch>
        </p:blipFill>
        <p:spPr>
          <a:xfrm>
            <a:off x="838200" y="1673089"/>
            <a:ext cx="8400749" cy="4575311"/>
          </a:xfrm>
          <a:prstGeom prst="rect">
            <a:avLst/>
          </a:prstGeom>
        </p:spPr>
      </p:pic>
      <p:sp>
        <p:nvSpPr>
          <p:cNvPr id="5" name="Footer Placeholder 4"/>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72392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هندلینگ خطا "یک کار" است</a:t>
            </a:r>
            <a:endParaRPr lang="en-US"/>
          </a:p>
        </p:txBody>
      </p:sp>
      <p:sp>
        <p:nvSpPr>
          <p:cNvPr id="3" name="Content Placeholder 2"/>
          <p:cNvSpPr>
            <a:spLocks noGrp="1"/>
          </p:cNvSpPr>
          <p:nvPr>
            <p:ph idx="1"/>
          </p:nvPr>
        </p:nvSpPr>
        <p:spPr/>
        <p:txBody>
          <a:bodyPr/>
          <a:lstStyle/>
          <a:p>
            <a:r>
              <a:rPr lang="fa-IR" smtClean="0"/>
              <a:t>گفتیم هر تابع باید یک کار انجام بده</a:t>
            </a:r>
          </a:p>
          <a:p>
            <a:r>
              <a:rPr lang="fa-IR" smtClean="0"/>
              <a:t>هندلینگ خطا هم یک کاره</a:t>
            </a:r>
          </a:p>
          <a:p>
            <a:r>
              <a:rPr lang="fa-IR" smtClean="0"/>
              <a:t>بنابراین تابعی که هندلینگ خطا میکنه بهتر کار دیگه ای نکنه.</a:t>
            </a:r>
          </a:p>
          <a:p>
            <a:r>
              <a:rPr lang="fa-IR" smtClean="0"/>
              <a:t>اگر کلمه </a:t>
            </a:r>
            <a:r>
              <a:rPr lang="en-US" smtClean="0"/>
              <a:t>try</a:t>
            </a:r>
            <a:r>
              <a:rPr lang="fa-IR" smtClean="0"/>
              <a:t> تو یه تابع بود، باید اولین کلمه تابع باشه و بعد از </a:t>
            </a:r>
            <a:r>
              <a:rPr lang="en-US" smtClean="0"/>
              <a:t>catch </a:t>
            </a:r>
            <a:r>
              <a:rPr lang="fa-IR" smtClean="0"/>
              <a:t> و</a:t>
            </a:r>
            <a:r>
              <a:rPr lang="en-US" smtClean="0"/>
              <a:t> finally</a:t>
            </a:r>
            <a:r>
              <a:rPr lang="fa-IR" smtClean="0"/>
              <a:t> هیچ چیز دیگه ای نباشه.</a:t>
            </a:r>
          </a:p>
          <a:p>
            <a:r>
              <a:rPr lang="fa-IR" smtClean="0"/>
              <a:t>در کتاب نیست: هندلینگ خطا باید تو لایه های بالاتر اتفاق بیفته.</a:t>
            </a:r>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460513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وابستگی به </a:t>
            </a:r>
            <a:r>
              <a:rPr lang="en-US" smtClean="0"/>
              <a:t>Error Enum</a:t>
            </a:r>
            <a:r>
              <a:rPr lang="fa-IR" smtClean="0"/>
              <a:t> ها</a:t>
            </a:r>
            <a:endParaRPr lang="en-US"/>
          </a:p>
        </p:txBody>
      </p:sp>
      <p:sp>
        <p:nvSpPr>
          <p:cNvPr id="3" name="Content Placeholder 2"/>
          <p:cNvSpPr>
            <a:spLocks noGrp="1"/>
          </p:cNvSpPr>
          <p:nvPr>
            <p:ph idx="1"/>
          </p:nvPr>
        </p:nvSpPr>
        <p:spPr/>
        <p:txBody>
          <a:bodyPr/>
          <a:lstStyle/>
          <a:p>
            <a:r>
              <a:rPr lang="fa-IR" smtClean="0"/>
              <a:t>استفاده از </a:t>
            </a:r>
            <a:r>
              <a:rPr lang="en-US" smtClean="0"/>
              <a:t>enum</a:t>
            </a:r>
            <a:r>
              <a:rPr lang="fa-IR" smtClean="0"/>
              <a:t> برای خطا، باعث میشه که در صورت تغییر، همه ی کلاس ها تغییر کنن و برنامه از اول کامپایل شه.</a:t>
            </a:r>
          </a:p>
          <a:p>
            <a:r>
              <a:rPr lang="fa-IR" smtClean="0"/>
              <a:t>اما اگر از </a:t>
            </a:r>
            <a:r>
              <a:rPr lang="en-US" smtClean="0"/>
              <a:t>Exception</a:t>
            </a:r>
            <a:r>
              <a:rPr lang="fa-IR" smtClean="0"/>
              <a:t> ها استفاده شه، هر اکسپشن از کلاس قبلی مشتق میشه</a:t>
            </a:r>
          </a:p>
          <a:p>
            <a:r>
              <a:rPr lang="fa-IR" smtClean="0"/>
              <a:t>و این باعث میشه </a:t>
            </a:r>
            <a:r>
              <a:rPr lang="en-US" smtClean="0"/>
              <a:t>Open-Close principle</a:t>
            </a:r>
            <a:r>
              <a:rPr lang="fa-IR" smtClean="0"/>
              <a:t> رعایت شه.</a:t>
            </a:r>
            <a:endParaRPr lang="en-US"/>
          </a:p>
        </p:txBody>
      </p:sp>
      <p:pic>
        <p:nvPicPr>
          <p:cNvPr id="5" name="Picture 4"/>
          <p:cNvPicPr>
            <a:picLocks noChangeAspect="1"/>
          </p:cNvPicPr>
          <p:nvPr/>
        </p:nvPicPr>
        <p:blipFill>
          <a:blip r:embed="rId2"/>
          <a:stretch>
            <a:fillRect/>
          </a:stretch>
        </p:blipFill>
        <p:spPr>
          <a:xfrm>
            <a:off x="838200" y="3759865"/>
            <a:ext cx="2994471" cy="2486934"/>
          </a:xfrm>
          <a:prstGeom prst="rect">
            <a:avLst/>
          </a:prstGeom>
        </p:spPr>
      </p:pic>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461872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Don’t Repeat Yourself</a:t>
            </a:r>
            <a:endParaRPr lang="en-US"/>
          </a:p>
        </p:txBody>
      </p:sp>
      <p:sp>
        <p:nvSpPr>
          <p:cNvPr id="3" name="Content Placeholder 2"/>
          <p:cNvSpPr>
            <a:spLocks noGrp="1"/>
          </p:cNvSpPr>
          <p:nvPr>
            <p:ph idx="1"/>
          </p:nvPr>
        </p:nvSpPr>
        <p:spPr/>
        <p:txBody>
          <a:bodyPr/>
          <a:lstStyle/>
          <a:p>
            <a:r>
              <a:rPr lang="fa-IR" smtClean="0"/>
              <a:t>هیچ چیزی نباید تو برنامه تکرار بشه</a:t>
            </a:r>
            <a:endParaRPr lang="fa-IR"/>
          </a:p>
          <a:p>
            <a:r>
              <a:rPr lang="fa-IR" smtClean="0"/>
              <a:t>در </a:t>
            </a:r>
            <a:r>
              <a:rPr lang="en-US" smtClean="0"/>
              <a:t>Listing3-1</a:t>
            </a:r>
            <a:r>
              <a:rPr lang="fa-IR" smtClean="0"/>
              <a:t> یک چیزی 4 بار تکرار شده بدون این که راحت بشه متوجه تکرار شدنش شد</a:t>
            </a:r>
          </a:p>
          <a:p>
            <a:r>
              <a:rPr lang="fa-IR" smtClean="0"/>
              <a:t>اما در </a:t>
            </a:r>
            <a:r>
              <a:rPr lang="en-US" smtClean="0"/>
              <a:t>Listing3-7</a:t>
            </a:r>
            <a:r>
              <a:rPr lang="fa-IR" smtClean="0"/>
              <a:t> تبدیل شده به یه تابع </a:t>
            </a:r>
            <a:r>
              <a:rPr lang="en-US" smtClean="0"/>
              <a:t>Include</a:t>
            </a:r>
          </a:p>
          <a:p>
            <a:r>
              <a:rPr lang="en-US" smtClean="0"/>
              <a:t>Duplication</a:t>
            </a:r>
            <a:r>
              <a:rPr lang="fa-IR" smtClean="0"/>
              <a:t> ریشه بسیاری از مشکلات است</a:t>
            </a:r>
          </a:p>
          <a:p>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705617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چگونه تابع های این شکلی بنویسیم؟</a:t>
            </a:r>
            <a:endParaRPr lang="en-US"/>
          </a:p>
        </p:txBody>
      </p:sp>
      <p:sp>
        <p:nvSpPr>
          <p:cNvPr id="3" name="Content Placeholder 2"/>
          <p:cNvSpPr>
            <a:spLocks noGrp="1"/>
          </p:cNvSpPr>
          <p:nvPr>
            <p:ph idx="1"/>
          </p:nvPr>
        </p:nvSpPr>
        <p:spPr/>
        <p:txBody>
          <a:bodyPr/>
          <a:lstStyle/>
          <a:p>
            <a:r>
              <a:rPr lang="fa-IR" smtClean="0"/>
              <a:t>مثل نوشتن یه مقاله عمل کن</a:t>
            </a:r>
          </a:p>
          <a:p>
            <a:r>
              <a:rPr lang="fa-IR" smtClean="0"/>
              <a:t>اول بنویس بدون توجه به موارد گفته شده</a:t>
            </a:r>
          </a:p>
          <a:p>
            <a:r>
              <a:rPr lang="fa-IR" smtClean="0"/>
              <a:t>یعنی در ابتدا اگر تابع بزرگ شد، کد تکراری شد، اسم ها مناسب نبود مهم نیست.</a:t>
            </a:r>
          </a:p>
          <a:p>
            <a:r>
              <a:rPr lang="fa-IR" smtClean="0"/>
              <a:t>اما بعد از اتمام آن بخش، حتما تابع را به تکه های مناسب تقسیم کن و اسم های خوب انتخاب کن و کد را ریفکتور کن</a:t>
            </a:r>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873855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حرف پایانی</a:t>
            </a:r>
            <a:endParaRPr lang="en-US"/>
          </a:p>
        </p:txBody>
      </p:sp>
      <p:sp>
        <p:nvSpPr>
          <p:cNvPr id="5" name="Oval 4"/>
          <p:cNvSpPr/>
          <p:nvPr/>
        </p:nvSpPr>
        <p:spPr>
          <a:xfrm>
            <a:off x="692727" y="1690255"/>
            <a:ext cx="10640291" cy="45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42919" y="2725837"/>
            <a:ext cx="7721518" cy="2677656"/>
          </a:xfrm>
          <a:prstGeom prst="rect">
            <a:avLst/>
          </a:prstGeom>
          <a:noFill/>
        </p:spPr>
        <p:txBody>
          <a:bodyPr wrap="square" rtlCol="0">
            <a:spAutoFit/>
          </a:bodyPr>
          <a:lstStyle/>
          <a:p>
            <a:pPr marL="514350" indent="-514350" algn="r" rtl="1">
              <a:buFont typeface="+mj-lt"/>
              <a:buAutoNum type="arabicPeriod"/>
            </a:pPr>
            <a:r>
              <a:rPr lang="fa-IR" sz="2800">
                <a:solidFill>
                  <a:schemeClr val="bg1"/>
                </a:solidFill>
                <a:cs typeface="B Nazanin" panose="00000400000000000000" pitchFamily="2" charset="-78"/>
              </a:rPr>
              <a:t>برنامه رو به چشم یه داستانی که باید تعریف شه ببینید، نه به چشم یه برنامه ای که باید بنویسید</a:t>
            </a:r>
            <a:r>
              <a:rPr lang="fa-IR" sz="2800" smtClean="0">
                <a:solidFill>
                  <a:schemeClr val="bg1"/>
                </a:solidFill>
                <a:cs typeface="B Nazanin" panose="00000400000000000000" pitchFamily="2" charset="-78"/>
              </a:rPr>
              <a:t>.</a:t>
            </a:r>
            <a:endParaRPr lang="en-US" sz="2800" smtClean="0">
              <a:solidFill>
                <a:schemeClr val="bg1"/>
              </a:solidFill>
              <a:cs typeface="B Nazanin" panose="00000400000000000000" pitchFamily="2" charset="-78"/>
            </a:endParaRPr>
          </a:p>
          <a:p>
            <a:pPr marL="514350" indent="-514350" algn="r" rtl="1">
              <a:buFont typeface="+mj-lt"/>
              <a:buAutoNum type="arabicPeriod"/>
            </a:pPr>
            <a:r>
              <a:rPr lang="fa-IR" sz="2800" smtClean="0">
                <a:solidFill>
                  <a:schemeClr val="bg1"/>
                </a:solidFill>
                <a:cs typeface="B Nazanin" panose="00000400000000000000" pitchFamily="2" charset="-78"/>
              </a:rPr>
              <a:t>از امکانات زبانی که انتخاب کردید به بهترین نحو استفاده کنید که این داستان را به بهترین شکل ممکن بیان کنید</a:t>
            </a:r>
          </a:p>
          <a:p>
            <a:pPr marL="514350" indent="-514350" algn="r" rtl="1">
              <a:buFont typeface="+mj-lt"/>
              <a:buAutoNum type="arabicPeriod"/>
            </a:pPr>
            <a:r>
              <a:rPr lang="fa-IR" sz="2800" smtClean="0">
                <a:solidFill>
                  <a:schemeClr val="bg1"/>
                </a:solidFill>
                <a:cs typeface="B Nazanin" panose="00000400000000000000" pitchFamily="2" charset="-78"/>
              </a:rPr>
              <a:t>تابع ها افعال داستان شماست، فعل هایی که تو این داستان اتفاق میفته با تابع ها بیان میشن.</a:t>
            </a:r>
            <a:endParaRPr lang="fa-IR" sz="2800">
              <a:solidFill>
                <a:schemeClr val="bg1"/>
              </a:solidFill>
              <a:cs typeface="B Nazanin" panose="00000400000000000000" pitchFamily="2" charset="-78"/>
            </a:endParaRPr>
          </a:p>
        </p:txBody>
      </p:sp>
      <p:sp>
        <p:nvSpPr>
          <p:cNvPr id="3" name="Footer Placeholder 2"/>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698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318655"/>
            <a:ext cx="10894454" cy="6339723"/>
          </a:xfrm>
        </p:spPr>
        <p:txBody>
          <a:bodyPr/>
          <a:lstStyle/>
          <a:p>
            <a:endParaRPr lang="fa-IR" smtClean="0"/>
          </a:p>
          <a:p>
            <a:r>
              <a:rPr lang="fa-IR" smtClean="0"/>
              <a:t>تابع </a:t>
            </a:r>
            <a:r>
              <a:rPr lang="en-US" smtClean="0"/>
              <a:t>Listing-2</a:t>
            </a:r>
            <a:r>
              <a:rPr lang="fa-IR" smtClean="0"/>
              <a:t> هم بزرگه حتی!</a:t>
            </a:r>
          </a:p>
          <a:p>
            <a:r>
              <a:rPr lang="fa-IR" smtClean="0"/>
              <a:t>میتونه به شکل زیر ریفکتور شه:</a:t>
            </a:r>
            <a:endParaRPr lang="en-US"/>
          </a:p>
        </p:txBody>
      </p:sp>
      <p:pic>
        <p:nvPicPr>
          <p:cNvPr id="7" name="Picture 6"/>
          <p:cNvPicPr>
            <a:picLocks noChangeAspect="1"/>
          </p:cNvPicPr>
          <p:nvPr/>
        </p:nvPicPr>
        <p:blipFill>
          <a:blip r:embed="rId2"/>
          <a:stretch>
            <a:fillRect/>
          </a:stretch>
        </p:blipFill>
        <p:spPr>
          <a:xfrm>
            <a:off x="422564" y="2159908"/>
            <a:ext cx="10421860" cy="2245837"/>
          </a:xfrm>
          <a:prstGeom prst="rect">
            <a:avLst/>
          </a:prstGeom>
        </p:spPr>
      </p:pic>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22423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894454" cy="6367433"/>
          </a:xfrm>
        </p:spPr>
        <p:txBody>
          <a:bodyPr/>
          <a:lstStyle/>
          <a:p>
            <a:pPr>
              <a:lnSpc>
                <a:spcPct val="150000"/>
              </a:lnSpc>
            </a:pPr>
            <a:r>
              <a:rPr lang="fa-IR" smtClean="0"/>
              <a:t>اندازه بلوک ها:</a:t>
            </a:r>
          </a:p>
          <a:p>
            <a:pPr>
              <a:lnSpc>
                <a:spcPct val="150000"/>
              </a:lnSpc>
            </a:pPr>
            <a:r>
              <a:rPr lang="fa-IR" smtClean="0"/>
              <a:t>بنابر  چیزی که گفته شد توصیه میشه اندازه بلوک های داخل </a:t>
            </a:r>
            <a:r>
              <a:rPr lang="en-US" smtClean="0"/>
              <a:t>if, while, for</a:t>
            </a:r>
            <a:r>
              <a:rPr lang="fa-IR" smtClean="0"/>
              <a:t> یک خط باشه و اون خط هم یه فراخوانی تابع باشه.</a:t>
            </a:r>
          </a:p>
          <a:p>
            <a:pPr>
              <a:lnSpc>
                <a:spcPct val="150000"/>
              </a:lnSpc>
            </a:pPr>
            <a:r>
              <a:rPr lang="fa-IR" smtClean="0"/>
              <a:t>این طوری علاوه بر این که اندازه تابع کوچیک میشه، مستند سازی هم بهتر میشه چون مجبوری واسه تابع اسم بزاری و این به مستند سازی کمک میکنه.</a:t>
            </a:r>
          </a:p>
          <a:p>
            <a:pPr>
              <a:lnSpc>
                <a:spcPct val="150000"/>
              </a:lnSpc>
            </a:pPr>
            <a:r>
              <a:rPr lang="fa-IR" smtClean="0"/>
              <a:t>تابع نباید شامل کد های تو در تو باشه. همچنین ماکزیموم سطح ایندنت توصیه میشه بیشتر از یک یا دو سطح نباشه.</a:t>
            </a:r>
            <a:endParaRPr lang="en-US"/>
          </a:p>
        </p:txBody>
      </p:sp>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156833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یک کار انجام دهید</a:t>
            </a:r>
            <a:endParaRPr lang="en-US"/>
          </a:p>
        </p:txBody>
      </p:sp>
      <p:sp>
        <p:nvSpPr>
          <p:cNvPr id="3" name="Content Placeholder 2"/>
          <p:cNvSpPr>
            <a:spLocks noGrp="1"/>
          </p:cNvSpPr>
          <p:nvPr>
            <p:ph idx="1"/>
          </p:nvPr>
        </p:nvSpPr>
        <p:spPr/>
        <p:txBody>
          <a:bodyPr/>
          <a:lstStyle/>
          <a:p>
            <a:r>
              <a:rPr lang="en-US" smtClean="0"/>
              <a:t>Listing3-1</a:t>
            </a:r>
            <a:r>
              <a:rPr lang="fa-IR" smtClean="0"/>
              <a:t> خیلی کارها انجام میدهد، اما </a:t>
            </a:r>
            <a:r>
              <a:rPr lang="en-US" smtClean="0"/>
              <a:t>Listing3-3</a:t>
            </a:r>
            <a:r>
              <a:rPr lang="fa-IR" smtClean="0"/>
              <a:t> فقط یک کار انجام میده.</a:t>
            </a:r>
          </a:p>
          <a:p>
            <a:r>
              <a:rPr lang="fa-IR" smtClean="0"/>
              <a:t>یک قاعده: </a:t>
            </a:r>
          </a:p>
          <a:p>
            <a:endParaRPr lang="fa-IR"/>
          </a:p>
          <a:p>
            <a:endParaRPr lang="fa-IR" smtClean="0"/>
          </a:p>
          <a:p>
            <a:endParaRPr lang="fa-IR"/>
          </a:p>
          <a:p>
            <a:r>
              <a:rPr lang="fa-IR" smtClean="0"/>
              <a:t>اما مشکل این جاس که نمیشه راحت فهمید "یک کار" چیه؟</a:t>
            </a:r>
          </a:p>
          <a:p>
            <a:r>
              <a:rPr lang="fa-IR" smtClean="0"/>
              <a:t>مثلا میشه گفت</a:t>
            </a:r>
            <a:r>
              <a:rPr lang="en-US" smtClean="0"/>
              <a:t>Listing3-3</a:t>
            </a:r>
            <a:r>
              <a:rPr lang="fa-IR" smtClean="0"/>
              <a:t> سه کار انجام میده:</a:t>
            </a:r>
          </a:p>
          <a:p>
            <a:r>
              <a:rPr lang="fa-IR" smtClean="0"/>
              <a:t>1- تشخیص تست بودن صفحه</a:t>
            </a:r>
          </a:p>
          <a:p>
            <a:r>
              <a:rPr lang="fa-IR" smtClean="0"/>
              <a:t>2- اگر بله، ستاپ رو انجام میده</a:t>
            </a:r>
          </a:p>
          <a:p>
            <a:r>
              <a:rPr lang="fa-IR" smtClean="0"/>
              <a:t>3-صفحه رو به صورت </a:t>
            </a:r>
            <a:r>
              <a:rPr lang="en-US" smtClean="0"/>
              <a:t>HTML</a:t>
            </a:r>
            <a:r>
              <a:rPr lang="fa-IR" smtClean="0"/>
              <a:t> رندر میکنه.</a:t>
            </a:r>
          </a:p>
        </p:txBody>
      </p:sp>
      <p:sp>
        <p:nvSpPr>
          <p:cNvPr id="4" name="Rounded Rectangle 3"/>
          <p:cNvSpPr/>
          <p:nvPr/>
        </p:nvSpPr>
        <p:spPr>
          <a:xfrm>
            <a:off x="2299856" y="1925782"/>
            <a:ext cx="8035636" cy="1288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a:t>FUNCTIONS SHOULD DO ONE THING. THEY SHOULD DO IT WELL.</a:t>
            </a:r>
            <a:br>
              <a:rPr lang="en-US" sz="2200" b="1" i="1"/>
            </a:br>
            <a:r>
              <a:rPr lang="en-US" sz="2200" b="1" i="1"/>
              <a:t>THEY SHOULD DO IT ONLY.</a:t>
            </a:r>
            <a:r>
              <a:rPr lang="en-US" sz="2200"/>
              <a:t> </a:t>
            </a:r>
            <a:r>
              <a:rPr lang="en-US"/>
              <a:t/>
            </a:r>
            <a:br>
              <a:rPr lang="en-US"/>
            </a:br>
            <a:endParaRPr lang="en-US"/>
          </a:p>
        </p:txBody>
      </p:sp>
      <p:sp>
        <p:nvSpPr>
          <p:cNvPr id="5" name="Footer Placeholder 4"/>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161657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یک توضیح راجع به سطوح انتزاع</a:t>
            </a:r>
            <a:endParaRPr lang="en-US"/>
          </a:p>
        </p:txBody>
      </p:sp>
      <p:sp>
        <p:nvSpPr>
          <p:cNvPr id="3" name="Content Placeholder 2"/>
          <p:cNvSpPr>
            <a:spLocks noGrp="1"/>
          </p:cNvSpPr>
          <p:nvPr>
            <p:ph idx="1"/>
          </p:nvPr>
        </p:nvSpPr>
        <p:spPr/>
        <p:txBody>
          <a:bodyPr/>
          <a:lstStyle/>
          <a:p>
            <a:pPr>
              <a:lnSpc>
                <a:spcPct val="150000"/>
              </a:lnSpc>
            </a:pPr>
            <a:r>
              <a:rPr lang="fa-IR" smtClean="0"/>
              <a:t>تو کتاب نیست این بخش، اما لازمه بدونیم</a:t>
            </a:r>
          </a:p>
          <a:p>
            <a:pPr>
              <a:lnSpc>
                <a:spcPct val="150000"/>
              </a:lnSpc>
            </a:pPr>
            <a:r>
              <a:rPr lang="fa-IR" smtClean="0"/>
              <a:t>هر چه قدر سطح انتزاع بالاتر باشه، جزئیات کمتره و بیشتر با مفهوم سروکار داریم.</a:t>
            </a:r>
          </a:p>
          <a:p>
            <a:pPr>
              <a:lnSpc>
                <a:spcPct val="150000"/>
              </a:lnSpc>
            </a:pPr>
            <a:r>
              <a:rPr lang="fa-IR" smtClean="0"/>
              <a:t>مثلا بالاترین سطح میشه کل برنامه، سطح بعدی میشه ماژول هاش، سطح بعدی مثلا تابع ها و کلاس ها، سطح بعدی داخل تابع ها، سطح بعدی ...</a:t>
            </a:r>
            <a:endParaRPr lang="en-US"/>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255337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236"/>
            <a:ext cx="10894454" cy="6395142"/>
          </a:xfrm>
        </p:spPr>
        <p:txBody>
          <a:bodyPr/>
          <a:lstStyle/>
          <a:p>
            <a:pPr marL="342900" indent="-342900">
              <a:lnSpc>
                <a:spcPct val="150000"/>
              </a:lnSpc>
              <a:buFont typeface="Arial" panose="020B0604020202020204" pitchFamily="34" charset="0"/>
              <a:buChar char="•"/>
            </a:pPr>
            <a:r>
              <a:rPr lang="fa-IR" smtClean="0"/>
              <a:t>نکته این جاست:</a:t>
            </a:r>
          </a:p>
          <a:p>
            <a:pPr marL="342900" indent="-342900">
              <a:lnSpc>
                <a:spcPct val="150000"/>
              </a:lnSpc>
              <a:buFont typeface="Arial" panose="020B0604020202020204" pitchFamily="34" charset="0"/>
              <a:buChar char="•"/>
            </a:pPr>
            <a:r>
              <a:rPr lang="fa-IR" smtClean="0"/>
              <a:t>کاری که تو بدنه تابع اتفاق میفته، باید دقیقا یک سطح پایین تر از سطح انتزاع اسم تابع باشه. اون موقع میشه گفت تابع یک کار انجام میده.</a:t>
            </a:r>
          </a:p>
          <a:p>
            <a:pPr marL="342900" indent="-342900">
              <a:lnSpc>
                <a:spcPct val="150000"/>
              </a:lnSpc>
              <a:buFont typeface="Arial" panose="020B0604020202020204" pitchFamily="34" charset="0"/>
              <a:buChar char="•"/>
            </a:pPr>
            <a:r>
              <a:rPr lang="fa-IR" smtClean="0"/>
              <a:t>به عبارتی نتونی تابع رو به دو بخش مجزا از هم تبدیل کنی.</a:t>
            </a:r>
          </a:p>
          <a:p>
            <a:pPr marL="342900" indent="-342900">
              <a:lnSpc>
                <a:spcPct val="150000"/>
              </a:lnSpc>
              <a:buFont typeface="Arial" panose="020B0604020202020204" pitchFamily="34" charset="0"/>
              <a:buChar char="•"/>
            </a:pPr>
            <a:r>
              <a:rPr lang="fa-IR" smtClean="0"/>
              <a:t>بنابراین یک راه واسه این که بفهمیم آیا تابع ما "یک کار" انجام میده یا نه، اینه که اگر بتونی از این تابع، یه تابع دیگه ای استخراج کنی که اسمش صرفا تغییر نام تابع فعلی نباشه، اون وقت یعنی این تابع بیشتر از یک کار داره انجام میده</a:t>
            </a:r>
          </a:p>
          <a:p>
            <a:pPr marL="342900" indent="-342900">
              <a:lnSpc>
                <a:spcPct val="150000"/>
              </a:lnSpc>
              <a:buFont typeface="Arial" panose="020B0604020202020204" pitchFamily="34" charset="0"/>
              <a:buChar char="•"/>
            </a:pPr>
            <a:r>
              <a:rPr lang="fa-IR" smtClean="0"/>
              <a:t>همچنین باید بتونی کار هر تابع رو تو یه پاراگراف مختصر توضیح بدی</a:t>
            </a:r>
          </a:p>
          <a:p>
            <a:pPr marL="342900" indent="-342900">
              <a:lnSpc>
                <a:spcPct val="150000"/>
              </a:lnSpc>
              <a:buFont typeface="Arial" panose="020B0604020202020204" pitchFamily="34" charset="0"/>
              <a:buChar char="•"/>
            </a:pPr>
            <a:r>
              <a:rPr lang="fa-IR" smtClean="0"/>
              <a:t>یه مثال دیگه از چند کار تو یه تابع: صفحه 102 پی دی اف، تابع پرایم</a:t>
            </a:r>
          </a:p>
          <a:p>
            <a:pPr marL="342900" indent="-342900">
              <a:lnSpc>
                <a:spcPct val="150000"/>
              </a:lnSpc>
              <a:buFont typeface="Arial" panose="020B0604020202020204" pitchFamily="34" charset="0"/>
              <a:buChar char="•"/>
            </a:pPr>
            <a:endParaRPr lang="en-US"/>
          </a:p>
        </p:txBody>
      </p:sp>
      <p:sp>
        <p:nvSpPr>
          <p:cNvPr id="2" name="Footer Placeholder 1"/>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343094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یک سطح انتزاع در هر تابع</a:t>
            </a:r>
            <a:endParaRPr lang="en-US"/>
          </a:p>
        </p:txBody>
      </p:sp>
      <p:sp>
        <p:nvSpPr>
          <p:cNvPr id="3" name="Content Placeholder 2"/>
          <p:cNvSpPr>
            <a:spLocks noGrp="1"/>
          </p:cNvSpPr>
          <p:nvPr>
            <p:ph idx="1"/>
          </p:nvPr>
        </p:nvSpPr>
        <p:spPr/>
        <p:txBody>
          <a:bodyPr/>
          <a:lstStyle/>
          <a:p>
            <a:r>
              <a:rPr lang="fa-IR" smtClean="0"/>
              <a:t>در یک تابع، همه اجزای آن تابع باید در یک سطح از انتزاع باشن.</a:t>
            </a:r>
          </a:p>
          <a:p>
            <a:r>
              <a:rPr lang="fa-IR" smtClean="0"/>
              <a:t>مثلا در </a:t>
            </a:r>
            <a:r>
              <a:rPr lang="en-US" smtClean="0"/>
              <a:t>Listing3-1</a:t>
            </a:r>
            <a:r>
              <a:rPr lang="fa-IR" smtClean="0"/>
              <a:t> یه تابع توشه </a:t>
            </a:r>
            <a:r>
              <a:rPr lang="en-US" smtClean="0"/>
              <a:t>getHTML()</a:t>
            </a:r>
            <a:r>
              <a:rPr lang="fa-IR" smtClean="0"/>
              <a:t> که سطح بالایی داره در حالی که سطح های پایین تر هم هستن تو تابع مثل </a:t>
            </a:r>
            <a:r>
              <a:rPr lang="en-US" smtClean="0"/>
              <a:t>parser.render()</a:t>
            </a:r>
            <a:r>
              <a:rPr lang="fa-IR" smtClean="0"/>
              <a:t> یا </a:t>
            </a:r>
            <a:r>
              <a:rPr lang="en-US" smtClean="0"/>
              <a:t>.append(“\n”)</a:t>
            </a:r>
            <a:endParaRPr lang="fa-IR" smtClean="0"/>
          </a:p>
          <a:p>
            <a:r>
              <a:rPr lang="fa-IR" smtClean="0"/>
              <a:t>این کار باعث میشه که خواننده نتونه راحت تشخیص بده چه بخش هایی از تابع جزئیات هستن و چه بخش هایی، بخش اصلی.</a:t>
            </a:r>
          </a:p>
        </p:txBody>
      </p:sp>
      <p:sp>
        <p:nvSpPr>
          <p:cNvPr id="4" name="Footer Placeholder 3"/>
          <p:cNvSpPr>
            <a:spLocks noGrp="1"/>
          </p:cNvSpPr>
          <p:nvPr>
            <p:ph type="ftr" sz="quarter" idx="11"/>
          </p:nvPr>
        </p:nvSpPr>
        <p:spPr/>
        <p:txBody>
          <a:bodyPr/>
          <a:lstStyle/>
          <a:p>
            <a:pPr algn="l"/>
            <a:r>
              <a:rPr lang="en-US" smtClean="0"/>
              <a:t>Author: Hamed Damirchi</a:t>
            </a:r>
            <a:endParaRPr lang="en-US"/>
          </a:p>
        </p:txBody>
      </p:sp>
    </p:spTree>
    <p:extLst>
      <p:ext uri="{BB962C8B-B14F-4D97-AF65-F5344CB8AC3E}">
        <p14:creationId xmlns:p14="http://schemas.microsoft.com/office/powerpoint/2010/main" val="54596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2140</TotalTime>
  <Words>2261</Words>
  <Application>Microsoft Office PowerPoint</Application>
  <PresentationFormat>Widescreen</PresentationFormat>
  <Paragraphs>232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B Homa</vt:lpstr>
      <vt:lpstr>B Nazanin</vt:lpstr>
      <vt:lpstr>Calibri</vt:lpstr>
      <vt:lpstr>Calibri Light</vt:lpstr>
      <vt:lpstr>Office Theme</vt:lpstr>
      <vt:lpstr>Clean Code</vt:lpstr>
      <vt:lpstr>مقدمه</vt:lpstr>
      <vt:lpstr>کوچک بودن</vt:lpstr>
      <vt:lpstr>PowerPoint Presentation</vt:lpstr>
      <vt:lpstr>PowerPoint Presentation</vt:lpstr>
      <vt:lpstr>یک کار انجام دهید</vt:lpstr>
      <vt:lpstr>یک توضیح راجع به سطوح انتزاع</vt:lpstr>
      <vt:lpstr>PowerPoint Presentation</vt:lpstr>
      <vt:lpstr>یک سطح انتزاع در هر تابع</vt:lpstr>
      <vt:lpstr>خواندن کد از بالا به پایین(step-down rule)</vt:lpstr>
      <vt:lpstr>PowerPoint Presentation</vt:lpstr>
      <vt:lpstr>چگونه از switch استفاده کنیم؟</vt:lpstr>
      <vt:lpstr>PowerPoint Presentation</vt:lpstr>
      <vt:lpstr>PowerPoint Presentation</vt:lpstr>
      <vt:lpstr>از اسم توصیفی برای تابع استفاده کنید</vt:lpstr>
      <vt:lpstr>آرگومان تابع</vt:lpstr>
      <vt:lpstr>آرگومان-فرم های رایج تابع تک ورودی (monadic)</vt:lpstr>
      <vt:lpstr>آرگومان-فلگ</vt:lpstr>
      <vt:lpstr>آرگومان- دو ورودی (Dyadic)</vt:lpstr>
      <vt:lpstr>آرگومان- سه ورودی(Triads)</vt:lpstr>
      <vt:lpstr>آرگومان- شیء به عنوان ورودی</vt:lpstr>
      <vt:lpstr>آرگومان- لیست ورودی ها</vt:lpstr>
      <vt:lpstr>تابع نباید اثر جانبی داشته باشه</vt:lpstr>
      <vt:lpstr>PowerPoint Presentation</vt:lpstr>
      <vt:lpstr>آرگومان های خروجی (output arguments)</vt:lpstr>
      <vt:lpstr>Command-Query Seperation(CQS)</vt:lpstr>
      <vt:lpstr>PowerPoint Presentation</vt:lpstr>
      <vt:lpstr>هنگام خطا Exception بدید و کد خطا رو برنگردونید.</vt:lpstr>
      <vt:lpstr>PowerPoint Presentation</vt:lpstr>
      <vt:lpstr>Extract Try/Catch</vt:lpstr>
      <vt:lpstr>هندلینگ خطا "یک کار" است</vt:lpstr>
      <vt:lpstr>وابستگی به Error Enum ها</vt:lpstr>
      <vt:lpstr>Don’t Repeat Yourself</vt:lpstr>
      <vt:lpstr>چگونه تابع های این شکلی بنویسیم؟</vt:lpstr>
      <vt:lpstr>حرف پایانی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Damirchi</dc:creator>
  <cp:lastModifiedBy>Hamed Damirchi</cp:lastModifiedBy>
  <cp:revision>220</cp:revision>
  <dcterms:created xsi:type="dcterms:W3CDTF">2021-06-10T18:35:19Z</dcterms:created>
  <dcterms:modified xsi:type="dcterms:W3CDTF">2021-07-25T08:50:42Z</dcterms:modified>
</cp:coreProperties>
</file>