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87"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helllo</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3C03E5-78AC-437F-A93E-C3CC665B9285}" type="datetimeFigureOut">
              <a:rPr lang="en-US" smtClean="0"/>
              <a:t>7/25/2021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footer</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30127C-EB5D-450D-842D-D0A8DADB12FD}" type="slidenum">
              <a:rPr lang="en-US" smtClean="0"/>
              <a:t>‹#›</a:t>
            </a:fld>
            <a:endParaRPr lang="en-US"/>
          </a:p>
        </p:txBody>
      </p:sp>
    </p:spTree>
    <p:extLst>
      <p:ext uri="{BB962C8B-B14F-4D97-AF65-F5344CB8AC3E}">
        <p14:creationId xmlns:p14="http://schemas.microsoft.com/office/powerpoint/2010/main" val="24448710"/>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helllo</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A57C25-8D88-4FFB-A0A7-CF8090276EDE}" type="datetimeFigureOut">
              <a:rPr lang="en-US" smtClean="0"/>
              <a:t>7/25/2021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footer</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ECA9BA-6DEE-4646-BBFC-46A0FCDDDBB1}" type="slidenum">
              <a:rPr lang="en-US" smtClean="0"/>
              <a:t>‹#›</a:t>
            </a:fld>
            <a:endParaRPr lang="en-US"/>
          </a:p>
        </p:txBody>
      </p:sp>
    </p:spTree>
    <p:extLst>
      <p:ext uri="{BB962C8B-B14F-4D97-AF65-F5344CB8AC3E}">
        <p14:creationId xmlns:p14="http://schemas.microsoft.com/office/powerpoint/2010/main" val="1501347751"/>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43993267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Author: Hamed Damirchi</a:t>
            </a:r>
            <a:endParaRPr lang="en-US"/>
          </a:p>
        </p:txBody>
      </p:sp>
      <p:sp>
        <p:nvSpPr>
          <p:cNvPr id="6" name="Slide Number Placeholder 5"/>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941633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Author: Hamed Damirchi</a:t>
            </a:r>
            <a:endParaRPr lang="en-US"/>
          </a:p>
        </p:txBody>
      </p:sp>
      <p:sp>
        <p:nvSpPr>
          <p:cNvPr id="6" name="Slide Number Placeholder 5"/>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4053897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21972"/>
            <a:ext cx="10894454" cy="734096"/>
          </a:xfrm>
        </p:spPr>
        <p:txBody>
          <a:bodyPr>
            <a:normAutofit/>
          </a:bodyPr>
          <a:lstStyle>
            <a:lvl1pPr algn="r" rtl="1">
              <a:defRPr sz="3300" baseline="0">
                <a:cs typeface="B Homa" panose="00000400000000000000" pitchFamily="2" charset="-78"/>
              </a:defRPr>
            </a:lvl1pPr>
          </a:lstStyle>
          <a:p>
            <a:r>
              <a:rPr lang="fa-IR" smtClean="0"/>
              <a:t>متن هدر بالا</a:t>
            </a:r>
            <a:endParaRPr lang="en-US"/>
          </a:p>
        </p:txBody>
      </p:sp>
      <p:sp>
        <p:nvSpPr>
          <p:cNvPr id="3" name="Content Placeholder 2"/>
          <p:cNvSpPr>
            <a:spLocks noGrp="1"/>
          </p:cNvSpPr>
          <p:nvPr>
            <p:ph idx="1" hasCustomPrompt="1"/>
          </p:nvPr>
        </p:nvSpPr>
        <p:spPr>
          <a:xfrm>
            <a:off x="838200" y="1146220"/>
            <a:ext cx="10894454" cy="5512158"/>
          </a:xfrm>
        </p:spPr>
        <p:txBody>
          <a:bodyPr/>
          <a:lstStyle>
            <a:lvl1pPr marL="0" indent="0" algn="r" rtl="1">
              <a:buFont typeface="Arial" panose="020B0604020202020204" pitchFamily="34" charset="0"/>
              <a:buNone/>
              <a:defRPr sz="2500" baseline="0">
                <a:cs typeface="B Nazanin" panose="00000400000000000000" pitchFamily="2" charset="-78"/>
              </a:defRPr>
            </a:lvl1pPr>
            <a:lvl2pPr algn="r" rtl="1">
              <a:defRPr/>
            </a:lvl2pPr>
            <a:lvl3pPr algn="r" rtl="1">
              <a:defRPr/>
            </a:lvl3pPr>
            <a:lvl4pPr algn="r" rtl="1">
              <a:defRPr/>
            </a:lvl4pPr>
            <a:lvl5pPr algn="r" rtl="1">
              <a:defRPr/>
            </a:lvl5pPr>
          </a:lstStyle>
          <a:p>
            <a:pPr lvl="0"/>
            <a:r>
              <a:rPr lang="fa-IR" smtClean="0"/>
              <a:t>جزئیات</a:t>
            </a:r>
          </a:p>
          <a:p>
            <a:pPr lvl="0"/>
            <a:endParaRPr lang="fa-IR" smtClean="0"/>
          </a:p>
        </p:txBody>
      </p:sp>
      <p:sp>
        <p:nvSpPr>
          <p:cNvPr id="8" name="Date Placeholder 7"/>
          <p:cNvSpPr>
            <a:spLocks noGrp="1"/>
          </p:cNvSpPr>
          <p:nvPr>
            <p:ph type="dt" sz="half" idx="10"/>
          </p:nvPr>
        </p:nvSpPr>
        <p:spPr/>
        <p:txBody>
          <a:bodyPr/>
          <a:lstStyle/>
          <a:p>
            <a:endParaRPr lang="en-US"/>
          </a:p>
        </p:txBody>
      </p:sp>
      <p:sp>
        <p:nvSpPr>
          <p:cNvPr id="9" name="Footer Placeholder 8"/>
          <p:cNvSpPr>
            <a:spLocks noGrp="1"/>
          </p:cNvSpPr>
          <p:nvPr>
            <p:ph type="ftr" sz="quarter" idx="11"/>
          </p:nvPr>
        </p:nvSpPr>
        <p:spPr>
          <a:xfrm>
            <a:off x="201769" y="139409"/>
            <a:ext cx="2008031" cy="365125"/>
          </a:xfrm>
        </p:spPr>
        <p:txBody>
          <a:bodyPr/>
          <a:lstStyle>
            <a:lvl1pPr algn="l">
              <a:defRPr sz="1400"/>
            </a:lvl1pPr>
          </a:lstStyle>
          <a:p>
            <a:r>
              <a:rPr lang="en-US" smtClean="0"/>
              <a:t>Author: Hamed Damirchi</a:t>
            </a:r>
            <a:endParaRPr lang="en-US"/>
          </a:p>
        </p:txBody>
      </p:sp>
      <p:sp>
        <p:nvSpPr>
          <p:cNvPr id="10" name="Slide Number Placeholder 9"/>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4824162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Author: Hamed Damirchi</a:t>
            </a:r>
            <a:endParaRPr lang="en-US"/>
          </a:p>
        </p:txBody>
      </p:sp>
      <p:sp>
        <p:nvSpPr>
          <p:cNvPr id="6" name="Slide Number Placeholder 5"/>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390702101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Author: Hamed Damirchi</a:t>
            </a:r>
            <a:endParaRPr lang="en-US"/>
          </a:p>
        </p:txBody>
      </p:sp>
      <p:sp>
        <p:nvSpPr>
          <p:cNvPr id="7" name="Slide Number Placeholder 6"/>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143713896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Author: Hamed Damirchi</a:t>
            </a:r>
            <a:endParaRPr lang="en-US"/>
          </a:p>
        </p:txBody>
      </p:sp>
      <p:sp>
        <p:nvSpPr>
          <p:cNvPr id="9" name="Slide Number Placeholder 8"/>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37606692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Author: Hamed Damirchi</a:t>
            </a:r>
            <a:endParaRPr lang="en-US"/>
          </a:p>
        </p:txBody>
      </p:sp>
      <p:sp>
        <p:nvSpPr>
          <p:cNvPr id="5" name="Slide Number Placeholder 4"/>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577354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Author: Hamed Damirchi</a:t>
            </a:r>
            <a:endParaRPr lang="en-US"/>
          </a:p>
        </p:txBody>
      </p:sp>
      <p:sp>
        <p:nvSpPr>
          <p:cNvPr id="4" name="Slide Number Placeholder 3"/>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2292645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Author: Hamed Damirchi</a:t>
            </a:r>
            <a:endParaRPr lang="en-US"/>
          </a:p>
        </p:txBody>
      </p:sp>
      <p:sp>
        <p:nvSpPr>
          <p:cNvPr id="7" name="Slide Number Placeholder 6"/>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3236995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Author: Hamed Damirchi</a:t>
            </a:r>
            <a:endParaRPr lang="en-US"/>
          </a:p>
        </p:txBody>
      </p:sp>
      <p:sp>
        <p:nvSpPr>
          <p:cNvPr id="7" name="Slide Number Placeholder 6"/>
          <p:cNvSpPr>
            <a:spLocks noGrp="1"/>
          </p:cNvSpPr>
          <p:nvPr>
            <p:ph type="sldNum" sz="quarter" idx="12"/>
          </p:nvPr>
        </p:nvSpPr>
        <p:spPr/>
        <p:txBody>
          <a:bodyPr/>
          <a:lstStyle/>
          <a:p>
            <a:fld id="{8D0CC1AB-F8D3-4487-A8BA-D79B883219C9}" type="slidenum">
              <a:rPr lang="en-US" smtClean="0"/>
              <a:t>‹#›</a:t>
            </a:fld>
            <a:endParaRPr lang="en-US"/>
          </a:p>
        </p:txBody>
      </p:sp>
    </p:spTree>
    <p:extLst>
      <p:ext uri="{BB962C8B-B14F-4D97-AF65-F5344CB8AC3E}">
        <p14:creationId xmlns:p14="http://schemas.microsoft.com/office/powerpoint/2010/main" val="712790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Author: Hamed Damirchi</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0CC1AB-F8D3-4487-A8BA-D79B883219C9}" type="slidenum">
              <a:rPr lang="en-US" smtClean="0"/>
              <a:t>‹#›</a:t>
            </a:fld>
            <a:endParaRPr lang="en-US"/>
          </a:p>
        </p:txBody>
      </p:sp>
    </p:spTree>
    <p:extLst>
      <p:ext uri="{BB962C8B-B14F-4D97-AF65-F5344CB8AC3E}">
        <p14:creationId xmlns:p14="http://schemas.microsoft.com/office/powerpoint/2010/main" val="810406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ameddamirchi32@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Clean Code</a:t>
            </a:r>
            <a:endParaRPr lang="en-US"/>
          </a:p>
        </p:txBody>
      </p:sp>
      <p:sp>
        <p:nvSpPr>
          <p:cNvPr id="3" name="Subtitle 2"/>
          <p:cNvSpPr>
            <a:spLocks noGrp="1"/>
          </p:cNvSpPr>
          <p:nvPr>
            <p:ph type="subTitle" idx="1"/>
          </p:nvPr>
        </p:nvSpPr>
        <p:spPr/>
        <p:txBody>
          <a:bodyPr/>
          <a:lstStyle/>
          <a:p>
            <a:r>
              <a:rPr lang="en-US" smtClean="0"/>
              <a:t>Chapter 4: Comments</a:t>
            </a:r>
            <a:endParaRPr lang="en-US"/>
          </a:p>
        </p:txBody>
      </p:sp>
      <p:sp>
        <p:nvSpPr>
          <p:cNvPr id="4" name="TextBox 3"/>
          <p:cNvSpPr txBox="1"/>
          <p:nvPr/>
        </p:nvSpPr>
        <p:spPr>
          <a:xfrm>
            <a:off x="1267691" y="5059418"/>
            <a:ext cx="9656618"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A</a:t>
            </a:r>
            <a:r>
              <a:rPr lang="en-US" smtClean="0"/>
              <a:t>uthor</a:t>
            </a:r>
            <a:r>
              <a:rPr lang="en-US" smtClean="0"/>
              <a:t>: Hamed Damirchi</a:t>
            </a:r>
          </a:p>
          <a:p>
            <a:pPr algn="ctr"/>
            <a:r>
              <a:rPr lang="en-US" smtClean="0">
                <a:hlinkClick r:id="rId2"/>
              </a:rPr>
              <a:t>hameddamirchi32@gmail.com</a:t>
            </a:r>
            <a:endParaRPr lang="en-US" smtClean="0"/>
          </a:p>
          <a:p>
            <a:pPr algn="ctr"/>
            <a:r>
              <a:rPr lang="en-US" smtClean="0"/>
              <a:t>github.com/hamed98</a:t>
            </a:r>
          </a:p>
          <a:p>
            <a:pPr algn="ctr"/>
            <a:r>
              <a:rPr lang="en-US" smtClean="0"/>
              <a:t>linkedin.com/in/hamed-damirchi-ba4085178</a:t>
            </a:r>
            <a:r>
              <a:rPr lang="en-US"/>
              <a:t>/</a:t>
            </a:r>
          </a:p>
        </p:txBody>
      </p:sp>
    </p:spTree>
    <p:extLst>
      <p:ext uri="{BB962C8B-B14F-4D97-AF65-F5344CB8AC3E}">
        <p14:creationId xmlns:p14="http://schemas.microsoft.com/office/powerpoint/2010/main" val="1728719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کامنت های قانونی</a:t>
            </a:r>
            <a:endParaRPr lang="en-US"/>
          </a:p>
        </p:txBody>
      </p:sp>
      <p:sp>
        <p:nvSpPr>
          <p:cNvPr id="3" name="Content Placeholder 2"/>
          <p:cNvSpPr>
            <a:spLocks noGrp="1"/>
          </p:cNvSpPr>
          <p:nvPr>
            <p:ph idx="1"/>
          </p:nvPr>
        </p:nvSpPr>
        <p:spPr/>
        <p:txBody>
          <a:bodyPr/>
          <a:lstStyle/>
          <a:p>
            <a:r>
              <a:rPr lang="fa-IR" smtClean="0"/>
              <a:t>کامنت هایی هستن که به خاطر استاندارد های کمپانی یا هر دلیل دیگه، باید باشن</a:t>
            </a:r>
          </a:p>
          <a:p>
            <a:r>
              <a:rPr lang="fa-IR" smtClean="0"/>
              <a:t>مثل کامنت های مرتبط با </a:t>
            </a:r>
            <a:r>
              <a:rPr lang="en-US" smtClean="0"/>
              <a:t>copyright</a:t>
            </a:r>
          </a:p>
          <a:p>
            <a:endParaRPr lang="en-US"/>
          </a:p>
          <a:p>
            <a:endParaRPr lang="en-US" smtClean="0"/>
          </a:p>
          <a:p>
            <a:r>
              <a:rPr lang="fa-IR" smtClean="0"/>
              <a:t>اما اگه قراره متن بلندی نوشته بشه، بهتره متن تو یه فایل باشه و تو کامنت به اون فایله ارجاع بدیم</a:t>
            </a:r>
            <a:endParaRPr lang="en-US" smtClean="0"/>
          </a:p>
        </p:txBody>
      </p:sp>
      <p:pic>
        <p:nvPicPr>
          <p:cNvPr id="4" name="Picture 3"/>
          <p:cNvPicPr>
            <a:picLocks noChangeAspect="1"/>
          </p:cNvPicPr>
          <p:nvPr/>
        </p:nvPicPr>
        <p:blipFill>
          <a:blip r:embed="rId2"/>
          <a:stretch>
            <a:fillRect/>
          </a:stretch>
        </p:blipFill>
        <p:spPr>
          <a:xfrm>
            <a:off x="1412305" y="2214955"/>
            <a:ext cx="9746243" cy="666790"/>
          </a:xfrm>
          <a:prstGeom prst="rect">
            <a:avLst/>
          </a:prstGeom>
        </p:spPr>
      </p:pic>
      <p:sp>
        <p:nvSpPr>
          <p:cNvPr id="5" name="Footer Placeholder 4"/>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21449809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کامنت های </a:t>
            </a:r>
            <a:r>
              <a:rPr lang="en-US" smtClean="0"/>
              <a:t>informative</a:t>
            </a:r>
            <a:endParaRPr lang="en-US"/>
          </a:p>
        </p:txBody>
      </p:sp>
      <p:sp>
        <p:nvSpPr>
          <p:cNvPr id="3" name="Content Placeholder 2"/>
          <p:cNvSpPr>
            <a:spLocks noGrp="1"/>
          </p:cNvSpPr>
          <p:nvPr>
            <p:ph idx="1"/>
          </p:nvPr>
        </p:nvSpPr>
        <p:spPr/>
        <p:txBody>
          <a:bodyPr/>
          <a:lstStyle/>
          <a:p>
            <a:r>
              <a:rPr lang="fa-IR" smtClean="0"/>
              <a:t>در بعضی از مواقع بهتره که اطلاعات پایه رو تو یامنت بنویسیم. مثلا مقدار </a:t>
            </a:r>
            <a:r>
              <a:rPr lang="en-US" smtClean="0"/>
              <a:t>return</a:t>
            </a:r>
            <a:r>
              <a:rPr lang="fa-IR" smtClean="0"/>
              <a:t> تو یه تابع </a:t>
            </a:r>
            <a:r>
              <a:rPr lang="en-US" smtClean="0"/>
              <a:t>abstract</a:t>
            </a:r>
            <a:r>
              <a:rPr lang="fa-IR" smtClean="0"/>
              <a:t>.</a:t>
            </a:r>
          </a:p>
          <a:p>
            <a:endParaRPr lang="fa-IR"/>
          </a:p>
          <a:p>
            <a:endParaRPr lang="fa-IR"/>
          </a:p>
          <a:p>
            <a:endParaRPr lang="fa-IR" smtClean="0"/>
          </a:p>
          <a:p>
            <a:r>
              <a:rPr lang="fa-IR" smtClean="0"/>
              <a:t>اما اگه بتونیم اسم تابع رو جوری انتخاب کنیم که به کامنت احتیاج نباشه خیلی بهتره. مثلا تو این مورد بزاریم </a:t>
            </a:r>
            <a:r>
              <a:rPr lang="en-US"/>
              <a:t>responderBeingTested</a:t>
            </a:r>
            <a:r>
              <a:rPr lang="en-US" smtClean="0"/>
              <a:t>.</a:t>
            </a:r>
            <a:endParaRPr lang="fa-IR" smtClean="0"/>
          </a:p>
          <a:p>
            <a:r>
              <a:rPr lang="fa-IR" smtClean="0"/>
              <a:t>یا مثلا این جا:</a:t>
            </a:r>
          </a:p>
          <a:p>
            <a:endParaRPr lang="fa-IR"/>
          </a:p>
          <a:p>
            <a:endParaRPr lang="fa-IR" smtClean="0"/>
          </a:p>
          <a:p>
            <a:endParaRPr lang="fa-IR" smtClean="0"/>
          </a:p>
          <a:p>
            <a:r>
              <a:rPr lang="fa-IR" smtClean="0"/>
              <a:t>البته این جا بهتره کلا این تابع منتقل بشه به یه کلاس که حاوی انواع </a:t>
            </a:r>
            <a:r>
              <a:rPr lang="en-US" smtClean="0"/>
              <a:t>format convertor</a:t>
            </a:r>
            <a:r>
              <a:rPr lang="fa-IR" smtClean="0"/>
              <a:t> های مختلفه.</a:t>
            </a:r>
          </a:p>
          <a:p>
            <a:endParaRPr lang="fa-IR" smtClean="0"/>
          </a:p>
          <a:p>
            <a:endParaRPr lang="en-US"/>
          </a:p>
        </p:txBody>
      </p:sp>
      <p:pic>
        <p:nvPicPr>
          <p:cNvPr id="4" name="Picture 3"/>
          <p:cNvPicPr>
            <a:picLocks noChangeAspect="1"/>
          </p:cNvPicPr>
          <p:nvPr/>
        </p:nvPicPr>
        <p:blipFill>
          <a:blip r:embed="rId2"/>
          <a:stretch>
            <a:fillRect/>
          </a:stretch>
        </p:blipFill>
        <p:spPr>
          <a:xfrm>
            <a:off x="1360386" y="1763823"/>
            <a:ext cx="7431579" cy="633013"/>
          </a:xfrm>
          <a:prstGeom prst="rect">
            <a:avLst/>
          </a:prstGeom>
        </p:spPr>
      </p:pic>
      <p:pic>
        <p:nvPicPr>
          <p:cNvPr id="5" name="Picture 4"/>
          <p:cNvPicPr>
            <a:picLocks noChangeAspect="1"/>
          </p:cNvPicPr>
          <p:nvPr/>
        </p:nvPicPr>
        <p:blipFill>
          <a:blip r:embed="rId3"/>
          <a:stretch>
            <a:fillRect/>
          </a:stretch>
        </p:blipFill>
        <p:spPr>
          <a:xfrm>
            <a:off x="838200" y="4059124"/>
            <a:ext cx="6373831" cy="936965"/>
          </a:xfrm>
          <a:prstGeom prst="rect">
            <a:avLst/>
          </a:prstGeom>
        </p:spPr>
      </p:pic>
      <p:sp>
        <p:nvSpPr>
          <p:cNvPr id="6" name="Footer Placeholder 5"/>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40399186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کامنت های توضیح دهنده قصد</a:t>
            </a:r>
            <a:endParaRPr lang="en-US"/>
          </a:p>
        </p:txBody>
      </p:sp>
      <p:sp>
        <p:nvSpPr>
          <p:cNvPr id="3" name="Content Placeholder 2"/>
          <p:cNvSpPr>
            <a:spLocks noGrp="1"/>
          </p:cNvSpPr>
          <p:nvPr>
            <p:ph idx="1"/>
          </p:nvPr>
        </p:nvSpPr>
        <p:spPr/>
        <p:txBody>
          <a:bodyPr/>
          <a:lstStyle/>
          <a:p>
            <a:r>
              <a:rPr lang="fa-IR" smtClean="0"/>
              <a:t>کامنت هایی هستند که مربوط به نحوه پیاده سازی نیستند، بلکه توضیح میدن چرا و به چه هدفی این کد نوشته شده.(راجع به چرایی، نه چگونگی)</a:t>
            </a:r>
          </a:p>
          <a:p>
            <a:endParaRPr lang="fa-IR"/>
          </a:p>
          <a:p>
            <a:endParaRPr lang="fa-IR" smtClean="0"/>
          </a:p>
          <a:p>
            <a:endParaRPr lang="fa-IR"/>
          </a:p>
          <a:p>
            <a:endParaRPr lang="fa-IR" smtClean="0"/>
          </a:p>
          <a:p>
            <a:endParaRPr lang="fa-IR"/>
          </a:p>
          <a:p>
            <a:endParaRPr lang="fa-IR" smtClean="0"/>
          </a:p>
          <a:p>
            <a:endParaRPr lang="fa-IR"/>
          </a:p>
          <a:p>
            <a:r>
              <a:rPr lang="fa-IR" smtClean="0"/>
              <a:t>کامنت کد بالا: توضیح میده چرا وقتی </a:t>
            </a:r>
            <a:r>
              <a:rPr lang="en-US" smtClean="0"/>
              <a:t>if</a:t>
            </a:r>
            <a:r>
              <a:rPr lang="fa-IR" smtClean="0"/>
              <a:t> نقض شد، مقدار 1 برگردانده میشود.</a:t>
            </a:r>
          </a:p>
          <a:p>
            <a:endParaRPr lang="fa-IR" smtClean="0"/>
          </a:p>
          <a:p>
            <a:endParaRPr lang="en-US"/>
          </a:p>
        </p:txBody>
      </p:sp>
      <p:pic>
        <p:nvPicPr>
          <p:cNvPr id="4" name="Picture 3"/>
          <p:cNvPicPr>
            <a:picLocks noChangeAspect="1"/>
          </p:cNvPicPr>
          <p:nvPr/>
        </p:nvPicPr>
        <p:blipFill>
          <a:blip r:embed="rId2"/>
          <a:stretch>
            <a:fillRect/>
          </a:stretch>
        </p:blipFill>
        <p:spPr>
          <a:xfrm>
            <a:off x="838200" y="2164607"/>
            <a:ext cx="7204085" cy="2642919"/>
          </a:xfrm>
          <a:prstGeom prst="rect">
            <a:avLst/>
          </a:prstGeom>
        </p:spPr>
      </p:pic>
      <p:sp>
        <p:nvSpPr>
          <p:cNvPr id="5" name="Footer Placeholder 4"/>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37800822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a:t>کامنت های توضیح دهنده </a:t>
            </a:r>
            <a:r>
              <a:rPr lang="fa-IR" smtClean="0"/>
              <a:t>قصد-ادامه</a:t>
            </a:r>
            <a:endParaRPr lang="en-US"/>
          </a:p>
        </p:txBody>
      </p:sp>
      <p:pic>
        <p:nvPicPr>
          <p:cNvPr id="5" name="Picture 4"/>
          <p:cNvPicPr>
            <a:picLocks noChangeAspect="1"/>
          </p:cNvPicPr>
          <p:nvPr/>
        </p:nvPicPr>
        <p:blipFill>
          <a:blip r:embed="rId2"/>
          <a:stretch>
            <a:fillRect/>
          </a:stretch>
        </p:blipFill>
        <p:spPr>
          <a:xfrm>
            <a:off x="838200" y="1471987"/>
            <a:ext cx="7536004" cy="1021831"/>
          </a:xfrm>
          <a:prstGeom prst="rect">
            <a:avLst/>
          </a:prstGeom>
        </p:spPr>
      </p:pic>
      <p:pic>
        <p:nvPicPr>
          <p:cNvPr id="6" name="Picture 5"/>
          <p:cNvPicPr>
            <a:picLocks noChangeAspect="1"/>
          </p:cNvPicPr>
          <p:nvPr/>
        </p:nvPicPr>
        <p:blipFill>
          <a:blip r:embed="rId3"/>
          <a:stretch>
            <a:fillRect/>
          </a:stretch>
        </p:blipFill>
        <p:spPr>
          <a:xfrm>
            <a:off x="838200" y="2284814"/>
            <a:ext cx="8679873" cy="4215937"/>
          </a:xfrm>
          <a:prstGeom prst="rect">
            <a:avLst/>
          </a:prstGeom>
        </p:spPr>
      </p:pic>
      <p:sp>
        <p:nvSpPr>
          <p:cNvPr id="3" name="Footer Placeholder 2"/>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16496189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کامنت های شفاف کننده</a:t>
            </a:r>
            <a:endParaRPr lang="en-US"/>
          </a:p>
        </p:txBody>
      </p:sp>
      <p:sp>
        <p:nvSpPr>
          <p:cNvPr id="3" name="Content Placeholder 2"/>
          <p:cNvSpPr>
            <a:spLocks noGrp="1"/>
          </p:cNvSpPr>
          <p:nvPr>
            <p:ph idx="1"/>
          </p:nvPr>
        </p:nvSpPr>
        <p:spPr/>
        <p:txBody>
          <a:bodyPr/>
          <a:lstStyle/>
          <a:p>
            <a:pPr>
              <a:lnSpc>
                <a:spcPct val="150000"/>
              </a:lnSpc>
            </a:pPr>
            <a:r>
              <a:rPr lang="fa-IR" smtClean="0"/>
              <a:t>معمولا وقتی استفاده میشن که بخوایم راجع به یه آرگومان مبهم یا خروجی تابع مبهم توضیحی بدیم.</a:t>
            </a:r>
          </a:p>
          <a:p>
            <a:pPr>
              <a:lnSpc>
                <a:spcPct val="150000"/>
              </a:lnSpc>
            </a:pPr>
            <a:r>
              <a:rPr lang="fa-IR" smtClean="0"/>
              <a:t>باز هم اگر جا داشته باشه که تو کد منظورمون رو برسونیم حتما باید اون کارو انجام بدیم.</a:t>
            </a:r>
          </a:p>
          <a:p>
            <a:pPr>
              <a:lnSpc>
                <a:spcPct val="150000"/>
              </a:lnSpc>
            </a:pPr>
            <a:r>
              <a:rPr lang="fa-IR" smtClean="0"/>
              <a:t>اما گاها کتابخانه هایی که نصب میکنیم، یا خود توابع زبانی که استفاده میکنیم رو نمیتونیم تغییر بدیم. واسه همین از کامنت استفاده میکنیم که توضیح بدیم.</a:t>
            </a:r>
          </a:p>
        </p:txBody>
      </p:sp>
      <p:sp>
        <p:nvSpPr>
          <p:cNvPr id="4" name="Footer Placeholder 3"/>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35322842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کامنت های شفاف کننده-مثال</a:t>
            </a:r>
            <a:endParaRPr lang="en-US"/>
          </a:p>
        </p:txBody>
      </p:sp>
      <p:pic>
        <p:nvPicPr>
          <p:cNvPr id="4" name="Content Placeholder 3"/>
          <p:cNvPicPr>
            <a:picLocks noGrp="1" noChangeAspect="1"/>
          </p:cNvPicPr>
          <p:nvPr>
            <p:ph idx="1"/>
          </p:nvPr>
        </p:nvPicPr>
        <p:blipFill>
          <a:blip r:embed="rId2"/>
          <a:stretch>
            <a:fillRect/>
          </a:stretch>
        </p:blipFill>
        <p:spPr>
          <a:xfrm>
            <a:off x="838199" y="1191307"/>
            <a:ext cx="6948055" cy="5184226"/>
          </a:xfrm>
          <a:prstGeom prst="rect">
            <a:avLst/>
          </a:prstGeom>
        </p:spPr>
      </p:pic>
      <p:sp>
        <p:nvSpPr>
          <p:cNvPr id="3" name="Footer Placeholder 2"/>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32621439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کامنت های شفاف کننده</a:t>
            </a:r>
            <a:endParaRPr lang="en-US"/>
          </a:p>
        </p:txBody>
      </p:sp>
      <p:sp>
        <p:nvSpPr>
          <p:cNvPr id="3" name="Content Placeholder 2"/>
          <p:cNvSpPr>
            <a:spLocks noGrp="1"/>
          </p:cNvSpPr>
          <p:nvPr>
            <p:ph idx="1"/>
          </p:nvPr>
        </p:nvSpPr>
        <p:spPr/>
        <p:txBody>
          <a:bodyPr/>
          <a:lstStyle/>
          <a:p>
            <a:pPr>
              <a:lnSpc>
                <a:spcPct val="150000"/>
              </a:lnSpc>
            </a:pPr>
            <a:r>
              <a:rPr lang="fa-IR" smtClean="0"/>
              <a:t>ریسک اساسی که توی مثال قبل هست، اینه که اشتباه کامنت گذاری کنیم. بنابراین تاجای ممکن باید از این جور کامنت ها پرهیز کنیم </a:t>
            </a:r>
            <a:r>
              <a:rPr lang="fa-IR" b="1" smtClean="0"/>
              <a:t>و در عوض سعی کنیم تو کد منظورمون رو برسونیم</a:t>
            </a:r>
          </a:p>
          <a:p>
            <a:pPr>
              <a:lnSpc>
                <a:spcPct val="150000"/>
              </a:lnSpc>
            </a:pPr>
            <a:r>
              <a:rPr lang="fa-IR" smtClean="0"/>
              <a:t>این بخش بولد شده مهمه! چون در عوض باید این کارو انجام بدیم، نه این که کلا بیخیال تمیز کردن کد و کامنت گذاری بشیم.</a:t>
            </a:r>
            <a:endParaRPr lang="en-US"/>
          </a:p>
        </p:txBody>
      </p:sp>
      <p:sp>
        <p:nvSpPr>
          <p:cNvPr id="4" name="Footer Placeholder 3"/>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4402679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کامنت های هشدار دهنده</a:t>
            </a:r>
            <a:endParaRPr lang="en-US"/>
          </a:p>
        </p:txBody>
      </p:sp>
      <p:sp>
        <p:nvSpPr>
          <p:cNvPr id="3" name="Content Placeholder 2"/>
          <p:cNvSpPr>
            <a:spLocks noGrp="1"/>
          </p:cNvSpPr>
          <p:nvPr>
            <p:ph idx="1"/>
          </p:nvPr>
        </p:nvSpPr>
        <p:spPr/>
        <p:txBody>
          <a:bodyPr/>
          <a:lstStyle/>
          <a:p>
            <a:r>
              <a:rPr lang="fa-IR" smtClean="0"/>
              <a:t>گاهی اوقات لازمه که به برنامه نویس یه مطلبی رو گوشزد کنیم یا راجع به یه چیزی یه هشدار بدیم. این جور وقتا کامنت گزینه خوبیه</a:t>
            </a:r>
            <a:r>
              <a:rPr lang="fa-IR" smtClean="0"/>
              <a:t>.</a:t>
            </a:r>
            <a:endParaRPr lang="fa-IR" smtClean="0"/>
          </a:p>
          <a:p>
            <a:endParaRPr lang="en-US"/>
          </a:p>
        </p:txBody>
      </p:sp>
      <p:pic>
        <p:nvPicPr>
          <p:cNvPr id="6" name="Picture 5"/>
          <p:cNvPicPr>
            <a:picLocks noChangeAspect="1"/>
          </p:cNvPicPr>
          <p:nvPr/>
        </p:nvPicPr>
        <p:blipFill>
          <a:blip r:embed="rId2"/>
          <a:stretch>
            <a:fillRect/>
          </a:stretch>
        </p:blipFill>
        <p:spPr>
          <a:xfrm>
            <a:off x="1273280" y="2035567"/>
            <a:ext cx="8353284" cy="3270723"/>
          </a:xfrm>
          <a:prstGeom prst="rect">
            <a:avLst/>
          </a:prstGeom>
        </p:spPr>
      </p:pic>
      <p:sp>
        <p:nvSpPr>
          <p:cNvPr id="4" name="Footer Placeholder 3"/>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2422669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کامنت های هشدار دهنده</a:t>
            </a:r>
            <a:endParaRPr lang="en-US"/>
          </a:p>
        </p:txBody>
      </p:sp>
      <p:sp>
        <p:nvSpPr>
          <p:cNvPr id="3" name="Content Placeholder 2"/>
          <p:cNvSpPr>
            <a:spLocks noGrp="1"/>
          </p:cNvSpPr>
          <p:nvPr>
            <p:ph idx="1"/>
          </p:nvPr>
        </p:nvSpPr>
        <p:spPr/>
        <p:txBody>
          <a:bodyPr/>
          <a:lstStyle/>
          <a:p>
            <a:r>
              <a:rPr lang="fa-IR" smtClean="0"/>
              <a:t>این کامنتی که این جا اومده بسیار کامنت مناسب و به جاییه: </a:t>
            </a:r>
          </a:p>
          <a:p>
            <a:endParaRPr lang="fa-IR"/>
          </a:p>
          <a:p>
            <a:endParaRPr lang="fa-IR" smtClean="0"/>
          </a:p>
          <a:p>
            <a:endParaRPr lang="fa-IR"/>
          </a:p>
          <a:p>
            <a:endParaRPr lang="fa-IR" smtClean="0"/>
          </a:p>
          <a:p>
            <a:endParaRPr lang="fa-IR"/>
          </a:p>
          <a:p>
            <a:endParaRPr lang="fa-IR" smtClean="0"/>
          </a:p>
          <a:p>
            <a:endParaRPr lang="fa-IR"/>
          </a:p>
          <a:p>
            <a:r>
              <a:rPr lang="fa-IR" smtClean="0"/>
              <a:t>این کامنت باعث میشه خواننده متوجه بشه چرا از تابع استاتیک </a:t>
            </a:r>
            <a:r>
              <a:rPr lang="en-US" smtClean="0"/>
              <a:t>singleDateFormat</a:t>
            </a:r>
            <a:r>
              <a:rPr lang="fa-IR" smtClean="0"/>
              <a:t> استفاده نشده.</a:t>
            </a:r>
          </a:p>
          <a:p>
            <a:endParaRPr lang="en-US"/>
          </a:p>
        </p:txBody>
      </p:sp>
      <p:pic>
        <p:nvPicPr>
          <p:cNvPr id="5" name="Picture 4"/>
          <p:cNvPicPr>
            <a:picLocks noChangeAspect="1"/>
          </p:cNvPicPr>
          <p:nvPr/>
        </p:nvPicPr>
        <p:blipFill>
          <a:blip r:embed="rId2"/>
          <a:stretch>
            <a:fillRect/>
          </a:stretch>
        </p:blipFill>
        <p:spPr>
          <a:xfrm>
            <a:off x="838200" y="1970251"/>
            <a:ext cx="10170143" cy="2283094"/>
          </a:xfrm>
          <a:prstGeom prst="rect">
            <a:avLst/>
          </a:prstGeom>
        </p:spPr>
      </p:pic>
      <p:sp>
        <p:nvSpPr>
          <p:cNvPr id="4" name="Footer Placeholder 3"/>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9641784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کامنت های </a:t>
            </a:r>
            <a:r>
              <a:rPr lang="en-US" smtClean="0"/>
              <a:t>TODO</a:t>
            </a:r>
            <a:endParaRPr lang="en-US"/>
          </a:p>
        </p:txBody>
      </p:sp>
      <p:sp>
        <p:nvSpPr>
          <p:cNvPr id="3" name="Content Placeholder 2"/>
          <p:cNvSpPr>
            <a:spLocks noGrp="1"/>
          </p:cNvSpPr>
          <p:nvPr>
            <p:ph idx="1"/>
          </p:nvPr>
        </p:nvSpPr>
        <p:spPr/>
        <p:txBody>
          <a:bodyPr/>
          <a:lstStyle/>
          <a:p>
            <a:r>
              <a:rPr lang="fa-IR" smtClean="0"/>
              <a:t>بعضی وقتا برنامه نویس بنا به دلایل مختلف یه کاری که باید انجام بشه رو تو اون لحظه انجام نمیده و میزاره برای بعد. کامنت های </a:t>
            </a:r>
            <a:r>
              <a:rPr lang="en-US" smtClean="0"/>
              <a:t>TODO</a:t>
            </a:r>
            <a:r>
              <a:rPr lang="fa-IR" smtClean="0"/>
              <a:t> این جا استفاده میشن. بعضی از </a:t>
            </a:r>
            <a:r>
              <a:rPr lang="en-US" smtClean="0"/>
              <a:t>IDE</a:t>
            </a:r>
            <a:r>
              <a:rPr lang="fa-IR" smtClean="0"/>
              <a:t> ها فرم خاصی واسه این کامنتا دارن.</a:t>
            </a:r>
          </a:p>
          <a:p>
            <a:r>
              <a:rPr lang="fa-IR" smtClean="0"/>
              <a:t>از جمله دلایل گذاشتن این کامنت:</a:t>
            </a:r>
          </a:p>
          <a:p>
            <a:pPr marL="342900" indent="-342900">
              <a:buFont typeface="Arial" panose="020B0604020202020204" pitchFamily="34" charset="0"/>
              <a:buChar char="•"/>
            </a:pPr>
            <a:r>
              <a:rPr lang="fa-IR" smtClean="0"/>
              <a:t>یادآوری برای حذف یک فیچر منقضی شده</a:t>
            </a:r>
          </a:p>
          <a:p>
            <a:pPr marL="342900" indent="-342900">
              <a:buFont typeface="Arial" panose="020B0604020202020204" pitchFamily="34" charset="0"/>
              <a:buChar char="•"/>
            </a:pPr>
            <a:r>
              <a:rPr lang="fa-IR" smtClean="0"/>
              <a:t>درخواست برای یک نفر دیگه برای حل یه مشکل</a:t>
            </a:r>
          </a:p>
          <a:p>
            <a:pPr marL="342900" indent="-342900">
              <a:buFont typeface="Arial" panose="020B0604020202020204" pitchFamily="34" charset="0"/>
              <a:buChar char="•"/>
            </a:pPr>
            <a:r>
              <a:rPr lang="fa-IR" smtClean="0"/>
              <a:t>درخواست برای انتخاب یه اسم بهتر واسه تابع در آینده</a:t>
            </a:r>
          </a:p>
          <a:p>
            <a:pPr marL="342900" indent="-342900">
              <a:buFont typeface="Arial" panose="020B0604020202020204" pitchFamily="34" charset="0"/>
              <a:buChar char="•"/>
            </a:pPr>
            <a:r>
              <a:rPr lang="fa-IR" smtClean="0"/>
              <a:t>یادآوری برای انجام تغییراتی که برنامه ریزی شده</a:t>
            </a:r>
          </a:p>
          <a:p>
            <a:pPr marL="342900" indent="-342900">
              <a:buFont typeface="Arial" panose="020B0604020202020204" pitchFamily="34" charset="0"/>
              <a:buChar char="•"/>
            </a:pPr>
            <a:endParaRPr lang="fa-IR"/>
          </a:p>
          <a:p>
            <a:r>
              <a:rPr lang="fa-IR" smtClean="0"/>
              <a:t>این کامنت ها نباید بهونه ای بشه واسه تمیز ننوشتن، یادت باشه: بعدا یعنی هرگز!</a:t>
            </a:r>
          </a:p>
          <a:p>
            <a:r>
              <a:rPr lang="fa-IR" smtClean="0"/>
              <a:t>واسه همین به طور منظم </a:t>
            </a:r>
            <a:r>
              <a:rPr lang="en-US" smtClean="0"/>
              <a:t>TODO</a:t>
            </a:r>
            <a:r>
              <a:rPr lang="fa-IR" smtClean="0"/>
              <a:t> ها رو سرچ کن و اونایی که ممکنه رو برطرف کن</a:t>
            </a:r>
          </a:p>
          <a:p>
            <a:pPr marL="342900" indent="-342900">
              <a:buFont typeface="Arial" panose="020B0604020202020204" pitchFamily="34" charset="0"/>
              <a:buChar char="•"/>
            </a:pPr>
            <a:endParaRPr lang="en-US"/>
          </a:p>
        </p:txBody>
      </p:sp>
      <p:sp>
        <p:nvSpPr>
          <p:cNvPr id="4" name="Footer Placeholder 3"/>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2576407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مقدمه</a:t>
            </a:r>
            <a:endParaRPr lang="en-US"/>
          </a:p>
        </p:txBody>
      </p:sp>
      <p:sp>
        <p:nvSpPr>
          <p:cNvPr id="3" name="Content Placeholder 2"/>
          <p:cNvSpPr>
            <a:spLocks noGrp="1"/>
          </p:cNvSpPr>
          <p:nvPr>
            <p:ph idx="1"/>
          </p:nvPr>
        </p:nvSpPr>
        <p:spPr/>
        <p:txBody>
          <a:bodyPr/>
          <a:lstStyle/>
          <a:p>
            <a:r>
              <a:rPr lang="fa-IR" smtClean="0"/>
              <a:t>کد بد را کامنت گذاری نکنید، دوباره بنویسید</a:t>
            </a:r>
          </a:p>
          <a:p>
            <a:pPr marL="342900" indent="-342900">
              <a:buFont typeface="Arial" panose="020B0604020202020204" pitchFamily="34" charset="0"/>
              <a:buChar char="•"/>
            </a:pPr>
            <a:r>
              <a:rPr lang="fa-IR" smtClean="0"/>
              <a:t>هیچ چیز نمیتواند به اندازه کامنت مناسب کمک کننده باشد</a:t>
            </a:r>
          </a:p>
          <a:p>
            <a:pPr marL="342900" indent="-342900">
              <a:buFont typeface="Arial" panose="020B0604020202020204" pitchFamily="34" charset="0"/>
              <a:buChar char="•"/>
            </a:pPr>
            <a:r>
              <a:rPr lang="fa-IR" smtClean="0"/>
              <a:t>هیچ چیز نمیتونه یه ماژول رو به اندازه کامنت های بیهوده و متعصبانه به هم بریزه</a:t>
            </a:r>
          </a:p>
          <a:p>
            <a:pPr marL="342900" indent="-342900">
              <a:buFont typeface="Arial" panose="020B0604020202020204" pitchFamily="34" charset="0"/>
              <a:buChar char="•"/>
            </a:pPr>
            <a:r>
              <a:rPr lang="fa-IR" smtClean="0"/>
              <a:t>هیچ چیز نمیتونه به اندازه کامنت های گمراه کننده و اشتباه، خطرناک باشه</a:t>
            </a:r>
            <a:endParaRPr lang="en-US" smtClean="0"/>
          </a:p>
          <a:p>
            <a:pPr marL="342900" indent="-342900">
              <a:buFont typeface="Arial" panose="020B0604020202020204" pitchFamily="34" charset="0"/>
              <a:buChar char="•"/>
            </a:pPr>
            <a:r>
              <a:rPr lang="fa-IR" smtClean="0"/>
              <a:t>کامنت گذاری لزوما کار درستی نیست همیشه، اگر زبانی که استفاده میکنیم، رسا باشد و برنامه نویس هم توانایی استفاده خوب از آن زبان را داشته باشد، معمولا خیلی کمتر به کامنت گذاری احتیاج میشود و شاید هم اصلا احتیاج نشود</a:t>
            </a:r>
          </a:p>
          <a:p>
            <a:pPr marL="342900" indent="-342900">
              <a:buFont typeface="Arial" panose="020B0604020202020204" pitchFamily="34" charset="0"/>
              <a:buChar char="•"/>
            </a:pPr>
            <a:endParaRPr lang="en-US" smtClean="0"/>
          </a:p>
        </p:txBody>
      </p:sp>
      <p:sp>
        <p:nvSpPr>
          <p:cNvPr id="4" name="Footer Placeholder 3"/>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15504304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کامنت های نشان دهنده اهمیت</a:t>
            </a:r>
            <a:endParaRPr lang="en-US"/>
          </a:p>
        </p:txBody>
      </p:sp>
      <p:sp>
        <p:nvSpPr>
          <p:cNvPr id="3" name="Content Placeholder 2"/>
          <p:cNvSpPr>
            <a:spLocks noGrp="1"/>
          </p:cNvSpPr>
          <p:nvPr>
            <p:ph idx="1"/>
          </p:nvPr>
        </p:nvSpPr>
        <p:spPr/>
        <p:txBody>
          <a:bodyPr/>
          <a:lstStyle/>
          <a:p>
            <a:r>
              <a:rPr lang="fa-IR" smtClean="0"/>
              <a:t>گاهی اوقات یه بخش از کد به ظاهر بودنش مهم نیست، اما در حقیقت اهمیت داره. این جور مواقع میتونیم اهمیت اون تکه کد رو با کامنت نشون بدیم</a:t>
            </a:r>
          </a:p>
          <a:p>
            <a:endParaRPr lang="en-US"/>
          </a:p>
        </p:txBody>
      </p:sp>
      <p:pic>
        <p:nvPicPr>
          <p:cNvPr id="4" name="Picture 3"/>
          <p:cNvPicPr>
            <a:picLocks noChangeAspect="1"/>
          </p:cNvPicPr>
          <p:nvPr/>
        </p:nvPicPr>
        <p:blipFill>
          <a:blip r:embed="rId2"/>
          <a:stretch>
            <a:fillRect/>
          </a:stretch>
        </p:blipFill>
        <p:spPr>
          <a:xfrm>
            <a:off x="838200" y="2512326"/>
            <a:ext cx="8929255" cy="1995130"/>
          </a:xfrm>
          <a:prstGeom prst="rect">
            <a:avLst/>
          </a:prstGeom>
        </p:spPr>
      </p:pic>
      <p:sp>
        <p:nvSpPr>
          <p:cNvPr id="5" name="Footer Placeholder 4"/>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138092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کامنت های </a:t>
            </a:r>
            <a:r>
              <a:rPr lang="en-US" smtClean="0"/>
              <a:t>API</a:t>
            </a:r>
            <a:endParaRPr lang="en-US"/>
          </a:p>
        </p:txBody>
      </p:sp>
      <p:sp>
        <p:nvSpPr>
          <p:cNvPr id="3" name="Content Placeholder 2"/>
          <p:cNvSpPr>
            <a:spLocks noGrp="1"/>
          </p:cNvSpPr>
          <p:nvPr>
            <p:ph idx="1"/>
          </p:nvPr>
        </p:nvSpPr>
        <p:spPr/>
        <p:txBody>
          <a:bodyPr/>
          <a:lstStyle/>
          <a:p>
            <a:r>
              <a:rPr lang="fa-IR" smtClean="0"/>
              <a:t>نوشتن کامنت برای </a:t>
            </a:r>
            <a:r>
              <a:rPr lang="en-US" smtClean="0"/>
              <a:t>API</a:t>
            </a:r>
            <a:r>
              <a:rPr lang="fa-IR" smtClean="0"/>
              <a:t> اهمیت زیادی داره.</a:t>
            </a:r>
          </a:p>
          <a:p>
            <a:r>
              <a:rPr lang="fa-IR" smtClean="0"/>
              <a:t>مثلا </a:t>
            </a:r>
            <a:r>
              <a:rPr lang="en-US" smtClean="0"/>
              <a:t>javadoc</a:t>
            </a:r>
            <a:r>
              <a:rPr lang="fa-IR" smtClean="0"/>
              <a:t> کامنت های </a:t>
            </a:r>
            <a:r>
              <a:rPr lang="en-US" smtClean="0"/>
              <a:t>HTML</a:t>
            </a:r>
            <a:r>
              <a:rPr lang="fa-IR" smtClean="0"/>
              <a:t> برای ای پی آی تولید میکنه.</a:t>
            </a:r>
          </a:p>
          <a:p>
            <a:r>
              <a:rPr lang="fa-IR" smtClean="0"/>
              <a:t>اما تو نوشتن کامنت های </a:t>
            </a:r>
            <a:r>
              <a:rPr lang="en-US" smtClean="0"/>
              <a:t>API</a:t>
            </a:r>
            <a:r>
              <a:rPr lang="fa-IR" smtClean="0"/>
              <a:t> موارد گفته شده رو در نظر بگیرید( گمراه کننده نباشه و ...)</a:t>
            </a:r>
          </a:p>
          <a:p>
            <a:endParaRPr lang="en-US"/>
          </a:p>
        </p:txBody>
      </p:sp>
      <p:sp>
        <p:nvSpPr>
          <p:cNvPr id="4" name="Footer Placeholder 3"/>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10414503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کامنت های بد</a:t>
            </a:r>
            <a:endParaRPr lang="en-US"/>
          </a:p>
        </p:txBody>
      </p:sp>
      <p:sp>
        <p:nvSpPr>
          <p:cNvPr id="3" name="Content Placeholder 2"/>
          <p:cNvSpPr>
            <a:spLocks noGrp="1"/>
          </p:cNvSpPr>
          <p:nvPr>
            <p:ph idx="1"/>
          </p:nvPr>
        </p:nvSpPr>
        <p:spPr/>
        <p:txBody>
          <a:bodyPr/>
          <a:lstStyle/>
          <a:p>
            <a:r>
              <a:rPr lang="fa-IR" b="1" smtClean="0"/>
              <a:t>حالا میخوایم کامنت های بد رو بگیم. جایی که اکثر کامنت ها توی این بخش میفتن!</a:t>
            </a:r>
          </a:p>
          <a:p>
            <a:r>
              <a:rPr lang="fa-IR" smtClean="0"/>
              <a:t>کامنت های بد معمولا بهانه ای برای کثیف نوشتن کده! </a:t>
            </a:r>
          </a:p>
          <a:p>
            <a:r>
              <a:rPr lang="fa-IR" smtClean="0"/>
              <a:t>انواع کامنت های بد:</a:t>
            </a:r>
          </a:p>
          <a:p>
            <a:pPr marL="342900" indent="-342900">
              <a:buFont typeface="Arial" panose="020B0604020202020204" pitchFamily="34" charset="0"/>
              <a:buChar char="•"/>
            </a:pPr>
            <a:endParaRPr lang="en-US"/>
          </a:p>
        </p:txBody>
      </p:sp>
      <p:sp>
        <p:nvSpPr>
          <p:cNvPr id="4" name="Footer Placeholder 3"/>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4937534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کامنتی که زیر لب واسه خودت میگی! (</a:t>
            </a:r>
            <a:r>
              <a:rPr lang="en-US" smtClean="0"/>
              <a:t>mumbling</a:t>
            </a:r>
            <a:r>
              <a:rPr lang="fa-IR" smtClean="0"/>
              <a:t>)</a:t>
            </a:r>
            <a:endParaRPr lang="en-US"/>
          </a:p>
        </p:txBody>
      </p:sp>
      <p:sp>
        <p:nvSpPr>
          <p:cNvPr id="3" name="Content Placeholder 2"/>
          <p:cNvSpPr>
            <a:spLocks noGrp="1"/>
          </p:cNvSpPr>
          <p:nvPr>
            <p:ph idx="1"/>
          </p:nvPr>
        </p:nvSpPr>
        <p:spPr/>
        <p:txBody>
          <a:bodyPr/>
          <a:lstStyle/>
          <a:p>
            <a:r>
              <a:rPr lang="fa-IR" smtClean="0"/>
              <a:t>اگه تصمیم گرفتی یه کامنت بنویسی، وقت بزار و با دقت کلماتت رو بنویس</a:t>
            </a:r>
          </a:p>
          <a:p>
            <a:r>
              <a:rPr lang="fa-IR" smtClean="0"/>
              <a:t>مثلا تو این کامنت، نویسنده واسه خودش یه چیزی گفته اما یا عجله داشته یا واسش خیلی مهم نبوده که دقیق بنویسه.</a:t>
            </a:r>
            <a:endParaRPr lang="fa-IR"/>
          </a:p>
          <a:p>
            <a:endParaRPr lang="fa-IR" smtClean="0"/>
          </a:p>
          <a:p>
            <a:endParaRPr lang="fa-IR"/>
          </a:p>
          <a:p>
            <a:endParaRPr lang="fa-IR" smtClean="0"/>
          </a:p>
          <a:p>
            <a:endParaRPr lang="fa-IR"/>
          </a:p>
          <a:p>
            <a:endParaRPr lang="en-US"/>
          </a:p>
        </p:txBody>
      </p:sp>
      <p:pic>
        <p:nvPicPr>
          <p:cNvPr id="5" name="Picture 4"/>
          <p:cNvPicPr>
            <a:picLocks noChangeAspect="1"/>
          </p:cNvPicPr>
          <p:nvPr/>
        </p:nvPicPr>
        <p:blipFill>
          <a:blip r:embed="rId2"/>
          <a:stretch>
            <a:fillRect/>
          </a:stretch>
        </p:blipFill>
        <p:spPr>
          <a:xfrm>
            <a:off x="838200" y="2999900"/>
            <a:ext cx="9388522" cy="3411926"/>
          </a:xfrm>
          <a:prstGeom prst="rect">
            <a:avLst/>
          </a:prstGeom>
        </p:spPr>
      </p:pic>
      <p:sp>
        <p:nvSpPr>
          <p:cNvPr id="4" name="Footer Placeholder 3"/>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31953211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7927"/>
            <a:ext cx="10894454" cy="6270451"/>
          </a:xfrm>
        </p:spPr>
        <p:txBody>
          <a:bodyPr/>
          <a:lstStyle/>
          <a:p>
            <a:pPr>
              <a:lnSpc>
                <a:spcPct val="150000"/>
              </a:lnSpc>
            </a:pPr>
            <a:r>
              <a:rPr lang="fa-IR" smtClean="0"/>
              <a:t>اگر نویسنده کد این جا خواسته که با نوشتن یه کامنت، خودش رو راحت کنه و بخش </a:t>
            </a:r>
            <a:r>
              <a:rPr lang="en-US" smtClean="0"/>
              <a:t>catch</a:t>
            </a:r>
            <a:r>
              <a:rPr lang="fa-IR" smtClean="0"/>
              <a:t> رو خالی بزاره، اشتباه کرده!</a:t>
            </a:r>
          </a:p>
          <a:p>
            <a:pPr>
              <a:lnSpc>
                <a:spcPct val="150000"/>
              </a:lnSpc>
            </a:pPr>
            <a:r>
              <a:rPr lang="fa-IR" smtClean="0"/>
              <a:t>اگر اینو نوشته که بعدا بیاد و درستش کنه، اشتباهی بزرگتر کرده!</a:t>
            </a:r>
          </a:p>
          <a:p>
            <a:pPr>
              <a:lnSpc>
                <a:spcPct val="150000"/>
              </a:lnSpc>
            </a:pPr>
            <a:r>
              <a:rPr lang="fa-IR" smtClean="0"/>
              <a:t>واسه این که بفهمیم واسه چی اینو نوشته، باید بقیه کد رو بخونیم و بفهمیم داستان چیه</a:t>
            </a:r>
          </a:p>
          <a:p>
            <a:pPr>
              <a:lnSpc>
                <a:spcPct val="150000"/>
              </a:lnSpc>
            </a:pPr>
            <a:r>
              <a:rPr lang="fa-IR" smtClean="0"/>
              <a:t>*: هر کامنتی که واسه فهمیدنش مجبور بشی یه ماژول دیگه رو بخونی تا بفهمی منظورش چیه، یک کامنت بسیار بی ارزشیه!</a:t>
            </a:r>
            <a:endParaRPr lang="en-US"/>
          </a:p>
        </p:txBody>
      </p:sp>
      <p:sp>
        <p:nvSpPr>
          <p:cNvPr id="2" name="Footer Placeholder 1"/>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11966049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کامنت های زائد</a:t>
            </a:r>
            <a:endParaRPr lang="en-US"/>
          </a:p>
        </p:txBody>
      </p:sp>
      <p:sp>
        <p:nvSpPr>
          <p:cNvPr id="3" name="Content Placeholder 2"/>
          <p:cNvSpPr>
            <a:spLocks noGrp="1"/>
          </p:cNvSpPr>
          <p:nvPr>
            <p:ph idx="1"/>
          </p:nvPr>
        </p:nvSpPr>
        <p:spPr/>
        <p:txBody>
          <a:bodyPr/>
          <a:lstStyle/>
          <a:p>
            <a:r>
              <a:rPr lang="fa-IR" smtClean="0"/>
              <a:t>مثال:</a:t>
            </a:r>
            <a:endParaRPr lang="en-US"/>
          </a:p>
        </p:txBody>
      </p:sp>
      <p:pic>
        <p:nvPicPr>
          <p:cNvPr id="4" name="Picture 3"/>
          <p:cNvPicPr>
            <a:picLocks noChangeAspect="1"/>
          </p:cNvPicPr>
          <p:nvPr/>
        </p:nvPicPr>
        <p:blipFill>
          <a:blip r:embed="rId2"/>
          <a:stretch>
            <a:fillRect/>
          </a:stretch>
        </p:blipFill>
        <p:spPr>
          <a:xfrm>
            <a:off x="885905" y="1787074"/>
            <a:ext cx="10846749" cy="4350490"/>
          </a:xfrm>
          <a:prstGeom prst="rect">
            <a:avLst/>
          </a:prstGeom>
        </p:spPr>
      </p:pic>
      <p:sp>
        <p:nvSpPr>
          <p:cNvPr id="5" name="Footer Placeholder 4"/>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5105361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7091"/>
            <a:ext cx="10894454" cy="6381287"/>
          </a:xfrm>
        </p:spPr>
        <p:txBody>
          <a:bodyPr/>
          <a:lstStyle/>
          <a:p>
            <a:pPr>
              <a:lnSpc>
                <a:spcPct val="150000"/>
              </a:lnSpc>
            </a:pPr>
            <a:r>
              <a:rPr lang="fa-IR" smtClean="0"/>
              <a:t>تو این مثال خوندن کامنت بیشتر از خوندن کد طول میکشه!</a:t>
            </a:r>
          </a:p>
          <a:p>
            <a:pPr>
              <a:lnSpc>
                <a:spcPct val="150000"/>
              </a:lnSpc>
            </a:pPr>
            <a:r>
              <a:rPr lang="fa-IR" smtClean="0"/>
              <a:t>این کامنت هیچ اطلاعات بیشتری نسبت به خود کد بهمون نمیده.</a:t>
            </a:r>
            <a:endParaRPr lang="en-US" smtClean="0"/>
          </a:p>
          <a:p>
            <a:pPr>
              <a:lnSpc>
                <a:spcPct val="150000"/>
              </a:lnSpc>
            </a:pPr>
            <a:r>
              <a:rPr lang="fa-IR" smtClean="0"/>
              <a:t>یه مثال دیگه چون طولانیه تو اسلاید نیوردم، </a:t>
            </a:r>
            <a:r>
              <a:rPr lang="en-US" smtClean="0"/>
              <a:t>Listing4-2</a:t>
            </a:r>
            <a:r>
              <a:rPr lang="fa-IR" smtClean="0"/>
              <a:t> صفحه 61 کتاب. (دقت کن به این معنی نیست که نباید داکیومنت واسه </a:t>
            </a:r>
            <a:r>
              <a:rPr lang="en-US" smtClean="0"/>
              <a:t>API</a:t>
            </a:r>
            <a:r>
              <a:rPr lang="fa-IR" smtClean="0"/>
              <a:t> نوشته میشد، بلکه کامنت های فعلی اشتباهن و باید یه چیز بهتر نوشته میشد)</a:t>
            </a:r>
          </a:p>
        </p:txBody>
      </p:sp>
      <p:sp>
        <p:nvSpPr>
          <p:cNvPr id="2" name="Footer Placeholder 1"/>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33190910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smtClean="0"/>
              <a:t>کامنت های گمراه کننده</a:t>
            </a:r>
            <a:endParaRPr lang="en-US"/>
          </a:p>
        </p:txBody>
      </p:sp>
      <p:sp>
        <p:nvSpPr>
          <p:cNvPr id="3" name="Content Placeholder 2"/>
          <p:cNvSpPr>
            <a:spLocks noGrp="1"/>
          </p:cNvSpPr>
          <p:nvPr>
            <p:ph idx="1"/>
          </p:nvPr>
        </p:nvSpPr>
        <p:spPr/>
        <p:txBody>
          <a:bodyPr/>
          <a:lstStyle/>
          <a:p>
            <a:pPr>
              <a:lnSpc>
                <a:spcPct val="150000"/>
              </a:lnSpc>
            </a:pPr>
            <a:r>
              <a:rPr lang="fa-IR" smtClean="0"/>
              <a:t>گاهی اوقات برنامه نویس کامنتی مینویسه که دقیق اتفاقی که تو کد میفته رو توضیح نمیده(ناقصه). و این باعث گمراهی خواننده میشه.</a:t>
            </a:r>
          </a:p>
          <a:p>
            <a:pPr>
              <a:lnSpc>
                <a:spcPct val="150000"/>
              </a:lnSpc>
            </a:pPr>
            <a:r>
              <a:rPr lang="fa-IR" smtClean="0"/>
              <a:t>مثلا تو </a:t>
            </a:r>
            <a:r>
              <a:rPr lang="en-US" smtClean="0"/>
              <a:t>Listing4-1</a:t>
            </a:r>
            <a:r>
              <a:rPr lang="fa-IR" smtClean="0"/>
              <a:t>اتفاقی که تو کد میفته، اینه که به محض این که </a:t>
            </a:r>
            <a:r>
              <a:rPr lang="en-US" smtClean="0"/>
              <a:t>isClosed=true</a:t>
            </a:r>
            <a:r>
              <a:rPr lang="fa-IR" smtClean="0"/>
              <a:t> میشه تابع ریترن نمیکنه، بلکه یه مدت زمانی میگذره و بعد ریترن میشه. </a:t>
            </a:r>
          </a:p>
          <a:p>
            <a:pPr>
              <a:lnSpc>
                <a:spcPct val="150000"/>
              </a:lnSpc>
            </a:pPr>
            <a:r>
              <a:rPr lang="fa-IR" smtClean="0"/>
              <a:t>این اتفاق به خوبی تو کامنت توضیح داده نشده. بنابراین برنامه نویس ممکنه زمان طولانی رو صرف کنه تا متوجه بشه چرا برنامه داره کند کار میکنه (چون به محض </a:t>
            </a:r>
            <a:r>
              <a:rPr lang="en-US" smtClean="0"/>
              <a:t>isClosed=true</a:t>
            </a:r>
            <a:r>
              <a:rPr lang="fa-IR" smtClean="0"/>
              <a:t> شدن ریترن نمیشه)</a:t>
            </a:r>
          </a:p>
          <a:p>
            <a:pPr>
              <a:lnSpc>
                <a:spcPct val="150000"/>
              </a:lnSpc>
            </a:pPr>
            <a:endParaRPr lang="en-US"/>
          </a:p>
        </p:txBody>
      </p:sp>
      <p:sp>
        <p:nvSpPr>
          <p:cNvPr id="4" name="Footer Placeholder 3"/>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17132108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کامنت های داکیومنت اجباری</a:t>
            </a:r>
            <a:endParaRPr lang="en-US"/>
          </a:p>
        </p:txBody>
      </p:sp>
      <p:sp>
        <p:nvSpPr>
          <p:cNvPr id="3" name="Content Placeholder 2"/>
          <p:cNvSpPr>
            <a:spLocks noGrp="1"/>
          </p:cNvSpPr>
          <p:nvPr>
            <p:ph idx="1"/>
          </p:nvPr>
        </p:nvSpPr>
        <p:spPr/>
        <p:txBody>
          <a:bodyPr/>
          <a:lstStyle/>
          <a:p>
            <a:r>
              <a:rPr lang="fa-IR" smtClean="0"/>
              <a:t>این حالت، حالتیه که رو هر متغیر و تابع </a:t>
            </a:r>
            <a:r>
              <a:rPr lang="en-US" smtClean="0"/>
              <a:t>API</a:t>
            </a:r>
            <a:r>
              <a:rPr lang="fa-IR" smtClean="0"/>
              <a:t> بخوایم کامنتی بزاریم که بدیهیه و احتیاج نداره، این کار باعث شلوغ شدن کد میشه.</a:t>
            </a:r>
            <a:endParaRPr lang="en-US"/>
          </a:p>
        </p:txBody>
      </p:sp>
      <p:pic>
        <p:nvPicPr>
          <p:cNvPr id="5" name="Picture 4"/>
          <p:cNvPicPr>
            <a:picLocks noChangeAspect="1"/>
          </p:cNvPicPr>
          <p:nvPr/>
        </p:nvPicPr>
        <p:blipFill>
          <a:blip r:embed="rId2"/>
          <a:stretch>
            <a:fillRect/>
          </a:stretch>
        </p:blipFill>
        <p:spPr>
          <a:xfrm>
            <a:off x="838200" y="1909586"/>
            <a:ext cx="8362242" cy="4534144"/>
          </a:xfrm>
          <a:prstGeom prst="rect">
            <a:avLst/>
          </a:prstGeom>
        </p:spPr>
      </p:pic>
      <p:sp>
        <p:nvSpPr>
          <p:cNvPr id="4" name="Footer Placeholder 3"/>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36588213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کامنت های روزنامه وار (لاگ کردن تغییرات)</a:t>
            </a:r>
            <a:endParaRPr lang="en-US"/>
          </a:p>
        </p:txBody>
      </p:sp>
      <p:sp>
        <p:nvSpPr>
          <p:cNvPr id="3" name="Content Placeholder 2"/>
          <p:cNvSpPr>
            <a:spLocks noGrp="1"/>
          </p:cNvSpPr>
          <p:nvPr>
            <p:ph idx="1"/>
          </p:nvPr>
        </p:nvSpPr>
        <p:spPr>
          <a:xfrm>
            <a:off x="838200" y="1056068"/>
            <a:ext cx="10894454" cy="5602310"/>
          </a:xfrm>
        </p:spPr>
        <p:txBody>
          <a:bodyPr/>
          <a:lstStyle/>
          <a:p>
            <a:r>
              <a:rPr lang="fa-IR" smtClean="0">
                <a:sym typeface="Wingdings" panose="05000000000000000000" pitchFamily="2" charset="2"/>
              </a:rPr>
              <a:t>فقط میشه گفت  !</a:t>
            </a:r>
          </a:p>
          <a:p>
            <a:r>
              <a:rPr lang="fa-IR" smtClean="0">
                <a:sym typeface="Wingdings" panose="05000000000000000000" pitchFamily="2" charset="2"/>
              </a:rPr>
              <a:t>البته قدیم یه توجیهی داشت این جور کامنا، چون ابزار های کنترل سورس مثل گیت نبودن. اما الان اشتباه محضه.</a:t>
            </a:r>
            <a:endParaRPr lang="en-US"/>
          </a:p>
        </p:txBody>
      </p:sp>
      <p:pic>
        <p:nvPicPr>
          <p:cNvPr id="5" name="Picture 4"/>
          <p:cNvPicPr>
            <a:picLocks noChangeAspect="1"/>
          </p:cNvPicPr>
          <p:nvPr/>
        </p:nvPicPr>
        <p:blipFill>
          <a:blip r:embed="rId2"/>
          <a:stretch>
            <a:fillRect/>
          </a:stretch>
        </p:blipFill>
        <p:spPr>
          <a:xfrm>
            <a:off x="838200" y="2221216"/>
            <a:ext cx="8772788" cy="4437162"/>
          </a:xfrm>
          <a:prstGeom prst="rect">
            <a:avLst/>
          </a:prstGeom>
        </p:spPr>
      </p:pic>
      <p:sp>
        <p:nvSpPr>
          <p:cNvPr id="4" name="Footer Placeholder 3"/>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40586924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مقدمه-ادامه</a:t>
            </a:r>
            <a:endParaRPr lang="en-US"/>
          </a:p>
        </p:txBody>
      </p:sp>
      <p:sp>
        <p:nvSpPr>
          <p:cNvPr id="3" name="Content Placeholder 2"/>
          <p:cNvSpPr>
            <a:spLocks noGrp="1"/>
          </p:cNvSpPr>
          <p:nvPr>
            <p:ph idx="1"/>
          </p:nvPr>
        </p:nvSpPr>
        <p:spPr/>
        <p:txBody>
          <a:bodyPr/>
          <a:lstStyle/>
          <a:p>
            <a:endParaRPr lang="en-US" smtClean="0"/>
          </a:p>
          <a:p>
            <a:endParaRPr lang="en-US"/>
          </a:p>
          <a:p>
            <a:endParaRPr lang="en-US" smtClean="0"/>
          </a:p>
          <a:p>
            <a:endParaRPr lang="en-US"/>
          </a:p>
          <a:p>
            <a:endParaRPr lang="en-US" smtClean="0"/>
          </a:p>
          <a:p>
            <a:endParaRPr lang="en-US"/>
          </a:p>
          <a:p>
            <a:endParaRPr lang="en-US"/>
          </a:p>
        </p:txBody>
      </p:sp>
      <p:sp>
        <p:nvSpPr>
          <p:cNvPr id="4" name="Oval 3"/>
          <p:cNvSpPr/>
          <p:nvPr/>
        </p:nvSpPr>
        <p:spPr>
          <a:xfrm>
            <a:off x="1845045" y="1894364"/>
            <a:ext cx="8933791" cy="3148691"/>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a-IR" sz="2200" smtClean="0">
                <a:cs typeface="B Homa" panose="00000400000000000000" pitchFamily="2" charset="-78"/>
              </a:rPr>
              <a:t>کامنت گذاری برای جبران ناتوانی ما در بیان منظورمان در کد میباشد</a:t>
            </a:r>
            <a:endParaRPr lang="en-US" sz="2200">
              <a:cs typeface="B Homa" panose="00000400000000000000" pitchFamily="2" charset="-78"/>
            </a:endParaRPr>
          </a:p>
        </p:txBody>
      </p:sp>
      <p:sp>
        <p:nvSpPr>
          <p:cNvPr id="5" name="Footer Placeholder 4"/>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18143159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کامنت های نویزی</a:t>
            </a:r>
            <a:endParaRPr lang="en-US"/>
          </a:p>
        </p:txBody>
      </p:sp>
      <p:sp>
        <p:nvSpPr>
          <p:cNvPr id="3" name="Content Placeholder 2"/>
          <p:cNvSpPr>
            <a:spLocks noGrp="1"/>
          </p:cNvSpPr>
          <p:nvPr>
            <p:ph idx="1"/>
          </p:nvPr>
        </p:nvSpPr>
        <p:spPr/>
        <p:txBody>
          <a:bodyPr/>
          <a:lstStyle/>
          <a:p>
            <a:r>
              <a:rPr lang="fa-IR" smtClean="0"/>
              <a:t>این جور کامنت ها رو چشم خودکار نادیده میگیره و فقط باعث شلوغی کد میشه</a:t>
            </a:r>
            <a:endParaRPr lang="en-US"/>
          </a:p>
        </p:txBody>
      </p:sp>
      <p:pic>
        <p:nvPicPr>
          <p:cNvPr id="4" name="Picture 3"/>
          <p:cNvPicPr>
            <a:picLocks noChangeAspect="1"/>
          </p:cNvPicPr>
          <p:nvPr/>
        </p:nvPicPr>
        <p:blipFill>
          <a:blip r:embed="rId2"/>
          <a:stretch>
            <a:fillRect/>
          </a:stretch>
        </p:blipFill>
        <p:spPr>
          <a:xfrm>
            <a:off x="860969" y="1648344"/>
            <a:ext cx="4098520" cy="1414109"/>
          </a:xfrm>
          <a:prstGeom prst="rect">
            <a:avLst/>
          </a:prstGeom>
        </p:spPr>
      </p:pic>
      <p:pic>
        <p:nvPicPr>
          <p:cNvPr id="5" name="Picture 4"/>
          <p:cNvPicPr>
            <a:picLocks noChangeAspect="1"/>
          </p:cNvPicPr>
          <p:nvPr/>
        </p:nvPicPr>
        <p:blipFill>
          <a:blip r:embed="rId3"/>
          <a:stretch>
            <a:fillRect/>
          </a:stretch>
        </p:blipFill>
        <p:spPr>
          <a:xfrm>
            <a:off x="5374251" y="1980517"/>
            <a:ext cx="4099577" cy="724925"/>
          </a:xfrm>
          <a:prstGeom prst="rect">
            <a:avLst/>
          </a:prstGeom>
        </p:spPr>
      </p:pic>
      <p:pic>
        <p:nvPicPr>
          <p:cNvPr id="6" name="Picture 5"/>
          <p:cNvPicPr>
            <a:picLocks noChangeAspect="1"/>
          </p:cNvPicPr>
          <p:nvPr/>
        </p:nvPicPr>
        <p:blipFill>
          <a:blip r:embed="rId4"/>
          <a:stretch>
            <a:fillRect/>
          </a:stretch>
        </p:blipFill>
        <p:spPr>
          <a:xfrm>
            <a:off x="838199" y="3629891"/>
            <a:ext cx="4536052" cy="2461049"/>
          </a:xfrm>
          <a:prstGeom prst="rect">
            <a:avLst/>
          </a:prstGeom>
        </p:spPr>
      </p:pic>
      <p:sp>
        <p:nvSpPr>
          <p:cNvPr id="7" name="Footer Placeholder 6"/>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24079138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کامنت های نویزی-ادامه</a:t>
            </a:r>
            <a:endParaRPr lang="en-US"/>
          </a:p>
        </p:txBody>
      </p:sp>
      <p:sp>
        <p:nvSpPr>
          <p:cNvPr id="8" name="Content Placeholder 7"/>
          <p:cNvSpPr>
            <a:spLocks noGrp="1"/>
          </p:cNvSpPr>
          <p:nvPr>
            <p:ph idx="1"/>
          </p:nvPr>
        </p:nvSpPr>
        <p:spPr>
          <a:xfrm>
            <a:off x="838200" y="1056068"/>
            <a:ext cx="10894454" cy="5602310"/>
          </a:xfrm>
        </p:spPr>
        <p:txBody>
          <a:bodyPr/>
          <a:lstStyle/>
          <a:p>
            <a:endParaRPr lang="en-US"/>
          </a:p>
        </p:txBody>
      </p:sp>
      <p:pic>
        <p:nvPicPr>
          <p:cNvPr id="9" name="Picture 8"/>
          <p:cNvPicPr>
            <a:picLocks noChangeAspect="1"/>
          </p:cNvPicPr>
          <p:nvPr/>
        </p:nvPicPr>
        <p:blipFill>
          <a:blip r:embed="rId2"/>
          <a:stretch>
            <a:fillRect/>
          </a:stretch>
        </p:blipFill>
        <p:spPr>
          <a:xfrm>
            <a:off x="838200" y="1056068"/>
            <a:ext cx="7072648" cy="5602310"/>
          </a:xfrm>
          <a:prstGeom prst="rect">
            <a:avLst/>
          </a:prstGeom>
        </p:spPr>
      </p:pic>
      <p:sp>
        <p:nvSpPr>
          <p:cNvPr id="3" name="Footer Placeholder 2"/>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14116524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کامنت های نویزی-ادامه</a:t>
            </a:r>
            <a:endParaRPr lang="en-US"/>
          </a:p>
        </p:txBody>
      </p:sp>
      <p:sp>
        <p:nvSpPr>
          <p:cNvPr id="3" name="Content Placeholder 2"/>
          <p:cNvSpPr>
            <a:spLocks noGrp="1"/>
          </p:cNvSpPr>
          <p:nvPr>
            <p:ph idx="1"/>
          </p:nvPr>
        </p:nvSpPr>
        <p:spPr/>
        <p:txBody>
          <a:bodyPr/>
          <a:lstStyle/>
          <a:p>
            <a:r>
              <a:rPr lang="fa-IR" smtClean="0"/>
              <a:t>تو کد قبل، کامنت اول اوکیه، چون اطلاع میده که </a:t>
            </a:r>
            <a:r>
              <a:rPr lang="en-US" smtClean="0"/>
              <a:t>catch</a:t>
            </a:r>
            <a:r>
              <a:rPr lang="fa-IR" smtClean="0"/>
              <a:t> اول کاملا نرماله و ریکوئست متوقف شده.</a:t>
            </a:r>
          </a:p>
          <a:p>
            <a:r>
              <a:rPr lang="fa-IR" smtClean="0"/>
              <a:t>اما کامنت دوم چی؟ معلومه برنامه نویس چون خسته شده و </a:t>
            </a:r>
            <a:r>
              <a:rPr lang="en-US" smtClean="0"/>
              <a:t>try/catch</a:t>
            </a:r>
            <a:r>
              <a:rPr lang="fa-IR" smtClean="0"/>
              <a:t> های تو در تو دیده اینو نوشته!</a:t>
            </a:r>
          </a:p>
          <a:p>
            <a:r>
              <a:rPr lang="fa-IR" smtClean="0"/>
              <a:t>اما درستش چیه؟ باید محتوای </a:t>
            </a:r>
            <a:r>
              <a:rPr lang="en-US" smtClean="0"/>
              <a:t>Exception</a:t>
            </a:r>
            <a:r>
              <a:rPr lang="fa-IR" smtClean="0"/>
              <a:t> آخری رو یه تابع جدا میکرد:</a:t>
            </a:r>
            <a:endParaRPr lang="en-US"/>
          </a:p>
        </p:txBody>
      </p:sp>
      <p:pic>
        <p:nvPicPr>
          <p:cNvPr id="4" name="Picture 3"/>
          <p:cNvPicPr>
            <a:picLocks noChangeAspect="1"/>
          </p:cNvPicPr>
          <p:nvPr/>
        </p:nvPicPr>
        <p:blipFill>
          <a:blip r:embed="rId2"/>
          <a:stretch>
            <a:fillRect/>
          </a:stretch>
        </p:blipFill>
        <p:spPr>
          <a:xfrm>
            <a:off x="838200" y="3241963"/>
            <a:ext cx="7691659" cy="2923309"/>
          </a:xfrm>
          <a:prstGeom prst="rect">
            <a:avLst/>
          </a:prstGeom>
        </p:spPr>
      </p:pic>
      <p:sp>
        <p:nvSpPr>
          <p:cNvPr id="5" name="Footer Placeholder 4"/>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25379329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کامنت های نویزی ترسناک!</a:t>
            </a:r>
            <a:endParaRPr lang="en-US"/>
          </a:p>
        </p:txBody>
      </p:sp>
      <p:sp>
        <p:nvSpPr>
          <p:cNvPr id="3" name="Content Placeholder 2"/>
          <p:cNvSpPr>
            <a:spLocks noGrp="1"/>
          </p:cNvSpPr>
          <p:nvPr>
            <p:ph idx="1"/>
          </p:nvPr>
        </p:nvSpPr>
        <p:spPr/>
        <p:txBody>
          <a:bodyPr/>
          <a:lstStyle/>
          <a:p>
            <a:r>
              <a:rPr lang="fa-IR" smtClean="0"/>
              <a:t>یه سری کامنت های دیگه خیلی نویزی و سمّی ان! مثلا:</a:t>
            </a:r>
          </a:p>
          <a:p>
            <a:r>
              <a:rPr lang="fa-IR" smtClean="0"/>
              <a:t>این کد از یه پروژه اوپن سورس معروف برداشته شده</a:t>
            </a:r>
          </a:p>
          <a:p>
            <a:r>
              <a:rPr lang="fa-IR" smtClean="0"/>
              <a:t>وقتی نویسنده به کامنتش اهمیت نمیده چرا باید خواننده واسش</a:t>
            </a:r>
            <a:br>
              <a:rPr lang="fa-IR" smtClean="0"/>
            </a:br>
            <a:r>
              <a:rPr lang="fa-IR" smtClean="0"/>
              <a:t>مفید باشه؟</a:t>
            </a:r>
          </a:p>
          <a:p>
            <a:endParaRPr lang="fa-IR" smtClean="0"/>
          </a:p>
        </p:txBody>
      </p:sp>
      <p:pic>
        <p:nvPicPr>
          <p:cNvPr id="4" name="Picture 3"/>
          <p:cNvPicPr>
            <a:picLocks noChangeAspect="1"/>
          </p:cNvPicPr>
          <p:nvPr/>
        </p:nvPicPr>
        <p:blipFill>
          <a:blip r:embed="rId2"/>
          <a:stretch>
            <a:fillRect/>
          </a:stretch>
        </p:blipFill>
        <p:spPr>
          <a:xfrm>
            <a:off x="838200" y="1703492"/>
            <a:ext cx="4045055" cy="3381126"/>
          </a:xfrm>
          <a:prstGeom prst="rect">
            <a:avLst/>
          </a:prstGeom>
        </p:spPr>
      </p:pic>
      <p:sp>
        <p:nvSpPr>
          <p:cNvPr id="5" name="Footer Placeholder 4"/>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37891216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a:t>اگه میتونید از تابع یا متغیر استفاده کنید، از کامنت استفاده </a:t>
            </a:r>
            <a:r>
              <a:rPr lang="fa-IR" smtClean="0"/>
              <a:t>نکنید</a:t>
            </a:r>
            <a:endParaRPr lang="en-US"/>
          </a:p>
        </p:txBody>
      </p:sp>
      <p:sp>
        <p:nvSpPr>
          <p:cNvPr id="3" name="Content Placeholder 2"/>
          <p:cNvSpPr>
            <a:spLocks noGrp="1"/>
          </p:cNvSpPr>
          <p:nvPr>
            <p:ph idx="1"/>
          </p:nvPr>
        </p:nvSpPr>
        <p:spPr>
          <a:xfrm>
            <a:off x="838200" y="1056068"/>
            <a:ext cx="10894454" cy="5602310"/>
          </a:xfrm>
        </p:spPr>
        <p:txBody>
          <a:bodyPr/>
          <a:lstStyle/>
          <a:p>
            <a:r>
              <a:rPr lang="fa-IR" smtClean="0"/>
              <a:t>مثال:</a:t>
            </a:r>
          </a:p>
          <a:p>
            <a:endParaRPr lang="fa-IR"/>
          </a:p>
          <a:p>
            <a:endParaRPr lang="fa-IR" smtClean="0"/>
          </a:p>
          <a:p>
            <a:endParaRPr lang="fa-IR" smtClean="0"/>
          </a:p>
          <a:p>
            <a:r>
              <a:rPr lang="fa-IR" smtClean="0"/>
              <a:t>بهتره این کد رو به شکل زیر بازنویسی کنیم. این طوری از متغیر استفاده کردیم و اسم متغیر بیان گر منظور ما هست و دیگه احتیاجی به کامنت نیست.</a:t>
            </a:r>
          </a:p>
          <a:p>
            <a:endParaRPr lang="fa-IR"/>
          </a:p>
          <a:p>
            <a:endParaRPr lang="fa-IR" smtClean="0"/>
          </a:p>
          <a:p>
            <a:endParaRPr lang="fa-IR"/>
          </a:p>
          <a:p>
            <a:endParaRPr lang="fa-IR"/>
          </a:p>
          <a:p>
            <a:r>
              <a:rPr lang="fa-IR" smtClean="0"/>
              <a:t>البته در ابتدا اگه اولی رو بنویسیم اشکال نداره، اما مهمه که در ریفکتور های منظمی که انجام میدیم تبدیلش کنیم به دومی.</a:t>
            </a:r>
          </a:p>
          <a:p>
            <a:endParaRPr lang="fa-IR" smtClean="0"/>
          </a:p>
          <a:p>
            <a:endParaRPr lang="en-US"/>
          </a:p>
        </p:txBody>
      </p:sp>
      <p:pic>
        <p:nvPicPr>
          <p:cNvPr id="6" name="Picture 5"/>
          <p:cNvPicPr>
            <a:picLocks noChangeAspect="1"/>
          </p:cNvPicPr>
          <p:nvPr/>
        </p:nvPicPr>
        <p:blipFill>
          <a:blip r:embed="rId2"/>
          <a:stretch>
            <a:fillRect/>
          </a:stretch>
        </p:blipFill>
        <p:spPr>
          <a:xfrm>
            <a:off x="838200" y="1504458"/>
            <a:ext cx="10139179" cy="1086341"/>
          </a:xfrm>
          <a:prstGeom prst="rect">
            <a:avLst/>
          </a:prstGeom>
        </p:spPr>
      </p:pic>
      <p:pic>
        <p:nvPicPr>
          <p:cNvPr id="7" name="Picture 6"/>
          <p:cNvPicPr>
            <a:picLocks noChangeAspect="1"/>
          </p:cNvPicPr>
          <p:nvPr/>
        </p:nvPicPr>
        <p:blipFill>
          <a:blip r:embed="rId3"/>
          <a:stretch>
            <a:fillRect/>
          </a:stretch>
        </p:blipFill>
        <p:spPr>
          <a:xfrm>
            <a:off x="838200" y="4091059"/>
            <a:ext cx="9449081" cy="1067058"/>
          </a:xfrm>
          <a:prstGeom prst="rect">
            <a:avLst/>
          </a:prstGeom>
        </p:spPr>
      </p:pic>
      <p:sp>
        <p:nvSpPr>
          <p:cNvPr id="4" name="Footer Placeholder 3"/>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35911229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نشانگر های موقعیت</a:t>
            </a:r>
            <a:endParaRPr lang="en-US"/>
          </a:p>
        </p:txBody>
      </p:sp>
      <p:sp>
        <p:nvSpPr>
          <p:cNvPr id="3" name="Content Placeholder 2"/>
          <p:cNvSpPr>
            <a:spLocks noGrp="1"/>
          </p:cNvSpPr>
          <p:nvPr>
            <p:ph idx="1"/>
          </p:nvPr>
        </p:nvSpPr>
        <p:spPr/>
        <p:txBody>
          <a:bodyPr/>
          <a:lstStyle/>
          <a:p>
            <a:r>
              <a:rPr lang="fa-IR" smtClean="0"/>
              <a:t>منظور از نشان گر های موقعیت چنین چیز هاییه: </a:t>
            </a:r>
          </a:p>
          <a:p>
            <a:endParaRPr lang="fa-IR"/>
          </a:p>
          <a:p>
            <a:endParaRPr lang="fa-IR" smtClean="0"/>
          </a:p>
          <a:p>
            <a:r>
              <a:rPr lang="fa-IR" smtClean="0"/>
              <a:t>موقعیت های نادری هست که این جور کامنت ها مفید باشه، به طور کلی این جور کامنت ها باعث شلوغ شدن کد میشن و بهتره استفاده نشه. مخصوصا اون اسلش های آخر</a:t>
            </a:r>
          </a:p>
          <a:p>
            <a:r>
              <a:rPr lang="fa-IR" smtClean="0"/>
              <a:t>پس با دقت و به دفعات کم از این بنر ها کامنت ها استفاده کنید. در غیر این صورت این هم میره تو بخش نویز ها و مغز خواننده اتوماتیک نادیده میگیره.</a:t>
            </a:r>
          </a:p>
          <a:p>
            <a:endParaRPr lang="fa-IR" smtClean="0"/>
          </a:p>
          <a:p>
            <a:endParaRPr lang="en-US"/>
          </a:p>
        </p:txBody>
      </p:sp>
      <p:pic>
        <p:nvPicPr>
          <p:cNvPr id="4" name="Picture 3"/>
          <p:cNvPicPr>
            <a:picLocks noChangeAspect="1"/>
          </p:cNvPicPr>
          <p:nvPr/>
        </p:nvPicPr>
        <p:blipFill>
          <a:blip r:embed="rId2"/>
          <a:stretch>
            <a:fillRect/>
          </a:stretch>
        </p:blipFill>
        <p:spPr>
          <a:xfrm>
            <a:off x="838200" y="1825309"/>
            <a:ext cx="7178401" cy="543818"/>
          </a:xfrm>
          <a:prstGeom prst="rect">
            <a:avLst/>
          </a:prstGeom>
        </p:spPr>
      </p:pic>
      <p:sp>
        <p:nvSpPr>
          <p:cNvPr id="5" name="Footer Placeholder 4"/>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31526401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کامنت های نشان دهنده انتهای اسکوپ</a:t>
            </a:r>
            <a:endParaRPr lang="en-US"/>
          </a:p>
        </p:txBody>
      </p:sp>
      <p:sp>
        <p:nvSpPr>
          <p:cNvPr id="3" name="Content Placeholder 2"/>
          <p:cNvSpPr>
            <a:spLocks noGrp="1"/>
          </p:cNvSpPr>
          <p:nvPr>
            <p:ph idx="1"/>
          </p:nvPr>
        </p:nvSpPr>
        <p:spPr/>
        <p:txBody>
          <a:bodyPr/>
          <a:lstStyle/>
          <a:p>
            <a:r>
              <a:rPr lang="fa-IR" smtClean="0"/>
              <a:t>استفاده از این جور کامنت ها تو تابع های طولانی شاید بد نباشه، اما تو تابع های کوچیک قطعا باعث شلوغ شدن بیشتر کد میشه.</a:t>
            </a:r>
          </a:p>
          <a:p>
            <a:r>
              <a:rPr lang="fa-IR" b="1" smtClean="0"/>
              <a:t>هر وقت خواستی از این جور کامنت ها استفاده کنی، به جاش تابع رو به تابع های کوچکتر تبدیل کن.</a:t>
            </a:r>
          </a:p>
          <a:p>
            <a:endParaRPr lang="en-US"/>
          </a:p>
        </p:txBody>
      </p:sp>
      <p:pic>
        <p:nvPicPr>
          <p:cNvPr id="4" name="Picture 3"/>
          <p:cNvPicPr>
            <a:picLocks noChangeAspect="1"/>
          </p:cNvPicPr>
          <p:nvPr/>
        </p:nvPicPr>
        <p:blipFill>
          <a:blip r:embed="rId2"/>
          <a:stretch>
            <a:fillRect/>
          </a:stretch>
        </p:blipFill>
        <p:spPr>
          <a:xfrm>
            <a:off x="838199" y="2789717"/>
            <a:ext cx="7245503" cy="3583374"/>
          </a:xfrm>
          <a:prstGeom prst="rect">
            <a:avLst/>
          </a:prstGeom>
        </p:spPr>
      </p:pic>
      <p:sp>
        <p:nvSpPr>
          <p:cNvPr id="5" name="Footer Placeholder 4"/>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30881233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ثبت نویسنده تو کامنت</a:t>
            </a:r>
            <a:endParaRPr lang="en-US"/>
          </a:p>
        </p:txBody>
      </p:sp>
      <p:sp>
        <p:nvSpPr>
          <p:cNvPr id="3" name="Content Placeholder 2"/>
          <p:cNvSpPr>
            <a:spLocks noGrp="1"/>
          </p:cNvSpPr>
          <p:nvPr>
            <p:ph idx="1"/>
          </p:nvPr>
        </p:nvSpPr>
        <p:spPr/>
        <p:txBody>
          <a:bodyPr/>
          <a:lstStyle/>
          <a:p>
            <a:endParaRPr lang="fa-IR" smtClean="0"/>
          </a:p>
          <a:p>
            <a:endParaRPr lang="fa-IR"/>
          </a:p>
          <a:p>
            <a:r>
              <a:rPr lang="fa-IR" smtClean="0"/>
              <a:t>به جای این کار، از ابزار های کنترل سورس کد (مثل گیت) استفاده کنید. چون خودکار ثبت میکنه چه کسی و چه زمانی چه چیزی رو نوشته.</a:t>
            </a:r>
            <a:endParaRPr lang="en-US"/>
          </a:p>
        </p:txBody>
      </p:sp>
      <p:pic>
        <p:nvPicPr>
          <p:cNvPr id="5" name="Picture 4"/>
          <p:cNvPicPr>
            <a:picLocks noChangeAspect="1"/>
          </p:cNvPicPr>
          <p:nvPr/>
        </p:nvPicPr>
        <p:blipFill>
          <a:blip r:embed="rId2"/>
          <a:stretch>
            <a:fillRect/>
          </a:stretch>
        </p:blipFill>
        <p:spPr>
          <a:xfrm>
            <a:off x="8299498" y="1158111"/>
            <a:ext cx="3433156" cy="585816"/>
          </a:xfrm>
          <a:prstGeom prst="rect">
            <a:avLst/>
          </a:prstGeom>
        </p:spPr>
      </p:pic>
      <p:sp>
        <p:nvSpPr>
          <p:cNvPr id="4" name="Footer Placeholder 3"/>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32331515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smtClean="0"/>
              <a:t>کاممنت کردن کد</a:t>
            </a:r>
            <a:endParaRPr lang="en-US"/>
          </a:p>
        </p:txBody>
      </p:sp>
      <p:sp>
        <p:nvSpPr>
          <p:cNvPr id="3" name="Content Placeholder 2"/>
          <p:cNvSpPr>
            <a:spLocks noGrp="1"/>
          </p:cNvSpPr>
          <p:nvPr>
            <p:ph idx="1"/>
          </p:nvPr>
        </p:nvSpPr>
        <p:spPr/>
        <p:txBody>
          <a:bodyPr>
            <a:normAutofit lnSpcReduction="10000"/>
          </a:bodyPr>
          <a:lstStyle/>
          <a:p>
            <a:pPr>
              <a:lnSpc>
                <a:spcPct val="160000"/>
              </a:lnSpc>
            </a:pPr>
            <a:r>
              <a:rPr lang="fa-IR" smtClean="0"/>
              <a:t>وقتی یه بخشی از کد رو کامنت میکنیم، خواننده نمیتونه بفهمه چرا این کامنت شده. آیا پاک کنه؟ نکنه؟</a:t>
            </a:r>
            <a:r>
              <a:rPr lang="fa-IR"/>
              <a:t> </a:t>
            </a:r>
            <a:r>
              <a:rPr lang="fa-IR" smtClean="0"/>
              <a:t>آیا نویسنده کامنت کرده که بعدا از کامنت در بیاره؟ آیا یادش رفته حذف کنه این بخشو؟ اصلا تکلیف خواننده با این بخش کامنت شده چیه؟</a:t>
            </a:r>
          </a:p>
          <a:p>
            <a:endParaRPr lang="fa-IR"/>
          </a:p>
          <a:p>
            <a:endParaRPr lang="fa-IR" smtClean="0"/>
          </a:p>
          <a:p>
            <a:endParaRPr lang="fa-IR"/>
          </a:p>
          <a:p>
            <a:endParaRPr lang="fa-IR" smtClean="0"/>
          </a:p>
          <a:p>
            <a:pPr>
              <a:lnSpc>
                <a:spcPct val="150000"/>
              </a:lnSpc>
            </a:pPr>
            <a:r>
              <a:rPr lang="fa-IR" smtClean="0"/>
              <a:t>قبلا که ابزار هایی مثل گیت نبود، یه توجیهی داشت این جور کامنتا. اما الان میدونیم که با ابزار هایی مثل گیت، کد قبلی از بین نمیره و میتونیم برگردونیم. بنابراین کد رو با خیال راحت حذف کنید، اگه لازم شد میشه برگردوند.</a:t>
            </a:r>
            <a:endParaRPr lang="fa-IR"/>
          </a:p>
        </p:txBody>
      </p:sp>
      <p:pic>
        <p:nvPicPr>
          <p:cNvPr id="4" name="Picture 3"/>
          <p:cNvPicPr>
            <a:picLocks noChangeAspect="1"/>
          </p:cNvPicPr>
          <p:nvPr/>
        </p:nvPicPr>
        <p:blipFill>
          <a:blip r:embed="rId2"/>
          <a:stretch>
            <a:fillRect/>
          </a:stretch>
        </p:blipFill>
        <p:spPr>
          <a:xfrm>
            <a:off x="838200" y="2943134"/>
            <a:ext cx="9925054" cy="1448755"/>
          </a:xfrm>
          <a:prstGeom prst="rect">
            <a:avLst/>
          </a:prstGeom>
        </p:spPr>
      </p:pic>
      <p:sp>
        <p:nvSpPr>
          <p:cNvPr id="5" name="Footer Placeholder 4"/>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2834990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کامنت های </a:t>
            </a:r>
            <a:r>
              <a:rPr lang="en-US" smtClean="0"/>
              <a:t>HTML</a:t>
            </a:r>
            <a:endParaRPr lang="en-US"/>
          </a:p>
        </p:txBody>
      </p:sp>
      <p:sp>
        <p:nvSpPr>
          <p:cNvPr id="3" name="Content Placeholder 2"/>
          <p:cNvSpPr>
            <a:spLocks noGrp="1"/>
          </p:cNvSpPr>
          <p:nvPr>
            <p:ph idx="1"/>
          </p:nvPr>
        </p:nvSpPr>
        <p:spPr/>
        <p:txBody>
          <a:bodyPr/>
          <a:lstStyle/>
          <a:p>
            <a:r>
              <a:rPr lang="fa-IR" smtClean="0"/>
              <a:t>این جور کامنت ها که معمولا برای </a:t>
            </a:r>
            <a:r>
              <a:rPr lang="en-US" smtClean="0"/>
              <a:t>API</a:t>
            </a:r>
            <a:r>
              <a:rPr lang="fa-IR" smtClean="0"/>
              <a:t> ها ساخته میشن، باید توسط ابزار داکیومنت ساز (مثل </a:t>
            </a:r>
            <a:r>
              <a:rPr lang="en-US" smtClean="0"/>
              <a:t>javadoc</a:t>
            </a:r>
            <a:r>
              <a:rPr lang="fa-IR" smtClean="0"/>
              <a:t> برای جاوا) ساخته بشن. نه این که خودت دستی کامنت </a:t>
            </a:r>
            <a:r>
              <a:rPr lang="en-US" smtClean="0"/>
              <a:t>HTML</a:t>
            </a:r>
            <a:r>
              <a:rPr lang="fa-IR" smtClean="0"/>
              <a:t> ای بسازی.</a:t>
            </a:r>
            <a:endParaRPr lang="en-US"/>
          </a:p>
        </p:txBody>
      </p:sp>
      <p:pic>
        <p:nvPicPr>
          <p:cNvPr id="4" name="Picture 3"/>
          <p:cNvPicPr>
            <a:picLocks noChangeAspect="1"/>
          </p:cNvPicPr>
          <p:nvPr/>
        </p:nvPicPr>
        <p:blipFill>
          <a:blip r:embed="rId2"/>
          <a:stretch>
            <a:fillRect/>
          </a:stretch>
        </p:blipFill>
        <p:spPr>
          <a:xfrm>
            <a:off x="838199" y="2022765"/>
            <a:ext cx="7409753" cy="4635614"/>
          </a:xfrm>
          <a:prstGeom prst="rect">
            <a:avLst/>
          </a:prstGeom>
        </p:spPr>
      </p:pic>
      <p:sp>
        <p:nvSpPr>
          <p:cNvPr id="5" name="Footer Placeholder 4"/>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1403431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مقدمه-ادامه</a:t>
            </a:r>
            <a:endParaRPr lang="en-US"/>
          </a:p>
        </p:txBody>
      </p:sp>
      <p:sp>
        <p:nvSpPr>
          <p:cNvPr id="3" name="Content Placeholder 2"/>
          <p:cNvSpPr>
            <a:spLocks noGrp="1"/>
          </p:cNvSpPr>
          <p:nvPr>
            <p:ph idx="1"/>
          </p:nvPr>
        </p:nvSpPr>
        <p:spPr/>
        <p:txBody>
          <a:bodyPr/>
          <a:lstStyle/>
          <a:p>
            <a:r>
              <a:rPr lang="fa-IR" smtClean="0"/>
              <a:t>هر کامنت یه جور شکست و ناتوانیه. ناتوانی در بیان اون در کد.</a:t>
            </a:r>
          </a:p>
          <a:p>
            <a:r>
              <a:rPr lang="fa-IR" smtClean="0"/>
              <a:t>اما لازمه چون همیشه نمیشه تو کد منظورمون رو واضح برسونیم.</a:t>
            </a:r>
          </a:p>
          <a:p>
            <a:r>
              <a:rPr lang="fa-IR" smtClean="0"/>
              <a:t>هر وقت خواستی یه کامنت بنویسی، کمی فکر کن ببین آیا میتونی کد رو جوری تغییر بدی که احتیاج به کامنت نداشته باشه(یعنی منظورت رو تو کد واضح برسونی)</a:t>
            </a:r>
          </a:p>
          <a:p>
            <a:endParaRPr lang="fa-IR"/>
          </a:p>
          <a:p>
            <a:r>
              <a:rPr lang="fa-IR" smtClean="0"/>
              <a:t>علت مخالفت نویسنده با کامنت گذاری: چون کد تغییر میکنه و ممکنه عملکرد کد بعدا متفاوت از کامنته بشه.</a:t>
            </a:r>
          </a:p>
          <a:p>
            <a:r>
              <a:rPr lang="fa-IR" smtClean="0"/>
              <a:t>کد ها به مرور زمان تغییر میکنن و کامنت ها نمیتونن همواره تغییرات کد رو دنبال کنن</a:t>
            </a:r>
            <a:endParaRPr lang="en-US" smtClean="0"/>
          </a:p>
          <a:p>
            <a:r>
              <a:rPr lang="fa-IR" smtClean="0"/>
              <a:t>واسه همینه که میگه کامنت خیلی وقت ها دروغ میگه!</a:t>
            </a:r>
          </a:p>
          <a:p>
            <a:endParaRPr lang="en-US"/>
          </a:p>
        </p:txBody>
      </p:sp>
      <p:sp>
        <p:nvSpPr>
          <p:cNvPr id="4" name="Footer Placeholder 3"/>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22481843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اطلاعات غیر لوکال(غیر محلی) در کامنت گذاشتن</a:t>
            </a:r>
            <a:endParaRPr lang="en-US"/>
          </a:p>
        </p:txBody>
      </p:sp>
      <p:sp>
        <p:nvSpPr>
          <p:cNvPr id="3" name="Content Placeholder 2"/>
          <p:cNvSpPr>
            <a:spLocks noGrp="1"/>
          </p:cNvSpPr>
          <p:nvPr>
            <p:ph idx="1"/>
          </p:nvPr>
        </p:nvSpPr>
        <p:spPr>
          <a:xfrm>
            <a:off x="838200" y="1056068"/>
            <a:ext cx="10894454" cy="5602310"/>
          </a:xfrm>
        </p:spPr>
        <p:txBody>
          <a:bodyPr/>
          <a:lstStyle/>
          <a:p>
            <a:r>
              <a:rPr lang="fa-IR" smtClean="0"/>
              <a:t>موقع کامنت گذاشتن، دقت کن که کامنت تماما درباره قطعه کدی باشه که نزدیکشه (کدی که بلافاصله بعدش ظاهر میشه)</a:t>
            </a:r>
          </a:p>
          <a:p>
            <a:endParaRPr lang="fa-IR"/>
          </a:p>
          <a:p>
            <a:endParaRPr lang="fa-IR" smtClean="0"/>
          </a:p>
          <a:p>
            <a:endParaRPr lang="fa-IR"/>
          </a:p>
          <a:p>
            <a:endParaRPr lang="fa-IR" smtClean="0"/>
          </a:p>
          <a:p>
            <a:endParaRPr lang="fa-IR"/>
          </a:p>
          <a:p>
            <a:pPr>
              <a:lnSpc>
                <a:spcPct val="150000"/>
              </a:lnSpc>
            </a:pPr>
            <a:r>
              <a:rPr lang="fa-IR" smtClean="0"/>
              <a:t>کامنت بالا،علاوه بر این که کامنت زائدیه (چون اطلاعات خاصی نمیده)، مقدار </a:t>
            </a:r>
            <a:r>
              <a:rPr lang="en-US" smtClean="0"/>
              <a:t>default</a:t>
            </a:r>
            <a:r>
              <a:rPr lang="fa-IR" smtClean="0"/>
              <a:t> رو هم مشخص کرده. در حالی که میدونیم این مقدار دیفالت، یه جای دیگه کد داره تنظیم میشه و اوردنش تو این جا، اشتباهه، چون تابع زیرش هیچ کنترلی روی مقدار دیفالت نداره. هیچ تضمینی هم نیست که وقتی مقدار دیفالت عوض شد، این جا تو کامنت هم عوض بشه.</a:t>
            </a:r>
            <a:endParaRPr lang="en-US"/>
          </a:p>
        </p:txBody>
      </p:sp>
      <p:pic>
        <p:nvPicPr>
          <p:cNvPr id="6" name="Picture 5"/>
          <p:cNvPicPr>
            <a:picLocks noChangeAspect="1"/>
          </p:cNvPicPr>
          <p:nvPr/>
        </p:nvPicPr>
        <p:blipFill>
          <a:blip r:embed="rId2"/>
          <a:stretch>
            <a:fillRect/>
          </a:stretch>
        </p:blipFill>
        <p:spPr>
          <a:xfrm>
            <a:off x="1050302" y="1751137"/>
            <a:ext cx="7853311" cy="2566798"/>
          </a:xfrm>
          <a:prstGeom prst="rect">
            <a:avLst/>
          </a:prstGeom>
        </p:spPr>
      </p:pic>
      <p:sp>
        <p:nvSpPr>
          <p:cNvPr id="7" name="Footer Placeholder 6"/>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8586772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اطلاعات خیلی زیاد در کامنت</a:t>
            </a:r>
            <a:endParaRPr lang="en-US"/>
          </a:p>
        </p:txBody>
      </p:sp>
      <p:sp>
        <p:nvSpPr>
          <p:cNvPr id="3" name="Content Placeholder 2"/>
          <p:cNvSpPr>
            <a:spLocks noGrp="1"/>
          </p:cNvSpPr>
          <p:nvPr>
            <p:ph idx="1"/>
          </p:nvPr>
        </p:nvSpPr>
        <p:spPr/>
        <p:txBody>
          <a:bodyPr/>
          <a:lstStyle/>
          <a:p>
            <a:r>
              <a:rPr lang="fa-IR" smtClean="0"/>
              <a:t>قرار دادن اطلاعات زیاد (مثلا تاریخچه یا توضیحات غیر مرتبط) تو کامنت اشتباهه.</a:t>
            </a:r>
          </a:p>
          <a:p>
            <a:r>
              <a:rPr lang="fa-IR" smtClean="0"/>
              <a:t>مثلا کامنت زیر واسه یه ماژولی که قرار بود صرفا تست کنه که آیا عمل دیکد و انکد </a:t>
            </a:r>
            <a:r>
              <a:rPr lang="en-US" smtClean="0"/>
              <a:t>base64</a:t>
            </a:r>
            <a:r>
              <a:rPr lang="fa-IR" smtClean="0"/>
              <a:t> درست انجام میشه یا نه گذاشته شده. به جز خط اول (شماره </a:t>
            </a:r>
            <a:r>
              <a:rPr lang="en-US" smtClean="0"/>
              <a:t>RFC</a:t>
            </a:r>
            <a:r>
              <a:rPr lang="fa-IR" smtClean="0"/>
              <a:t>) احتیاجی به مابقی کامنت که برای خیلی ها غیر قابل فهمه، نیست.</a:t>
            </a:r>
          </a:p>
          <a:p>
            <a:endParaRPr lang="en-US"/>
          </a:p>
        </p:txBody>
      </p:sp>
      <p:pic>
        <p:nvPicPr>
          <p:cNvPr id="4" name="Picture 3"/>
          <p:cNvPicPr>
            <a:picLocks noChangeAspect="1"/>
          </p:cNvPicPr>
          <p:nvPr/>
        </p:nvPicPr>
        <p:blipFill>
          <a:blip r:embed="rId2"/>
          <a:stretch>
            <a:fillRect/>
          </a:stretch>
        </p:blipFill>
        <p:spPr>
          <a:xfrm>
            <a:off x="838200" y="2532113"/>
            <a:ext cx="9491306" cy="3854831"/>
          </a:xfrm>
          <a:prstGeom prst="rect">
            <a:avLst/>
          </a:prstGeom>
        </p:spPr>
      </p:pic>
      <p:sp>
        <p:nvSpPr>
          <p:cNvPr id="5" name="Footer Placeholder 4"/>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19781509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کامنت های غیر واضح</a:t>
            </a:r>
            <a:endParaRPr lang="en-US"/>
          </a:p>
        </p:txBody>
      </p:sp>
      <p:sp>
        <p:nvSpPr>
          <p:cNvPr id="3" name="Content Placeholder 2"/>
          <p:cNvSpPr>
            <a:spLocks noGrp="1"/>
          </p:cNvSpPr>
          <p:nvPr>
            <p:ph idx="1"/>
          </p:nvPr>
        </p:nvSpPr>
        <p:spPr/>
        <p:txBody>
          <a:bodyPr/>
          <a:lstStyle/>
          <a:p>
            <a:r>
              <a:rPr lang="fa-IR" smtClean="0"/>
              <a:t>ارتباط بین کامنت و قطعه کد، باید شفاف باشه. حداقل ویژگی که یه کامنت باید داشته باشه اینه که خواننده با خوندن کامنت و کد مرتبط باهاش، متوجه بشه که کامنت دقیقا داره چی میگه.</a:t>
            </a:r>
          </a:p>
          <a:p>
            <a:r>
              <a:rPr lang="fa-IR" smtClean="0"/>
              <a:t>مثلا اگه گفتید مشکل کامنت زیر چیه؟!</a:t>
            </a:r>
          </a:p>
          <a:p>
            <a:endParaRPr lang="fa-IR"/>
          </a:p>
          <a:p>
            <a:endParaRPr lang="fa-IR" smtClean="0"/>
          </a:p>
          <a:p>
            <a:endParaRPr lang="fa-IR"/>
          </a:p>
          <a:p>
            <a:endParaRPr lang="fa-IR" smtClean="0"/>
          </a:p>
          <a:p>
            <a:r>
              <a:rPr lang="fa-IR" smtClean="0"/>
              <a:t>مشکلش اینه که ما با خوندن کامنت هم باز احتیاج به یه کامنت داریم که خود این کامنتو توضیح بده!</a:t>
            </a:r>
          </a:p>
          <a:p>
            <a:r>
              <a:rPr lang="fa-IR" smtClean="0"/>
              <a:t>مثلا </a:t>
            </a:r>
            <a:r>
              <a:rPr lang="en-US" smtClean="0"/>
              <a:t>filter byte</a:t>
            </a:r>
            <a:r>
              <a:rPr lang="fa-IR" smtClean="0"/>
              <a:t> چیه که تو کامنت بهش اشاره شده؟ آیا اون +1 میشه؟ یا اون ضربدر 3؟ آیا هر پیکسل یه بایته؟ اون 200 چیه؟</a:t>
            </a:r>
          </a:p>
          <a:p>
            <a:r>
              <a:rPr lang="fa-IR" b="1" smtClean="0"/>
              <a:t>یادت باشه هدف از کامنت اینه که توضیح دهنده کدی باشه که نمیتونه خودش رو توضیح بده.</a:t>
            </a:r>
          </a:p>
        </p:txBody>
      </p:sp>
      <p:pic>
        <p:nvPicPr>
          <p:cNvPr id="4" name="Picture 3"/>
          <p:cNvPicPr>
            <a:picLocks noChangeAspect="1"/>
          </p:cNvPicPr>
          <p:nvPr/>
        </p:nvPicPr>
        <p:blipFill>
          <a:blip r:embed="rId2"/>
          <a:stretch>
            <a:fillRect/>
          </a:stretch>
        </p:blipFill>
        <p:spPr>
          <a:xfrm>
            <a:off x="838199" y="2375535"/>
            <a:ext cx="9637489" cy="1545301"/>
          </a:xfrm>
          <a:prstGeom prst="rect">
            <a:avLst/>
          </a:prstGeom>
        </p:spPr>
      </p:pic>
      <p:sp>
        <p:nvSpPr>
          <p:cNvPr id="5" name="Footer Placeholder 4"/>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35901052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Function Header</a:t>
            </a:r>
            <a:r>
              <a:rPr lang="fa-IR" smtClean="0"/>
              <a:t> ها</a:t>
            </a:r>
            <a:endParaRPr lang="en-US"/>
          </a:p>
        </p:txBody>
      </p:sp>
      <p:sp>
        <p:nvSpPr>
          <p:cNvPr id="3" name="Content Placeholder 2"/>
          <p:cNvSpPr>
            <a:spLocks noGrp="1"/>
          </p:cNvSpPr>
          <p:nvPr>
            <p:ph idx="1"/>
          </p:nvPr>
        </p:nvSpPr>
        <p:spPr/>
        <p:txBody>
          <a:bodyPr/>
          <a:lstStyle/>
          <a:p>
            <a:pPr>
              <a:lnSpc>
                <a:spcPct val="150000"/>
              </a:lnSpc>
            </a:pPr>
            <a:r>
              <a:rPr lang="fa-IR" smtClean="0"/>
              <a:t>توابع کوچیک معمولا احتیاجی به توضیح ندارن، چون اگه اصول رعایت بشه، یک کار انجام میده و اون یک کار تو اسم تابع میاد. بنابراین احتیاجی به توضیح این که تابع داره چی کار میکنه نیست.</a:t>
            </a:r>
          </a:p>
          <a:p>
            <a:pPr>
              <a:lnSpc>
                <a:spcPct val="150000"/>
              </a:lnSpc>
            </a:pPr>
            <a:r>
              <a:rPr lang="fa-IR" smtClean="0"/>
              <a:t>انتخاب یه اسم خوب برای تابع خیلی بهتر از نوشتن یه کامنت واسه توضیح کار تابعه.</a:t>
            </a:r>
            <a:endParaRPr lang="en-US"/>
          </a:p>
        </p:txBody>
      </p:sp>
      <p:sp>
        <p:nvSpPr>
          <p:cNvPr id="4" name="Footer Placeholder 3"/>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33398742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نوشتن </a:t>
            </a:r>
            <a:r>
              <a:rPr lang="en-US" smtClean="0"/>
              <a:t>javadoc</a:t>
            </a:r>
            <a:r>
              <a:rPr lang="fa-IR" smtClean="0"/>
              <a:t> برای کد های غیر پابلیک</a:t>
            </a:r>
            <a:endParaRPr lang="en-US"/>
          </a:p>
        </p:txBody>
      </p:sp>
      <p:sp>
        <p:nvSpPr>
          <p:cNvPr id="3" name="Content Placeholder 2"/>
          <p:cNvSpPr>
            <a:spLocks noGrp="1"/>
          </p:cNvSpPr>
          <p:nvPr>
            <p:ph idx="1"/>
          </p:nvPr>
        </p:nvSpPr>
        <p:spPr/>
        <p:txBody>
          <a:bodyPr/>
          <a:lstStyle/>
          <a:p>
            <a:pPr>
              <a:lnSpc>
                <a:spcPct val="150000"/>
              </a:lnSpc>
            </a:pPr>
            <a:r>
              <a:rPr lang="fa-IR" smtClean="0"/>
              <a:t>همونقدر که نوشتن جاواداک (داکیونت </a:t>
            </a:r>
            <a:r>
              <a:rPr lang="en-US" smtClean="0"/>
              <a:t>API</a:t>
            </a:r>
            <a:r>
              <a:rPr lang="fa-IR" smtClean="0"/>
              <a:t>) برای </a:t>
            </a:r>
            <a:r>
              <a:rPr lang="en-US" smtClean="0"/>
              <a:t>API</a:t>
            </a:r>
            <a:r>
              <a:rPr lang="fa-IR" smtClean="0"/>
              <a:t> های </a:t>
            </a:r>
            <a:r>
              <a:rPr lang="en-US" smtClean="0"/>
              <a:t>public</a:t>
            </a:r>
            <a:r>
              <a:rPr lang="fa-IR" smtClean="0"/>
              <a:t> خوبه، نوشتنش برای کدی که قرار نیست </a:t>
            </a:r>
            <a:r>
              <a:rPr lang="en-US" smtClean="0"/>
              <a:t>public </a:t>
            </a:r>
            <a:r>
              <a:rPr lang="fa-IR" smtClean="0"/>
              <a:t> بشه، خوب نیست.</a:t>
            </a:r>
          </a:p>
          <a:p>
            <a:pPr>
              <a:lnSpc>
                <a:spcPct val="150000"/>
              </a:lnSpc>
            </a:pPr>
            <a:r>
              <a:rPr lang="fa-IR" smtClean="0"/>
              <a:t>مثلا برای کلاس ها و توابع داخلی (</a:t>
            </a:r>
            <a:r>
              <a:rPr lang="en-US" smtClean="0"/>
              <a:t>private</a:t>
            </a:r>
            <a:r>
              <a:rPr lang="fa-IR" smtClean="0"/>
              <a:t>) نباید استفاده بشه.</a:t>
            </a:r>
            <a:endParaRPr lang="en-US"/>
          </a:p>
        </p:txBody>
      </p:sp>
      <p:sp>
        <p:nvSpPr>
          <p:cNvPr id="4" name="Footer Placeholder 3"/>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7801825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مثال</a:t>
            </a:r>
            <a:endParaRPr lang="en-US"/>
          </a:p>
        </p:txBody>
      </p:sp>
      <p:sp>
        <p:nvSpPr>
          <p:cNvPr id="3" name="Content Placeholder 2"/>
          <p:cNvSpPr>
            <a:spLocks noGrp="1"/>
          </p:cNvSpPr>
          <p:nvPr>
            <p:ph idx="1"/>
          </p:nvPr>
        </p:nvSpPr>
        <p:spPr/>
        <p:txBody>
          <a:bodyPr/>
          <a:lstStyle/>
          <a:p>
            <a:pPr>
              <a:lnSpc>
                <a:spcPct val="150000"/>
              </a:lnSpc>
            </a:pPr>
            <a:r>
              <a:rPr lang="fa-IR" smtClean="0"/>
              <a:t>یه مثال خیلی خوب از کامنت های بد و خوب (و کلا کد بد و خوب) تو صفحه 71 کتاب هست (صفحه 102 پی دی اف)</a:t>
            </a:r>
          </a:p>
          <a:p>
            <a:pPr>
              <a:lnSpc>
                <a:spcPct val="150000"/>
              </a:lnSpc>
            </a:pPr>
            <a:r>
              <a:rPr lang="fa-IR" smtClean="0"/>
              <a:t>متنی که بعد مثال نوشته شده مهمه. میگه تو این کد دومیه کامنت اول رو میشه راجع بهش بحث کنیم که آیا ضروریه بودنش یا نه. اما کامنت دوم که میگه باید تا رادیکال اون عدد بریم واسه پیدا کردن عدد های اول، مهمه و باید باشه. چون اگر نباشه خیلی ها ممکنه گیج شن چرا تا رادیکال پیش رفتیم.</a:t>
            </a:r>
            <a:endParaRPr lang="en-US"/>
          </a:p>
        </p:txBody>
      </p:sp>
      <p:sp>
        <p:nvSpPr>
          <p:cNvPr id="4" name="Footer Placeholder 3"/>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23455524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9382"/>
            <a:ext cx="10894454" cy="6408996"/>
          </a:xfrm>
        </p:spPr>
        <p:txBody>
          <a:bodyPr/>
          <a:lstStyle/>
          <a:p>
            <a:r>
              <a:rPr lang="fa-IR" smtClean="0"/>
              <a:t>مثال:</a:t>
            </a:r>
          </a:p>
          <a:p>
            <a:endParaRPr lang="fa-IR"/>
          </a:p>
          <a:p>
            <a:endParaRPr lang="fa-IR" smtClean="0"/>
          </a:p>
          <a:p>
            <a:endParaRPr lang="fa-IR"/>
          </a:p>
          <a:p>
            <a:endParaRPr lang="fa-IR" smtClean="0"/>
          </a:p>
          <a:p>
            <a:endParaRPr lang="fa-IR"/>
          </a:p>
          <a:p>
            <a:endParaRPr lang="fa-IR" smtClean="0"/>
          </a:p>
          <a:p>
            <a:endParaRPr lang="fa-IR"/>
          </a:p>
          <a:p>
            <a:endParaRPr lang="fa-IR" smtClean="0"/>
          </a:p>
          <a:p>
            <a:r>
              <a:rPr lang="fa-IR" smtClean="0"/>
              <a:t>میبینیم که بین کامنت مرتبط با </a:t>
            </a:r>
            <a:r>
              <a:rPr lang="en-US" smtClean="0"/>
              <a:t>HTTP_DATE_REGEXP</a:t>
            </a:r>
            <a:r>
              <a:rPr lang="fa-IR" smtClean="0"/>
              <a:t> به خاطر کد هایی که بعدا اضافه شده با خود متغیر فاصله افتاده.</a:t>
            </a:r>
            <a:endParaRPr lang="en-US" smtClean="0"/>
          </a:p>
        </p:txBody>
      </p:sp>
      <p:pic>
        <p:nvPicPr>
          <p:cNvPr id="5" name="Picture 4"/>
          <p:cNvPicPr>
            <a:picLocks noChangeAspect="1"/>
          </p:cNvPicPr>
          <p:nvPr/>
        </p:nvPicPr>
        <p:blipFill>
          <a:blip r:embed="rId2"/>
          <a:stretch>
            <a:fillRect/>
          </a:stretch>
        </p:blipFill>
        <p:spPr>
          <a:xfrm>
            <a:off x="1099896" y="808539"/>
            <a:ext cx="9659698" cy="3162741"/>
          </a:xfrm>
          <a:prstGeom prst="rect">
            <a:avLst/>
          </a:prstGeom>
        </p:spPr>
      </p:pic>
      <p:sp>
        <p:nvSpPr>
          <p:cNvPr id="2" name="Footer Placeholder 1"/>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25148914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0945"/>
            <a:ext cx="10894454" cy="6367433"/>
          </a:xfrm>
        </p:spPr>
        <p:txBody>
          <a:bodyPr/>
          <a:lstStyle/>
          <a:p>
            <a:r>
              <a:rPr lang="fa-IR" smtClean="0"/>
              <a:t>شاید بگید که برنامه نویس همیشه باید کامنت رو آپدیت نگهداره و دقت کنه</a:t>
            </a:r>
          </a:p>
          <a:p>
            <a:r>
              <a:rPr lang="fa-IR" smtClean="0"/>
              <a:t>اما بهتره این انرژی صرف تمیز نگه داشتن کد بشه، به طوری که نیاز به کامنت رو از بین ببره.</a:t>
            </a:r>
          </a:p>
          <a:p>
            <a:r>
              <a:rPr lang="fa-IR" smtClean="0"/>
              <a:t>نداشتن کامنت بسیار بهتر از کامنت های غیر دقیقه</a:t>
            </a:r>
          </a:p>
          <a:p>
            <a:r>
              <a:rPr lang="fa-IR" smtClean="0"/>
              <a:t>همیشه حقیقت رو میتونی تو خود کد پیدا کنی، اما کامنت ها ممکنه اشتباه باشن.</a:t>
            </a:r>
          </a:p>
          <a:p>
            <a:endParaRPr lang="fa-IR" smtClean="0"/>
          </a:p>
          <a:p>
            <a:endParaRPr lang="fa-IR" smtClean="0"/>
          </a:p>
          <a:p>
            <a:endParaRPr lang="en-US" smtClean="0"/>
          </a:p>
          <a:p>
            <a:endParaRPr lang="en-US"/>
          </a:p>
        </p:txBody>
      </p:sp>
      <p:sp>
        <p:nvSpPr>
          <p:cNvPr id="2" name="Footer Placeholder 1"/>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41659466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کامنت ها نمیتونن کد بد رو درست کنن</a:t>
            </a:r>
            <a:endParaRPr lang="en-US"/>
          </a:p>
        </p:txBody>
      </p:sp>
      <p:sp>
        <p:nvSpPr>
          <p:cNvPr id="3" name="Content Placeholder 2"/>
          <p:cNvSpPr>
            <a:spLocks noGrp="1"/>
          </p:cNvSpPr>
          <p:nvPr>
            <p:ph idx="1"/>
          </p:nvPr>
        </p:nvSpPr>
        <p:spPr/>
        <p:txBody>
          <a:bodyPr/>
          <a:lstStyle/>
          <a:p>
            <a:r>
              <a:rPr lang="fa-IR" smtClean="0"/>
              <a:t>یکی از علت های رایج کامنت گذاشتن، کثیفی کده!</a:t>
            </a:r>
          </a:p>
          <a:p>
            <a:r>
              <a:rPr lang="fa-IR" smtClean="0"/>
              <a:t>ما یه ماژولی مینویسیم و میدونیم که گیج کننده و بدون نظمه. پس با خودمون میگیم: بهتره برم کامنت بزارم واسش. نه!، درستش اینه: بهتره برم تمیزش کنم.</a:t>
            </a:r>
          </a:p>
          <a:p>
            <a:r>
              <a:rPr lang="fa-IR" smtClean="0"/>
              <a:t>یه  کد تمیز و </a:t>
            </a:r>
            <a:r>
              <a:rPr lang="en-US" smtClean="0"/>
              <a:t>expressive</a:t>
            </a:r>
            <a:r>
              <a:rPr lang="fa-IR" smtClean="0"/>
              <a:t> بدون کامنت بسیار بهتر از یه کد گیج کننده با کامنت های فراوانه.</a:t>
            </a:r>
          </a:p>
          <a:p>
            <a:r>
              <a:rPr lang="fa-IR" smtClean="0"/>
              <a:t>به جای وقت گذاشتن برای کامنت گذاری روی کد بی نظم، اون وقتو بزار و اون کد رو تمیزش کن</a:t>
            </a:r>
            <a:endParaRPr lang="en-US"/>
          </a:p>
        </p:txBody>
      </p:sp>
      <p:sp>
        <p:nvSpPr>
          <p:cNvPr id="4" name="Footer Placeholder 3"/>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4825336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منظورتون رو توی کد برسونید</a:t>
            </a:r>
            <a:endParaRPr lang="en-US"/>
          </a:p>
        </p:txBody>
      </p:sp>
      <p:sp>
        <p:nvSpPr>
          <p:cNvPr id="3" name="Content Placeholder 2"/>
          <p:cNvSpPr>
            <a:spLocks noGrp="1"/>
          </p:cNvSpPr>
          <p:nvPr>
            <p:ph idx="1"/>
          </p:nvPr>
        </p:nvSpPr>
        <p:spPr/>
        <p:txBody>
          <a:bodyPr/>
          <a:lstStyle/>
          <a:p>
            <a:r>
              <a:rPr lang="fa-IR" smtClean="0"/>
              <a:t>کدوم یکی بهتره؟</a:t>
            </a:r>
          </a:p>
          <a:p>
            <a:endParaRPr lang="fa-IR"/>
          </a:p>
          <a:p>
            <a:endParaRPr lang="fa-IR" smtClean="0"/>
          </a:p>
          <a:p>
            <a:endParaRPr lang="fa-IR"/>
          </a:p>
          <a:p>
            <a:endParaRPr lang="fa-IR" smtClean="0"/>
          </a:p>
          <a:p>
            <a:endParaRPr lang="fa-IR"/>
          </a:p>
          <a:p>
            <a:endParaRPr lang="fa-IR" smtClean="0"/>
          </a:p>
          <a:p>
            <a:r>
              <a:rPr lang="fa-IR" smtClean="0"/>
              <a:t>این جور تغییرات چند ثانیه بیشتر زمان نمیبره اما خیلی به تمیز شدن کد کمک میکنه</a:t>
            </a:r>
          </a:p>
          <a:p>
            <a:r>
              <a:rPr lang="fa-IR" smtClean="0"/>
              <a:t>خیلی وقت ها به جای کامنت گذاشتن، میتونی یه تابع درست کنی با اسم مناسب که اون کار رو انجام بده. این طوری دیگه هم کامنت لازم نیست و هم میتونی اون تابع رو چند جا استفاده کنی.</a:t>
            </a:r>
          </a:p>
          <a:p>
            <a:endParaRPr lang="en-US"/>
          </a:p>
        </p:txBody>
      </p:sp>
      <p:pic>
        <p:nvPicPr>
          <p:cNvPr id="4" name="Picture 3"/>
          <p:cNvPicPr>
            <a:picLocks noChangeAspect="1"/>
          </p:cNvPicPr>
          <p:nvPr/>
        </p:nvPicPr>
        <p:blipFill>
          <a:blip r:embed="rId2"/>
          <a:stretch>
            <a:fillRect/>
          </a:stretch>
        </p:blipFill>
        <p:spPr>
          <a:xfrm>
            <a:off x="556302" y="1766747"/>
            <a:ext cx="8957533" cy="2070962"/>
          </a:xfrm>
          <a:prstGeom prst="rect">
            <a:avLst/>
          </a:prstGeom>
        </p:spPr>
      </p:pic>
      <p:sp>
        <p:nvSpPr>
          <p:cNvPr id="5" name="Footer Placeholder 4"/>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11021320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smtClean="0"/>
              <a:t>کامنت های خوب</a:t>
            </a:r>
            <a:endParaRPr lang="en-US"/>
          </a:p>
        </p:txBody>
      </p:sp>
      <p:sp>
        <p:nvSpPr>
          <p:cNvPr id="3" name="Content Placeholder 2"/>
          <p:cNvSpPr>
            <a:spLocks noGrp="1"/>
          </p:cNvSpPr>
          <p:nvPr>
            <p:ph idx="1"/>
          </p:nvPr>
        </p:nvSpPr>
        <p:spPr/>
        <p:txBody>
          <a:bodyPr/>
          <a:lstStyle/>
          <a:p>
            <a:r>
              <a:rPr lang="fa-IR" smtClean="0"/>
              <a:t>تو این بخش قراره بررسی کنیم چه کامنت هایی خوبن:</a:t>
            </a:r>
          </a:p>
          <a:p>
            <a:pPr marL="457200" indent="-457200">
              <a:buFont typeface="+mj-lt"/>
              <a:buAutoNum type="arabicPeriod"/>
            </a:pPr>
            <a:r>
              <a:rPr lang="fa-IR" smtClean="0"/>
              <a:t>کامنت های قانونی</a:t>
            </a:r>
          </a:p>
          <a:p>
            <a:pPr marL="457200" indent="-457200">
              <a:buFont typeface="+mj-lt"/>
              <a:buAutoNum type="arabicPeriod"/>
            </a:pPr>
            <a:r>
              <a:rPr lang="fa-IR" smtClean="0"/>
              <a:t>کامنت های </a:t>
            </a:r>
            <a:r>
              <a:rPr lang="en-US" smtClean="0"/>
              <a:t>informative</a:t>
            </a:r>
          </a:p>
          <a:p>
            <a:pPr marL="457200" indent="-457200">
              <a:buFont typeface="+mj-lt"/>
              <a:buAutoNum type="arabicPeriod"/>
            </a:pPr>
            <a:r>
              <a:rPr lang="fa-IR" smtClean="0"/>
              <a:t>کامنت هایی که قصدمون رو توضیح میدن</a:t>
            </a:r>
          </a:p>
          <a:p>
            <a:pPr marL="457200" indent="-457200">
              <a:buFont typeface="+mj-lt"/>
              <a:buAutoNum type="arabicPeriod"/>
            </a:pPr>
            <a:r>
              <a:rPr lang="fa-IR" smtClean="0"/>
              <a:t>کامنت هایی که شفاف سازی میکنن</a:t>
            </a:r>
          </a:p>
          <a:p>
            <a:pPr marL="457200" indent="-457200">
              <a:buFont typeface="+mj-lt"/>
              <a:buAutoNum type="arabicPeriod"/>
            </a:pPr>
            <a:r>
              <a:rPr lang="fa-IR" smtClean="0"/>
              <a:t>کامنت های هشدار دهنده راجع به عواقب</a:t>
            </a:r>
          </a:p>
          <a:p>
            <a:pPr marL="457200" indent="-457200">
              <a:buFont typeface="+mj-lt"/>
              <a:buAutoNum type="arabicPeriod"/>
            </a:pPr>
            <a:r>
              <a:rPr lang="fa-IR" smtClean="0"/>
              <a:t>کامنت های </a:t>
            </a:r>
            <a:r>
              <a:rPr lang="en-US" smtClean="0"/>
              <a:t>TODO</a:t>
            </a:r>
          </a:p>
          <a:p>
            <a:pPr marL="457200" indent="-457200">
              <a:buFont typeface="+mj-lt"/>
              <a:buAutoNum type="arabicPeriod"/>
            </a:pPr>
            <a:r>
              <a:rPr lang="fa-IR" smtClean="0"/>
              <a:t>کامنت های نشان دهنده اهمیت</a:t>
            </a:r>
          </a:p>
          <a:p>
            <a:pPr marL="457200" indent="-457200">
              <a:buFont typeface="+mj-lt"/>
              <a:buAutoNum type="arabicPeriod"/>
            </a:pPr>
            <a:r>
              <a:rPr lang="en-US" smtClean="0"/>
              <a:t>javadocs</a:t>
            </a:r>
            <a:r>
              <a:rPr lang="fa-IR" smtClean="0"/>
              <a:t> برای </a:t>
            </a:r>
            <a:r>
              <a:rPr lang="en-US" smtClean="0"/>
              <a:t>API</a:t>
            </a:r>
            <a:r>
              <a:rPr lang="fa-IR" smtClean="0"/>
              <a:t> ها</a:t>
            </a:r>
            <a:endParaRPr lang="en-US"/>
          </a:p>
        </p:txBody>
      </p:sp>
      <p:sp>
        <p:nvSpPr>
          <p:cNvPr id="4" name="Footer Placeholder 3"/>
          <p:cNvSpPr>
            <a:spLocks noGrp="1"/>
          </p:cNvSpPr>
          <p:nvPr>
            <p:ph type="ftr" sz="quarter" idx="11"/>
          </p:nvPr>
        </p:nvSpPr>
        <p:spPr/>
        <p:txBody>
          <a:bodyPr/>
          <a:lstStyle/>
          <a:p>
            <a:r>
              <a:rPr lang="en-US" smtClean="0"/>
              <a:t>Author: Hamed Damirchi</a:t>
            </a:r>
            <a:endParaRPr lang="en-US"/>
          </a:p>
        </p:txBody>
      </p:sp>
    </p:spTree>
    <p:extLst>
      <p:ext uri="{BB962C8B-B14F-4D97-AF65-F5344CB8AC3E}">
        <p14:creationId xmlns:p14="http://schemas.microsoft.com/office/powerpoint/2010/main" val="2659510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2752</TotalTime>
  <Words>2694</Words>
  <Application>Microsoft Office PowerPoint</Application>
  <PresentationFormat>Widescreen</PresentationFormat>
  <Paragraphs>278</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B Homa</vt:lpstr>
      <vt:lpstr>B Nazanin</vt:lpstr>
      <vt:lpstr>Calibri</vt:lpstr>
      <vt:lpstr>Calibri Light</vt:lpstr>
      <vt:lpstr>Wingdings</vt:lpstr>
      <vt:lpstr>Office Theme</vt:lpstr>
      <vt:lpstr>Clean Code</vt:lpstr>
      <vt:lpstr>مقدمه</vt:lpstr>
      <vt:lpstr>مقدمه-ادامه</vt:lpstr>
      <vt:lpstr>مقدمه-ادامه</vt:lpstr>
      <vt:lpstr>PowerPoint Presentation</vt:lpstr>
      <vt:lpstr>PowerPoint Presentation</vt:lpstr>
      <vt:lpstr>کامنت ها نمیتونن کد بد رو درست کنن</vt:lpstr>
      <vt:lpstr>منظورتون رو توی کد برسونید</vt:lpstr>
      <vt:lpstr>کامنت های خوب</vt:lpstr>
      <vt:lpstr>کامنت های قانونی</vt:lpstr>
      <vt:lpstr>کامنت های informative</vt:lpstr>
      <vt:lpstr>کامنت های توضیح دهنده قصد</vt:lpstr>
      <vt:lpstr>کامنت های توضیح دهنده قصد-ادامه</vt:lpstr>
      <vt:lpstr>کامنت های شفاف کننده</vt:lpstr>
      <vt:lpstr>کامنت های شفاف کننده-مثال</vt:lpstr>
      <vt:lpstr>کامنت های شفاف کننده</vt:lpstr>
      <vt:lpstr>کامنت های هشدار دهنده</vt:lpstr>
      <vt:lpstr>کامنت های هشدار دهنده</vt:lpstr>
      <vt:lpstr>کامنت های TODO</vt:lpstr>
      <vt:lpstr>کامنت های نشان دهنده اهمیت</vt:lpstr>
      <vt:lpstr>کامنت های API</vt:lpstr>
      <vt:lpstr>کامنت های بد</vt:lpstr>
      <vt:lpstr>کامنتی که زیر لب واسه خودت میگی! (mumbling)</vt:lpstr>
      <vt:lpstr>PowerPoint Presentation</vt:lpstr>
      <vt:lpstr>کامنت های زائد</vt:lpstr>
      <vt:lpstr>PowerPoint Presentation</vt:lpstr>
      <vt:lpstr>کامنت های گمراه کننده</vt:lpstr>
      <vt:lpstr>کامنت های داکیومنت اجباری</vt:lpstr>
      <vt:lpstr>کامنت های روزنامه وار (لاگ کردن تغییرات)</vt:lpstr>
      <vt:lpstr>کامنت های نویزی</vt:lpstr>
      <vt:lpstr>کامنت های نویزی-ادامه</vt:lpstr>
      <vt:lpstr>کامنت های نویزی-ادامه</vt:lpstr>
      <vt:lpstr>کامنت های نویزی ترسناک!</vt:lpstr>
      <vt:lpstr>اگه میتونید از تابع یا متغیر استفاده کنید، از کامنت استفاده نکنید</vt:lpstr>
      <vt:lpstr>نشانگر های موقعیت</vt:lpstr>
      <vt:lpstr>کامنت های نشان دهنده انتهای اسکوپ</vt:lpstr>
      <vt:lpstr>ثبت نویسنده تو کامنت</vt:lpstr>
      <vt:lpstr>کاممنت کردن کد</vt:lpstr>
      <vt:lpstr>کامنت های HTML</vt:lpstr>
      <vt:lpstr>اطلاعات غیر لوکال(غیر محلی) در کامنت گذاشتن</vt:lpstr>
      <vt:lpstr>اطلاعات خیلی زیاد در کامنت</vt:lpstr>
      <vt:lpstr>کامنت های غیر واضح</vt:lpstr>
      <vt:lpstr>Function Header ها</vt:lpstr>
      <vt:lpstr>نوشتن javadoc برای کد های غیر پابلیک</vt:lpstr>
      <vt:lpstr>مثال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Hamed Damirchi</dc:creator>
  <cp:lastModifiedBy>Hamed Damirchi</cp:lastModifiedBy>
  <cp:revision>372</cp:revision>
  <dcterms:created xsi:type="dcterms:W3CDTF">2021-06-10T18:35:19Z</dcterms:created>
  <dcterms:modified xsi:type="dcterms:W3CDTF">2021-07-25T08:45:19Z</dcterms:modified>
</cp:coreProperties>
</file>