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helllo</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3C03E5-78AC-437F-A93E-C3CC665B9285}" type="datetimeFigureOut">
              <a:rPr lang="en-US" smtClean="0"/>
              <a:t>8/21/2021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footer</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30127C-EB5D-450D-842D-D0A8DADB12FD}" type="slidenum">
              <a:rPr lang="en-US" smtClean="0"/>
              <a:t>‹#›</a:t>
            </a:fld>
            <a:endParaRPr lang="en-US"/>
          </a:p>
        </p:txBody>
      </p:sp>
    </p:spTree>
    <p:extLst>
      <p:ext uri="{BB962C8B-B14F-4D97-AF65-F5344CB8AC3E}">
        <p14:creationId xmlns:p14="http://schemas.microsoft.com/office/powerpoint/2010/main" val="24448710"/>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helllo</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57C25-8D88-4FFB-A0A7-CF8090276EDE}" type="datetimeFigureOut">
              <a:rPr lang="en-US" smtClean="0"/>
              <a:t>8/21/2021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footer</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CA9BA-6DEE-4646-BBFC-46A0FCDDDBB1}" type="slidenum">
              <a:rPr lang="en-US" smtClean="0"/>
              <a:t>‹#›</a:t>
            </a:fld>
            <a:endParaRPr lang="en-US"/>
          </a:p>
        </p:txBody>
      </p:sp>
    </p:spTree>
    <p:extLst>
      <p:ext uri="{BB962C8B-B14F-4D97-AF65-F5344CB8AC3E}">
        <p14:creationId xmlns:p14="http://schemas.microsoft.com/office/powerpoint/2010/main" val="1501347751"/>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399326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Author: Hamed Damirchi</a:t>
            </a:r>
            <a:endParaRPr lang="en-US"/>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94163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Author: Hamed Damirchi</a:t>
            </a:r>
            <a:endParaRPr lang="en-US"/>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405389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21972"/>
            <a:ext cx="10894454" cy="734096"/>
          </a:xfrm>
        </p:spPr>
        <p:txBody>
          <a:bodyPr>
            <a:normAutofit/>
          </a:bodyPr>
          <a:lstStyle>
            <a:lvl1pPr algn="r" rtl="1">
              <a:defRPr sz="3300" baseline="0">
                <a:cs typeface="B Homa" panose="00000400000000000000" pitchFamily="2" charset="-78"/>
              </a:defRPr>
            </a:lvl1pPr>
          </a:lstStyle>
          <a:p>
            <a:r>
              <a:rPr lang="fa-IR" smtClean="0"/>
              <a:t>متن هدر بالا</a:t>
            </a:r>
            <a:endParaRPr lang="en-US"/>
          </a:p>
        </p:txBody>
      </p:sp>
      <p:sp>
        <p:nvSpPr>
          <p:cNvPr id="3" name="Content Placeholder 2"/>
          <p:cNvSpPr>
            <a:spLocks noGrp="1"/>
          </p:cNvSpPr>
          <p:nvPr>
            <p:ph idx="1" hasCustomPrompt="1"/>
          </p:nvPr>
        </p:nvSpPr>
        <p:spPr>
          <a:xfrm>
            <a:off x="838200" y="1146220"/>
            <a:ext cx="10894454" cy="5512158"/>
          </a:xfrm>
        </p:spPr>
        <p:txBody>
          <a:bodyPr/>
          <a:lstStyle>
            <a:lvl1pPr marL="0" indent="0" algn="r" rtl="1">
              <a:buFont typeface="Arial" panose="020B0604020202020204" pitchFamily="34" charset="0"/>
              <a:buNone/>
              <a:defRPr sz="2500" baseline="0">
                <a:cs typeface="B Nazanin" panose="00000400000000000000" pitchFamily="2" charset="-78"/>
              </a:defRPr>
            </a:lvl1pPr>
            <a:lvl2pPr algn="r" rtl="1">
              <a:defRPr/>
            </a:lvl2pPr>
            <a:lvl3pPr algn="r" rtl="1">
              <a:defRPr/>
            </a:lvl3pPr>
            <a:lvl4pPr algn="r" rtl="1">
              <a:defRPr/>
            </a:lvl4pPr>
            <a:lvl5pPr algn="r" rtl="1">
              <a:defRPr/>
            </a:lvl5pPr>
          </a:lstStyle>
          <a:p>
            <a:pPr lvl="0"/>
            <a:r>
              <a:rPr lang="fa-IR" smtClean="0"/>
              <a:t>جزئیات</a:t>
            </a:r>
          </a:p>
          <a:p>
            <a:pPr lvl="0"/>
            <a:endParaRPr lang="fa-IR" smtClean="0"/>
          </a:p>
        </p:txBody>
      </p:sp>
      <p:sp>
        <p:nvSpPr>
          <p:cNvPr id="8" name="Date Placeholder 7"/>
          <p:cNvSpPr>
            <a:spLocks noGrp="1"/>
          </p:cNvSpPr>
          <p:nvPr>
            <p:ph type="dt" sz="half" idx="10"/>
          </p:nvPr>
        </p:nvSpPr>
        <p:spPr/>
        <p:txBody>
          <a:bodyPr/>
          <a:lstStyle/>
          <a:p>
            <a:endParaRPr lang="en-US"/>
          </a:p>
        </p:txBody>
      </p:sp>
      <p:sp>
        <p:nvSpPr>
          <p:cNvPr id="9" name="Footer Placeholder 8"/>
          <p:cNvSpPr>
            <a:spLocks noGrp="1"/>
          </p:cNvSpPr>
          <p:nvPr>
            <p:ph type="ftr" sz="quarter" idx="11"/>
          </p:nvPr>
        </p:nvSpPr>
        <p:spPr>
          <a:xfrm>
            <a:off x="201769" y="139409"/>
            <a:ext cx="2008031" cy="365125"/>
          </a:xfrm>
        </p:spPr>
        <p:txBody>
          <a:bodyPr/>
          <a:lstStyle>
            <a:lvl1pPr algn="l">
              <a:defRPr sz="1400"/>
            </a:lvl1pPr>
          </a:lstStyle>
          <a:p>
            <a:r>
              <a:rPr lang="en-US" smtClean="0"/>
              <a:t>Author: Hamed Damirchi</a:t>
            </a:r>
            <a:endParaRPr lang="en-US"/>
          </a:p>
        </p:txBody>
      </p:sp>
      <p:sp>
        <p:nvSpPr>
          <p:cNvPr id="10" name="Slide Number Placeholder 9"/>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482416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Author: Hamed Damirchi</a:t>
            </a:r>
            <a:endParaRPr lang="en-US"/>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9070210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Author: Hamed Damirchi</a:t>
            </a:r>
            <a:endParaRPr lang="en-US"/>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14371389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Author: Hamed Damirchi</a:t>
            </a:r>
            <a:endParaRPr lang="en-US"/>
          </a:p>
        </p:txBody>
      </p:sp>
      <p:sp>
        <p:nvSpPr>
          <p:cNvPr id="9" name="Slide Number Placeholder 8"/>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7606692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
        <p:nvSpPr>
          <p:cNvPr id="5" name="Slide Number Placeholder 4"/>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57735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Author: Hamed Damirchi</a:t>
            </a:r>
            <a:endParaRPr lang="en-US"/>
          </a:p>
        </p:txBody>
      </p:sp>
      <p:sp>
        <p:nvSpPr>
          <p:cNvPr id="4" name="Slide Number Placeholder 3"/>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229264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Author: Hamed Damirchi</a:t>
            </a:r>
            <a:endParaRPr lang="en-US"/>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236995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Author: Hamed Damirchi</a:t>
            </a:r>
            <a:endParaRPr lang="en-US"/>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71279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Author: Hamed Damirchi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CC1AB-F8D3-4487-A8BA-D79B883219C9}" type="slidenum">
              <a:rPr lang="en-US" smtClean="0"/>
              <a:t>‹#›</a:t>
            </a:fld>
            <a:endParaRPr lang="en-US"/>
          </a:p>
        </p:txBody>
      </p:sp>
    </p:spTree>
    <p:extLst>
      <p:ext uri="{BB962C8B-B14F-4D97-AF65-F5344CB8AC3E}">
        <p14:creationId xmlns:p14="http://schemas.microsoft.com/office/powerpoint/2010/main" val="810406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meddamirchi3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Clean Code</a:t>
            </a:r>
            <a:endParaRPr lang="en-US"/>
          </a:p>
        </p:txBody>
      </p:sp>
      <p:sp>
        <p:nvSpPr>
          <p:cNvPr id="3" name="Subtitle 2"/>
          <p:cNvSpPr>
            <a:spLocks noGrp="1"/>
          </p:cNvSpPr>
          <p:nvPr>
            <p:ph type="subTitle" idx="1"/>
          </p:nvPr>
        </p:nvSpPr>
        <p:spPr/>
        <p:txBody>
          <a:bodyPr/>
          <a:lstStyle/>
          <a:p>
            <a:r>
              <a:rPr lang="en-US" smtClean="0"/>
              <a:t>Chapter </a:t>
            </a:r>
            <a:r>
              <a:rPr lang="en-US" smtClean="0"/>
              <a:t>5: </a:t>
            </a:r>
            <a:r>
              <a:rPr lang="en-US" smtClean="0"/>
              <a:t>Formatting</a:t>
            </a:r>
            <a:endParaRPr lang="en-US"/>
          </a:p>
        </p:txBody>
      </p:sp>
      <p:sp>
        <p:nvSpPr>
          <p:cNvPr id="4" name="TextBox 3"/>
          <p:cNvSpPr txBox="1"/>
          <p:nvPr/>
        </p:nvSpPr>
        <p:spPr>
          <a:xfrm>
            <a:off x="1267691" y="5059418"/>
            <a:ext cx="965661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A</a:t>
            </a:r>
            <a:r>
              <a:rPr lang="en-US" smtClean="0"/>
              <a:t>uthor: Hamed Damirchi</a:t>
            </a:r>
          </a:p>
          <a:p>
            <a:pPr algn="ctr"/>
            <a:r>
              <a:rPr lang="en-US" smtClean="0">
                <a:hlinkClick r:id="rId2"/>
              </a:rPr>
              <a:t>hameddamirchi32@gmail.com</a:t>
            </a:r>
            <a:endParaRPr lang="en-US" smtClean="0"/>
          </a:p>
          <a:p>
            <a:pPr algn="ctr"/>
            <a:r>
              <a:rPr lang="en-US" smtClean="0"/>
              <a:t>github.com/hamed98</a:t>
            </a:r>
          </a:p>
          <a:p>
            <a:pPr algn="ctr"/>
            <a:r>
              <a:rPr lang="en-US" smtClean="0"/>
              <a:t>linkedin.com/in/hamed-damirchi-ba4085178</a:t>
            </a:r>
            <a:r>
              <a:rPr lang="en-US"/>
              <a:t>/</a:t>
            </a:r>
          </a:p>
        </p:txBody>
      </p:sp>
    </p:spTree>
    <p:extLst>
      <p:ext uri="{BB962C8B-B14F-4D97-AF65-F5344CB8AC3E}">
        <p14:creationId xmlns:p14="http://schemas.microsoft.com/office/powerpoint/2010/main" val="172871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مثال رعایت گپ بین گروه کد ها</a:t>
            </a:r>
            <a:endParaRPr lang="en-US"/>
          </a:p>
        </p:txBody>
      </p:sp>
      <p:pic>
        <p:nvPicPr>
          <p:cNvPr id="6" name="Content Placeholder 5"/>
          <p:cNvPicPr>
            <a:picLocks noGrp="1" noChangeAspect="1"/>
          </p:cNvPicPr>
          <p:nvPr>
            <p:ph idx="1"/>
          </p:nvPr>
        </p:nvPicPr>
        <p:blipFill>
          <a:blip r:embed="rId2"/>
          <a:stretch>
            <a:fillRect/>
          </a:stretch>
        </p:blipFill>
        <p:spPr>
          <a:xfrm>
            <a:off x="838200" y="1238631"/>
            <a:ext cx="8745065" cy="5508533"/>
          </a:xfrm>
          <a:prstGeom prst="rect">
            <a:avLst/>
          </a:prstGeom>
        </p:spPr>
      </p:pic>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12296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مثال عدم رعایت گپ بین گروه کد ها</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7" name="Picture 6"/>
          <p:cNvPicPr>
            <a:picLocks noChangeAspect="1"/>
          </p:cNvPicPr>
          <p:nvPr/>
        </p:nvPicPr>
        <p:blipFill>
          <a:blip r:embed="rId2"/>
          <a:stretch>
            <a:fillRect/>
          </a:stretch>
        </p:blipFill>
        <p:spPr>
          <a:xfrm>
            <a:off x="838200" y="1238631"/>
            <a:ext cx="9747339" cy="4594133"/>
          </a:xfrm>
          <a:prstGeom prst="rect">
            <a:avLst/>
          </a:prstGeom>
        </p:spPr>
      </p:pic>
    </p:spTree>
    <p:extLst>
      <p:ext uri="{BB962C8B-B14F-4D97-AF65-F5344CB8AC3E}">
        <p14:creationId xmlns:p14="http://schemas.microsoft.com/office/powerpoint/2010/main" val="233129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تراکم عمودی</a:t>
            </a:r>
            <a:endParaRPr lang="en-US"/>
          </a:p>
        </p:txBody>
      </p:sp>
      <p:sp>
        <p:nvSpPr>
          <p:cNvPr id="3" name="Content Placeholder 2"/>
          <p:cNvSpPr>
            <a:spLocks noGrp="1"/>
          </p:cNvSpPr>
          <p:nvPr>
            <p:ph idx="1"/>
          </p:nvPr>
        </p:nvSpPr>
        <p:spPr/>
        <p:txBody>
          <a:bodyPr/>
          <a:lstStyle/>
          <a:p>
            <a:r>
              <a:rPr lang="fa-IR" smtClean="0"/>
              <a:t>این قاعده میگه خط هایی که به هم مرتبطن باید نزدیک هم باشن و متراکم باشن.</a:t>
            </a:r>
          </a:p>
          <a:p>
            <a:r>
              <a:rPr lang="fa-IR" smtClean="0"/>
              <a:t>مثالی که توش استفاده از کامنت های بی جا باعث شده این قاعده نقض شه و همه چی شلوغ دیده شه:</a:t>
            </a:r>
          </a:p>
          <a:p>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5" name="Picture 4"/>
          <p:cNvPicPr>
            <a:picLocks noChangeAspect="1"/>
          </p:cNvPicPr>
          <p:nvPr/>
        </p:nvPicPr>
        <p:blipFill>
          <a:blip r:embed="rId2"/>
          <a:stretch>
            <a:fillRect/>
          </a:stretch>
        </p:blipFill>
        <p:spPr>
          <a:xfrm>
            <a:off x="838200" y="2380239"/>
            <a:ext cx="8492338" cy="3909724"/>
          </a:xfrm>
          <a:prstGeom prst="rect">
            <a:avLst/>
          </a:prstGeom>
        </p:spPr>
      </p:pic>
    </p:spTree>
    <p:extLst>
      <p:ext uri="{BB962C8B-B14F-4D97-AF65-F5344CB8AC3E}">
        <p14:creationId xmlns:p14="http://schemas.microsoft.com/office/powerpoint/2010/main" val="2915922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تراکم عمودی	</a:t>
            </a:r>
            <a:endParaRPr lang="en-US"/>
          </a:p>
        </p:txBody>
      </p:sp>
      <p:sp>
        <p:nvSpPr>
          <p:cNvPr id="3" name="Content Placeholder 2"/>
          <p:cNvSpPr>
            <a:spLocks noGrp="1"/>
          </p:cNvSpPr>
          <p:nvPr>
            <p:ph idx="1"/>
          </p:nvPr>
        </p:nvSpPr>
        <p:spPr/>
        <p:txBody>
          <a:bodyPr/>
          <a:lstStyle/>
          <a:p>
            <a:r>
              <a:rPr lang="fa-IR" smtClean="0"/>
              <a:t>در حالی که این قطعه کد خیلی بهتره و انرژی کمتری واسه خوندنش لازمه، سر و چشم برای خوندنش لازم نیست خیلی تکون بخوره</a:t>
            </a:r>
          </a:p>
          <a:p>
            <a:endParaRPr lang="fa-IR"/>
          </a:p>
          <a:p>
            <a:endParaRPr lang="fa-IR" smtClean="0"/>
          </a:p>
          <a:p>
            <a:endParaRPr lang="fa-IR"/>
          </a:p>
          <a:p>
            <a:endParaRPr lang="fa-IR" smtClean="0"/>
          </a:p>
          <a:p>
            <a:endParaRPr lang="fa-IR"/>
          </a:p>
          <a:p>
            <a:endParaRPr lang="fa-IR" smtClean="0"/>
          </a:p>
          <a:p>
            <a:r>
              <a:rPr lang="fa-IR" smtClean="0"/>
              <a:t>با یه نگاه به کد میشه فهمید که یه کلاسه که دو تا پراپرتی و یه تابع داره. در حالی که تو مثال قبلی به راحتی نمیشه اینو فهمید</a:t>
            </a:r>
          </a:p>
          <a:p>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5" name="Picture 4"/>
          <p:cNvPicPr>
            <a:picLocks noChangeAspect="1"/>
          </p:cNvPicPr>
          <p:nvPr/>
        </p:nvPicPr>
        <p:blipFill>
          <a:blip r:embed="rId2"/>
          <a:stretch>
            <a:fillRect/>
          </a:stretch>
        </p:blipFill>
        <p:spPr>
          <a:xfrm>
            <a:off x="838200" y="2250822"/>
            <a:ext cx="9141958" cy="2044087"/>
          </a:xfrm>
          <a:prstGeom prst="rect">
            <a:avLst/>
          </a:prstGeom>
        </p:spPr>
      </p:pic>
    </p:spTree>
    <p:extLst>
      <p:ext uri="{BB962C8B-B14F-4D97-AF65-F5344CB8AC3E}">
        <p14:creationId xmlns:p14="http://schemas.microsoft.com/office/powerpoint/2010/main" val="2506427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فاصله عمودی</a:t>
            </a:r>
            <a:endParaRPr lang="en-US"/>
          </a:p>
        </p:txBody>
      </p:sp>
      <p:sp>
        <p:nvSpPr>
          <p:cNvPr id="3" name="Content Placeholder 2"/>
          <p:cNvSpPr>
            <a:spLocks noGrp="1"/>
          </p:cNvSpPr>
          <p:nvPr>
            <p:ph idx="1"/>
          </p:nvPr>
        </p:nvSpPr>
        <p:spPr/>
        <p:txBody>
          <a:bodyPr/>
          <a:lstStyle/>
          <a:p>
            <a:pPr>
              <a:lnSpc>
                <a:spcPct val="150000"/>
              </a:lnSpc>
            </a:pPr>
            <a:r>
              <a:rPr lang="fa-IR" smtClean="0"/>
              <a:t>مفاهیمی که به هم دیگه ربط دارن باید نزدیک هم باشن (تو یه فایل)</a:t>
            </a:r>
          </a:p>
          <a:p>
            <a:pPr>
              <a:lnSpc>
                <a:spcPct val="150000"/>
              </a:lnSpc>
            </a:pPr>
            <a:r>
              <a:rPr lang="fa-IR" smtClean="0"/>
              <a:t>مفاهیمی که به هم دیگه مرتبط هستن باید تو یه فایل باشن، مگر این که دلیل موجهی واسه جدا کردنشون وجود داشته باشه.</a:t>
            </a:r>
          </a:p>
          <a:p>
            <a:pPr>
              <a:lnSpc>
                <a:spcPct val="150000"/>
              </a:lnSpc>
            </a:pPr>
            <a:r>
              <a:rPr lang="fa-IR" smtClean="0"/>
              <a:t>مفاهیمی که تو یه فایل هستن و به هم دیگه ربط دارن، میزان فاصله بینشون یه معیاریه واسه این که بفهمیم چقدر این مفاهیم به هم نزدیکن و چقدر همدیگه رو پوشش میدن (یعنی چقدر به خوانایی همدیگه کمک میکنن)</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08232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فاصله عمودی- تعریف متغیر</a:t>
            </a:r>
            <a:endParaRPr lang="en-US"/>
          </a:p>
        </p:txBody>
      </p:sp>
      <p:sp>
        <p:nvSpPr>
          <p:cNvPr id="3" name="Content Placeholder 2"/>
          <p:cNvSpPr>
            <a:spLocks noGrp="1"/>
          </p:cNvSpPr>
          <p:nvPr>
            <p:ph idx="1"/>
          </p:nvPr>
        </p:nvSpPr>
        <p:spPr/>
        <p:txBody>
          <a:bodyPr/>
          <a:lstStyle/>
          <a:p>
            <a:r>
              <a:rPr lang="fa-IR" smtClean="0"/>
              <a:t>متغیرها باید در نزدیک ترین جای ممکن به اون جایی که استفاده شدن تعریف بشن.</a:t>
            </a:r>
          </a:p>
          <a:p>
            <a:r>
              <a:rPr lang="fa-IR" smtClean="0"/>
              <a:t>در تابع ها، چون تابع های ما خیلی کوچیکن (طبق فصل 3) متغیر ها بهتره اول تابع تعریف بشن.</a:t>
            </a:r>
          </a:p>
        </p:txBody>
      </p:sp>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5" name="Picture 4"/>
          <p:cNvPicPr>
            <a:picLocks noChangeAspect="1"/>
          </p:cNvPicPr>
          <p:nvPr/>
        </p:nvPicPr>
        <p:blipFill>
          <a:blip r:embed="rId2"/>
          <a:stretch>
            <a:fillRect/>
          </a:stretch>
        </p:blipFill>
        <p:spPr>
          <a:xfrm>
            <a:off x="838199" y="2420954"/>
            <a:ext cx="6758233" cy="3550355"/>
          </a:xfrm>
          <a:prstGeom prst="rect">
            <a:avLst/>
          </a:prstGeom>
        </p:spPr>
      </p:pic>
    </p:spTree>
    <p:extLst>
      <p:ext uri="{BB962C8B-B14F-4D97-AF65-F5344CB8AC3E}">
        <p14:creationId xmlns:p14="http://schemas.microsoft.com/office/powerpoint/2010/main" val="1989816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فاصله عمودی- تعریف </a:t>
            </a:r>
            <a:r>
              <a:rPr lang="fa-IR" smtClean="0"/>
              <a:t>متغیر-ادامه</a:t>
            </a:r>
            <a:endParaRPr lang="en-US"/>
          </a:p>
        </p:txBody>
      </p:sp>
      <p:sp>
        <p:nvSpPr>
          <p:cNvPr id="3" name="Content Placeholder 2"/>
          <p:cNvSpPr>
            <a:spLocks noGrp="1"/>
          </p:cNvSpPr>
          <p:nvPr>
            <p:ph idx="1"/>
          </p:nvPr>
        </p:nvSpPr>
        <p:spPr/>
        <p:txBody>
          <a:bodyPr/>
          <a:lstStyle/>
          <a:p>
            <a:r>
              <a:rPr lang="fa-IR" smtClean="0"/>
              <a:t>متغیر های حلقه بهتره تو خود حلقه تعریف شن:</a:t>
            </a:r>
          </a:p>
          <a:p>
            <a:endParaRPr lang="fa-IR"/>
          </a:p>
          <a:p>
            <a:endParaRPr lang="fa-IR" smtClean="0"/>
          </a:p>
          <a:p>
            <a:endParaRPr lang="fa-IR"/>
          </a:p>
          <a:p>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5" name="Picture 4"/>
          <p:cNvPicPr>
            <a:picLocks noChangeAspect="1"/>
          </p:cNvPicPr>
          <p:nvPr/>
        </p:nvPicPr>
        <p:blipFill>
          <a:blip r:embed="rId2"/>
          <a:stretch>
            <a:fillRect/>
          </a:stretch>
        </p:blipFill>
        <p:spPr>
          <a:xfrm>
            <a:off x="838200" y="1778958"/>
            <a:ext cx="4334574" cy="1632221"/>
          </a:xfrm>
          <a:prstGeom prst="rect">
            <a:avLst/>
          </a:prstGeom>
        </p:spPr>
      </p:pic>
    </p:spTree>
    <p:extLst>
      <p:ext uri="{BB962C8B-B14F-4D97-AF65-F5344CB8AC3E}">
        <p14:creationId xmlns:p14="http://schemas.microsoft.com/office/powerpoint/2010/main" val="88368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متغیر های کلاس (</a:t>
            </a:r>
            <a:r>
              <a:rPr lang="en-US" smtClean="0"/>
              <a:t>instance variables</a:t>
            </a:r>
            <a:r>
              <a:rPr lang="fa-IR" smtClean="0"/>
              <a:t>)</a:t>
            </a:r>
            <a:endParaRPr lang="en-US"/>
          </a:p>
        </p:txBody>
      </p:sp>
      <p:sp>
        <p:nvSpPr>
          <p:cNvPr id="3" name="Content Placeholder 2"/>
          <p:cNvSpPr>
            <a:spLocks noGrp="1"/>
          </p:cNvSpPr>
          <p:nvPr>
            <p:ph idx="1"/>
          </p:nvPr>
        </p:nvSpPr>
        <p:spPr/>
        <p:txBody>
          <a:bodyPr/>
          <a:lstStyle/>
          <a:p>
            <a:pPr>
              <a:lnSpc>
                <a:spcPct val="150000"/>
              </a:lnSpc>
            </a:pPr>
            <a:r>
              <a:rPr lang="fa-IR" smtClean="0"/>
              <a:t>این متغیر ها باید اول کلاس تعریف بشن (بالای کلاس)</a:t>
            </a:r>
          </a:p>
          <a:p>
            <a:pPr>
              <a:lnSpc>
                <a:spcPct val="150000"/>
              </a:lnSpc>
            </a:pPr>
            <a:r>
              <a:rPr lang="fa-IR" smtClean="0"/>
              <a:t>اما مثلا در سی پلاس پلاس معمولا در انتهای کلاس تعریف میشن</a:t>
            </a:r>
          </a:p>
          <a:p>
            <a:pPr>
              <a:lnSpc>
                <a:spcPct val="150000"/>
              </a:lnSpc>
            </a:pPr>
            <a:r>
              <a:rPr lang="fa-IR" smtClean="0"/>
              <a:t>چیزی که مهمه اینه که همشون یه جایی تعریف بشن که هر کسی بتونه راحت محل متغیرو رو پیدا کنه.</a:t>
            </a:r>
          </a:p>
          <a:p>
            <a:pPr>
              <a:lnSpc>
                <a:spcPct val="150000"/>
              </a:lnSpc>
            </a:pPr>
            <a:r>
              <a:rPr lang="fa-IR" smtClean="0"/>
              <a:t>صفحه بعد یه مثالیه که این قاعده رعایت نشده و یهویی! دو تا متغیر وسط کلاس تعریف شدن!</a:t>
            </a:r>
          </a:p>
          <a:p>
            <a:pPr>
              <a:lnSpc>
                <a:spcPct val="150000"/>
              </a:lnSpc>
            </a:pP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361302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5" name="Picture 4"/>
          <p:cNvPicPr>
            <a:picLocks noChangeAspect="1"/>
          </p:cNvPicPr>
          <p:nvPr/>
        </p:nvPicPr>
        <p:blipFill>
          <a:blip r:embed="rId2"/>
          <a:stretch>
            <a:fillRect/>
          </a:stretch>
        </p:blipFill>
        <p:spPr>
          <a:xfrm>
            <a:off x="2520168" y="239707"/>
            <a:ext cx="5972668" cy="982029"/>
          </a:xfrm>
          <a:prstGeom prst="rect">
            <a:avLst/>
          </a:prstGeom>
        </p:spPr>
      </p:pic>
      <p:pic>
        <p:nvPicPr>
          <p:cNvPr id="6" name="Picture 5"/>
          <p:cNvPicPr>
            <a:picLocks noChangeAspect="1"/>
          </p:cNvPicPr>
          <p:nvPr/>
        </p:nvPicPr>
        <p:blipFill>
          <a:blip r:embed="rId3"/>
          <a:stretch>
            <a:fillRect/>
          </a:stretch>
        </p:blipFill>
        <p:spPr>
          <a:xfrm>
            <a:off x="2520168" y="1218420"/>
            <a:ext cx="6111214" cy="5520758"/>
          </a:xfrm>
          <a:prstGeom prst="rect">
            <a:avLst/>
          </a:prstGeom>
        </p:spPr>
      </p:pic>
    </p:spTree>
    <p:extLst>
      <p:ext uri="{BB962C8B-B14F-4D97-AF65-F5344CB8AC3E}">
        <p14:creationId xmlns:p14="http://schemas.microsoft.com/office/powerpoint/2010/main" val="2742025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توابع مرتبط به هم</a:t>
            </a:r>
            <a:endParaRPr lang="en-US"/>
          </a:p>
        </p:txBody>
      </p:sp>
      <p:sp>
        <p:nvSpPr>
          <p:cNvPr id="3" name="Content Placeholder 2"/>
          <p:cNvSpPr>
            <a:spLocks noGrp="1"/>
          </p:cNvSpPr>
          <p:nvPr>
            <p:ph idx="1"/>
          </p:nvPr>
        </p:nvSpPr>
        <p:spPr/>
        <p:txBody>
          <a:bodyPr/>
          <a:lstStyle/>
          <a:p>
            <a:pPr>
              <a:lnSpc>
                <a:spcPct val="150000"/>
              </a:lnSpc>
            </a:pPr>
            <a:r>
              <a:rPr lang="fa-IR" smtClean="0"/>
              <a:t>اگه یه تابع، تابع دیگه ای رو صدا میزنه  (هر دو تو یه فایل) این دو تابع باید نزدیک هم باشن و تابع کال کننده باید بالاتر از تابعی که کال شده قرار بگیره. هر چقدر هم این فاصله کمتر باشه بهتره.</a:t>
            </a:r>
          </a:p>
          <a:p>
            <a:pPr>
              <a:lnSpc>
                <a:spcPct val="150000"/>
              </a:lnSpc>
            </a:pPr>
            <a:r>
              <a:rPr lang="fa-IR" smtClean="0"/>
              <a:t>این باعث میشه فرایند خوندن کد خیلی راحت تر بشه و تابع کال شونده خیلی راحت تر پیدا میشه. بنابراین خوندن کد سریع تر هم میشه.</a:t>
            </a:r>
          </a:p>
          <a:p>
            <a:pPr>
              <a:lnSpc>
                <a:spcPct val="150000"/>
              </a:lnSpc>
            </a:pPr>
            <a:r>
              <a:rPr lang="fa-IR" smtClean="0"/>
              <a:t>یه مثال خوب صفحه 82 کتاب (113 پی دی اف) اومده (</a:t>
            </a:r>
            <a:r>
              <a:rPr lang="en-US" smtClean="0"/>
              <a:t>Listing 5-5</a:t>
            </a:r>
            <a:r>
              <a:rPr lang="fa-IR" smtClean="0"/>
              <a:t>)</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7263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مقدمه</a:t>
            </a:r>
            <a:endParaRPr lang="en-US"/>
          </a:p>
        </p:txBody>
      </p:sp>
      <p:sp>
        <p:nvSpPr>
          <p:cNvPr id="3" name="Content Placeholder 2"/>
          <p:cNvSpPr>
            <a:spLocks noGrp="1"/>
          </p:cNvSpPr>
          <p:nvPr>
            <p:ph idx="1"/>
          </p:nvPr>
        </p:nvSpPr>
        <p:spPr/>
        <p:txBody>
          <a:bodyPr/>
          <a:lstStyle/>
          <a:p>
            <a:pPr>
              <a:lnSpc>
                <a:spcPct val="150000"/>
              </a:lnSpc>
            </a:pPr>
            <a:r>
              <a:rPr lang="fa-IR" smtClean="0"/>
              <a:t>ما میخوایم وقتی افراد به کد ما نگاه میکنن، تحت تاثیر تمیز بودن کدمون قرار بگیرن!</a:t>
            </a:r>
          </a:p>
          <a:p>
            <a:pPr>
              <a:lnSpc>
                <a:spcPct val="150000"/>
              </a:lnSpc>
            </a:pPr>
            <a:r>
              <a:rPr lang="fa-IR" smtClean="0"/>
              <a:t>ما میخوایم اونا این حس رو داشته باشن که این کد توسط حرفه ای ها نوشته شده.</a:t>
            </a:r>
          </a:p>
          <a:p>
            <a:pPr>
              <a:lnSpc>
                <a:spcPct val="150000"/>
              </a:lnSpc>
            </a:pPr>
            <a:r>
              <a:rPr lang="fa-IR" smtClean="0"/>
              <a:t>باید به فرمتینگ کد اهمیت داده بشه</a:t>
            </a:r>
          </a:p>
          <a:p>
            <a:pPr>
              <a:lnSpc>
                <a:spcPct val="150000"/>
              </a:lnSpc>
            </a:pPr>
            <a:r>
              <a:rPr lang="fa-IR" smtClean="0"/>
              <a:t>باید یه سری قواعد فرمتینگ رو انتخاب کنی و همیشه به اون استاندارد ها پایبند بمونی</a:t>
            </a:r>
          </a:p>
          <a:p>
            <a:pPr>
              <a:lnSpc>
                <a:spcPct val="150000"/>
              </a:lnSpc>
            </a:pPr>
            <a:r>
              <a:rPr lang="fa-IR" smtClean="0"/>
              <a:t>اگر یک تیم هستید، حتما باید تیم یک استاندارد فرمتینگ رو انتخاب کنه و همه بهش پایبند بمونن.</a:t>
            </a:r>
          </a:p>
          <a:p>
            <a:pPr>
              <a:lnSpc>
                <a:spcPct val="150000"/>
              </a:lnSpc>
            </a:pPr>
            <a:endParaRPr lang="en-US" smtClean="0"/>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550430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قرابت مفهومی</a:t>
            </a:r>
            <a:endParaRPr lang="en-US"/>
          </a:p>
        </p:txBody>
      </p:sp>
      <p:sp>
        <p:nvSpPr>
          <p:cNvPr id="3" name="Content Placeholder 2"/>
          <p:cNvSpPr>
            <a:spLocks noGrp="1"/>
          </p:cNvSpPr>
          <p:nvPr>
            <p:ph idx="1"/>
          </p:nvPr>
        </p:nvSpPr>
        <p:spPr/>
        <p:txBody>
          <a:bodyPr/>
          <a:lstStyle/>
          <a:p>
            <a:r>
              <a:rPr lang="fa-IR" smtClean="0"/>
              <a:t>هر چقدر کارهایی که دو تابع میکنن، به هم مرتبط تر باشه باید این دو تابع نزدیک تر باشن به هم.</a:t>
            </a:r>
          </a:p>
          <a:p>
            <a:r>
              <a:rPr lang="fa-IR" smtClean="0"/>
              <a:t>در مثال پایین، این 4 تابع هم همدیگه رو صدا میزنن و هم کاری که میکنن خیلی شبیه همه، پس حتما باید نزدیک هم باشن</a:t>
            </a:r>
          </a:p>
          <a:p>
            <a:endParaRPr lang="fa-IR"/>
          </a:p>
          <a:p>
            <a:endParaRPr lang="fa-IR" smtClean="0"/>
          </a:p>
          <a:p>
            <a:endParaRPr lang="fa-IR"/>
          </a:p>
          <a:p>
            <a:endParaRPr lang="fa-IR" smtClean="0"/>
          </a:p>
          <a:p>
            <a:endParaRPr lang="fa-IR"/>
          </a:p>
          <a:p>
            <a:endParaRPr lang="fa-IR" smtClean="0"/>
          </a:p>
          <a:p>
            <a:endParaRPr lang="fa-IR"/>
          </a:p>
          <a:p>
            <a:endParaRPr lang="fa-IR" smtClean="0"/>
          </a:p>
          <a:p>
            <a:endParaRPr lang="fa-IR" smtClean="0"/>
          </a:p>
          <a:p>
            <a:endParaRPr lang="fa-IR" smtClean="0"/>
          </a:p>
          <a:p>
            <a:endParaRPr lang="fa-IR" smtClean="0"/>
          </a:p>
          <a:p>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5" name="Picture 4"/>
          <p:cNvPicPr>
            <a:picLocks noChangeAspect="1"/>
          </p:cNvPicPr>
          <p:nvPr/>
        </p:nvPicPr>
        <p:blipFill>
          <a:blip r:embed="rId2"/>
          <a:stretch>
            <a:fillRect/>
          </a:stretch>
        </p:blipFill>
        <p:spPr>
          <a:xfrm>
            <a:off x="838200" y="2430347"/>
            <a:ext cx="8228399" cy="4228031"/>
          </a:xfrm>
          <a:prstGeom prst="rect">
            <a:avLst/>
          </a:prstGeom>
        </p:spPr>
      </p:pic>
    </p:spTree>
    <p:extLst>
      <p:ext uri="{BB962C8B-B14F-4D97-AF65-F5344CB8AC3E}">
        <p14:creationId xmlns:p14="http://schemas.microsoft.com/office/powerpoint/2010/main" val="2003387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ترتیب عمودی</a:t>
            </a:r>
            <a:endParaRPr lang="en-US"/>
          </a:p>
        </p:txBody>
      </p:sp>
      <p:sp>
        <p:nvSpPr>
          <p:cNvPr id="3" name="Content Placeholder 2"/>
          <p:cNvSpPr>
            <a:spLocks noGrp="1"/>
          </p:cNvSpPr>
          <p:nvPr>
            <p:ph idx="1"/>
          </p:nvPr>
        </p:nvSpPr>
        <p:spPr/>
        <p:txBody>
          <a:bodyPr>
            <a:normAutofit lnSpcReduction="10000"/>
          </a:bodyPr>
          <a:lstStyle/>
          <a:p>
            <a:pPr>
              <a:lnSpc>
                <a:spcPct val="150000"/>
              </a:lnSpc>
            </a:pPr>
            <a:r>
              <a:rPr lang="fa-IR" smtClean="0"/>
              <a:t>همونطور که قبلا گفته شد، بهتره تابعی که کال میکنه بالاتر از تابع کال شونده قرار بگیره.</a:t>
            </a:r>
          </a:p>
          <a:p>
            <a:pPr>
              <a:lnSpc>
                <a:spcPct val="150000"/>
              </a:lnSpc>
            </a:pPr>
            <a:r>
              <a:rPr lang="fa-IR" smtClean="0"/>
              <a:t>این، شبیه روزنامه ایه که قبلا گفته شد. در روزنامه همینطور که پایین میریم جزئیات بیشتر میشه و وارد سطح های زیرین (سطح انتزاع کمتر) میشیم.</a:t>
            </a:r>
          </a:p>
          <a:p>
            <a:pPr>
              <a:lnSpc>
                <a:spcPct val="150000"/>
              </a:lnSpc>
            </a:pPr>
            <a:r>
              <a:rPr lang="fa-IR" smtClean="0"/>
              <a:t>تو کد هم همین شکلیه. وقتی یه تابع، یه تابع دیگه ای رو کال میکنه یعنی تابع اولی یه سطح انتزاع بالاتر از تابع کال شونده است. بنابراین اگر تابع کال شونده پایین تر از کال کننده قرار بگیره، با اسکرول کردن یه فایل به پایین، عملا وارد جزئیات بیشتر و سطوح انتزاع پایین تر میشیم (از مقدار </a:t>
            </a:r>
            <a:r>
              <a:rPr lang="en-US" smtClean="0"/>
              <a:t>abstract</a:t>
            </a:r>
            <a:r>
              <a:rPr lang="fa-IR" smtClean="0"/>
              <a:t> کاسته میشه)</a:t>
            </a:r>
            <a:endParaRPr lang="en-US" smtClean="0"/>
          </a:p>
          <a:p>
            <a:pPr>
              <a:lnSpc>
                <a:spcPct val="150000"/>
              </a:lnSpc>
            </a:pPr>
            <a:r>
              <a:rPr lang="fa-IR" smtClean="0"/>
              <a:t>این کار باعث میشه اصطلاحا سرشیر (!) کد رو بگیریم. یعنی با خوندن چند خط اول هر فایل و دیدن تابع هاش، متوجه خلاصه کاری که فایل انجام میده بشیم.</a:t>
            </a:r>
          </a:p>
          <a:p>
            <a:pPr>
              <a:lnSpc>
                <a:spcPct val="150000"/>
              </a:lnSpc>
            </a:pPr>
            <a:r>
              <a:rPr lang="fa-IR" smtClean="0"/>
              <a:t>مثال خوب: </a:t>
            </a:r>
            <a:r>
              <a:rPr lang="en-US" smtClean="0"/>
              <a:t>Listing 15-5</a:t>
            </a:r>
            <a:r>
              <a:rPr lang="fa-IR" smtClean="0"/>
              <a:t> در صفحه 263 و </a:t>
            </a:r>
            <a:r>
              <a:rPr lang="en-US" smtClean="0"/>
              <a:t>Listing 3-7</a:t>
            </a:r>
            <a:r>
              <a:rPr lang="fa-IR" smtClean="0"/>
              <a:t> صفحه 50</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524764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فرمتینگ افقی</a:t>
            </a:r>
            <a:endParaRPr lang="en-US"/>
          </a:p>
        </p:txBody>
      </p:sp>
      <p:sp>
        <p:nvSpPr>
          <p:cNvPr id="3" name="Content Placeholder 2"/>
          <p:cNvSpPr>
            <a:spLocks noGrp="1"/>
          </p:cNvSpPr>
          <p:nvPr>
            <p:ph idx="1"/>
          </p:nvPr>
        </p:nvSpPr>
        <p:spPr/>
        <p:txBody>
          <a:bodyPr/>
          <a:lstStyle/>
          <a:p>
            <a:r>
              <a:rPr lang="fa-IR" smtClean="0"/>
              <a:t>این نمودار توزیع طول خط ها (بر حسب کاراکتر) در 7 پروژه مشهور جاوا است:</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5" name="Picture 4"/>
          <p:cNvPicPr>
            <a:picLocks noChangeAspect="1"/>
          </p:cNvPicPr>
          <p:nvPr/>
        </p:nvPicPr>
        <p:blipFill>
          <a:blip r:embed="rId2"/>
          <a:stretch>
            <a:fillRect/>
          </a:stretch>
        </p:blipFill>
        <p:spPr>
          <a:xfrm>
            <a:off x="1572448" y="1558317"/>
            <a:ext cx="7834788" cy="5299683"/>
          </a:xfrm>
          <a:prstGeom prst="rect">
            <a:avLst/>
          </a:prstGeom>
        </p:spPr>
      </p:pic>
    </p:spTree>
    <p:extLst>
      <p:ext uri="{BB962C8B-B14F-4D97-AF65-F5344CB8AC3E}">
        <p14:creationId xmlns:p14="http://schemas.microsoft.com/office/powerpoint/2010/main" val="1021940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فرمتینگ افقی-ادامه</a:t>
            </a:r>
            <a:endParaRPr lang="en-US"/>
          </a:p>
        </p:txBody>
      </p:sp>
      <p:sp>
        <p:nvSpPr>
          <p:cNvPr id="3" name="Content Placeholder 2"/>
          <p:cNvSpPr>
            <a:spLocks noGrp="1"/>
          </p:cNvSpPr>
          <p:nvPr>
            <p:ph idx="1"/>
          </p:nvPr>
        </p:nvSpPr>
        <p:spPr/>
        <p:txBody>
          <a:bodyPr/>
          <a:lstStyle/>
          <a:p>
            <a:r>
              <a:rPr lang="fa-IR" smtClean="0"/>
              <a:t>طبق نمودار صفحه قبل، حدود 40 درصد از خط های پروژه طول کاراکتری بین 20 تا 60 کاراکتر داشتند.</a:t>
            </a:r>
          </a:p>
          <a:p>
            <a:r>
              <a:rPr lang="fa-IR" smtClean="0"/>
              <a:t>همچنین 30 درصد از خط ها، کمتر از 10 کاراکتر داشتن.</a:t>
            </a:r>
          </a:p>
          <a:p>
            <a:r>
              <a:rPr lang="fa-IR" smtClean="0"/>
              <a:t>و خط های بیشتر از 80 کاراکتر خیلی کم هستن.</a:t>
            </a:r>
          </a:p>
          <a:p>
            <a:r>
              <a:rPr lang="fa-IR" smtClean="0"/>
              <a:t>این یعنی این که طول هر خط باید تا جای ممکن کم باشه</a:t>
            </a:r>
          </a:p>
          <a:p>
            <a:r>
              <a:rPr lang="fa-IR" smtClean="0"/>
              <a:t>نویسنده میگه من شخصا لیمیت 120 کاراکتر رو گذاشتم و به هیچ وجه نباید خطی بیشتر از 120 کاراکتر بشه .</a:t>
            </a:r>
          </a:p>
          <a:p>
            <a:r>
              <a:rPr lang="fa-IR" b="1" smtClean="0"/>
              <a:t>مطالب:</a:t>
            </a:r>
          </a:p>
          <a:p>
            <a:pPr marL="342900" indent="-342900">
              <a:buFont typeface="Arial" panose="020B0604020202020204" pitchFamily="34" charset="0"/>
              <a:buChar char="•"/>
            </a:pPr>
            <a:r>
              <a:rPr lang="fa-IR" b="1" smtClean="0"/>
              <a:t>چگالی افقی</a:t>
            </a:r>
          </a:p>
          <a:p>
            <a:pPr marL="342900" indent="-342900">
              <a:buFont typeface="Arial" panose="020B0604020202020204" pitchFamily="34" charset="0"/>
              <a:buChar char="•"/>
            </a:pPr>
            <a:r>
              <a:rPr lang="fa-IR" b="1" smtClean="0"/>
              <a:t>تراز افقی</a:t>
            </a:r>
          </a:p>
          <a:p>
            <a:pPr marL="342900" indent="-342900">
              <a:buFont typeface="Arial" panose="020B0604020202020204" pitchFamily="34" charset="0"/>
              <a:buChar char="•"/>
            </a:pPr>
            <a:r>
              <a:rPr lang="en-US" b="1" smtClean="0"/>
              <a:t>indention</a:t>
            </a:r>
          </a:p>
          <a:p>
            <a:pPr marL="342900" indent="-342900">
              <a:buFont typeface="Arial" panose="020B0604020202020204" pitchFamily="34" charset="0"/>
              <a:buChar char="•"/>
            </a:pPr>
            <a:r>
              <a:rPr lang="fa-IR" b="1" smtClean="0"/>
              <a:t>اسکوپ های ساختگی (</a:t>
            </a:r>
            <a:r>
              <a:rPr lang="en-US" b="1" smtClean="0"/>
              <a:t>dummy scopes</a:t>
            </a:r>
            <a:r>
              <a:rPr lang="fa-IR" b="1" smtClean="0"/>
              <a:t>)</a:t>
            </a:r>
          </a:p>
          <a:p>
            <a:endParaRPr lang="fa-IR" smtClean="0"/>
          </a:p>
          <a:p>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614080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چگالی افقی</a:t>
            </a:r>
            <a:endParaRPr lang="en-US"/>
          </a:p>
        </p:txBody>
      </p:sp>
      <p:sp>
        <p:nvSpPr>
          <p:cNvPr id="3" name="Content Placeholder 2"/>
          <p:cNvSpPr>
            <a:spLocks noGrp="1"/>
          </p:cNvSpPr>
          <p:nvPr>
            <p:ph idx="1"/>
          </p:nvPr>
        </p:nvSpPr>
        <p:spPr/>
        <p:txBody>
          <a:bodyPr/>
          <a:lstStyle/>
          <a:p>
            <a:r>
              <a:rPr lang="fa-IR" smtClean="0"/>
              <a:t>مقدار فاصله افقی نشان دهنده میزان ربط داشتن دو بخش مختلفه.</a:t>
            </a:r>
          </a:p>
          <a:p>
            <a:endParaRPr lang="fa-IR"/>
          </a:p>
          <a:p>
            <a:endParaRPr lang="fa-IR" smtClean="0"/>
          </a:p>
          <a:p>
            <a:endParaRPr lang="fa-IR"/>
          </a:p>
          <a:p>
            <a:endParaRPr lang="fa-IR" smtClean="0"/>
          </a:p>
          <a:p>
            <a:endParaRPr lang="fa-IR"/>
          </a:p>
          <a:p>
            <a:r>
              <a:rPr lang="fa-IR" smtClean="0"/>
              <a:t>مثلا تو این کد، اطراف = فاصله گذاشته شده برای این که این اپراتور برجسته بشه و این که سمت چپ و راست این اپراتور دو بخش متفاوت هستن.</a:t>
            </a:r>
          </a:p>
          <a:p>
            <a:r>
              <a:rPr lang="fa-IR" smtClean="0"/>
              <a:t>از طرفی، بعد از اسم تابع و پرانتز، فاصله گذاشته نشده چون اسم تابع و آرگومان هاش کاملا به هم مرتبط هستن و جداکردنشون اشتباهه چون نشون دهنده تمایزه.</a:t>
            </a:r>
          </a:p>
          <a:p>
            <a:r>
              <a:rPr lang="fa-IR" smtClean="0"/>
              <a:t>همچنین موقع کال کردن تابع، کنار آرگومان ها هم فصاله گذاشته شده که تمایز بین آرگومان ها رو برسونه و همچنین کاراکتر کاما برجسته تر بشه.</a:t>
            </a:r>
          </a:p>
          <a:p>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5" name="Picture 4"/>
          <p:cNvPicPr>
            <a:picLocks noChangeAspect="1"/>
          </p:cNvPicPr>
          <p:nvPr/>
        </p:nvPicPr>
        <p:blipFill>
          <a:blip r:embed="rId2"/>
          <a:stretch>
            <a:fillRect/>
          </a:stretch>
        </p:blipFill>
        <p:spPr>
          <a:xfrm>
            <a:off x="838199" y="1700098"/>
            <a:ext cx="7344103" cy="2234593"/>
          </a:xfrm>
          <a:prstGeom prst="rect">
            <a:avLst/>
          </a:prstGeom>
        </p:spPr>
      </p:pic>
    </p:spTree>
    <p:extLst>
      <p:ext uri="{BB962C8B-B14F-4D97-AF65-F5344CB8AC3E}">
        <p14:creationId xmlns:p14="http://schemas.microsoft.com/office/powerpoint/2010/main" val="3268000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چگالی افقی - ادامه</a:t>
            </a:r>
            <a:endParaRPr lang="en-US"/>
          </a:p>
        </p:txBody>
      </p:sp>
      <p:sp>
        <p:nvSpPr>
          <p:cNvPr id="3" name="Content Placeholder 2"/>
          <p:cNvSpPr>
            <a:spLocks noGrp="1"/>
          </p:cNvSpPr>
          <p:nvPr>
            <p:ph idx="1"/>
          </p:nvPr>
        </p:nvSpPr>
        <p:spPr/>
        <p:txBody>
          <a:bodyPr/>
          <a:lstStyle/>
          <a:p>
            <a:r>
              <a:rPr lang="fa-IR" smtClean="0"/>
              <a:t>استفاده دیگه فاصله افقی، برای نشان دادن تقدم عملگر هاست. (اولویت ضرب بیشتر از جمع و ...)</a:t>
            </a:r>
          </a:p>
          <a:p>
            <a:r>
              <a:rPr lang="fa-IR" smtClean="0"/>
              <a:t>البته خیلی از ابزار های فرمتینگ خودکار از این مورد پشتیبانی نمیکنن و این باعث میشه موقع فرمت کردن این تقدم ها به هم بریزه.</a:t>
            </a:r>
          </a:p>
          <a:p>
            <a:endParaRPr lang="fa-IR"/>
          </a:p>
          <a:p>
            <a:endParaRPr lang="fa-IR" smtClean="0"/>
          </a:p>
          <a:p>
            <a:endParaRPr lang="fa-IR"/>
          </a:p>
          <a:p>
            <a:endParaRPr lang="fa-IR" smtClean="0"/>
          </a:p>
          <a:p>
            <a:endParaRPr lang="fa-IR"/>
          </a:p>
          <a:p>
            <a:endParaRPr lang="fa-IR" smtClean="0"/>
          </a:p>
          <a:p>
            <a:endParaRPr lang="fa-IR"/>
          </a:p>
          <a:p>
            <a:endParaRPr lang="fa-IR" smtClean="0"/>
          </a:p>
          <a:p>
            <a:endParaRPr lang="fa-IR" smtClean="0"/>
          </a:p>
          <a:p>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5" name="Picture 4"/>
          <p:cNvPicPr>
            <a:picLocks noChangeAspect="1"/>
          </p:cNvPicPr>
          <p:nvPr/>
        </p:nvPicPr>
        <p:blipFill>
          <a:blip r:embed="rId2"/>
          <a:stretch>
            <a:fillRect/>
          </a:stretch>
        </p:blipFill>
        <p:spPr>
          <a:xfrm>
            <a:off x="838200" y="2314768"/>
            <a:ext cx="8675671" cy="3947485"/>
          </a:xfrm>
          <a:prstGeom prst="rect">
            <a:avLst/>
          </a:prstGeom>
        </p:spPr>
      </p:pic>
    </p:spTree>
    <p:extLst>
      <p:ext uri="{BB962C8B-B14F-4D97-AF65-F5344CB8AC3E}">
        <p14:creationId xmlns:p14="http://schemas.microsoft.com/office/powerpoint/2010/main" val="1862865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تراز افقی (</a:t>
            </a:r>
            <a:r>
              <a:rPr lang="en-US" smtClean="0"/>
              <a:t>Horizontal Alignment</a:t>
            </a:r>
            <a:r>
              <a:rPr lang="fa-IR" smtClean="0"/>
              <a:t>)</a:t>
            </a:r>
            <a:endParaRPr lang="en-US"/>
          </a:p>
        </p:txBody>
      </p:sp>
      <p:sp>
        <p:nvSpPr>
          <p:cNvPr id="3" name="Content Placeholder 2"/>
          <p:cNvSpPr>
            <a:spLocks noGrp="1"/>
          </p:cNvSpPr>
          <p:nvPr>
            <p:ph idx="1"/>
          </p:nvPr>
        </p:nvSpPr>
        <p:spPr/>
        <p:txBody>
          <a:bodyPr/>
          <a:lstStyle/>
          <a:p>
            <a:r>
              <a:rPr lang="fa-IR" smtClean="0"/>
              <a:t>نویسنده میگه من قبلا سعی میکردم این طوری تراز کنم:</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5" name="Picture 4"/>
          <p:cNvPicPr>
            <a:picLocks noChangeAspect="1"/>
          </p:cNvPicPr>
          <p:nvPr/>
        </p:nvPicPr>
        <p:blipFill>
          <a:blip r:embed="rId2"/>
          <a:stretch>
            <a:fillRect/>
          </a:stretch>
        </p:blipFill>
        <p:spPr>
          <a:xfrm>
            <a:off x="838200" y="1840216"/>
            <a:ext cx="7430061" cy="4818162"/>
          </a:xfrm>
          <a:prstGeom prst="rect">
            <a:avLst/>
          </a:prstGeom>
        </p:spPr>
      </p:pic>
    </p:spTree>
    <p:extLst>
      <p:ext uri="{BB962C8B-B14F-4D97-AF65-F5344CB8AC3E}">
        <p14:creationId xmlns:p14="http://schemas.microsoft.com/office/powerpoint/2010/main" val="1348461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تراز افقی - ادامه</a:t>
            </a:r>
            <a:endParaRPr lang="en-US"/>
          </a:p>
        </p:txBody>
      </p:sp>
      <p:sp>
        <p:nvSpPr>
          <p:cNvPr id="3" name="Content Placeholder 2"/>
          <p:cNvSpPr>
            <a:spLocks noGrp="1"/>
          </p:cNvSpPr>
          <p:nvPr>
            <p:ph idx="1"/>
          </p:nvPr>
        </p:nvSpPr>
        <p:spPr/>
        <p:txBody>
          <a:bodyPr/>
          <a:lstStyle/>
          <a:p>
            <a:pPr>
              <a:lnSpc>
                <a:spcPct val="150000"/>
              </a:lnSpc>
            </a:pPr>
            <a:r>
              <a:rPr lang="fa-IR" smtClean="0"/>
              <a:t>میگه اما بعدا فهمیدم این طور تراز کردن خوب نیست</a:t>
            </a:r>
          </a:p>
          <a:p>
            <a:pPr>
              <a:lnSpc>
                <a:spcPct val="150000"/>
              </a:lnSpc>
            </a:pPr>
            <a:r>
              <a:rPr lang="fa-IR" smtClean="0"/>
              <a:t>چون این  طور تراز کردن باعث میشه روی چیز های غلطی تاکید بشه</a:t>
            </a:r>
          </a:p>
          <a:p>
            <a:pPr>
              <a:lnSpc>
                <a:spcPct val="150000"/>
              </a:lnSpc>
            </a:pPr>
            <a:r>
              <a:rPr lang="fa-IR" smtClean="0"/>
              <a:t>مثلا باعث میشه شما ترغیب بشید اسم متغیر ها رو بخونید، بدون این که به نوع اون متغیر دقت کنید.</a:t>
            </a:r>
          </a:p>
          <a:p>
            <a:pPr>
              <a:lnSpc>
                <a:spcPct val="150000"/>
              </a:lnSpc>
            </a:pPr>
            <a:r>
              <a:rPr lang="fa-IR" smtClean="0"/>
              <a:t>یا در بخش بعدی، شما متغیر رو ببینید بدون این که به عملگر = دقت کنید.</a:t>
            </a:r>
          </a:p>
          <a:p>
            <a:pPr>
              <a:lnSpc>
                <a:spcPct val="150000"/>
              </a:lnSpc>
            </a:pPr>
            <a:r>
              <a:rPr lang="fa-IR" smtClean="0"/>
              <a:t>همچنین فرمتر های خودکار از این نوع تراز پشتیبانی نمیکنن!</a:t>
            </a:r>
          </a:p>
          <a:p>
            <a:pPr>
              <a:lnSpc>
                <a:spcPct val="150000"/>
              </a:lnSpc>
            </a:pPr>
            <a:r>
              <a:rPr lang="fa-IR" smtClean="0"/>
              <a:t>اما نویسنده میگه این روز ها از این نوع تراز استفاده نمیکنم و تمرکزم رو اینه که تعداد کاراکتر های خط کمتر بشه، تراز شدن یا نشدن مهم نیست.</a:t>
            </a:r>
          </a:p>
          <a:p>
            <a:pPr>
              <a:lnSpc>
                <a:spcPct val="150000"/>
              </a:lnSpc>
            </a:pPr>
            <a:endParaRPr lang="fa-IR" smtClean="0"/>
          </a:p>
          <a:p>
            <a:pPr>
              <a:lnSpc>
                <a:spcPct val="150000"/>
              </a:lnSpc>
            </a:pP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411798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5" name="Picture 4"/>
          <p:cNvPicPr>
            <a:picLocks noChangeAspect="1"/>
          </p:cNvPicPr>
          <p:nvPr/>
        </p:nvPicPr>
        <p:blipFill>
          <a:blip r:embed="rId2"/>
          <a:stretch>
            <a:fillRect/>
          </a:stretch>
        </p:blipFill>
        <p:spPr>
          <a:xfrm>
            <a:off x="1205783" y="804773"/>
            <a:ext cx="7482167" cy="1661336"/>
          </a:xfrm>
          <a:prstGeom prst="rect">
            <a:avLst/>
          </a:prstGeom>
        </p:spPr>
      </p:pic>
      <p:pic>
        <p:nvPicPr>
          <p:cNvPr id="6" name="Picture 5"/>
          <p:cNvPicPr>
            <a:picLocks noChangeAspect="1"/>
          </p:cNvPicPr>
          <p:nvPr/>
        </p:nvPicPr>
        <p:blipFill>
          <a:blip r:embed="rId3"/>
          <a:stretch>
            <a:fillRect/>
          </a:stretch>
        </p:blipFill>
        <p:spPr>
          <a:xfrm>
            <a:off x="1482875" y="2466109"/>
            <a:ext cx="9778918" cy="3976044"/>
          </a:xfrm>
          <a:prstGeom prst="rect">
            <a:avLst/>
          </a:prstGeom>
        </p:spPr>
      </p:pic>
    </p:spTree>
    <p:extLst>
      <p:ext uri="{BB962C8B-B14F-4D97-AF65-F5344CB8AC3E}">
        <p14:creationId xmlns:p14="http://schemas.microsoft.com/office/powerpoint/2010/main" val="2266891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Indention</a:t>
            </a:r>
            <a:endParaRPr lang="en-US"/>
          </a:p>
        </p:txBody>
      </p:sp>
      <p:sp>
        <p:nvSpPr>
          <p:cNvPr id="3" name="Content Placeholder 2"/>
          <p:cNvSpPr>
            <a:spLocks noGrp="1"/>
          </p:cNvSpPr>
          <p:nvPr>
            <p:ph idx="1"/>
          </p:nvPr>
        </p:nvSpPr>
        <p:spPr/>
        <p:txBody>
          <a:bodyPr/>
          <a:lstStyle/>
          <a:p>
            <a:pPr>
              <a:lnSpc>
                <a:spcPct val="150000"/>
              </a:lnSpc>
            </a:pPr>
            <a:r>
              <a:rPr lang="fa-IR" smtClean="0"/>
              <a:t>هر اسکوپی محدوده خودش و متغیر های خودش رو داره. مثلا اسکوپ تابع، کلاس، فایل. این محدوده ها به صورت سلسله مراتبی هستند.</a:t>
            </a:r>
          </a:p>
          <a:p>
            <a:pPr>
              <a:lnSpc>
                <a:spcPct val="150000"/>
              </a:lnSpc>
            </a:pPr>
            <a:r>
              <a:rPr lang="fa-IR" smtClean="0"/>
              <a:t>برای این که این سلسله مراتب بهتر دیده بشه، از ایندنت ها استفاده میشه. به این صورت:</a:t>
            </a:r>
          </a:p>
          <a:p>
            <a:pPr marL="342900" indent="-342900">
              <a:lnSpc>
                <a:spcPct val="150000"/>
              </a:lnSpc>
              <a:buFont typeface="Arial" panose="020B0604020202020204" pitchFamily="34" charset="0"/>
              <a:buChar char="•"/>
            </a:pPr>
            <a:r>
              <a:rPr lang="fa-IR" smtClean="0"/>
              <a:t>هر چیزی که در خود فایل تعریف میشه، بدون ایندنت (مثلا کلاسی که تو خود فایل تعریف شده)</a:t>
            </a:r>
          </a:p>
          <a:p>
            <a:pPr marL="342900" indent="-342900">
              <a:lnSpc>
                <a:spcPct val="150000"/>
              </a:lnSpc>
              <a:buFont typeface="Arial" panose="020B0604020202020204" pitchFamily="34" charset="0"/>
              <a:buChar char="•"/>
            </a:pPr>
            <a:r>
              <a:rPr lang="fa-IR" smtClean="0"/>
              <a:t>تعریف توابع درون کلاس با یک ایندنت نسبت به کلاس</a:t>
            </a:r>
          </a:p>
          <a:p>
            <a:pPr marL="342900" indent="-342900">
              <a:lnSpc>
                <a:spcPct val="150000"/>
              </a:lnSpc>
              <a:buFont typeface="Arial" panose="020B0604020202020204" pitchFamily="34" charset="0"/>
              <a:buChar char="•"/>
            </a:pPr>
            <a:r>
              <a:rPr lang="fa-IR" smtClean="0"/>
              <a:t>تعریف بدنه تابع با یک ایندنت نسبت به اسم تابع</a:t>
            </a:r>
          </a:p>
          <a:p>
            <a:pPr marL="342900" indent="-342900">
              <a:lnSpc>
                <a:spcPct val="150000"/>
              </a:lnSpc>
              <a:buFont typeface="Arial" panose="020B0604020202020204" pitchFamily="34" charset="0"/>
              <a:buChar char="•"/>
            </a:pPr>
            <a:r>
              <a:rPr lang="fa-IR" smtClean="0"/>
              <a:t>بلوک های داخل تابع هم یک ایندنت میگیرن</a:t>
            </a:r>
          </a:p>
          <a:p>
            <a:pPr>
              <a:lnSpc>
                <a:spcPct val="150000"/>
              </a:lnSpc>
            </a:pPr>
            <a:r>
              <a:rPr lang="fa-IR" smtClean="0"/>
              <a:t>این ایندنت گذاری بسیار در خوانایی کد موثره.</a:t>
            </a:r>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16733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هدف فرمتینگ کد</a:t>
            </a:r>
            <a:endParaRPr lang="en-US"/>
          </a:p>
        </p:txBody>
      </p:sp>
      <p:sp>
        <p:nvSpPr>
          <p:cNvPr id="3" name="Content Placeholder 2"/>
          <p:cNvSpPr>
            <a:spLocks noGrp="1"/>
          </p:cNvSpPr>
          <p:nvPr>
            <p:ph idx="1"/>
          </p:nvPr>
        </p:nvSpPr>
        <p:spPr/>
        <p:txBody>
          <a:bodyPr/>
          <a:lstStyle/>
          <a:p>
            <a:pPr>
              <a:lnSpc>
                <a:spcPct val="150000"/>
              </a:lnSpc>
            </a:pPr>
            <a:r>
              <a:rPr lang="fa-IR" smtClean="0"/>
              <a:t>قبل از هر چیز باید بدونید که فرمتینگ خیلی مهمه!</a:t>
            </a:r>
          </a:p>
          <a:p>
            <a:pPr>
              <a:lnSpc>
                <a:spcPct val="150000"/>
              </a:lnSpc>
            </a:pPr>
            <a:r>
              <a:rPr lang="fa-IR" smtClean="0"/>
              <a:t>چون به ارتباط بین دولوپر ها مرتبط میشه و ارتباط، اولین اصل دولوپر های حرفه ایه.</a:t>
            </a:r>
          </a:p>
          <a:p>
            <a:pPr>
              <a:lnSpc>
                <a:spcPct val="150000"/>
              </a:lnSpc>
            </a:pPr>
            <a:r>
              <a:rPr lang="fa-IR" smtClean="0"/>
              <a:t>کدی که شما امروز مینویسید ممکنه فردا لازم باشه که تغییرش بدید</a:t>
            </a:r>
          </a:p>
          <a:p>
            <a:pPr>
              <a:lnSpc>
                <a:spcPct val="150000"/>
              </a:lnSpc>
            </a:pPr>
            <a:r>
              <a:rPr lang="fa-IR" smtClean="0"/>
              <a:t>استایل و فرمتینگ کد شما تاثیر خیلی زیادی روی کدی که بعدا میخواید بنویسید داره</a:t>
            </a:r>
          </a:p>
          <a:p>
            <a:pPr>
              <a:lnSpc>
                <a:spcPct val="150000"/>
              </a:lnSpc>
            </a:pPr>
            <a:endParaRPr lang="fa-IR" smtClean="0"/>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848473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Indention</a:t>
            </a:r>
            <a:r>
              <a:rPr lang="fa-IR" smtClean="0"/>
              <a:t> - ادامه</a:t>
            </a:r>
            <a:endParaRPr lang="en-US"/>
          </a:p>
        </p:txBody>
      </p:sp>
      <p:sp>
        <p:nvSpPr>
          <p:cNvPr id="3" name="Content Placeholder 2"/>
          <p:cNvSpPr>
            <a:spLocks noGrp="1"/>
          </p:cNvSpPr>
          <p:nvPr>
            <p:ph idx="1"/>
          </p:nvPr>
        </p:nvSpPr>
        <p:spPr/>
        <p:txBody>
          <a:bodyPr/>
          <a:lstStyle/>
          <a:p>
            <a:r>
              <a:rPr lang="fa-IR" smtClean="0"/>
              <a:t>مقایسه کنید:</a:t>
            </a:r>
          </a:p>
          <a:p>
            <a:endParaRPr lang="fa-IR"/>
          </a:p>
          <a:p>
            <a:endParaRPr lang="fa-IR" smtClean="0"/>
          </a:p>
          <a:p>
            <a:endParaRPr lang="fa-IR"/>
          </a:p>
          <a:p>
            <a:endParaRPr lang="fa-IR" smtClean="0"/>
          </a:p>
          <a:p>
            <a:endParaRPr lang="fa-IR"/>
          </a:p>
          <a:p>
            <a:endParaRPr lang="fa-IR" smtClean="0"/>
          </a:p>
          <a:p>
            <a:r>
              <a:rPr lang="fa-IR" smtClean="0"/>
              <a:t>با کد معادل صفحه بعد:</a:t>
            </a:r>
          </a:p>
          <a:p>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5" name="Picture 4"/>
          <p:cNvPicPr>
            <a:picLocks noChangeAspect="1"/>
          </p:cNvPicPr>
          <p:nvPr/>
        </p:nvPicPr>
        <p:blipFill>
          <a:blip r:embed="rId2"/>
          <a:stretch>
            <a:fillRect/>
          </a:stretch>
        </p:blipFill>
        <p:spPr>
          <a:xfrm>
            <a:off x="838200" y="1960310"/>
            <a:ext cx="10353854" cy="1946671"/>
          </a:xfrm>
          <a:prstGeom prst="rect">
            <a:avLst/>
          </a:prstGeom>
        </p:spPr>
      </p:pic>
    </p:spTree>
    <p:extLst>
      <p:ext uri="{BB962C8B-B14F-4D97-AF65-F5344CB8AC3E}">
        <p14:creationId xmlns:p14="http://schemas.microsoft.com/office/powerpoint/2010/main" val="1404426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Indention</a:t>
            </a:r>
            <a:r>
              <a:rPr lang="fa-IR" smtClean="0"/>
              <a:t> - ادامه</a:t>
            </a:r>
            <a:endParaRPr lang="en-US"/>
          </a:p>
        </p:txBody>
      </p:sp>
      <p:sp>
        <p:nvSpPr>
          <p:cNvPr id="3" name="Content Placeholder 2"/>
          <p:cNvSpPr>
            <a:spLocks noGrp="1"/>
          </p:cNvSpPr>
          <p:nvPr>
            <p:ph idx="1"/>
          </p:nvPr>
        </p:nvSpPr>
        <p:spPr/>
        <p:txBody>
          <a:bodyPr/>
          <a:lstStyle/>
          <a:p>
            <a:r>
              <a:rPr lang="fa-IR" smtClean="0"/>
              <a:t>تو این کد صرفا چند ثانیه</a:t>
            </a:r>
            <a:br>
              <a:rPr lang="fa-IR" smtClean="0"/>
            </a:br>
            <a:r>
              <a:rPr lang="fa-IR" smtClean="0"/>
              <a:t>وقت میبره تا بفهمید این</a:t>
            </a:r>
            <a:br>
              <a:rPr lang="fa-IR" smtClean="0"/>
            </a:br>
            <a:r>
              <a:rPr lang="fa-IR" smtClean="0"/>
              <a:t>کد یه فرانته که با سوکت</a:t>
            </a:r>
            <a:br>
              <a:rPr lang="fa-IR" smtClean="0"/>
            </a:br>
            <a:r>
              <a:rPr lang="fa-IR" smtClean="0"/>
              <a:t>به بک وصل شده</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5" name="Picture 4"/>
          <p:cNvPicPr>
            <a:picLocks noChangeAspect="1"/>
          </p:cNvPicPr>
          <p:nvPr/>
        </p:nvPicPr>
        <p:blipFill>
          <a:blip r:embed="rId2"/>
          <a:stretch>
            <a:fillRect/>
          </a:stretch>
        </p:blipFill>
        <p:spPr>
          <a:xfrm>
            <a:off x="838200" y="1353385"/>
            <a:ext cx="6398427" cy="503124"/>
          </a:xfrm>
          <a:prstGeom prst="rect">
            <a:avLst/>
          </a:prstGeom>
        </p:spPr>
      </p:pic>
      <p:pic>
        <p:nvPicPr>
          <p:cNvPr id="6" name="Picture 5"/>
          <p:cNvPicPr>
            <a:picLocks noChangeAspect="1"/>
          </p:cNvPicPr>
          <p:nvPr/>
        </p:nvPicPr>
        <p:blipFill>
          <a:blip r:embed="rId3"/>
          <a:stretch>
            <a:fillRect/>
          </a:stretch>
        </p:blipFill>
        <p:spPr>
          <a:xfrm>
            <a:off x="935182" y="1856509"/>
            <a:ext cx="7917873" cy="4717732"/>
          </a:xfrm>
          <a:prstGeom prst="rect">
            <a:avLst/>
          </a:prstGeom>
        </p:spPr>
      </p:pic>
    </p:spTree>
    <p:extLst>
      <p:ext uri="{BB962C8B-B14F-4D97-AF65-F5344CB8AC3E}">
        <p14:creationId xmlns:p14="http://schemas.microsoft.com/office/powerpoint/2010/main" val="4240279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Indention – Breaking Indention</a:t>
            </a:r>
            <a:endParaRPr lang="en-US"/>
          </a:p>
        </p:txBody>
      </p:sp>
      <p:sp>
        <p:nvSpPr>
          <p:cNvPr id="3" name="Content Placeholder 2"/>
          <p:cNvSpPr>
            <a:spLocks noGrp="1"/>
          </p:cNvSpPr>
          <p:nvPr>
            <p:ph idx="1"/>
          </p:nvPr>
        </p:nvSpPr>
        <p:spPr/>
        <p:txBody>
          <a:bodyPr/>
          <a:lstStyle/>
          <a:p>
            <a:pPr>
              <a:lnSpc>
                <a:spcPct val="150000"/>
              </a:lnSpc>
            </a:pPr>
            <a:r>
              <a:rPr lang="fa-IR" smtClean="0"/>
              <a:t>خیلی وقتا وسوسه میشیم که تو قطعه کد های کوچیک (مثلا </a:t>
            </a:r>
            <a:r>
              <a:rPr lang="en-US" smtClean="0"/>
              <a:t>if</a:t>
            </a:r>
            <a:r>
              <a:rPr lang="fa-IR" smtClean="0"/>
              <a:t> ها یا </a:t>
            </a:r>
            <a:r>
              <a:rPr lang="en-US" smtClean="0"/>
              <a:t>while</a:t>
            </a:r>
            <a:r>
              <a:rPr lang="fa-IR" smtClean="0"/>
              <a:t> های یک خطی) ایندنت رو رعایت نکنیم. اما نظر نویسنده اینه که همیشه حتی تو این جور موارد رعایت کنیم.</a:t>
            </a:r>
          </a:p>
          <a:p>
            <a:pPr>
              <a:lnSpc>
                <a:spcPct val="150000"/>
              </a:lnSpc>
            </a:pPr>
            <a:endParaRPr lang="fa-IR" smtClean="0"/>
          </a:p>
          <a:p>
            <a:pPr>
              <a:lnSpc>
                <a:spcPct val="150000"/>
              </a:lnSpc>
            </a:pPr>
            <a:endParaRPr lang="fa-IR" smtClean="0"/>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586139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6364"/>
            <a:ext cx="10894454" cy="6312014"/>
          </a:xfrm>
        </p:spPr>
        <p:txBody>
          <a:bodyPr/>
          <a:lstStyle/>
          <a:p>
            <a:r>
              <a:rPr lang="fa-IR" smtClean="0"/>
              <a:t>مثلا به جای این که این شکلی بنویسیم: </a:t>
            </a:r>
          </a:p>
          <a:p>
            <a:endParaRPr lang="fa-IR"/>
          </a:p>
          <a:p>
            <a:endParaRPr lang="fa-IR" smtClean="0"/>
          </a:p>
          <a:p>
            <a:endParaRPr lang="fa-IR"/>
          </a:p>
          <a:p>
            <a:endParaRPr lang="fa-IR" smtClean="0"/>
          </a:p>
          <a:p>
            <a:r>
              <a:rPr lang="fa-IR" smtClean="0"/>
              <a:t>این شکلی بنویسیم و ایندنت ها رو همیشه رعایت کنیم:</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5" name="Picture 4"/>
          <p:cNvPicPr>
            <a:picLocks noChangeAspect="1"/>
          </p:cNvPicPr>
          <p:nvPr/>
        </p:nvPicPr>
        <p:blipFill>
          <a:blip r:embed="rId2"/>
          <a:stretch>
            <a:fillRect/>
          </a:stretch>
        </p:blipFill>
        <p:spPr>
          <a:xfrm>
            <a:off x="838200" y="869921"/>
            <a:ext cx="9752313" cy="1807690"/>
          </a:xfrm>
          <a:prstGeom prst="rect">
            <a:avLst/>
          </a:prstGeom>
        </p:spPr>
      </p:pic>
      <p:pic>
        <p:nvPicPr>
          <p:cNvPr id="6" name="Picture 5"/>
          <p:cNvPicPr>
            <a:picLocks noChangeAspect="1"/>
          </p:cNvPicPr>
          <p:nvPr/>
        </p:nvPicPr>
        <p:blipFill>
          <a:blip r:embed="rId3"/>
          <a:stretch>
            <a:fillRect/>
          </a:stretch>
        </p:blipFill>
        <p:spPr>
          <a:xfrm>
            <a:off x="838200" y="3617522"/>
            <a:ext cx="8572736" cy="2778202"/>
          </a:xfrm>
          <a:prstGeom prst="rect">
            <a:avLst/>
          </a:prstGeom>
        </p:spPr>
      </p:pic>
    </p:spTree>
    <p:extLst>
      <p:ext uri="{BB962C8B-B14F-4D97-AF65-F5344CB8AC3E}">
        <p14:creationId xmlns:p14="http://schemas.microsoft.com/office/powerpoint/2010/main" val="692757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اسکوپ های مصنوعی</a:t>
            </a:r>
            <a:endParaRPr lang="en-US"/>
          </a:p>
        </p:txBody>
      </p:sp>
      <p:sp>
        <p:nvSpPr>
          <p:cNvPr id="3" name="Content Placeholder 2"/>
          <p:cNvSpPr>
            <a:spLocks noGrp="1"/>
          </p:cNvSpPr>
          <p:nvPr>
            <p:ph idx="1"/>
          </p:nvPr>
        </p:nvSpPr>
        <p:spPr/>
        <p:txBody>
          <a:bodyPr/>
          <a:lstStyle/>
          <a:p>
            <a:pPr>
              <a:lnSpc>
                <a:spcPct val="150000"/>
              </a:lnSpc>
            </a:pPr>
            <a:r>
              <a:rPr lang="fa-IR" smtClean="0"/>
              <a:t>گاهی اوقات لازم میشه از یه حلقه بدون بدنه استفاده بشه. البته نویسنده ترجیح میده که تا جایی که میشه از این نوع حلقه ها استفاده نکنه، اما اگر لازم شد حتما یه بدنه (اسکوپ) ساختگی واسش بزاره که اشتباه نشه. </a:t>
            </a:r>
          </a:p>
          <a:p>
            <a:pPr>
              <a:lnSpc>
                <a:spcPct val="150000"/>
              </a:lnSpc>
            </a:pPr>
            <a:r>
              <a:rPr lang="fa-IR" smtClean="0"/>
              <a:t>نویسنده میگه این موضوع خیلی وقت ها باعث اشتباهش شده چون سمیکالن آخر حلقه</a:t>
            </a:r>
            <a:r>
              <a:rPr lang="en-US" smtClean="0"/>
              <a:t> for </a:t>
            </a:r>
            <a:r>
              <a:rPr lang="fa-IR" smtClean="0"/>
              <a:t>یا </a:t>
            </a:r>
            <a:r>
              <a:rPr lang="en-US" smtClean="0"/>
              <a:t>while</a:t>
            </a:r>
            <a:r>
              <a:rPr lang="fa-IR" smtClean="0"/>
              <a:t> بدون بدنه رو ندیده.</a:t>
            </a:r>
          </a:p>
          <a:p>
            <a:pPr>
              <a:lnSpc>
                <a:spcPct val="150000"/>
              </a:lnSpc>
            </a:pPr>
            <a:r>
              <a:rPr lang="fa-IR" smtClean="0"/>
              <a:t>اگر میخواید از بدنه خالی هم استفاده نکنید، لااقل سمیکالن رو بزارید </a:t>
            </a:r>
            <a:r>
              <a:rPr lang="fa-IR" b="1" smtClean="0"/>
              <a:t>خط بعدی </a:t>
            </a:r>
            <a:r>
              <a:rPr lang="fa-IR" smtClean="0"/>
              <a:t>که چشم راحت ببینه اونو.</a:t>
            </a:r>
          </a:p>
          <a:p>
            <a:pPr>
              <a:lnSpc>
                <a:spcPct val="150000"/>
              </a:lnSpc>
            </a:pPr>
            <a:r>
              <a:rPr lang="fa-IR" smtClean="0"/>
              <a:t>یعنی این طوری:</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5" name="Picture 4"/>
          <p:cNvPicPr>
            <a:picLocks noChangeAspect="1"/>
          </p:cNvPicPr>
          <p:nvPr/>
        </p:nvPicPr>
        <p:blipFill>
          <a:blip r:embed="rId2"/>
          <a:stretch>
            <a:fillRect/>
          </a:stretch>
        </p:blipFill>
        <p:spPr>
          <a:xfrm>
            <a:off x="838200" y="5046916"/>
            <a:ext cx="6918409" cy="730429"/>
          </a:xfrm>
          <a:prstGeom prst="rect">
            <a:avLst/>
          </a:prstGeom>
        </p:spPr>
      </p:pic>
    </p:spTree>
    <p:extLst>
      <p:ext uri="{BB962C8B-B14F-4D97-AF65-F5344CB8AC3E}">
        <p14:creationId xmlns:p14="http://schemas.microsoft.com/office/powerpoint/2010/main" val="3627580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حرف تیم مهمه!</a:t>
            </a:r>
            <a:endParaRPr lang="en-US"/>
          </a:p>
        </p:txBody>
      </p:sp>
      <p:sp>
        <p:nvSpPr>
          <p:cNvPr id="3" name="Content Placeholder 2"/>
          <p:cNvSpPr>
            <a:spLocks noGrp="1"/>
          </p:cNvSpPr>
          <p:nvPr>
            <p:ph idx="1"/>
          </p:nvPr>
        </p:nvSpPr>
        <p:spPr/>
        <p:txBody>
          <a:bodyPr/>
          <a:lstStyle/>
          <a:p>
            <a:pPr>
              <a:lnSpc>
                <a:spcPct val="150000"/>
              </a:lnSpc>
            </a:pPr>
            <a:r>
              <a:rPr lang="fa-IR" smtClean="0"/>
              <a:t>هر برنامه نویسی قوانین فرمتینگ خودش رو دوست داره. اما مهمه که وقتی تو تیم کار میکنید از قوانین تیم پیروی کنید.</a:t>
            </a:r>
          </a:p>
          <a:p>
            <a:pPr>
              <a:lnSpc>
                <a:spcPct val="150000"/>
              </a:lnSpc>
            </a:pPr>
            <a:r>
              <a:rPr lang="fa-IR" smtClean="0"/>
              <a:t>هر تیمی باید قبل شروع به یه قانون فرمتینگ برسه و همه حتما از اون قانون تبعیت کنن.</a:t>
            </a:r>
          </a:p>
          <a:p>
            <a:pPr>
              <a:lnSpc>
                <a:spcPct val="150000"/>
              </a:lnSpc>
            </a:pPr>
            <a:endParaRPr lang="fa-IR"/>
          </a:p>
          <a:p>
            <a:pPr>
              <a:lnSpc>
                <a:spcPct val="150000"/>
              </a:lnSpc>
            </a:pPr>
            <a:r>
              <a:rPr lang="fa-IR" smtClean="0"/>
              <a:t>در آخر هم فرمتینگی که عمو باب ازش استفاده میکنه تو صفحه 91 کتاب (122 پی دی اف) اومده.</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787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فرمتینگ عمودی</a:t>
            </a:r>
            <a:endParaRPr lang="en-US"/>
          </a:p>
        </p:txBody>
      </p:sp>
      <p:sp>
        <p:nvSpPr>
          <p:cNvPr id="3" name="Content Placeholder 2"/>
          <p:cNvSpPr>
            <a:spLocks noGrp="1"/>
          </p:cNvSpPr>
          <p:nvPr>
            <p:ph idx="1"/>
          </p:nvPr>
        </p:nvSpPr>
        <p:spPr/>
        <p:txBody>
          <a:bodyPr/>
          <a:lstStyle/>
          <a:p>
            <a:pPr>
              <a:lnSpc>
                <a:spcPct val="150000"/>
              </a:lnSpc>
            </a:pPr>
            <a:r>
              <a:rPr lang="fa-IR" smtClean="0"/>
              <a:t>یه فایل چقدر باید بزرگ باشه؟</a:t>
            </a:r>
          </a:p>
          <a:p>
            <a:pPr>
              <a:lnSpc>
                <a:spcPct val="150000"/>
              </a:lnSpc>
            </a:pPr>
            <a:r>
              <a:rPr lang="fa-IR" smtClean="0"/>
              <a:t>فایل های سورس کد های پروژه های متن باز جاوا چقدر بزرگن؟</a:t>
            </a:r>
          </a:p>
          <a:p>
            <a:pPr>
              <a:lnSpc>
                <a:spcPct val="150000"/>
              </a:lnSpc>
            </a:pPr>
            <a:r>
              <a:rPr lang="fa-IR" smtClean="0"/>
              <a:t>صفحه بعد تو نمودار نشون داده شده</a:t>
            </a:r>
          </a:p>
          <a:p>
            <a:pPr>
              <a:lnSpc>
                <a:spcPct val="150000"/>
              </a:lnSpc>
            </a:pPr>
            <a:r>
              <a:rPr lang="fa-IR" smtClean="0"/>
              <a:t>مثلا میانگین تعداد خط ها تو </a:t>
            </a:r>
            <a:r>
              <a:rPr lang="en-US" smtClean="0"/>
              <a:t>fitness</a:t>
            </a:r>
            <a:r>
              <a:rPr lang="fa-IR" smtClean="0"/>
              <a:t>، 65 خطه.</a:t>
            </a:r>
          </a:p>
          <a:p>
            <a:pPr>
              <a:lnSpc>
                <a:spcPct val="150000"/>
              </a:lnSpc>
            </a:pPr>
            <a:r>
              <a:rPr lang="fa-IR" smtClean="0"/>
              <a:t>بزرگترین فایل تو </a:t>
            </a:r>
            <a:r>
              <a:rPr lang="en-US" smtClean="0"/>
              <a:t>fitness</a:t>
            </a:r>
            <a:r>
              <a:rPr lang="fa-IR" smtClean="0"/>
              <a:t> 400 خطه</a:t>
            </a:r>
          </a:p>
          <a:p>
            <a:pPr>
              <a:lnSpc>
                <a:spcPct val="150000"/>
              </a:lnSpc>
            </a:pPr>
            <a:r>
              <a:rPr lang="fa-IR" smtClean="0"/>
              <a:t>کوچکترین فایل 6 خط</a:t>
            </a:r>
          </a:p>
          <a:p>
            <a:pPr>
              <a:lnSpc>
                <a:spcPct val="150000"/>
              </a:lnSpc>
            </a:pPr>
            <a:r>
              <a:rPr lang="fa-IR" smtClean="0"/>
              <a:t>*: نمودار تو مقیاس لگاریتمیه</a:t>
            </a:r>
          </a:p>
          <a:p>
            <a:pPr>
              <a:lnSpc>
                <a:spcPct val="150000"/>
              </a:lnSpc>
            </a:pP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29473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Author: Hamed Damirchi</a:t>
            </a:r>
            <a:endParaRPr lang="en-US"/>
          </a:p>
        </p:txBody>
      </p:sp>
      <p:pic>
        <p:nvPicPr>
          <p:cNvPr id="6" name="Picture 5"/>
          <p:cNvPicPr>
            <a:picLocks noChangeAspect="1"/>
          </p:cNvPicPr>
          <p:nvPr/>
        </p:nvPicPr>
        <p:blipFill>
          <a:blip r:embed="rId2"/>
          <a:stretch>
            <a:fillRect/>
          </a:stretch>
        </p:blipFill>
        <p:spPr>
          <a:xfrm>
            <a:off x="1557954" y="687097"/>
            <a:ext cx="8888373" cy="5861453"/>
          </a:xfrm>
          <a:prstGeom prst="rect">
            <a:avLst/>
          </a:prstGeom>
        </p:spPr>
      </p:pic>
    </p:spTree>
    <p:extLst>
      <p:ext uri="{BB962C8B-B14F-4D97-AF65-F5344CB8AC3E}">
        <p14:creationId xmlns:p14="http://schemas.microsoft.com/office/powerpoint/2010/main" val="345724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فرمتینگ عمودی</a:t>
            </a:r>
            <a:endParaRPr lang="en-US"/>
          </a:p>
        </p:txBody>
      </p:sp>
      <p:sp>
        <p:nvSpPr>
          <p:cNvPr id="3" name="Content Placeholder 2"/>
          <p:cNvSpPr>
            <a:spLocks noGrp="1"/>
          </p:cNvSpPr>
          <p:nvPr>
            <p:ph idx="1"/>
          </p:nvPr>
        </p:nvSpPr>
        <p:spPr/>
        <p:txBody>
          <a:bodyPr/>
          <a:lstStyle/>
          <a:p>
            <a:r>
              <a:rPr lang="fa-IR" smtClean="0"/>
              <a:t>پروژه های </a:t>
            </a:r>
            <a:r>
              <a:rPr lang="en-US" smtClean="0"/>
              <a:t>junit,FitNess,Time,Money</a:t>
            </a:r>
            <a:r>
              <a:rPr lang="fa-IR" smtClean="0"/>
              <a:t> از فایل های کوچک تری تشکیل شدن. بزرگترین فایل 500 خط و به طور متوسط فایل ها از 200 خط کمترن</a:t>
            </a:r>
          </a:p>
          <a:p>
            <a:r>
              <a:rPr lang="fa-IR" smtClean="0"/>
              <a:t>فایل های کوچک تر معمولا خواناتر از فایل های بزرگ هستن.</a:t>
            </a:r>
          </a:p>
          <a:p>
            <a:endParaRPr lang="fa-IR" smtClean="0"/>
          </a:p>
          <a:p>
            <a:r>
              <a:rPr lang="fa-IR" b="1" smtClean="0"/>
              <a:t>مطالب:</a:t>
            </a:r>
          </a:p>
          <a:p>
            <a:pPr marL="342900" indent="-342900">
              <a:buFont typeface="Arial" panose="020B0604020202020204" pitchFamily="34" charset="0"/>
              <a:buChar char="•"/>
            </a:pPr>
            <a:r>
              <a:rPr lang="fa-IR" b="1" smtClean="0"/>
              <a:t>مثل روزنامه</a:t>
            </a:r>
          </a:p>
          <a:p>
            <a:pPr marL="342900" indent="-342900">
              <a:buFont typeface="Arial" panose="020B0604020202020204" pitchFamily="34" charset="0"/>
              <a:buChar char="•"/>
            </a:pPr>
            <a:r>
              <a:rPr lang="fa-IR" b="1" smtClean="0"/>
              <a:t>گپ بین گروه کد ها</a:t>
            </a:r>
          </a:p>
          <a:p>
            <a:pPr marL="342900" indent="-342900">
              <a:buFont typeface="Arial" panose="020B0604020202020204" pitchFamily="34" charset="0"/>
              <a:buChar char="•"/>
            </a:pPr>
            <a:r>
              <a:rPr lang="fa-IR" b="1" smtClean="0"/>
              <a:t>تراکم عمودی</a:t>
            </a:r>
          </a:p>
          <a:p>
            <a:pPr marL="342900" indent="-342900">
              <a:buFont typeface="Arial" panose="020B0604020202020204" pitchFamily="34" charset="0"/>
              <a:buChar char="•"/>
            </a:pPr>
            <a:r>
              <a:rPr lang="fa-IR" b="1" smtClean="0"/>
              <a:t>فاصله عمودی</a:t>
            </a:r>
          </a:p>
          <a:p>
            <a:pPr marL="342900" indent="-342900">
              <a:buFont typeface="Arial" panose="020B0604020202020204" pitchFamily="34" charset="0"/>
              <a:buChar char="•"/>
            </a:pPr>
            <a:r>
              <a:rPr lang="fa-IR" b="1" smtClean="0"/>
              <a:t>ترتیب عمودی</a:t>
            </a:r>
          </a:p>
          <a:p>
            <a:endParaRPr lang="fa-IR" smtClean="0"/>
          </a:p>
          <a:p>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820477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مثل روزنامه!</a:t>
            </a:r>
            <a:endParaRPr lang="en-US"/>
          </a:p>
        </p:txBody>
      </p:sp>
      <p:sp>
        <p:nvSpPr>
          <p:cNvPr id="3" name="Content Placeholder 2"/>
          <p:cNvSpPr>
            <a:spLocks noGrp="1"/>
          </p:cNvSpPr>
          <p:nvPr>
            <p:ph idx="1"/>
          </p:nvPr>
        </p:nvSpPr>
        <p:spPr/>
        <p:txBody>
          <a:bodyPr>
            <a:normAutofit/>
          </a:bodyPr>
          <a:lstStyle/>
          <a:p>
            <a:pPr>
              <a:lnSpc>
                <a:spcPct val="150000"/>
              </a:lnSpc>
            </a:pPr>
            <a:r>
              <a:rPr lang="fa-IR" smtClean="0"/>
              <a:t>به یه روزنامه ای که خوب نوشته شده فکر کنید!</a:t>
            </a:r>
          </a:p>
          <a:p>
            <a:pPr>
              <a:lnSpc>
                <a:spcPct val="150000"/>
              </a:lnSpc>
            </a:pPr>
            <a:r>
              <a:rPr lang="fa-IR" smtClean="0"/>
              <a:t>شما اون روزنامه رو عمودی میخونید</a:t>
            </a:r>
          </a:p>
          <a:p>
            <a:pPr>
              <a:lnSpc>
                <a:spcPct val="150000"/>
              </a:lnSpc>
            </a:pPr>
            <a:r>
              <a:rPr lang="fa-IR" smtClean="0"/>
              <a:t>انتظار دارید عنوان بالای مقاله، گویای دقیق محتوای نوشته شده باشه و با خوندن عنوان بفهمی که آیا این همون چیزیه که مخیوای بخونی یا نه.</a:t>
            </a:r>
          </a:p>
          <a:p>
            <a:pPr>
              <a:lnSpc>
                <a:spcPct val="150000"/>
              </a:lnSpc>
            </a:pPr>
            <a:r>
              <a:rPr lang="fa-IR" smtClean="0"/>
              <a:t>این روزنامه از بالا به پایین که خونده میشه، جزئیات هم بیشتر میشه. یعنی اول عنوان بعد پاراگراف اول که توضیح بیشتر و بعد متن مقاله و بعد اسم نویسنده، تاریخ و ... .</a:t>
            </a:r>
          </a:p>
          <a:p>
            <a:pPr>
              <a:lnSpc>
                <a:spcPct val="150000"/>
              </a:lnSpc>
            </a:pPr>
            <a:r>
              <a:rPr lang="fa-IR" smtClean="0"/>
              <a:t>فایل ما هم باید همینطور باشه. اسم فایل در حکم عنوان مقاله اس، باید ساده و در عین حال رسا باشه.</a:t>
            </a:r>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53379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مثل روزنامه!</a:t>
            </a:r>
            <a:endParaRPr lang="en-US"/>
          </a:p>
        </p:txBody>
      </p:sp>
      <p:sp>
        <p:nvSpPr>
          <p:cNvPr id="3" name="Content Placeholder 2"/>
          <p:cNvSpPr>
            <a:spLocks noGrp="1"/>
          </p:cNvSpPr>
          <p:nvPr>
            <p:ph idx="1"/>
          </p:nvPr>
        </p:nvSpPr>
        <p:spPr/>
        <p:txBody>
          <a:bodyPr/>
          <a:lstStyle/>
          <a:p>
            <a:pPr>
              <a:lnSpc>
                <a:spcPct val="150000"/>
              </a:lnSpc>
            </a:pPr>
            <a:r>
              <a:rPr lang="fa-IR"/>
              <a:t>ما باید بعد از خوندن اسم یه فایل بفهمیم این فایل همون فایلیه که ما دنبالشیم، یا نه.</a:t>
            </a:r>
          </a:p>
          <a:p>
            <a:pPr>
              <a:lnSpc>
                <a:spcPct val="150000"/>
              </a:lnSpc>
            </a:pPr>
            <a:r>
              <a:rPr lang="fa-IR"/>
              <a:t>بخش های بالایی فایل باید شامل اطلاعات سطح بالا راجع به محتوای فایل(الگوریتمی که نوشته شده) </a:t>
            </a:r>
            <a:r>
              <a:rPr lang="fa-IR" smtClean="0"/>
              <a:t>باشه</a:t>
            </a:r>
            <a:r>
              <a:rPr lang="fa-IR"/>
              <a:t> </a:t>
            </a:r>
            <a:r>
              <a:rPr lang="fa-IR" smtClean="0"/>
              <a:t>و همینطور که اسکرول میکنیم پایین تر باید سطح انتزاع کمتر شه. یعنی بریم به سطح های پایین تر و جزئیات بیشتر.</a:t>
            </a:r>
          </a:p>
          <a:p>
            <a:pPr>
              <a:lnSpc>
                <a:spcPct val="150000"/>
              </a:lnSpc>
            </a:pPr>
            <a:r>
              <a:rPr lang="fa-IR" smtClean="0"/>
              <a:t>یه روزنامه از مقاله های متنوعی تشکیل شده. بعضی هاشون کوچیک، بعضیاشون بزرگن و این باعث میشه روزنامه قابل خواندن بشه اگر روزنامه تنهای از یه داستان طولانی تشکیل شده بود قابل خواندن نبود</a:t>
            </a:r>
            <a:endParaRPr lang="fa-IR"/>
          </a:p>
          <a:p>
            <a:pPr>
              <a:lnSpc>
                <a:spcPct val="150000"/>
              </a:lnSpc>
            </a:pP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64882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گپ بین گروه کد ها</a:t>
            </a:r>
            <a:endParaRPr lang="en-US"/>
          </a:p>
        </p:txBody>
      </p:sp>
      <p:sp>
        <p:nvSpPr>
          <p:cNvPr id="3" name="Content Placeholder 2"/>
          <p:cNvSpPr>
            <a:spLocks noGrp="1"/>
          </p:cNvSpPr>
          <p:nvPr>
            <p:ph idx="1"/>
          </p:nvPr>
        </p:nvSpPr>
        <p:spPr/>
        <p:txBody>
          <a:bodyPr/>
          <a:lstStyle/>
          <a:p>
            <a:pPr>
              <a:lnSpc>
                <a:spcPct val="150000"/>
              </a:lnSpc>
            </a:pPr>
            <a:r>
              <a:rPr lang="fa-IR" smtClean="0"/>
              <a:t>معمولا هر چند خط کد یه گروهی رو تشکیل میدن که با هم معنی دارن. این گروه باید با گپ(خط خالی) از گروه بعدی متمایز بشه. دو مثال از رعایت این نکته ساده و عدم رعایت اون اورده شده و به نظرم هیچ توضیح اضافه ای لازم نیست و همه چی واضحه که در صورت عدم رعایت این نکته ساده چه قدر کد غیر قابل خواندن میشه.</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254896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2978</TotalTime>
  <Words>2078</Words>
  <Application>Microsoft Office PowerPoint</Application>
  <PresentationFormat>Widescreen</PresentationFormat>
  <Paragraphs>214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B Homa</vt:lpstr>
      <vt:lpstr>B Nazanin</vt:lpstr>
      <vt:lpstr>Calibri</vt:lpstr>
      <vt:lpstr>Calibri Light</vt:lpstr>
      <vt:lpstr>Office Theme</vt:lpstr>
      <vt:lpstr>Clean Code</vt:lpstr>
      <vt:lpstr>مقدمه</vt:lpstr>
      <vt:lpstr>هدف فرمتینگ کد</vt:lpstr>
      <vt:lpstr>فرمتینگ عمودی</vt:lpstr>
      <vt:lpstr>PowerPoint Presentation</vt:lpstr>
      <vt:lpstr>فرمتینگ عمودی</vt:lpstr>
      <vt:lpstr>مثل روزنامه!</vt:lpstr>
      <vt:lpstr>مثل روزنامه!</vt:lpstr>
      <vt:lpstr>گپ بین گروه کد ها</vt:lpstr>
      <vt:lpstr>مثال رعایت گپ بین گروه کد ها</vt:lpstr>
      <vt:lpstr>مثال عدم رعایت گپ بین گروه کد ها</vt:lpstr>
      <vt:lpstr>تراکم عمودی</vt:lpstr>
      <vt:lpstr>تراکم عمودی </vt:lpstr>
      <vt:lpstr>فاصله عمودی</vt:lpstr>
      <vt:lpstr>فاصله عمودی- تعریف متغیر</vt:lpstr>
      <vt:lpstr>فاصله عمودی- تعریف متغیر-ادامه</vt:lpstr>
      <vt:lpstr>متغیر های کلاس (instance variables)</vt:lpstr>
      <vt:lpstr>PowerPoint Presentation</vt:lpstr>
      <vt:lpstr>توابع مرتبط به هم</vt:lpstr>
      <vt:lpstr>قرابت مفهومی</vt:lpstr>
      <vt:lpstr>ترتیب عمودی</vt:lpstr>
      <vt:lpstr>فرمتینگ افقی</vt:lpstr>
      <vt:lpstr>فرمتینگ افقی-ادامه</vt:lpstr>
      <vt:lpstr>چگالی افقی</vt:lpstr>
      <vt:lpstr>چگالی افقی - ادامه</vt:lpstr>
      <vt:lpstr>تراز افقی (Horizontal Alignment)</vt:lpstr>
      <vt:lpstr>تراز افقی - ادامه</vt:lpstr>
      <vt:lpstr>PowerPoint Presentation</vt:lpstr>
      <vt:lpstr>Indention</vt:lpstr>
      <vt:lpstr>Indention - ادامه</vt:lpstr>
      <vt:lpstr>Indention - ادامه</vt:lpstr>
      <vt:lpstr>Indention – Breaking Indention</vt:lpstr>
      <vt:lpstr>PowerPoint Presentation</vt:lpstr>
      <vt:lpstr>اسکوپ های مصنوعی</vt:lpstr>
      <vt:lpstr>حرف تیم مهمه!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Damirchi</dc:creator>
  <cp:lastModifiedBy>Hamed Damirchi</cp:lastModifiedBy>
  <cp:revision>477</cp:revision>
  <dcterms:created xsi:type="dcterms:W3CDTF">2021-06-10T18:35:19Z</dcterms:created>
  <dcterms:modified xsi:type="dcterms:W3CDTF">2021-08-21T13:13:52Z</dcterms:modified>
</cp:coreProperties>
</file>