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helllo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C03E5-78AC-437F-A93E-C3CC665B928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127C-EB5D-450D-842D-D0A8DADB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1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helllo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7C25-8D88-4FFB-A0A7-CF8090276E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A9BA-6DEE-4646-BBFC-46A0FCDD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775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99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1972"/>
            <a:ext cx="10894454" cy="734096"/>
          </a:xfrm>
        </p:spPr>
        <p:txBody>
          <a:bodyPr>
            <a:normAutofit/>
          </a:bodyPr>
          <a:lstStyle>
            <a:lvl1pPr algn="r" rtl="1">
              <a:defRPr sz="3300" baseline="0">
                <a:cs typeface="B Homa" panose="00000400000000000000" pitchFamily="2" charset="-78"/>
              </a:defRPr>
            </a:lvl1pPr>
          </a:lstStyle>
          <a:p>
            <a:r>
              <a:rPr lang="fa-IR"/>
              <a:t>متن هدر بالا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46220"/>
            <a:ext cx="10894454" cy="5512158"/>
          </a:xfrm>
        </p:spPr>
        <p:txBody>
          <a:bodyPr/>
          <a:lstStyle>
            <a:lvl1pPr marL="0" indent="0" algn="r" rtl="1">
              <a:buFont typeface="Arial" panose="020B0604020202020204" pitchFamily="34" charset="0"/>
              <a:buNone/>
              <a:defRPr sz="2500" baseline="0">
                <a:cs typeface="B Nazanin" panose="00000400000000000000" pitchFamily="2" charset="-78"/>
              </a:defRPr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/>
              <a:t>جزئیات</a:t>
            </a:r>
          </a:p>
          <a:p>
            <a:pPr lvl="0"/>
            <a:endParaRPr lang="fa-I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01769" y="139409"/>
            <a:ext cx="2008031" cy="365125"/>
          </a:xfrm>
        </p:spPr>
        <p:txBody>
          <a:bodyPr/>
          <a:lstStyle>
            <a:lvl1pPr algn="l">
              <a:defRPr sz="1400"/>
            </a:lvl1pPr>
          </a:lstStyle>
          <a:p>
            <a:r>
              <a:rPr lang="en-US"/>
              <a:t>Author: Hamed Damirchi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Hamed Damirchi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C1AB-F8D3-4487-A8BA-D79B8832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eddamirchi3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Clean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6: Objects And Data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691" y="5059418"/>
            <a:ext cx="965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Author: Hamed Damirchi</a:t>
            </a:r>
          </a:p>
          <a:p>
            <a:pPr algn="ctr"/>
            <a:r>
              <a:rPr lang="en-US">
                <a:hlinkClick r:id="rId2"/>
              </a:rPr>
              <a:t>hameddamirchi32@gmail.com</a:t>
            </a:r>
            <a:endParaRPr lang="en-US"/>
          </a:p>
          <a:p>
            <a:pPr algn="ctr"/>
            <a:r>
              <a:rPr lang="en-US"/>
              <a:t>github.com/hamed98</a:t>
            </a:r>
          </a:p>
          <a:p>
            <a:pPr algn="ctr"/>
            <a:r>
              <a:rPr lang="en-US"/>
              <a:t>linkedin.com/in/hamed-damirchi-ba4085178/</a:t>
            </a:r>
          </a:p>
        </p:txBody>
      </p:sp>
    </p:spTree>
    <p:extLst>
      <p:ext uri="{BB962C8B-B14F-4D97-AF65-F5344CB8AC3E}">
        <p14:creationId xmlns:p14="http://schemas.microsoft.com/office/powerpoint/2010/main" val="172871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534"/>
            <a:ext cx="10894454" cy="6153844"/>
          </a:xfrm>
        </p:spPr>
        <p:txBody>
          <a:bodyPr/>
          <a:lstStyle/>
          <a:p>
            <a:r>
              <a:rPr lang="fa-IR" dirty="0"/>
              <a:t>اینم یه روش دیگه: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4534"/>
            <a:ext cx="4689764" cy="4162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6003"/>
            <a:ext cx="5229264" cy="2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4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534"/>
            <a:ext cx="10894454" cy="61538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a-IR"/>
              <a:t>تفاوت </a:t>
            </a:r>
            <a:r>
              <a:rPr lang="en-US"/>
              <a:t>procedural code</a:t>
            </a:r>
            <a:r>
              <a:rPr lang="fa-IR"/>
              <a:t> و </a:t>
            </a:r>
            <a:r>
              <a:rPr lang="en-US"/>
              <a:t>object oriented</a:t>
            </a:r>
            <a:r>
              <a:rPr lang="fa-IR"/>
              <a:t> (مثال: قطعه کد اول و دوم):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7030A0"/>
                </a:solidFill>
              </a:rPr>
              <a:t>procedural code</a:t>
            </a:r>
            <a:r>
              <a:rPr lang="fa-IR" b="1">
                <a:solidFill>
                  <a:srgbClr val="7030A0"/>
                </a:solidFill>
              </a:rPr>
              <a:t> اضافه کردن تابع جدید رو راحت تر میکنه چون نیازی به تغییر ساختار نیست.(مثلا تو مثال اول، اگه لازم باشه محیط هم اضافه بشه، احتیاجی به تغییر ساختار </a:t>
            </a:r>
            <a:r>
              <a:rPr lang="en-US" b="1">
                <a:solidFill>
                  <a:srgbClr val="7030A0"/>
                </a:solidFill>
              </a:rPr>
              <a:t>shape</a:t>
            </a:r>
            <a:r>
              <a:rPr lang="fa-IR" b="1">
                <a:solidFill>
                  <a:srgbClr val="7030A0"/>
                </a:solidFill>
              </a:rPr>
              <a:t> ها نیست و فقط این تابع تو </a:t>
            </a:r>
            <a:r>
              <a:rPr lang="en-US" b="1">
                <a:solidFill>
                  <a:srgbClr val="7030A0"/>
                </a:solidFill>
              </a:rPr>
              <a:t>geometry</a:t>
            </a:r>
            <a:r>
              <a:rPr lang="fa-IR" b="1">
                <a:solidFill>
                  <a:srgbClr val="7030A0"/>
                </a:solidFill>
              </a:rPr>
              <a:t> اضافه میشه). از طرف دیگه، در ساختار </a:t>
            </a:r>
            <a:r>
              <a:rPr lang="en-US" b="1">
                <a:solidFill>
                  <a:srgbClr val="7030A0"/>
                </a:solidFill>
              </a:rPr>
              <a:t>object oriented</a:t>
            </a:r>
            <a:r>
              <a:rPr lang="fa-IR" b="1">
                <a:solidFill>
                  <a:srgbClr val="7030A0"/>
                </a:solidFill>
              </a:rPr>
              <a:t>، اضافه کردن کلاس های جدید راحته چون احتیاجی به تغییر توابع و کلاس های قبلی نیست (چون توابعش تو خودش پیاده سازی شده).</a:t>
            </a:r>
          </a:p>
          <a:p>
            <a:pPr>
              <a:lnSpc>
                <a:spcPct val="150000"/>
              </a:lnSpc>
            </a:pPr>
            <a:r>
              <a:rPr lang="fa-IR"/>
              <a:t>متمم این تعریف:</a:t>
            </a:r>
          </a:p>
          <a:p>
            <a:pPr>
              <a:lnSpc>
                <a:spcPct val="150000"/>
              </a:lnSpc>
            </a:pPr>
            <a:r>
              <a:rPr lang="fa-IR" b="1">
                <a:solidFill>
                  <a:srgbClr val="7030A0"/>
                </a:solidFill>
              </a:rPr>
              <a:t>اضافه کردن </a:t>
            </a:r>
            <a:r>
              <a:rPr lang="en-US" b="1">
                <a:solidFill>
                  <a:srgbClr val="7030A0"/>
                </a:solidFill>
              </a:rPr>
              <a:t>data structure</a:t>
            </a:r>
            <a:r>
              <a:rPr lang="fa-IR" b="1">
                <a:solidFill>
                  <a:srgbClr val="7030A0"/>
                </a:solidFill>
              </a:rPr>
              <a:t> جدید در </a:t>
            </a:r>
            <a:r>
              <a:rPr lang="en-US" b="1">
                <a:solidFill>
                  <a:srgbClr val="7030A0"/>
                </a:solidFill>
              </a:rPr>
              <a:t>procedural code</a:t>
            </a:r>
            <a:r>
              <a:rPr lang="fa-IR" b="1">
                <a:solidFill>
                  <a:srgbClr val="7030A0"/>
                </a:solidFill>
              </a:rPr>
              <a:t> ها سخته، چون باید همه ی توابع تغییر کنه.</a:t>
            </a:r>
            <a:br>
              <a:rPr lang="fa-IR" b="1">
                <a:solidFill>
                  <a:srgbClr val="7030A0"/>
                </a:solidFill>
              </a:rPr>
            </a:br>
            <a:r>
              <a:rPr lang="fa-IR" b="1">
                <a:solidFill>
                  <a:srgbClr val="7030A0"/>
                </a:solidFill>
              </a:rPr>
              <a:t>از طرفی اضافه کردن تابع جدید در </a:t>
            </a:r>
            <a:r>
              <a:rPr lang="en-US" b="1">
                <a:solidFill>
                  <a:srgbClr val="7030A0"/>
                </a:solidFill>
              </a:rPr>
              <a:t>OO</a:t>
            </a:r>
            <a:r>
              <a:rPr lang="fa-IR" b="1">
                <a:solidFill>
                  <a:srgbClr val="7030A0"/>
                </a:solidFill>
              </a:rPr>
              <a:t> سخته چون باید همه کلاس ها تغییر کنن (تابع جدید رو پیاده سازی کنن)</a:t>
            </a:r>
          </a:p>
          <a:p>
            <a:pPr>
              <a:lnSpc>
                <a:spcPct val="150000"/>
              </a:lnSpc>
            </a:pP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5995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534"/>
            <a:ext cx="10894454" cy="6153844"/>
          </a:xfrm>
        </p:spPr>
        <p:txBody>
          <a:bodyPr/>
          <a:lstStyle/>
          <a:p>
            <a:r>
              <a:rPr lang="fa-IR"/>
              <a:t>اگر برنامه شما جوریه که بیشتر لازم میشه که </a:t>
            </a:r>
            <a:r>
              <a:rPr lang="en-US"/>
              <a:t>data type</a:t>
            </a:r>
            <a:r>
              <a:rPr lang="fa-IR"/>
              <a:t> اضافه کنید تا تابع، روش </a:t>
            </a:r>
            <a:r>
              <a:rPr lang="en-US"/>
              <a:t>OO</a:t>
            </a:r>
            <a:r>
              <a:rPr lang="fa-IR"/>
              <a:t> مناسب تره، اما اگر جوریه که بیشتر لازم میشه تابع اضافه بشه به آبجکت های فعلی، بهتره از روش </a:t>
            </a:r>
            <a:r>
              <a:rPr lang="en-US"/>
              <a:t>procedural</a:t>
            </a:r>
            <a:r>
              <a:rPr lang="fa-IR"/>
              <a:t> استفاده بشه.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26490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D34-DEB9-4E3A-B0EE-3A872456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(</a:t>
            </a:r>
            <a:r>
              <a:rPr lang="en-US" dirty="0"/>
              <a:t>Law of </a:t>
            </a:r>
            <a:r>
              <a:rPr lang="en-US" dirty="0" err="1"/>
              <a:t>demeter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70B8-AE79-4B51-8A30-8E60072A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میگه "فقط با دوستان خودت (نه دوست دوستت) صحبت کن"!</a:t>
            </a:r>
          </a:p>
          <a:p>
            <a:r>
              <a:rPr lang="fa-IR" dirty="0"/>
              <a:t>به طور دقیق تر، هر تابع </a:t>
            </a:r>
            <a:r>
              <a:rPr lang="en-US" dirty="0"/>
              <a:t>f</a:t>
            </a:r>
            <a:r>
              <a:rPr lang="fa-IR" dirty="0"/>
              <a:t> درون کلاس </a:t>
            </a:r>
            <a:r>
              <a:rPr lang="en-US" dirty="0"/>
              <a:t>C</a:t>
            </a:r>
            <a:r>
              <a:rPr lang="fa-IR" dirty="0"/>
              <a:t> فقط میتونه توابع این ها رو صدا کنه: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/>
              <a:t>تابع های درون </a:t>
            </a:r>
            <a:r>
              <a:rPr lang="en-US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/>
              <a:t>تابعی های شیء ای که توسط </a:t>
            </a:r>
            <a:r>
              <a:rPr lang="en-US" dirty="0"/>
              <a:t>f</a:t>
            </a:r>
            <a:r>
              <a:rPr lang="fa-IR" dirty="0"/>
              <a:t> ساخته میشه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/>
              <a:t>شیء ای که به </a:t>
            </a:r>
            <a:r>
              <a:rPr lang="en-US" dirty="0"/>
              <a:t>f</a:t>
            </a:r>
            <a:r>
              <a:rPr lang="fa-IR" dirty="0"/>
              <a:t> پاس داده میشه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/>
              <a:t>شیء ای که متغیر درونی </a:t>
            </a:r>
            <a:r>
              <a:rPr lang="en-US" dirty="0"/>
              <a:t>C</a:t>
            </a:r>
            <a:r>
              <a:rPr lang="fa-IR" dirty="0"/>
              <a:t> عه. (</a:t>
            </a:r>
            <a:r>
              <a:rPr lang="en-US" dirty="0"/>
              <a:t>instance variable</a:t>
            </a:r>
            <a:r>
              <a:rPr lang="fa-IR" dirty="0"/>
              <a:t>)</a:t>
            </a:r>
          </a:p>
          <a:p>
            <a:r>
              <a:rPr lang="fa-IR" dirty="0"/>
              <a:t>همچنین نباید خروجی یک تابعی که صدا زده رو صدا کنه. مثلا این خط، این قانون رو نقض میکنه (از سورس آپاچی برداشته شده!)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6D362-8B3F-445D-839D-0F5E1547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88EF9-7C83-4AA0-80C1-6D7893FE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4035"/>
            <a:ext cx="10459468" cy="5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460E-A7E0-484B-8C74-F5E9AAE7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</a:t>
            </a:r>
            <a:r>
              <a:rPr lang="en-US" dirty="0"/>
              <a:t>train wreck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53D1-C853-4F48-8B2C-34E6683A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به این نوع کد (اسلاید قبل) میگن </a:t>
            </a:r>
            <a:r>
              <a:rPr lang="en-US" dirty="0"/>
              <a:t>train wreck</a:t>
            </a:r>
            <a:r>
              <a:rPr lang="fa-IR" dirty="0"/>
              <a:t>. این نوع کال کردن ها باعث بی نظمی بیشتر میشه.</a:t>
            </a:r>
          </a:p>
          <a:p>
            <a:r>
              <a:rPr lang="fa-IR" dirty="0"/>
              <a:t>بهتره اگه مجبوریم اون کد رو بنویسیم، به این شکل بنویسیمش: 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b="1" dirty="0"/>
              <a:t>قانون دیمیتر میگه یه ماژول نباید اطلاعات زیادی راجع به بقیه ماژول ها بدونه.</a:t>
            </a:r>
          </a:p>
          <a:p>
            <a:r>
              <a:rPr lang="fa-IR" dirty="0"/>
              <a:t>اما این جا این نقض شده. چون این ماژول میدونه که </a:t>
            </a:r>
            <a:r>
              <a:rPr lang="en-US" dirty="0" err="1"/>
              <a:t>ctxt</a:t>
            </a:r>
            <a:r>
              <a:rPr lang="fa-IR" dirty="0"/>
              <a:t> دارای </a:t>
            </a:r>
            <a:r>
              <a:rPr lang="en-US" dirty="0"/>
              <a:t>options</a:t>
            </a:r>
            <a:r>
              <a:rPr lang="fa-IR" dirty="0"/>
              <a:t> عه و اون هم دارای</a:t>
            </a:r>
            <a:br>
              <a:rPr lang="fa-IR" dirty="0"/>
            </a:br>
            <a:r>
              <a:rPr lang="en-US" dirty="0"/>
              <a:t>scratch directory</a:t>
            </a:r>
            <a:r>
              <a:rPr lang="fa-IR" dirty="0"/>
              <a:t> عه و اون هم دارای یه </a:t>
            </a:r>
            <a:r>
              <a:rPr lang="en-US" dirty="0"/>
              <a:t>Absolute path</a:t>
            </a:r>
            <a:r>
              <a:rPr lang="fa-IR" dirty="0"/>
              <a:t> عه.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845E-FAFA-4B9D-A3EE-1BECE1FC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E8217-73E9-4A08-ADCF-6F6D51D0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065"/>
            <a:ext cx="8059462" cy="10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D45A-54C3-4396-864B-C4251A8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</a:t>
            </a:r>
            <a:r>
              <a:rPr lang="en-US" dirty="0"/>
              <a:t>train wreck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9FA5-FA76-47CD-B2E5-2AEE39DE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اگر </a:t>
            </a:r>
            <a:r>
              <a:rPr lang="en-US" dirty="0" err="1"/>
              <a:t>ctx</a:t>
            </a:r>
            <a:r>
              <a:rPr lang="en-US" dirty="0"/>
              <a:t>, options, </a:t>
            </a:r>
            <a:r>
              <a:rPr lang="en-US" dirty="0" err="1"/>
              <a:t>scratchDir</a:t>
            </a:r>
            <a:r>
              <a:rPr lang="fa-IR" dirty="0"/>
              <a:t> شیء باشن، نباید ساختار درونی خودشون رو فاش کنن و در غیر این صورت، نقض آشکار قانون دیمیتره. اما اگه صرفا </a:t>
            </a:r>
            <a:r>
              <a:rPr lang="en-US" dirty="0"/>
              <a:t>data structure</a:t>
            </a:r>
            <a:r>
              <a:rPr lang="fa-IR" dirty="0"/>
              <a:t> باشن،فاش کردن ساختار جزء طبیعتشونه و نقض قانون دیمیتر محسوب نمیشه.</a:t>
            </a:r>
          </a:p>
          <a:p>
            <a:pPr>
              <a:lnSpc>
                <a:spcPct val="150000"/>
              </a:lnSpc>
            </a:pPr>
            <a:r>
              <a:rPr lang="fa-IR" dirty="0"/>
              <a:t>مسئله سر تابع های </a:t>
            </a:r>
            <a:r>
              <a:rPr lang="en-US" dirty="0"/>
              <a:t>accessor</a:t>
            </a:r>
            <a:r>
              <a:rPr lang="fa-IR" dirty="0"/>
              <a:t> عه. اگه کد به این شکل نوشته میشد مشکلی نبود: </a:t>
            </a:r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8087-8442-42EF-973A-38A8093F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B3531-4A94-419F-8C18-0DFCD557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2299"/>
            <a:ext cx="10061149" cy="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A6C3-EF2B-47CB-AFFB-CA34637B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- </a:t>
            </a:r>
            <a:r>
              <a:rPr lang="en-US" dirty="0"/>
              <a:t>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588E-8311-4583-A4DB-4E4F77DB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این چیزی که تو اسلاید قبل گفته شد، گاها باعث میشه بعضیا برن به سمت استفاده هیبریدی. یعنی نصف </a:t>
            </a:r>
            <a:r>
              <a:rPr lang="en-US" dirty="0"/>
              <a:t>object</a:t>
            </a:r>
            <a:r>
              <a:rPr lang="fa-IR" dirty="0"/>
              <a:t> و نصف </a:t>
            </a:r>
            <a:r>
              <a:rPr lang="en-US" dirty="0"/>
              <a:t>data structure</a:t>
            </a:r>
            <a:r>
              <a:rPr lang="fa-IR" dirty="0"/>
              <a:t>. به این صورت که تو کلاس یه سری تابع میزارن، متغیر های </a:t>
            </a:r>
            <a:r>
              <a:rPr lang="en-US" dirty="0"/>
              <a:t>public</a:t>
            </a:r>
            <a:r>
              <a:rPr lang="fa-IR" dirty="0"/>
              <a:t> و </a:t>
            </a:r>
            <a:r>
              <a:rPr lang="en-US" dirty="0"/>
              <a:t>accessor</a:t>
            </a:r>
            <a:r>
              <a:rPr lang="fa-IR" dirty="0"/>
              <a:t> های پابلیک استفاده میکنن، متغیر های </a:t>
            </a:r>
            <a:r>
              <a:rPr lang="en-US" dirty="0"/>
              <a:t>private</a:t>
            </a:r>
            <a:r>
              <a:rPr lang="fa-IR" dirty="0"/>
              <a:t> رو </a:t>
            </a:r>
            <a:r>
              <a:rPr lang="en-US" dirty="0"/>
              <a:t>public</a:t>
            </a:r>
            <a:r>
              <a:rPr lang="fa-IR" dirty="0"/>
              <a:t> میکنن.</a:t>
            </a:r>
          </a:p>
          <a:p>
            <a:pPr>
              <a:lnSpc>
                <a:spcPct val="150000"/>
              </a:lnSpc>
            </a:pPr>
            <a:r>
              <a:rPr lang="fa-IR" dirty="0"/>
              <a:t>در حالی که این کار یه اشتباه بزرگه و باعث میشه هم اضافه کردن تابع جدید و هم اضافه کردن ساختار جدید، سخت تر بشه. و این نوع کد بیانگر یه طراحی بی نظمه که نویسنده به فکر این نبوده که یه سری متغیر ها رو محفوظ نگهداره.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8B2D1-2815-4791-8045-8B317E9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282388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192E-A112-403E-A392-DC786AAE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پنهان کردن ساختار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98CE-FED2-4CEB-B1AA-41D48A1F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خیلی مهم: 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در واقع ما از </a:t>
            </a:r>
            <a:r>
              <a:rPr lang="en-US" dirty="0"/>
              <a:t>Data structure</a:t>
            </a:r>
            <a:r>
              <a:rPr lang="fa-IR" dirty="0"/>
              <a:t> ها میتونیم ساختار درونیش رو بخوایم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05193-C86E-451D-A276-7BEEC194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BB07F-9B8B-46D8-A6E6-BA030536670B}"/>
              </a:ext>
            </a:extLst>
          </p:cNvPr>
          <p:cNvSpPr/>
          <p:nvPr/>
        </p:nvSpPr>
        <p:spPr>
          <a:xfrm>
            <a:off x="1186375" y="1712742"/>
            <a:ext cx="9819250" cy="271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ما </a:t>
            </a:r>
            <a:r>
              <a:rPr lang="fa-IR" sz="3200" b="1" dirty="0">
                <a:cs typeface="B Nazanin" panose="00000400000000000000" pitchFamily="2" charset="-78"/>
              </a:rPr>
              <a:t>نباید</a:t>
            </a:r>
            <a:r>
              <a:rPr lang="fa-IR" sz="3200" dirty="0">
                <a:cs typeface="B Nazanin" panose="00000400000000000000" pitchFamily="2" charset="-78"/>
              </a:rPr>
              <a:t> ازیه </a:t>
            </a:r>
            <a:r>
              <a:rPr lang="en-US" sz="3200" dirty="0">
                <a:cs typeface="B Nazanin" panose="00000400000000000000" pitchFamily="2" charset="-78"/>
              </a:rPr>
              <a:t>object</a:t>
            </a:r>
            <a:r>
              <a:rPr lang="fa-IR" sz="3200" dirty="0">
                <a:cs typeface="B Nazanin" panose="00000400000000000000" pitchFamily="2" charset="-78"/>
              </a:rPr>
              <a:t> ساختار درونیش رو بخوایم. بلکه باید ازش بخوایم یه کاری واسه ما انجام بده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830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E9E0-2B7C-42DB-B4E3-1DC39622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پنهان کردن ساختار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F504-E0D5-4B2E-B2C7-CE95EDED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شاید واسه رفع مشکل یکی از این دو کار رو بخوایم انجام بدیم: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اما مشکلی که هست اینه که اولی منجر به "انفجار توابع"! میشه و دومی هم مستلزم اینه که </a:t>
            </a:r>
            <a:r>
              <a:rPr lang="en-US" dirty="0" err="1"/>
              <a:t>getScratchDirectoryOption</a:t>
            </a:r>
            <a:r>
              <a:rPr lang="en-US" dirty="0"/>
              <a:t>()</a:t>
            </a:r>
            <a:r>
              <a:rPr lang="fa-IR" dirty="0"/>
              <a:t> ، </a:t>
            </a:r>
            <a:r>
              <a:rPr lang="en-US" dirty="0"/>
              <a:t>data structure</a:t>
            </a:r>
            <a:r>
              <a:rPr lang="fa-IR" dirty="0"/>
              <a:t> برگردونه، نه </a:t>
            </a:r>
            <a:r>
              <a:rPr lang="en-US" dirty="0"/>
              <a:t>object</a:t>
            </a:r>
            <a:r>
              <a:rPr lang="fa-IR" dirty="0"/>
              <a:t> (چون در غیر این صورت قانون نقض میشه دیگه!)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4BB8-1DE8-4BB7-B874-7089AE8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43FF0-D378-4A2D-B29A-23BB9F9A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4" y="1771989"/>
            <a:ext cx="7887374" cy="16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AF5-5A55-47C5-93A0-CDFF724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پنهان کردن ساختار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4633-1274-4B39-B846-53670E37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این اسلاید مهم!</a:t>
            </a:r>
          </a:p>
          <a:p>
            <a:pPr>
              <a:lnSpc>
                <a:spcPct val="150000"/>
              </a:lnSpc>
            </a:pPr>
            <a:r>
              <a:rPr lang="fa-IR" dirty="0"/>
              <a:t>اگه </a:t>
            </a:r>
            <a:r>
              <a:rPr lang="en-US" dirty="0" err="1"/>
              <a:t>ctxt</a:t>
            </a:r>
            <a:r>
              <a:rPr lang="fa-IR" dirty="0"/>
              <a:t> آبجکته، نباید ازش ساختار درونیش رو بخوایم، بلکه باید ازش بخوایم یه کاری رو واسه ما انجام بده. این که ما </a:t>
            </a:r>
            <a:r>
              <a:rPr lang="en-US" dirty="0"/>
              <a:t>absolute path</a:t>
            </a:r>
            <a:r>
              <a:rPr lang="fa-IR" dirty="0"/>
              <a:t> رو میخوایم، از ساختار درونیش چیزی میخوایم.</a:t>
            </a:r>
          </a:p>
          <a:p>
            <a:pPr>
              <a:lnSpc>
                <a:spcPct val="150000"/>
              </a:lnSpc>
            </a:pPr>
            <a:r>
              <a:rPr lang="fa-IR" dirty="0"/>
              <a:t>سوال اینه: چرا اصلا باید </a:t>
            </a:r>
            <a:r>
              <a:rPr lang="en-US" dirty="0"/>
              <a:t>absolute path</a:t>
            </a:r>
            <a:r>
              <a:rPr lang="fa-IR" dirty="0"/>
              <a:t> رو بخوایم؟</a:t>
            </a:r>
          </a:p>
          <a:p>
            <a:pPr>
              <a:lnSpc>
                <a:spcPct val="150000"/>
              </a:lnSpc>
            </a:pPr>
            <a:r>
              <a:rPr lang="fa-IR" dirty="0"/>
              <a:t>تو همین ماژول (کد واقعی آپاچی!) یه کم که بریم پایین تر میبینیم از خروجی </a:t>
            </a:r>
            <a:r>
              <a:rPr lang="en-US" dirty="0" err="1"/>
              <a:t>outputDir</a:t>
            </a:r>
            <a:r>
              <a:rPr lang="fa-IR" dirty="0"/>
              <a:t> این جا استفاده شده: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44FCC-ECFA-4A4C-9BCC-A6E784F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9F7E-4F49-4C21-9129-8555F98E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4330"/>
            <a:ext cx="10724469" cy="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مقدمه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یه دلیل واسه این که متغیر ها رو </a:t>
            </a:r>
            <a:r>
              <a:rPr lang="en-US" dirty="0"/>
              <a:t>private</a:t>
            </a:r>
            <a:r>
              <a:rPr lang="fa-IR" dirty="0"/>
              <a:t> کنیم وجود داره: این که هیچ جای دیگه ای بهش وابسته نباشه و فقط از داخل خود اون کلاس قابل تغییر باشه.</a:t>
            </a:r>
          </a:p>
          <a:p>
            <a:pPr>
              <a:lnSpc>
                <a:spcPct val="150000"/>
              </a:lnSpc>
            </a:pPr>
            <a:r>
              <a:rPr lang="fa-IR" dirty="0"/>
              <a:t>اما میخوایم بدونیم چرا برنامه نویسا </a:t>
            </a:r>
            <a:r>
              <a:rPr lang="en-US" dirty="0"/>
              <a:t>getter</a:t>
            </a:r>
            <a:r>
              <a:rPr lang="fa-IR" dirty="0"/>
              <a:t> و </a:t>
            </a:r>
            <a:r>
              <a:rPr lang="en-US" dirty="0"/>
              <a:t>setter</a:t>
            </a:r>
            <a:r>
              <a:rPr lang="fa-IR" dirty="0"/>
              <a:t> تعریف میکنن؟ این طوری دوباره متغیر از بیرون قابل تغییر میشه که.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240223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AE24-2F0C-4B44-94CA-B7DF7885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قانون دیمیتر – پنهان کردن ساختار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C78F-09F3-44F1-8FFA-276B2D99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اولا این کد خیلی جالب نیست! چون سطوح مختلفی از انتراع در این کد دیده میشه و خوب نیست این (فصل تابع بحث شد)</a:t>
            </a:r>
          </a:p>
          <a:p>
            <a:pPr>
              <a:lnSpc>
                <a:spcPct val="150000"/>
              </a:lnSpc>
            </a:pPr>
            <a:r>
              <a:rPr lang="fa-IR" dirty="0"/>
              <a:t>دوما، ما </a:t>
            </a:r>
            <a:r>
              <a:rPr lang="en-US" dirty="0" err="1"/>
              <a:t>outputDir</a:t>
            </a:r>
            <a:r>
              <a:rPr lang="fa-IR" dirty="0"/>
              <a:t> رو میخوایم که </a:t>
            </a:r>
            <a:r>
              <a:rPr lang="en-US" dirty="0" err="1"/>
              <a:t>scratchFile</a:t>
            </a:r>
            <a:r>
              <a:rPr lang="fa-IR" dirty="0"/>
              <a:t> رو درست کنیم.</a:t>
            </a:r>
          </a:p>
          <a:p>
            <a:pPr>
              <a:lnSpc>
                <a:spcPct val="150000"/>
              </a:lnSpc>
            </a:pPr>
            <a:r>
              <a:rPr lang="fa-IR" dirty="0"/>
              <a:t>چطوره این کار رو بسپاریم به خود </a:t>
            </a:r>
            <a:r>
              <a:rPr lang="en-US" dirty="0" err="1"/>
              <a:t>ctxt</a:t>
            </a:r>
            <a:r>
              <a:rPr lang="fa-IR" dirty="0"/>
              <a:t> ؟</a:t>
            </a:r>
          </a:p>
          <a:p>
            <a:endParaRPr lang="fa-IR" dirty="0"/>
          </a:p>
          <a:p>
            <a:endParaRPr lang="fa-IR" dirty="0"/>
          </a:p>
          <a:p>
            <a:pPr>
              <a:lnSpc>
                <a:spcPct val="150000"/>
              </a:lnSpc>
            </a:pPr>
            <a:r>
              <a:rPr lang="fa-IR" dirty="0"/>
              <a:t>این کار منطقی تره و باعث میشه که </a:t>
            </a:r>
            <a:r>
              <a:rPr lang="en-US" dirty="0" err="1"/>
              <a:t>ctxt</a:t>
            </a:r>
            <a:r>
              <a:rPr lang="fa-IR" dirty="0"/>
              <a:t> ساختار درونی خودش رو مخفی نگه داره و تابع ما هم توابعی که یک سطح ازش دور هستن رو صدا نمیکنه و بنابراین قانون دیمیتر نقض نمیشه.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1D05B-B8D6-4863-98DB-CE44533D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22E9C-3F72-470C-9490-281442C5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0" y="3902299"/>
            <a:ext cx="11147474" cy="4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39CF-B690-4D74-9A7A-EEDE0C69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5AA7-CC7E-4B81-934F-EAB822AD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DTO</a:t>
            </a:r>
            <a:r>
              <a:rPr lang="fa-IR" dirty="0"/>
              <a:t> ها کلاس هایی هستند که دارای متغیر های </a:t>
            </a:r>
            <a:r>
              <a:rPr lang="en-US" dirty="0"/>
              <a:t>public</a:t>
            </a:r>
            <a:r>
              <a:rPr lang="fa-IR" dirty="0"/>
              <a:t> هستند و تابع هم ندارند.</a:t>
            </a:r>
          </a:p>
          <a:p>
            <a:pPr>
              <a:lnSpc>
                <a:spcPct val="150000"/>
              </a:lnSpc>
            </a:pPr>
            <a:r>
              <a:rPr lang="en-US" dirty="0"/>
              <a:t>DTO</a:t>
            </a:r>
            <a:r>
              <a:rPr lang="fa-IR" dirty="0"/>
              <a:t> ها واسطه انتقال داده هستند و در انتقال داده بین برنامه و پایگاه داده ها یا مثلا </a:t>
            </a:r>
            <a:r>
              <a:rPr lang="en-US" dirty="0"/>
              <a:t>parse</a:t>
            </a:r>
            <a:r>
              <a:rPr lang="fa-IR" dirty="0"/>
              <a:t> کردن پیام های سوکت کاربرد های زیادی دارن.</a:t>
            </a:r>
          </a:p>
          <a:p>
            <a:pPr>
              <a:lnSpc>
                <a:spcPct val="150000"/>
              </a:lnSpc>
            </a:pPr>
            <a:r>
              <a:rPr lang="fa-IR" dirty="0"/>
              <a:t>یه فرم رایج، فرم </a:t>
            </a:r>
            <a:r>
              <a:rPr lang="en-US" dirty="0"/>
              <a:t>bean</a:t>
            </a:r>
            <a:r>
              <a:rPr lang="fa-IR" dirty="0"/>
              <a:t> هست. تو این فرم متغیر ها همه </a:t>
            </a:r>
            <a:r>
              <a:rPr lang="en-US" dirty="0"/>
              <a:t>private</a:t>
            </a:r>
            <a:r>
              <a:rPr lang="fa-IR" dirty="0"/>
              <a:t> هستن و همشون </a:t>
            </a:r>
            <a:r>
              <a:rPr lang="en-US" dirty="0"/>
              <a:t>getter</a:t>
            </a:r>
            <a:r>
              <a:rPr lang="fa-IR" dirty="0"/>
              <a:t> و </a:t>
            </a:r>
            <a:r>
              <a:rPr lang="en-US" dirty="0"/>
              <a:t>setter</a:t>
            </a:r>
            <a:r>
              <a:rPr lang="fa-IR" dirty="0"/>
              <a:t> دارن. به اعتقاد عمو باب، این فرم خیلی مزیت خاصی نداره.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DE8FC-66AD-4503-8D1D-58F387D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249328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602E-6F27-4B39-9D2D-5A414C7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4E6A-CA85-4B91-AAE5-190D2E377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Active record</a:t>
            </a:r>
            <a:r>
              <a:rPr lang="fa-IR" dirty="0"/>
              <a:t> ها نوع خاصی از </a:t>
            </a:r>
            <a:r>
              <a:rPr lang="en-US" dirty="0"/>
              <a:t>DTO</a:t>
            </a:r>
            <a:r>
              <a:rPr lang="fa-IR" dirty="0"/>
              <a:t> هستن. با این فرق که دارای یه سری توابع </a:t>
            </a:r>
            <a:r>
              <a:rPr lang="en-US" dirty="0"/>
              <a:t>navigational</a:t>
            </a:r>
            <a:r>
              <a:rPr lang="fa-IR" dirty="0"/>
              <a:t> هستن. مثل </a:t>
            </a:r>
            <a:r>
              <a:rPr lang="en-US" dirty="0"/>
              <a:t>save</a:t>
            </a:r>
            <a:r>
              <a:rPr lang="fa-IR" dirty="0"/>
              <a:t> و </a:t>
            </a:r>
            <a:r>
              <a:rPr lang="en-US" dirty="0"/>
              <a:t>find</a:t>
            </a:r>
            <a:r>
              <a:rPr lang="fa-IR" dirty="0"/>
              <a:t>.</a:t>
            </a:r>
          </a:p>
          <a:p>
            <a:pPr>
              <a:lnSpc>
                <a:spcPct val="150000"/>
              </a:lnSpc>
            </a:pPr>
            <a:r>
              <a:rPr lang="fa-IR" dirty="0"/>
              <a:t>این </a:t>
            </a:r>
            <a:r>
              <a:rPr lang="en-US" dirty="0"/>
              <a:t>active record</a:t>
            </a:r>
            <a:r>
              <a:rPr lang="fa-IR" dirty="0"/>
              <a:t> ها معمولا مستقیم </a:t>
            </a:r>
            <a:r>
              <a:rPr lang="en-US" dirty="0"/>
              <a:t>map</a:t>
            </a:r>
            <a:r>
              <a:rPr lang="fa-IR" dirty="0"/>
              <a:t> میشن روی دیتابیس.</a:t>
            </a:r>
          </a:p>
          <a:p>
            <a:pPr>
              <a:lnSpc>
                <a:spcPct val="150000"/>
              </a:lnSpc>
            </a:pPr>
            <a:r>
              <a:rPr lang="fa-IR" dirty="0"/>
              <a:t>متاسفانه گاها بعضی دولوپر ها بخش هایی از منطق برنامه رو این جا مینویسن که کار اشتباهیه. این بخش فقط باید کار های مرتبط با پایگاه داده رو انجام بده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E78C4-A2A9-4F30-B5A9-C021060D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344432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B6CF-E9A8-455D-B5C9-67CF509E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84A0-884F-4AE3-AF77-E7F1F37E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آبجکت ها رفتار ها رو </a:t>
            </a:r>
            <a:r>
              <a:rPr lang="en-US" dirty="0"/>
              <a:t>expose</a:t>
            </a:r>
            <a:r>
              <a:rPr lang="fa-IR" dirty="0"/>
              <a:t> میکنن، این باعث میشه اضافه کردن یه ساختار جدید بدون تغییر رفتار بقیه، راحت تر بشه</a:t>
            </a:r>
          </a:p>
          <a:p>
            <a:pPr>
              <a:lnSpc>
                <a:spcPct val="150000"/>
              </a:lnSpc>
            </a:pPr>
            <a:r>
              <a:rPr lang="fa-IR" dirty="0"/>
              <a:t>از طرفی </a:t>
            </a:r>
            <a:r>
              <a:rPr lang="en-US" dirty="0"/>
              <a:t>Data structure </a:t>
            </a:r>
            <a:r>
              <a:rPr lang="fa-IR" dirty="0"/>
              <a:t> ها ساختار رو </a:t>
            </a:r>
            <a:r>
              <a:rPr lang="en-US" dirty="0"/>
              <a:t>expose</a:t>
            </a:r>
            <a:r>
              <a:rPr lang="fa-IR" dirty="0"/>
              <a:t> میکنن واین باعث میشه اضافه کردن تابع های جدید(رفتار های جدید) راحت تر بشه، اما اضافه کردن یه ساختار جدید سخت تر میشه.</a:t>
            </a:r>
          </a:p>
          <a:p>
            <a:pPr>
              <a:lnSpc>
                <a:spcPct val="150000"/>
              </a:lnSpc>
            </a:pPr>
            <a:r>
              <a:rPr lang="fa-IR" dirty="0"/>
              <a:t>در بعضی سیستم ها ما میخوایم انعطاف پذیری روی اضافه کردن تابع داشته باشیم، در بعضی ها میخوایم ور اضافه کردن ساختار انعطاف داشته باشیم.</a:t>
            </a:r>
          </a:p>
          <a:p>
            <a:pPr>
              <a:lnSpc>
                <a:spcPct val="150000"/>
              </a:lnSpc>
            </a:pPr>
            <a:r>
              <a:rPr lang="fa-IR" dirty="0"/>
              <a:t>توسعه دهندگان خوب این ها رو میشناسن و با توجه به نیاز، یکی از این دو روش رو انتخاب میکنن.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C7C09-4BD7-40A9-B806-89802289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404571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این دو قطعه کد رو ببینید، در اصل هر دو مختصات یه نقطه رو نگهداری میکنن.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631607"/>
            <a:ext cx="9691255" cy="48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r>
              <a:rPr lang="fa-IR"/>
              <a:t> - ادامه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/>
              <a:t>اما نکته زیبایی که تو دومی هست اینه که نمیشه فهمید پیاده سازی، یه نقطه تو مختصات اقلیدسیه یا قطبی. ممکنه هیچ کدوم نباشن، اما </a:t>
            </a:r>
            <a:r>
              <a:rPr lang="en-US"/>
              <a:t>interface</a:t>
            </a:r>
            <a:r>
              <a:rPr lang="fa-IR"/>
              <a:t> به طرز صحیح یه ساختاد داده رو فراهم میکنه.</a:t>
            </a:r>
            <a:endParaRPr lang="en-US"/>
          </a:p>
          <a:p>
            <a:pPr>
              <a:lnSpc>
                <a:spcPct val="150000"/>
              </a:lnSpc>
            </a:pPr>
            <a:r>
              <a:rPr lang="fa-IR"/>
              <a:t>تو دومی </a:t>
            </a:r>
            <a:r>
              <a:rPr lang="en-US"/>
              <a:t>access policy</a:t>
            </a:r>
            <a:r>
              <a:rPr lang="fa-IR"/>
              <a:t> داریم. به این معنا که میتونیم متغیر ها رو تکی بخونیم، اما موقع ست کردنش نمیتونیم مثلا تنها </a:t>
            </a:r>
            <a:r>
              <a:rPr lang="en-US"/>
              <a:t>X</a:t>
            </a:r>
            <a:r>
              <a:rPr lang="fa-IR"/>
              <a:t> رو ست کنیم، باید طول و عرض رو با هم ست کنیم.</a:t>
            </a:r>
          </a:p>
          <a:p>
            <a:pPr>
              <a:lnSpc>
                <a:spcPct val="150000"/>
              </a:lnSpc>
            </a:pPr>
            <a:r>
              <a:rPr lang="fa-IR"/>
              <a:t>اما تو اولی فقط محدود به مختصات اقلیدسی هستیم، همچنین پیاده سازی ها مخفی نشدن. باید تا جایی که میشه پیاده سازی رو مخفی کنیم.</a:t>
            </a:r>
          </a:p>
          <a:p>
            <a:pPr>
              <a:lnSpc>
                <a:spcPct val="150000"/>
              </a:lnSpc>
            </a:pPr>
            <a:r>
              <a:rPr lang="fa-IR"/>
              <a:t>استفاده از </a:t>
            </a:r>
            <a:r>
              <a:rPr lang="en-US"/>
              <a:t>abstraction</a:t>
            </a:r>
            <a:r>
              <a:rPr lang="fa-IR"/>
              <a:t> این رو بهمون میده. در واقع باعث میشه کاربر بتونه ذات دیتا رو تغییر بده، بدون اینکه درگیر جزئیات پیاده سازی بشه.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117811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339" y="360218"/>
            <a:ext cx="10894454" cy="6302843"/>
          </a:xfrm>
        </p:spPr>
        <p:txBody>
          <a:bodyPr>
            <a:normAutofit/>
          </a:bodyPr>
          <a:lstStyle/>
          <a:p>
            <a:r>
              <a:rPr lang="fa-IR" dirty="0"/>
              <a:t>یه مثال دیگه. این دو تا قطعه کد رو ببینید:</a:t>
            </a:r>
          </a:p>
          <a:p>
            <a:endParaRPr lang="fa-IR" dirty="0"/>
          </a:p>
          <a:p>
            <a:endParaRPr lang="fa-IR"/>
          </a:p>
          <a:p>
            <a:endParaRPr lang="fa-IR"/>
          </a:p>
          <a:p>
            <a:endParaRPr lang="fa-IR" dirty="0"/>
          </a:p>
          <a:p>
            <a:endParaRPr lang="fa-IR" dirty="0"/>
          </a:p>
          <a:p>
            <a:pPr>
              <a:lnSpc>
                <a:spcPct val="150000"/>
              </a:lnSpc>
            </a:pPr>
            <a:r>
              <a:rPr lang="fa-IR" dirty="0"/>
              <a:t>اولی مقدار سوخت رو به صورت </a:t>
            </a:r>
            <a:r>
              <a:rPr lang="en-US" dirty="0"/>
              <a:t>concrete</a:t>
            </a:r>
            <a:r>
              <a:rPr lang="fa-IR" dirty="0"/>
              <a:t> میده(یعنی دقیقا معلومه چیه! و از انتزاع استفاده نشده). اما دومی </a:t>
            </a:r>
            <a:r>
              <a:rPr lang="en-US" dirty="0"/>
              <a:t>abstract</a:t>
            </a:r>
            <a:r>
              <a:rPr lang="fa-IR" dirty="0"/>
              <a:t> تره. چون به صورت درصد میده. اولی صرفا </a:t>
            </a:r>
            <a:r>
              <a:rPr lang="en-US" dirty="0"/>
              <a:t>getter</a:t>
            </a:r>
            <a:r>
              <a:rPr lang="fa-IR" dirty="0"/>
              <a:t> عه.</a:t>
            </a:r>
          </a:p>
          <a:p>
            <a:pPr>
              <a:lnSpc>
                <a:spcPct val="150000"/>
              </a:lnSpc>
            </a:pPr>
            <a:r>
              <a:rPr lang="fa-IR" dirty="0"/>
              <a:t>در </a:t>
            </a:r>
            <a:r>
              <a:rPr lang="en-US" dirty="0"/>
              <a:t>abstract</a:t>
            </a:r>
            <a:r>
              <a:rPr lang="fa-IR" dirty="0"/>
              <a:t> کاربر هیچ ایده ای نداره که فرم دیتا چه شکلیه.</a:t>
            </a:r>
          </a:p>
          <a:p>
            <a:pPr>
              <a:lnSpc>
                <a:spcPct val="150000"/>
              </a:lnSpc>
            </a:pPr>
            <a:r>
              <a:rPr lang="fa-IR" dirty="0"/>
              <a:t>ترجیح با دومیه. چون جزئیات کمتری رو داره (تو پیاده سازیش محدود نیستی، دستت واسه تغییر خیلی بازه)</a:t>
            </a:r>
          </a:p>
          <a:p>
            <a:pPr>
              <a:lnSpc>
                <a:spcPct val="150000"/>
              </a:lnSpc>
            </a:pPr>
            <a:r>
              <a:rPr lang="fa-IR" dirty="0"/>
              <a:t>*نکته: کور کورانه اضافه کردن </a:t>
            </a:r>
            <a:r>
              <a:rPr lang="en-US" dirty="0"/>
              <a:t>getter</a:t>
            </a:r>
            <a:r>
              <a:rPr lang="fa-IR" dirty="0"/>
              <a:t> و </a:t>
            </a:r>
            <a:r>
              <a:rPr lang="en-US" dirty="0"/>
              <a:t>setter</a:t>
            </a:r>
            <a:r>
              <a:rPr lang="fa-IR" dirty="0"/>
              <a:t> واسه </a:t>
            </a:r>
            <a:r>
              <a:rPr lang="en-US" dirty="0"/>
              <a:t>Abstract</a:t>
            </a:r>
            <a:r>
              <a:rPr lang="fa-IR" dirty="0"/>
              <a:t> کردن اشتباهه!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7" y="935551"/>
            <a:ext cx="5574838" cy="117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7" y="2321079"/>
            <a:ext cx="5191159" cy="9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پادتقارن </a:t>
            </a:r>
            <a:r>
              <a:rPr lang="en-US"/>
              <a:t>Data</a:t>
            </a:r>
            <a:r>
              <a:rPr lang="fa-IR"/>
              <a:t> و </a:t>
            </a:r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</a:t>
            </a:r>
            <a:r>
              <a:rPr lang="fa-IR"/>
              <a:t> ها، دیتای خودشون رو پشت </a:t>
            </a:r>
            <a:r>
              <a:rPr lang="en-US"/>
              <a:t>abstraction</a:t>
            </a:r>
            <a:r>
              <a:rPr lang="fa-IR"/>
              <a:t> پنهان میکنن و یه سری تابع هایی که رو اون داده های کار میکنن رو </a:t>
            </a:r>
            <a:r>
              <a:rPr lang="en-US"/>
              <a:t>public</a:t>
            </a:r>
            <a:r>
              <a:rPr lang="fa-IR"/>
              <a:t> میکنن (در معرض دید میزارن).</a:t>
            </a:r>
          </a:p>
          <a:p>
            <a:r>
              <a:rPr lang="fa-IR"/>
              <a:t>اما </a:t>
            </a:r>
            <a:r>
              <a:rPr lang="en-US"/>
              <a:t>data structure</a:t>
            </a:r>
            <a:r>
              <a:rPr lang="fa-IR"/>
              <a:t> ها فقط دیتا رو نشون میدن و تابع ندارن.</a:t>
            </a:r>
          </a:p>
          <a:p>
            <a:r>
              <a:rPr lang="fa-IR"/>
              <a:t>جلوتر دو تا مثال میاریم که تفاوت </a:t>
            </a:r>
            <a:r>
              <a:rPr lang="en-US"/>
              <a:t>object</a:t>
            </a:r>
            <a:r>
              <a:rPr lang="fa-IR"/>
              <a:t> و </a:t>
            </a:r>
            <a:r>
              <a:rPr lang="en-US"/>
              <a:t>data structure</a:t>
            </a:r>
            <a:r>
              <a:rPr lang="fa-IR"/>
              <a:t> مشخص بشه.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31294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1164"/>
            <a:ext cx="10894454" cy="6007214"/>
          </a:xfrm>
        </p:spPr>
        <p:txBody>
          <a:bodyPr/>
          <a:lstStyle/>
          <a:p>
            <a:r>
              <a:rPr lang="fa-IR"/>
              <a:t>قطعه کد اول:</a:t>
            </a:r>
            <a:br>
              <a:rPr lang="fa-IR"/>
            </a:br>
            <a:r>
              <a:rPr lang="fa-IR"/>
              <a:t>ادامه تو اسلاید بعدی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30" y="651164"/>
            <a:ext cx="7158760" cy="59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78872"/>
            <a:ext cx="10894454" cy="5979505"/>
          </a:xfrm>
        </p:spPr>
        <p:txBody>
          <a:bodyPr/>
          <a:lstStyle/>
          <a:p>
            <a:r>
              <a:rPr lang="fa-IR" dirty="0"/>
              <a:t>ادامه صفحه قبل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r>
              <a:rPr lang="fa-IR" dirty="0"/>
              <a:t>این از قطعه کد اول. بریم بررسیش کنیم.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F37C1-030E-4C2D-8E1B-4805F984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6" y="972665"/>
            <a:ext cx="5534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709"/>
            <a:ext cx="10894454" cy="5868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dirty="0"/>
              <a:t>خب! این پیاده سازی ایده آل نیست. هر چند به ظاهر از  </a:t>
            </a:r>
            <a:r>
              <a:rPr lang="en-US" dirty="0"/>
              <a:t>OOP</a:t>
            </a:r>
            <a:r>
              <a:rPr lang="fa-IR" dirty="0"/>
              <a:t> استفاده کرده، اما در اصل </a:t>
            </a:r>
            <a:r>
              <a:rPr lang="en-US" dirty="0"/>
              <a:t>procedural</a:t>
            </a:r>
            <a:r>
              <a:rPr lang="fa-IR" dirty="0"/>
              <a:t> عه.</a:t>
            </a:r>
          </a:p>
          <a:p>
            <a:pPr>
              <a:lnSpc>
                <a:spcPct val="150000"/>
              </a:lnSpc>
            </a:pPr>
            <a:r>
              <a:rPr lang="fa-IR" dirty="0"/>
              <a:t>مثلا اگه بعدا بخوایم علاوه بر مساحت این شکل ها، محیط رو هم حساب کنیم چی؟ باید دوباره یه تابع بنویسیم و حالت های مختلف آبجکت </a:t>
            </a:r>
            <a:r>
              <a:rPr lang="en-US" dirty="0"/>
              <a:t>shape</a:t>
            </a:r>
            <a:r>
              <a:rPr lang="fa-IR" dirty="0"/>
              <a:t> رو برسی کنیم و ...</a:t>
            </a:r>
          </a:p>
          <a:p>
            <a:pPr>
              <a:lnSpc>
                <a:spcPct val="150000"/>
              </a:lnSpc>
            </a:pPr>
            <a:r>
              <a:rPr lang="fa-IR" dirty="0"/>
              <a:t>همچنین اگر بعدا یه شکل دیگه اضافه بشه چی؟ باید دوباره این کلاس </a:t>
            </a:r>
            <a:r>
              <a:rPr lang="en-US" dirty="0"/>
              <a:t>geometry</a:t>
            </a:r>
            <a:r>
              <a:rPr lang="fa-IR" dirty="0"/>
              <a:t> رو تغییر بدیم.</a:t>
            </a:r>
          </a:p>
          <a:p>
            <a:pPr>
              <a:lnSpc>
                <a:spcPct val="150000"/>
              </a:lnSpc>
            </a:pPr>
            <a:r>
              <a:rPr lang="fa-IR" dirty="0"/>
              <a:t>همچنین این ریسک هست که پیاده سازی مثلا مساحت تو کلاس </a:t>
            </a:r>
            <a:r>
              <a:rPr lang="en-US" dirty="0"/>
              <a:t>geometry</a:t>
            </a:r>
            <a:r>
              <a:rPr lang="fa-IR" dirty="0"/>
              <a:t> برای آبجکت جدید فراموش بشه! و کامپایلر هیچ خطایی نمیده در اون صورت.</a:t>
            </a:r>
          </a:p>
          <a:p>
            <a:pPr>
              <a:lnSpc>
                <a:spcPct val="150000"/>
              </a:lnSpc>
            </a:pPr>
            <a:endParaRPr lang="fa-IR" dirty="0"/>
          </a:p>
          <a:p>
            <a:pPr>
              <a:lnSpc>
                <a:spcPct val="150000"/>
              </a:lnSpc>
            </a:pPr>
            <a:r>
              <a:rPr lang="fa-IR" dirty="0"/>
              <a:t>یه روش دیگه: این که توابع هر کلاس، تو خود اون کلاس باشن. بریم ببینیم.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Hamed Damirchi</a:t>
            </a:r>
          </a:p>
        </p:txBody>
      </p:sp>
    </p:spTree>
    <p:extLst>
      <p:ext uri="{BB962C8B-B14F-4D97-AF65-F5344CB8AC3E}">
        <p14:creationId xmlns:p14="http://schemas.microsoft.com/office/powerpoint/2010/main" val="176873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1734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Clean Code</vt:lpstr>
      <vt:lpstr>مقدمه</vt:lpstr>
      <vt:lpstr>Data Abstraction</vt:lpstr>
      <vt:lpstr>Data Abstraction - ادامه</vt:lpstr>
      <vt:lpstr>PowerPoint Presentation</vt:lpstr>
      <vt:lpstr>پادتقارن Data و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قانون دیمیتر (Law of demeter)</vt:lpstr>
      <vt:lpstr>قانون دیمیتر – train wreck</vt:lpstr>
      <vt:lpstr>قانون دیمیتر – train wreck</vt:lpstr>
      <vt:lpstr>قانون دیمیتر - Hybrids</vt:lpstr>
      <vt:lpstr>قانون دیمیتر – پنهان کردن ساختار</vt:lpstr>
      <vt:lpstr>قانون دیمیتر – پنهان کردن ساختار</vt:lpstr>
      <vt:lpstr>قانون دیمیتر – پنهان کردن ساختار</vt:lpstr>
      <vt:lpstr>قانون دیمیتر – پنهان کردن ساختار</vt:lpstr>
      <vt:lpstr>Data Transfer Objects</vt:lpstr>
      <vt:lpstr>Active Records</vt:lpstr>
      <vt:lpstr>نتیجه گیری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Damirchi</dc:creator>
  <cp:lastModifiedBy>Hamed</cp:lastModifiedBy>
  <cp:revision>569</cp:revision>
  <dcterms:created xsi:type="dcterms:W3CDTF">2021-06-10T18:35:19Z</dcterms:created>
  <dcterms:modified xsi:type="dcterms:W3CDTF">2021-09-09T17:07:12Z</dcterms:modified>
</cp:coreProperties>
</file>