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helllo</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3C03E5-78AC-437F-A93E-C3CC665B9285}" type="datetimeFigureOut">
              <a:rPr lang="en-US" smtClean="0"/>
              <a:t>2/17/2022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footer</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30127C-EB5D-450D-842D-D0A8DADB12FD}" type="slidenum">
              <a:rPr lang="en-US" smtClean="0"/>
              <a:t>‹#›</a:t>
            </a:fld>
            <a:endParaRPr lang="en-US"/>
          </a:p>
        </p:txBody>
      </p:sp>
    </p:spTree>
    <p:extLst>
      <p:ext uri="{BB962C8B-B14F-4D97-AF65-F5344CB8AC3E}">
        <p14:creationId xmlns:p14="http://schemas.microsoft.com/office/powerpoint/2010/main" val="24448710"/>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helllo</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57C25-8D88-4FFB-A0A7-CF8090276EDE}" type="datetimeFigureOut">
              <a:rPr lang="en-US" smtClean="0"/>
              <a:t>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footer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CA9BA-6DEE-4646-BBFC-46A0FCDDDBB1}" type="slidenum">
              <a:rPr lang="en-US" smtClean="0"/>
              <a:t>‹#›</a:t>
            </a:fld>
            <a:endParaRPr lang="en-US"/>
          </a:p>
        </p:txBody>
      </p:sp>
    </p:spTree>
    <p:extLst>
      <p:ext uri="{BB962C8B-B14F-4D97-AF65-F5344CB8AC3E}">
        <p14:creationId xmlns:p14="http://schemas.microsoft.com/office/powerpoint/2010/main" val="1501347751"/>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3993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Author: Hamed Damirchi</a:t>
            </a:r>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94163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Author: Hamed Damirchi</a:t>
            </a:r>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405389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21972"/>
            <a:ext cx="10894454" cy="734096"/>
          </a:xfrm>
        </p:spPr>
        <p:txBody>
          <a:bodyPr>
            <a:normAutofit/>
          </a:bodyPr>
          <a:lstStyle>
            <a:lvl1pPr algn="r" rtl="1">
              <a:defRPr sz="3300" baseline="0">
                <a:cs typeface="B Homa" panose="00000400000000000000" pitchFamily="2" charset="-78"/>
              </a:defRPr>
            </a:lvl1pPr>
          </a:lstStyle>
          <a:p>
            <a:r>
              <a:rPr lang="fa-IR"/>
              <a:t>متن هدر بالا</a:t>
            </a:r>
            <a:endParaRPr lang="en-US"/>
          </a:p>
        </p:txBody>
      </p:sp>
      <p:sp>
        <p:nvSpPr>
          <p:cNvPr id="3" name="Content Placeholder 2"/>
          <p:cNvSpPr>
            <a:spLocks noGrp="1"/>
          </p:cNvSpPr>
          <p:nvPr>
            <p:ph idx="1" hasCustomPrompt="1"/>
          </p:nvPr>
        </p:nvSpPr>
        <p:spPr>
          <a:xfrm>
            <a:off x="838200" y="1146220"/>
            <a:ext cx="10894454" cy="5512158"/>
          </a:xfrm>
        </p:spPr>
        <p:txBody>
          <a:bodyPr/>
          <a:lstStyle>
            <a:lvl1pPr marL="0" indent="0" algn="r" rtl="1">
              <a:buFont typeface="Arial" panose="020B0604020202020204" pitchFamily="34" charset="0"/>
              <a:buNone/>
              <a:defRPr sz="2500" baseline="0">
                <a:cs typeface="B Nazanin" panose="00000400000000000000" pitchFamily="2" charset="-78"/>
              </a:defRPr>
            </a:lvl1pPr>
            <a:lvl2pPr algn="r" rtl="1">
              <a:defRPr/>
            </a:lvl2pPr>
            <a:lvl3pPr algn="r" rtl="1">
              <a:defRPr/>
            </a:lvl3pPr>
            <a:lvl4pPr algn="r" rtl="1">
              <a:defRPr/>
            </a:lvl4pPr>
            <a:lvl5pPr algn="r" rtl="1">
              <a:defRPr/>
            </a:lvl5pPr>
          </a:lstStyle>
          <a:p>
            <a:pPr lvl="0"/>
            <a:r>
              <a:rPr lang="fa-IR"/>
              <a:t>جزئیات</a:t>
            </a:r>
          </a:p>
          <a:p>
            <a:pPr lvl="0"/>
            <a:endParaRPr lang="fa-IR"/>
          </a:p>
        </p:txBody>
      </p:sp>
      <p:sp>
        <p:nvSpPr>
          <p:cNvPr id="8" name="Date Placeholder 7"/>
          <p:cNvSpPr>
            <a:spLocks noGrp="1"/>
          </p:cNvSpPr>
          <p:nvPr>
            <p:ph type="dt" sz="half" idx="10"/>
          </p:nvPr>
        </p:nvSpPr>
        <p:spPr/>
        <p:txBody>
          <a:bodyPr/>
          <a:lstStyle/>
          <a:p>
            <a:endParaRPr lang="en-US"/>
          </a:p>
        </p:txBody>
      </p:sp>
      <p:sp>
        <p:nvSpPr>
          <p:cNvPr id="9" name="Footer Placeholder 8"/>
          <p:cNvSpPr>
            <a:spLocks noGrp="1"/>
          </p:cNvSpPr>
          <p:nvPr>
            <p:ph type="ftr" sz="quarter" idx="11"/>
          </p:nvPr>
        </p:nvSpPr>
        <p:spPr>
          <a:xfrm>
            <a:off x="201769" y="139409"/>
            <a:ext cx="2008031" cy="365125"/>
          </a:xfrm>
        </p:spPr>
        <p:txBody>
          <a:bodyPr/>
          <a:lstStyle>
            <a:lvl1pPr algn="l">
              <a:defRPr sz="1400"/>
            </a:lvl1pPr>
          </a:lstStyle>
          <a:p>
            <a:r>
              <a:rPr lang="en-US"/>
              <a:t>Author: Hamed Damirchi</a:t>
            </a:r>
          </a:p>
        </p:txBody>
      </p:sp>
      <p:sp>
        <p:nvSpPr>
          <p:cNvPr id="10" name="Slide Number Placeholder 9"/>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48241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Author: Hamed Damirchi</a:t>
            </a:r>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90702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Author: Hamed Damirchi</a:t>
            </a:r>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1437138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Author: Hamed Damirchi</a:t>
            </a:r>
          </a:p>
        </p:txBody>
      </p:sp>
      <p:sp>
        <p:nvSpPr>
          <p:cNvPr id="9" name="Slide Number Placeholder 8"/>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76066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Author: Hamed Damirchi</a:t>
            </a:r>
          </a:p>
        </p:txBody>
      </p:sp>
      <p:sp>
        <p:nvSpPr>
          <p:cNvPr id="5" name="Slide Number Placeholder 4"/>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57735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Author: Hamed Damirchi</a:t>
            </a:r>
          </a:p>
        </p:txBody>
      </p:sp>
      <p:sp>
        <p:nvSpPr>
          <p:cNvPr id="4" name="Slide Number Placeholder 3"/>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229264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Author: Hamed Damirchi</a:t>
            </a:r>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236995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Author: Hamed Damirchi</a:t>
            </a:r>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71279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Author: Hamed Damirchi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CC1AB-F8D3-4487-A8BA-D79B883219C9}" type="slidenum">
              <a:rPr lang="en-US" smtClean="0"/>
              <a:t>‹#›</a:t>
            </a:fld>
            <a:endParaRPr lang="en-US"/>
          </a:p>
        </p:txBody>
      </p:sp>
    </p:spTree>
    <p:extLst>
      <p:ext uri="{BB962C8B-B14F-4D97-AF65-F5344CB8AC3E}">
        <p14:creationId xmlns:p14="http://schemas.microsoft.com/office/powerpoint/2010/main" val="810406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meddamirchi3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hameddamirchi32@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Clean Code</a:t>
            </a:r>
          </a:p>
        </p:txBody>
      </p:sp>
      <p:sp>
        <p:nvSpPr>
          <p:cNvPr id="3" name="Subtitle 2"/>
          <p:cNvSpPr>
            <a:spLocks noGrp="1"/>
          </p:cNvSpPr>
          <p:nvPr>
            <p:ph type="subTitle" idx="1"/>
          </p:nvPr>
        </p:nvSpPr>
        <p:spPr/>
        <p:txBody>
          <a:bodyPr/>
          <a:lstStyle/>
          <a:p>
            <a:r>
              <a:rPr lang="en-US" dirty="0"/>
              <a:t>Chapter 7: Error Handling</a:t>
            </a:r>
          </a:p>
        </p:txBody>
      </p:sp>
      <p:sp>
        <p:nvSpPr>
          <p:cNvPr id="4" name="TextBox 3"/>
          <p:cNvSpPr txBox="1"/>
          <p:nvPr/>
        </p:nvSpPr>
        <p:spPr>
          <a:xfrm>
            <a:off x="1267691" y="5059418"/>
            <a:ext cx="965661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Author: Hamed Damirchi</a:t>
            </a:r>
          </a:p>
          <a:p>
            <a:pPr algn="ctr"/>
            <a:r>
              <a:rPr lang="en-US">
                <a:hlinkClick r:id="rId2"/>
              </a:rPr>
              <a:t>hameddamirchi32@gmail.com</a:t>
            </a:r>
            <a:endParaRPr lang="en-US"/>
          </a:p>
          <a:p>
            <a:pPr algn="ctr"/>
            <a:r>
              <a:rPr lang="en-US"/>
              <a:t>github.com/hamed98</a:t>
            </a:r>
          </a:p>
          <a:p>
            <a:pPr algn="ctr"/>
            <a:r>
              <a:rPr lang="en-US"/>
              <a:t>linkedin.com/in/hamed-damirchi-ba4085178/</a:t>
            </a:r>
          </a:p>
        </p:txBody>
      </p:sp>
    </p:spTree>
    <p:extLst>
      <p:ext uri="{BB962C8B-B14F-4D97-AF65-F5344CB8AC3E}">
        <p14:creationId xmlns:p14="http://schemas.microsoft.com/office/powerpoint/2010/main" val="172871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کلاس درست کنید و </a:t>
            </a:r>
            <a:r>
              <a:rPr lang="en-US" dirty="0"/>
              <a:t>Exception</a:t>
            </a:r>
            <a:r>
              <a:rPr lang="fa-IR" dirty="0"/>
              <a:t> را آن جا هندل کنید</a:t>
            </a:r>
            <a:endParaRPr lang="en-US" dirty="0"/>
          </a:p>
        </p:txBody>
      </p:sp>
      <p:sp>
        <p:nvSpPr>
          <p:cNvPr id="3" name="Content Placeholder 2"/>
          <p:cNvSpPr>
            <a:spLocks noGrp="1"/>
          </p:cNvSpPr>
          <p:nvPr>
            <p:ph idx="1"/>
          </p:nvPr>
        </p:nvSpPr>
        <p:spPr/>
        <p:txBody>
          <a:bodyPr/>
          <a:lstStyle/>
          <a:p>
            <a:r>
              <a:rPr lang="fa-IR" dirty="0"/>
              <a:t>به جای این کد، بهتره یه </a:t>
            </a:r>
            <a:r>
              <a:rPr lang="en-US" dirty="0"/>
              <a:t>wrapper</a:t>
            </a:r>
            <a:r>
              <a:rPr lang="fa-IR" dirty="0"/>
              <a:t> درست</a:t>
            </a:r>
            <a:br>
              <a:rPr lang="fa-IR" dirty="0"/>
            </a:br>
            <a:r>
              <a:rPr lang="fa-IR" dirty="0"/>
              <a:t>کنیم و اکسپشن رو اون جا هندل کنیم،</a:t>
            </a:r>
            <a:br>
              <a:rPr lang="fa-IR" dirty="0"/>
            </a:br>
            <a:r>
              <a:rPr lang="fa-IR" dirty="0"/>
              <a:t>طبق چیزی که نیاز داریم(اسلاید بعدی)</a:t>
            </a:r>
          </a:p>
          <a:p>
            <a:endParaRPr lang="en-US" dirty="0"/>
          </a:p>
        </p:txBody>
      </p:sp>
      <p:sp>
        <p:nvSpPr>
          <p:cNvPr id="4" name="Footer Placeholder 3"/>
          <p:cNvSpPr>
            <a:spLocks noGrp="1"/>
          </p:cNvSpPr>
          <p:nvPr>
            <p:ph type="ftr" sz="quarter" idx="11"/>
          </p:nvPr>
        </p:nvSpPr>
        <p:spPr/>
        <p:txBody>
          <a:bodyPr/>
          <a:lstStyle/>
          <a:p>
            <a:r>
              <a:rPr lang="en-US"/>
              <a:t>Author: Hamed Damirchi</a:t>
            </a:r>
          </a:p>
        </p:txBody>
      </p:sp>
      <p:pic>
        <p:nvPicPr>
          <p:cNvPr id="6" name="Picture 5"/>
          <p:cNvPicPr>
            <a:picLocks noChangeAspect="1"/>
          </p:cNvPicPr>
          <p:nvPr/>
        </p:nvPicPr>
        <p:blipFill>
          <a:blip r:embed="rId2"/>
          <a:stretch>
            <a:fillRect/>
          </a:stretch>
        </p:blipFill>
        <p:spPr>
          <a:xfrm>
            <a:off x="838200" y="1238631"/>
            <a:ext cx="6239178" cy="4552053"/>
          </a:xfrm>
          <a:prstGeom prst="rect">
            <a:avLst/>
          </a:prstGeom>
        </p:spPr>
      </p:pic>
    </p:spTree>
    <p:extLst>
      <p:ext uri="{BB962C8B-B14F-4D97-AF65-F5344CB8AC3E}">
        <p14:creationId xmlns:p14="http://schemas.microsoft.com/office/powerpoint/2010/main" val="2910182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Author: Hamed Damirchi</a:t>
            </a:r>
          </a:p>
        </p:txBody>
      </p:sp>
      <p:pic>
        <p:nvPicPr>
          <p:cNvPr id="6" name="Picture 5"/>
          <p:cNvPicPr>
            <a:picLocks noChangeAspect="1"/>
          </p:cNvPicPr>
          <p:nvPr/>
        </p:nvPicPr>
        <p:blipFill>
          <a:blip r:embed="rId2"/>
          <a:stretch>
            <a:fillRect/>
          </a:stretch>
        </p:blipFill>
        <p:spPr>
          <a:xfrm>
            <a:off x="838200" y="2669785"/>
            <a:ext cx="3668010" cy="1935668"/>
          </a:xfrm>
          <a:prstGeom prst="rect">
            <a:avLst/>
          </a:prstGeom>
        </p:spPr>
      </p:pic>
      <p:pic>
        <p:nvPicPr>
          <p:cNvPr id="8" name="Picture 7"/>
          <p:cNvPicPr>
            <a:picLocks noChangeAspect="1"/>
          </p:cNvPicPr>
          <p:nvPr/>
        </p:nvPicPr>
        <p:blipFill>
          <a:blip r:embed="rId3"/>
          <a:stretch>
            <a:fillRect/>
          </a:stretch>
        </p:blipFill>
        <p:spPr>
          <a:xfrm>
            <a:off x="4830337" y="504534"/>
            <a:ext cx="5258534" cy="3810532"/>
          </a:xfrm>
          <a:prstGeom prst="rect">
            <a:avLst/>
          </a:prstGeom>
        </p:spPr>
      </p:pic>
      <p:sp>
        <p:nvSpPr>
          <p:cNvPr id="10" name="Content Placeholder 9"/>
          <p:cNvSpPr>
            <a:spLocks noGrp="1"/>
          </p:cNvSpPr>
          <p:nvPr>
            <p:ph idx="1"/>
          </p:nvPr>
        </p:nvSpPr>
        <p:spPr/>
        <p:txBody>
          <a:bodyPr/>
          <a:lstStyle/>
          <a:p>
            <a:endParaRPr lang="fa-IR" dirty="0"/>
          </a:p>
          <a:p>
            <a:endParaRPr lang="fa-IR" dirty="0"/>
          </a:p>
          <a:p>
            <a:endParaRPr lang="fa-IR" dirty="0"/>
          </a:p>
          <a:p>
            <a:endParaRPr lang="fa-IR" dirty="0"/>
          </a:p>
          <a:p>
            <a:endParaRPr lang="fa-IR" dirty="0"/>
          </a:p>
          <a:p>
            <a:endParaRPr lang="fa-IR" dirty="0"/>
          </a:p>
          <a:p>
            <a:endParaRPr lang="fa-IR" dirty="0"/>
          </a:p>
          <a:p>
            <a:endParaRPr lang="fa-IR" dirty="0"/>
          </a:p>
          <a:p>
            <a:endParaRPr lang="fa-IR" dirty="0"/>
          </a:p>
          <a:p>
            <a:endParaRPr lang="fa-IR" dirty="0"/>
          </a:p>
        </p:txBody>
      </p:sp>
      <p:pic>
        <p:nvPicPr>
          <p:cNvPr id="11" name="Picture 10"/>
          <p:cNvPicPr>
            <a:picLocks noChangeAspect="1"/>
          </p:cNvPicPr>
          <p:nvPr/>
        </p:nvPicPr>
        <p:blipFill>
          <a:blip r:embed="rId4"/>
          <a:stretch>
            <a:fillRect/>
          </a:stretch>
        </p:blipFill>
        <p:spPr>
          <a:xfrm>
            <a:off x="4830337" y="4242277"/>
            <a:ext cx="4467849" cy="1428949"/>
          </a:xfrm>
          <a:prstGeom prst="rect">
            <a:avLst/>
          </a:prstGeom>
        </p:spPr>
      </p:pic>
    </p:spTree>
    <p:extLst>
      <p:ext uri="{BB962C8B-B14F-4D97-AF65-F5344CB8AC3E}">
        <p14:creationId xmlns:p14="http://schemas.microsoft.com/office/powerpoint/2010/main" val="2489322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534"/>
            <a:ext cx="10894454" cy="6153844"/>
          </a:xfrm>
        </p:spPr>
        <p:txBody>
          <a:bodyPr/>
          <a:lstStyle/>
          <a:p>
            <a:r>
              <a:rPr lang="fa-IR" dirty="0"/>
              <a:t>استفاده از چنین </a:t>
            </a:r>
            <a:r>
              <a:rPr lang="en-US" dirty="0"/>
              <a:t>wrapper</a:t>
            </a:r>
            <a:r>
              <a:rPr lang="fa-IR" dirty="0"/>
              <a:t> هایی میتونه خیلی مفید باشه. در واقع: </a:t>
            </a:r>
            <a:endParaRPr lang="en-US" dirty="0"/>
          </a:p>
          <a:p>
            <a:endParaRPr lang="en-US" dirty="0"/>
          </a:p>
          <a:p>
            <a:endParaRPr lang="en-US" dirty="0"/>
          </a:p>
          <a:p>
            <a:endParaRPr lang="en-US" dirty="0"/>
          </a:p>
          <a:p>
            <a:endParaRPr lang="en-US" dirty="0"/>
          </a:p>
          <a:p>
            <a:endParaRPr lang="en-US" dirty="0"/>
          </a:p>
          <a:p>
            <a:endParaRPr lang="en-US" dirty="0"/>
          </a:p>
          <a:p>
            <a:endParaRPr lang="fa-IR" dirty="0"/>
          </a:p>
          <a:p>
            <a:r>
              <a:rPr lang="fa-IR" dirty="0"/>
              <a:t>علتش اینه که با این کار وابستگی کد تو به اون </a:t>
            </a:r>
            <a:r>
              <a:rPr lang="en-US" dirty="0" err="1"/>
              <a:t>api</a:t>
            </a:r>
            <a:r>
              <a:rPr lang="fa-IR" dirty="0"/>
              <a:t> به حداقل ممکن میرسه و میتونی هر زمان که لازم بود، اون </a:t>
            </a:r>
            <a:r>
              <a:rPr lang="en-US" dirty="0" err="1"/>
              <a:t>api</a:t>
            </a:r>
            <a:r>
              <a:rPr lang="fa-IR" dirty="0"/>
              <a:t> رو با یه </a:t>
            </a:r>
            <a:r>
              <a:rPr lang="en-US" dirty="0" err="1"/>
              <a:t>api</a:t>
            </a:r>
            <a:r>
              <a:rPr lang="fa-IR" dirty="0"/>
              <a:t> دیگه عوض کنی (فقط </a:t>
            </a:r>
            <a:r>
              <a:rPr lang="en-US" dirty="0"/>
              <a:t>wrapper</a:t>
            </a:r>
            <a:r>
              <a:rPr lang="fa-IR" dirty="0"/>
              <a:t> ها رو عوض میکنی) بدون این که به بقیه کد دست بزنی. همچنین میتونی میزان کال کردن </a:t>
            </a:r>
            <a:r>
              <a:rPr lang="en-US" dirty="0" err="1"/>
              <a:t>api</a:t>
            </a:r>
            <a:r>
              <a:rPr lang="fa-IR" dirty="0"/>
              <a:t> ها رو بررسی کنی و ...</a:t>
            </a:r>
          </a:p>
        </p:txBody>
      </p:sp>
      <p:sp>
        <p:nvSpPr>
          <p:cNvPr id="4" name="Footer Placeholder 3"/>
          <p:cNvSpPr>
            <a:spLocks noGrp="1"/>
          </p:cNvSpPr>
          <p:nvPr>
            <p:ph type="ftr" sz="quarter" idx="11"/>
          </p:nvPr>
        </p:nvSpPr>
        <p:spPr/>
        <p:txBody>
          <a:bodyPr/>
          <a:lstStyle/>
          <a:p>
            <a:r>
              <a:rPr lang="en-US"/>
              <a:t>Author: Hamed Damirchi</a:t>
            </a:r>
          </a:p>
        </p:txBody>
      </p:sp>
      <p:sp>
        <p:nvSpPr>
          <p:cNvPr id="5" name="Rectangle 4"/>
          <p:cNvSpPr/>
          <p:nvPr/>
        </p:nvSpPr>
        <p:spPr>
          <a:xfrm>
            <a:off x="6003635"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Oval 7"/>
          <p:cNvSpPr/>
          <p:nvPr/>
        </p:nvSpPr>
        <p:spPr>
          <a:xfrm>
            <a:off x="944136" y="1260089"/>
            <a:ext cx="10162479" cy="26305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400" dirty="0">
                <a:cs typeface="B Nazanin" panose="00000400000000000000" pitchFamily="2" charset="-78"/>
              </a:rPr>
              <a:t>نوشتن</a:t>
            </a:r>
            <a:r>
              <a:rPr lang="en-US" sz="2400" dirty="0">
                <a:cs typeface="B Nazanin" panose="00000400000000000000" pitchFamily="2" charset="-78"/>
              </a:rPr>
              <a:t>wrapper</a:t>
            </a:r>
            <a:r>
              <a:rPr lang="fa-IR" sz="2400" dirty="0">
                <a:cs typeface="B Nazanin" panose="00000400000000000000" pitchFamily="2" charset="-78"/>
              </a:rPr>
              <a:t> برای </a:t>
            </a:r>
            <a:r>
              <a:rPr lang="en-US" sz="2400" dirty="0">
                <a:cs typeface="B Nazanin" panose="00000400000000000000" pitchFamily="2" charset="-78"/>
              </a:rPr>
              <a:t>third party </a:t>
            </a:r>
            <a:r>
              <a:rPr lang="en-US" sz="2400" dirty="0" err="1">
                <a:cs typeface="B Nazanin" panose="00000400000000000000" pitchFamily="2" charset="-78"/>
              </a:rPr>
              <a:t>api</a:t>
            </a:r>
            <a:r>
              <a:rPr lang="fa-IR" sz="2400" dirty="0">
                <a:cs typeface="B Nazanin" panose="00000400000000000000" pitchFamily="2" charset="-78"/>
              </a:rPr>
              <a:t> ها یک </a:t>
            </a:r>
            <a:r>
              <a:rPr lang="en-US" sz="2400" dirty="0">
                <a:cs typeface="B Nazanin" panose="00000400000000000000" pitchFamily="2" charset="-78"/>
              </a:rPr>
              <a:t>best practice</a:t>
            </a:r>
            <a:r>
              <a:rPr lang="fa-IR" sz="2400" dirty="0">
                <a:cs typeface="B Nazanin" panose="00000400000000000000" pitchFamily="2" charset="-78"/>
              </a:rPr>
              <a:t> است!</a:t>
            </a:r>
          </a:p>
        </p:txBody>
      </p:sp>
    </p:spTree>
    <p:extLst>
      <p:ext uri="{BB962C8B-B14F-4D97-AF65-F5344CB8AC3E}">
        <p14:creationId xmlns:p14="http://schemas.microsoft.com/office/powerpoint/2010/main" val="196858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CE1E-42C0-48BC-972A-EFFA1D26B589}"/>
              </a:ext>
            </a:extLst>
          </p:cNvPr>
          <p:cNvSpPr>
            <a:spLocks noGrp="1"/>
          </p:cNvSpPr>
          <p:nvPr>
            <p:ph type="title"/>
          </p:nvPr>
        </p:nvSpPr>
        <p:spPr/>
        <p:txBody>
          <a:bodyPr/>
          <a:lstStyle/>
          <a:p>
            <a:r>
              <a:rPr lang="fa-IR" dirty="0"/>
              <a:t>جریان نرمال را تعریف کنید</a:t>
            </a:r>
            <a:endParaRPr lang="en-US" dirty="0"/>
          </a:p>
        </p:txBody>
      </p:sp>
      <p:sp>
        <p:nvSpPr>
          <p:cNvPr id="3" name="Content Placeholder 2">
            <a:extLst>
              <a:ext uri="{FF2B5EF4-FFF2-40B4-BE49-F238E27FC236}">
                <a16:creationId xmlns:a16="http://schemas.microsoft.com/office/drawing/2014/main" id="{78B07E5D-F497-406C-AF92-C7102836CF49}"/>
              </a:ext>
            </a:extLst>
          </p:cNvPr>
          <p:cNvSpPr>
            <a:spLocks noGrp="1"/>
          </p:cNvSpPr>
          <p:nvPr>
            <p:ph idx="1"/>
          </p:nvPr>
        </p:nvSpPr>
        <p:spPr/>
        <p:txBody>
          <a:bodyPr/>
          <a:lstStyle/>
          <a:p>
            <a:r>
              <a:rPr lang="fa-IR" dirty="0"/>
              <a:t>اگر توصیه هایی که در ادامه گفته خواهند شد را انجام دهید، </a:t>
            </a:r>
            <a:r>
              <a:rPr lang="en-US" dirty="0"/>
              <a:t>business logic </a:t>
            </a:r>
            <a:r>
              <a:rPr lang="fa-IR" dirty="0"/>
              <a:t> و </a:t>
            </a:r>
            <a:r>
              <a:rPr lang="en-US" dirty="0"/>
              <a:t>error handling </a:t>
            </a:r>
            <a:r>
              <a:rPr lang="fa-IR" dirty="0"/>
              <a:t> از هم جدا میشوند.</a:t>
            </a:r>
          </a:p>
          <a:p>
            <a:r>
              <a:rPr lang="fa-IR" dirty="0"/>
              <a:t>یک مثال: فرض کنید قطعه کد زیر، از یک نرم افزار محاسبه صورت حساب برداشته شده است:</a:t>
            </a:r>
          </a:p>
          <a:p>
            <a:endParaRPr lang="fa-IR" dirty="0"/>
          </a:p>
          <a:p>
            <a:endParaRPr lang="fa-IR" dirty="0"/>
          </a:p>
          <a:p>
            <a:endParaRPr lang="fa-IR" dirty="0"/>
          </a:p>
          <a:p>
            <a:endParaRPr lang="fa-IR" dirty="0"/>
          </a:p>
          <a:p>
            <a:endParaRPr lang="fa-IR" dirty="0"/>
          </a:p>
          <a:p>
            <a:r>
              <a:rPr lang="fa-IR" dirty="0"/>
              <a:t>ملاحظه میکنیم که لاجیک بیزنس ما با بخش کنترل خطا در هم ادغام شده است که این خوب نیست. </a:t>
            </a:r>
          </a:p>
          <a:p>
            <a:r>
              <a:rPr lang="fa-IR" dirty="0"/>
              <a:t>در اسلاید بعد قطعه کد اصلاح شده آورده شده است.</a:t>
            </a:r>
          </a:p>
          <a:p>
            <a:endParaRPr lang="fa-IR" dirty="0"/>
          </a:p>
        </p:txBody>
      </p:sp>
      <p:sp>
        <p:nvSpPr>
          <p:cNvPr id="4" name="Footer Placeholder 3">
            <a:extLst>
              <a:ext uri="{FF2B5EF4-FFF2-40B4-BE49-F238E27FC236}">
                <a16:creationId xmlns:a16="http://schemas.microsoft.com/office/drawing/2014/main" id="{6C800EA1-AE87-46A4-9BF2-22ED23967571}"/>
              </a:ext>
            </a:extLst>
          </p:cNvPr>
          <p:cNvSpPr>
            <a:spLocks noGrp="1"/>
          </p:cNvSpPr>
          <p:nvPr>
            <p:ph type="ftr" sz="quarter" idx="11"/>
          </p:nvPr>
        </p:nvSpPr>
        <p:spPr/>
        <p:txBody>
          <a:bodyPr/>
          <a:lstStyle/>
          <a:p>
            <a:r>
              <a:rPr lang="en-US"/>
              <a:t>Author: Hamed Damirchi</a:t>
            </a:r>
          </a:p>
        </p:txBody>
      </p:sp>
      <p:pic>
        <p:nvPicPr>
          <p:cNvPr id="6" name="Picture 5">
            <a:extLst>
              <a:ext uri="{FF2B5EF4-FFF2-40B4-BE49-F238E27FC236}">
                <a16:creationId xmlns:a16="http://schemas.microsoft.com/office/drawing/2014/main" id="{DB9E0EB4-D1A2-4CB2-8FC6-F7CE1B8CA3E1}"/>
              </a:ext>
            </a:extLst>
          </p:cNvPr>
          <p:cNvPicPr>
            <a:picLocks noChangeAspect="1"/>
          </p:cNvPicPr>
          <p:nvPr/>
        </p:nvPicPr>
        <p:blipFill>
          <a:blip r:embed="rId2"/>
          <a:stretch>
            <a:fillRect/>
          </a:stretch>
        </p:blipFill>
        <p:spPr>
          <a:xfrm>
            <a:off x="853440" y="2567443"/>
            <a:ext cx="9576298" cy="1765406"/>
          </a:xfrm>
          <a:prstGeom prst="rect">
            <a:avLst/>
          </a:prstGeom>
        </p:spPr>
      </p:pic>
    </p:spTree>
    <p:extLst>
      <p:ext uri="{BB962C8B-B14F-4D97-AF65-F5344CB8AC3E}">
        <p14:creationId xmlns:p14="http://schemas.microsoft.com/office/powerpoint/2010/main" val="901113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6D70-B6CC-4633-8003-287AA0F924EA}"/>
              </a:ext>
            </a:extLst>
          </p:cNvPr>
          <p:cNvSpPr>
            <a:spLocks noGrp="1"/>
          </p:cNvSpPr>
          <p:nvPr>
            <p:ph type="title"/>
          </p:nvPr>
        </p:nvSpPr>
        <p:spPr/>
        <p:txBody>
          <a:bodyPr/>
          <a:lstStyle/>
          <a:p>
            <a:r>
              <a:rPr lang="fa-IR" dirty="0"/>
              <a:t>جریان نرمال را تعریف کنید</a:t>
            </a:r>
            <a:endParaRPr lang="en-US" dirty="0"/>
          </a:p>
        </p:txBody>
      </p:sp>
      <p:sp>
        <p:nvSpPr>
          <p:cNvPr id="3" name="Content Placeholder 2">
            <a:extLst>
              <a:ext uri="{FF2B5EF4-FFF2-40B4-BE49-F238E27FC236}">
                <a16:creationId xmlns:a16="http://schemas.microsoft.com/office/drawing/2014/main" id="{D9427507-58F4-428A-BBF5-EDA9E600525E}"/>
              </a:ext>
            </a:extLst>
          </p:cNvPr>
          <p:cNvSpPr>
            <a:spLocks noGrp="1"/>
          </p:cNvSpPr>
          <p:nvPr>
            <p:ph idx="1"/>
          </p:nvPr>
        </p:nvSpPr>
        <p:spPr/>
        <p:txBody>
          <a:bodyPr/>
          <a:lstStyle/>
          <a:p>
            <a:r>
              <a:rPr lang="fa-IR" dirty="0"/>
              <a:t> </a:t>
            </a:r>
          </a:p>
          <a:p>
            <a:endParaRPr lang="fa-IR" dirty="0"/>
          </a:p>
          <a:p>
            <a:endParaRPr lang="fa-IR" dirty="0"/>
          </a:p>
          <a:p>
            <a:r>
              <a:rPr lang="fa-IR" dirty="0"/>
              <a:t>تابع </a:t>
            </a:r>
            <a:r>
              <a:rPr lang="en-US" dirty="0" err="1"/>
              <a:t>getMeals</a:t>
            </a:r>
            <a:r>
              <a:rPr lang="fa-IR" dirty="0"/>
              <a:t> برای حالت استثنا یک شیء مجزا برمیگرداند.</a:t>
            </a:r>
          </a:p>
          <a:p>
            <a:endParaRPr lang="fa-IR" dirty="0"/>
          </a:p>
          <a:p>
            <a:endParaRPr lang="fa-IR" dirty="0"/>
          </a:p>
          <a:p>
            <a:endParaRPr lang="fa-IR" dirty="0"/>
          </a:p>
          <a:p>
            <a:endParaRPr lang="fa-IR" dirty="0"/>
          </a:p>
          <a:p>
            <a:r>
              <a:rPr lang="fa-IR" dirty="0"/>
              <a:t>یعنی شیء </a:t>
            </a:r>
            <a:r>
              <a:rPr lang="en-US" dirty="0"/>
              <a:t>expense</a:t>
            </a:r>
            <a:r>
              <a:rPr lang="fa-IR" dirty="0"/>
              <a:t> در حالت استثنا، یک آبجکت متفاوت، اما با همان ساختار قبلی است و فراخوانی کننده تابع </a:t>
            </a:r>
            <a:r>
              <a:rPr lang="en-US" dirty="0" err="1"/>
              <a:t>getMeals</a:t>
            </a:r>
            <a:r>
              <a:rPr lang="fa-IR" dirty="0"/>
              <a:t> اصلا متوجه این موضوع نمیشود.</a:t>
            </a:r>
          </a:p>
        </p:txBody>
      </p:sp>
      <p:sp>
        <p:nvSpPr>
          <p:cNvPr id="4" name="Footer Placeholder 3">
            <a:extLst>
              <a:ext uri="{FF2B5EF4-FFF2-40B4-BE49-F238E27FC236}">
                <a16:creationId xmlns:a16="http://schemas.microsoft.com/office/drawing/2014/main" id="{0CEB0549-D20C-406B-A659-CC7EFC7D2BE3}"/>
              </a:ext>
            </a:extLst>
          </p:cNvPr>
          <p:cNvSpPr>
            <a:spLocks noGrp="1"/>
          </p:cNvSpPr>
          <p:nvPr>
            <p:ph type="ftr" sz="quarter" idx="11"/>
          </p:nvPr>
        </p:nvSpPr>
        <p:spPr/>
        <p:txBody>
          <a:bodyPr/>
          <a:lstStyle/>
          <a:p>
            <a:r>
              <a:rPr lang="en-US"/>
              <a:t>Author: Hamed Damirchi</a:t>
            </a:r>
          </a:p>
        </p:txBody>
      </p:sp>
      <p:pic>
        <p:nvPicPr>
          <p:cNvPr id="12" name="Picture 11">
            <a:extLst>
              <a:ext uri="{FF2B5EF4-FFF2-40B4-BE49-F238E27FC236}">
                <a16:creationId xmlns:a16="http://schemas.microsoft.com/office/drawing/2014/main" id="{9FAB34F2-6085-4F0F-829C-23C8C8B90F46}"/>
              </a:ext>
            </a:extLst>
          </p:cNvPr>
          <p:cNvPicPr>
            <a:picLocks noChangeAspect="1"/>
          </p:cNvPicPr>
          <p:nvPr/>
        </p:nvPicPr>
        <p:blipFill>
          <a:blip r:embed="rId2"/>
          <a:stretch>
            <a:fillRect/>
          </a:stretch>
        </p:blipFill>
        <p:spPr>
          <a:xfrm>
            <a:off x="301151" y="1463282"/>
            <a:ext cx="11431503" cy="942293"/>
          </a:xfrm>
          <a:prstGeom prst="rect">
            <a:avLst/>
          </a:prstGeom>
        </p:spPr>
      </p:pic>
      <p:pic>
        <p:nvPicPr>
          <p:cNvPr id="14" name="Picture 13">
            <a:extLst>
              <a:ext uri="{FF2B5EF4-FFF2-40B4-BE49-F238E27FC236}">
                <a16:creationId xmlns:a16="http://schemas.microsoft.com/office/drawing/2014/main" id="{A4808B5A-8F9E-4003-917A-9FC92099112E}"/>
              </a:ext>
            </a:extLst>
          </p:cNvPr>
          <p:cNvPicPr>
            <a:picLocks noChangeAspect="1"/>
          </p:cNvPicPr>
          <p:nvPr/>
        </p:nvPicPr>
        <p:blipFill>
          <a:blip r:embed="rId3"/>
          <a:stretch>
            <a:fillRect/>
          </a:stretch>
        </p:blipFill>
        <p:spPr>
          <a:xfrm>
            <a:off x="301151" y="3060229"/>
            <a:ext cx="9001039" cy="1684139"/>
          </a:xfrm>
          <a:prstGeom prst="rect">
            <a:avLst/>
          </a:prstGeom>
        </p:spPr>
      </p:pic>
    </p:spTree>
    <p:extLst>
      <p:ext uri="{BB962C8B-B14F-4D97-AF65-F5344CB8AC3E}">
        <p14:creationId xmlns:p14="http://schemas.microsoft.com/office/powerpoint/2010/main" val="229571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744B-4C49-43C3-ADC4-E595B1149A59}"/>
              </a:ext>
            </a:extLst>
          </p:cNvPr>
          <p:cNvSpPr>
            <a:spLocks noGrp="1"/>
          </p:cNvSpPr>
          <p:nvPr>
            <p:ph type="title"/>
          </p:nvPr>
        </p:nvSpPr>
        <p:spPr/>
        <p:txBody>
          <a:bodyPr/>
          <a:lstStyle/>
          <a:p>
            <a:r>
              <a:rPr lang="fa-IR" dirty="0"/>
              <a:t>جریان نرمال را تعریف کنید (الگوی حالت خاص)</a:t>
            </a:r>
            <a:endParaRPr lang="en-US" dirty="0"/>
          </a:p>
        </p:txBody>
      </p:sp>
      <p:sp>
        <p:nvSpPr>
          <p:cNvPr id="3" name="Content Placeholder 2">
            <a:extLst>
              <a:ext uri="{FF2B5EF4-FFF2-40B4-BE49-F238E27FC236}">
                <a16:creationId xmlns:a16="http://schemas.microsoft.com/office/drawing/2014/main" id="{B9E76EB9-B745-4573-B924-2D7EABD4A455}"/>
              </a:ext>
            </a:extLst>
          </p:cNvPr>
          <p:cNvSpPr>
            <a:spLocks noGrp="1"/>
          </p:cNvSpPr>
          <p:nvPr>
            <p:ph idx="1"/>
          </p:nvPr>
        </p:nvSpPr>
        <p:spPr/>
        <p:txBody>
          <a:bodyPr/>
          <a:lstStyle/>
          <a:p>
            <a:pPr>
              <a:lnSpc>
                <a:spcPct val="150000"/>
              </a:lnSpc>
            </a:pPr>
            <a:r>
              <a:rPr lang="fa-IR" dirty="0"/>
              <a:t>در مثالی که استفاده شد، از الگوی </a:t>
            </a:r>
            <a:r>
              <a:rPr lang="en-US" dirty="0"/>
              <a:t>Special Case Pattern </a:t>
            </a:r>
            <a:r>
              <a:rPr lang="fa-IR" dirty="0"/>
              <a:t> استفاده شده است.</a:t>
            </a:r>
          </a:p>
          <a:p>
            <a:pPr>
              <a:lnSpc>
                <a:spcPct val="150000"/>
              </a:lnSpc>
            </a:pPr>
            <a:r>
              <a:rPr lang="fa-IR" dirty="0"/>
              <a:t>در این الگو، برای حالت های خاص یک کلاس مجزا تعریف میشود و هنگام اتفاق افتادن این حالت خاص، یک شیء از آن کلاس به فراخوانی کننده تابع برگردانده میشود. در این صورت فراخوانی کننده تابع (کلاینت) درگیر ین حالت های خاص نمیشود.</a:t>
            </a:r>
          </a:p>
          <a:p>
            <a:pPr>
              <a:lnSpc>
                <a:spcPct val="150000"/>
              </a:lnSpc>
            </a:pPr>
            <a:endParaRPr lang="fa-IR" dirty="0"/>
          </a:p>
        </p:txBody>
      </p:sp>
      <p:sp>
        <p:nvSpPr>
          <p:cNvPr id="4" name="Footer Placeholder 3">
            <a:extLst>
              <a:ext uri="{FF2B5EF4-FFF2-40B4-BE49-F238E27FC236}">
                <a16:creationId xmlns:a16="http://schemas.microsoft.com/office/drawing/2014/main" id="{0AEE3088-4ABE-4E06-BA1F-46A0E6D7330D}"/>
              </a:ext>
            </a:extLst>
          </p:cNvPr>
          <p:cNvSpPr>
            <a:spLocks noGrp="1"/>
          </p:cNvSpPr>
          <p:nvPr>
            <p:ph type="ftr" sz="quarter" idx="11"/>
          </p:nvPr>
        </p:nvSpPr>
        <p:spPr/>
        <p:txBody>
          <a:bodyPr/>
          <a:lstStyle/>
          <a:p>
            <a:r>
              <a:rPr lang="en-US"/>
              <a:t>Author: Hamed Damirchi</a:t>
            </a:r>
          </a:p>
        </p:txBody>
      </p:sp>
    </p:spTree>
    <p:extLst>
      <p:ext uri="{BB962C8B-B14F-4D97-AF65-F5344CB8AC3E}">
        <p14:creationId xmlns:p14="http://schemas.microsoft.com/office/powerpoint/2010/main" val="35236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99DF-0B1B-4811-AAE4-051A7DD78EF4}"/>
              </a:ext>
            </a:extLst>
          </p:cNvPr>
          <p:cNvSpPr>
            <a:spLocks noGrp="1"/>
          </p:cNvSpPr>
          <p:nvPr>
            <p:ph type="title"/>
          </p:nvPr>
        </p:nvSpPr>
        <p:spPr/>
        <p:txBody>
          <a:bodyPr/>
          <a:lstStyle/>
          <a:p>
            <a:r>
              <a:rPr lang="en-US" dirty="0"/>
              <a:t>NULL</a:t>
            </a:r>
            <a:r>
              <a:rPr lang="fa-IR" dirty="0"/>
              <a:t> ریترن نکنید</a:t>
            </a:r>
            <a:endParaRPr lang="en-US" dirty="0"/>
          </a:p>
        </p:txBody>
      </p:sp>
      <p:sp>
        <p:nvSpPr>
          <p:cNvPr id="3" name="Content Placeholder 2">
            <a:extLst>
              <a:ext uri="{FF2B5EF4-FFF2-40B4-BE49-F238E27FC236}">
                <a16:creationId xmlns:a16="http://schemas.microsoft.com/office/drawing/2014/main" id="{BBE1B666-67F9-4591-8C17-BDD122571FC6}"/>
              </a:ext>
            </a:extLst>
          </p:cNvPr>
          <p:cNvSpPr>
            <a:spLocks noGrp="1"/>
          </p:cNvSpPr>
          <p:nvPr>
            <p:ph idx="1"/>
          </p:nvPr>
        </p:nvSpPr>
        <p:spPr/>
        <p:txBody>
          <a:bodyPr/>
          <a:lstStyle/>
          <a:p>
            <a:r>
              <a:rPr lang="fa-IR" dirty="0"/>
              <a:t>ریترن مقدار نال، باعث میشه کد شما این شکلی بشه:</a:t>
            </a:r>
          </a:p>
          <a:p>
            <a:endParaRPr lang="fa-IR" dirty="0"/>
          </a:p>
          <a:p>
            <a:endParaRPr lang="fa-IR" dirty="0"/>
          </a:p>
          <a:p>
            <a:endParaRPr lang="fa-IR" dirty="0"/>
          </a:p>
          <a:p>
            <a:endParaRPr lang="fa-IR" dirty="0"/>
          </a:p>
          <a:p>
            <a:endParaRPr lang="fa-IR" dirty="0"/>
          </a:p>
          <a:p>
            <a:endParaRPr lang="fa-IR" dirty="0"/>
          </a:p>
          <a:p>
            <a:endParaRPr lang="fa-IR" dirty="0"/>
          </a:p>
          <a:p>
            <a:r>
              <a:rPr lang="fa-IR" dirty="0"/>
              <a:t>و این کد کثیفه!.</a:t>
            </a:r>
            <a:endParaRPr lang="en-US" dirty="0"/>
          </a:p>
        </p:txBody>
      </p:sp>
      <p:sp>
        <p:nvSpPr>
          <p:cNvPr id="4" name="Footer Placeholder 3">
            <a:extLst>
              <a:ext uri="{FF2B5EF4-FFF2-40B4-BE49-F238E27FC236}">
                <a16:creationId xmlns:a16="http://schemas.microsoft.com/office/drawing/2014/main" id="{0EB4C87A-19FC-4564-AD35-1509A6CAAB32}"/>
              </a:ext>
            </a:extLst>
          </p:cNvPr>
          <p:cNvSpPr>
            <a:spLocks noGrp="1"/>
          </p:cNvSpPr>
          <p:nvPr>
            <p:ph type="ftr" sz="quarter" idx="11"/>
          </p:nvPr>
        </p:nvSpPr>
        <p:spPr/>
        <p:txBody>
          <a:bodyPr/>
          <a:lstStyle/>
          <a:p>
            <a:r>
              <a:rPr lang="en-US"/>
              <a:t>Author: Hamed Damirchi</a:t>
            </a:r>
          </a:p>
        </p:txBody>
      </p:sp>
      <p:pic>
        <p:nvPicPr>
          <p:cNvPr id="6" name="Picture 5">
            <a:extLst>
              <a:ext uri="{FF2B5EF4-FFF2-40B4-BE49-F238E27FC236}">
                <a16:creationId xmlns:a16="http://schemas.microsoft.com/office/drawing/2014/main" id="{483FB6AF-6EDF-4997-8CF2-FE06BFEFB317}"/>
              </a:ext>
            </a:extLst>
          </p:cNvPr>
          <p:cNvPicPr>
            <a:picLocks noChangeAspect="1"/>
          </p:cNvPicPr>
          <p:nvPr/>
        </p:nvPicPr>
        <p:blipFill>
          <a:blip r:embed="rId2"/>
          <a:stretch>
            <a:fillRect/>
          </a:stretch>
        </p:blipFill>
        <p:spPr>
          <a:xfrm>
            <a:off x="838200" y="1738015"/>
            <a:ext cx="8952914" cy="3381969"/>
          </a:xfrm>
          <a:prstGeom prst="rect">
            <a:avLst/>
          </a:prstGeom>
        </p:spPr>
      </p:pic>
    </p:spTree>
    <p:extLst>
      <p:ext uri="{BB962C8B-B14F-4D97-AF65-F5344CB8AC3E}">
        <p14:creationId xmlns:p14="http://schemas.microsoft.com/office/powerpoint/2010/main" val="1847253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C440-A817-40EF-A892-5A4E543D354E}"/>
              </a:ext>
            </a:extLst>
          </p:cNvPr>
          <p:cNvSpPr>
            <a:spLocks noGrp="1"/>
          </p:cNvSpPr>
          <p:nvPr>
            <p:ph type="title"/>
          </p:nvPr>
        </p:nvSpPr>
        <p:spPr/>
        <p:txBody>
          <a:bodyPr/>
          <a:lstStyle/>
          <a:p>
            <a:r>
              <a:rPr lang="en-US" dirty="0"/>
              <a:t>NULL</a:t>
            </a:r>
            <a:r>
              <a:rPr lang="fa-IR" dirty="0"/>
              <a:t> ریترن نکنید. پس چی کار کنیم؟!</a:t>
            </a:r>
            <a:endParaRPr lang="en-US" dirty="0"/>
          </a:p>
        </p:txBody>
      </p:sp>
      <p:sp>
        <p:nvSpPr>
          <p:cNvPr id="3" name="Content Placeholder 2">
            <a:extLst>
              <a:ext uri="{FF2B5EF4-FFF2-40B4-BE49-F238E27FC236}">
                <a16:creationId xmlns:a16="http://schemas.microsoft.com/office/drawing/2014/main" id="{26464F1B-03EC-4927-96C3-1C9133815BBC}"/>
              </a:ext>
            </a:extLst>
          </p:cNvPr>
          <p:cNvSpPr>
            <a:spLocks noGrp="1"/>
          </p:cNvSpPr>
          <p:nvPr>
            <p:ph idx="1"/>
          </p:nvPr>
        </p:nvSpPr>
        <p:spPr>
          <a:xfrm>
            <a:off x="201769" y="1056068"/>
            <a:ext cx="11530885" cy="5602310"/>
          </a:xfrm>
        </p:spPr>
        <p:txBody>
          <a:bodyPr/>
          <a:lstStyle/>
          <a:p>
            <a:pPr>
              <a:lnSpc>
                <a:spcPct val="150000"/>
              </a:lnSpc>
            </a:pPr>
            <a:r>
              <a:rPr lang="fa-IR" dirty="0"/>
              <a:t> اگه نال ریترن کنید مجبورید همیشه چک کنید مقدار نال هست یا نه، ممکنه یادتون بره این چک کردن و ... . مثلا این جا اگه </a:t>
            </a:r>
            <a:r>
              <a:rPr lang="en-US" dirty="0" err="1"/>
              <a:t>persistantStore</a:t>
            </a:r>
            <a:r>
              <a:rPr lang="fa-IR" dirty="0"/>
              <a:t> نال باشه چی؟ تو ران تایم </a:t>
            </a:r>
            <a:r>
              <a:rPr lang="en-US" dirty="0" err="1"/>
              <a:t>nullPointerException</a:t>
            </a:r>
            <a:r>
              <a:rPr lang="fa-IR" dirty="0"/>
              <a:t> پرتاب میشه و اصلا خوب نیست. </a:t>
            </a:r>
            <a:r>
              <a:rPr lang="fa-IR" b="1" dirty="0"/>
              <a:t>بهتره به جای ریترن نال، </a:t>
            </a:r>
            <a:r>
              <a:rPr lang="en-US" b="1" dirty="0"/>
              <a:t>exception</a:t>
            </a:r>
            <a:r>
              <a:rPr lang="fa-IR" b="1" dirty="0"/>
              <a:t> پرتاب کنید یا مثل بحث قبلی از </a:t>
            </a:r>
            <a:r>
              <a:rPr lang="en-US" b="1" dirty="0"/>
              <a:t>Special Case object</a:t>
            </a:r>
            <a:r>
              <a:rPr lang="fa-IR" b="1" dirty="0"/>
              <a:t> استفاده کنید.</a:t>
            </a:r>
          </a:p>
          <a:p>
            <a:pPr>
              <a:lnSpc>
                <a:spcPct val="150000"/>
              </a:lnSpc>
            </a:pPr>
            <a:r>
              <a:rPr lang="fa-IR" b="1" dirty="0"/>
              <a:t>اگر از یک </a:t>
            </a:r>
            <a:r>
              <a:rPr lang="en-US" b="1" dirty="0" err="1"/>
              <a:t>api</a:t>
            </a:r>
            <a:r>
              <a:rPr lang="fa-IR" b="1" dirty="0"/>
              <a:t> استفاده میکنید که ممکنه نال برگردونه، خودتون یه </a:t>
            </a:r>
            <a:r>
              <a:rPr lang="en-US" b="1" dirty="0"/>
              <a:t>wrapper</a:t>
            </a:r>
            <a:r>
              <a:rPr lang="fa-IR" b="1" dirty="0"/>
              <a:t> درست کنید واسش و داخل اون این حالت رو چک کنید و </a:t>
            </a:r>
            <a:r>
              <a:rPr lang="en-US" b="1" dirty="0"/>
              <a:t>exception</a:t>
            </a:r>
            <a:r>
              <a:rPr lang="fa-IR" b="1" dirty="0"/>
              <a:t> پرتاب کنید یا یک </a:t>
            </a:r>
            <a:r>
              <a:rPr lang="en-US" b="1" dirty="0"/>
              <a:t>special case object</a:t>
            </a:r>
            <a:r>
              <a:rPr lang="fa-IR" b="1" dirty="0"/>
              <a:t> ریترن کنید.</a:t>
            </a:r>
          </a:p>
          <a:p>
            <a:pPr>
              <a:lnSpc>
                <a:spcPct val="150000"/>
              </a:lnSpc>
            </a:pPr>
            <a:endParaRPr lang="en-US" dirty="0"/>
          </a:p>
        </p:txBody>
      </p:sp>
      <p:sp>
        <p:nvSpPr>
          <p:cNvPr id="4" name="Footer Placeholder 3">
            <a:extLst>
              <a:ext uri="{FF2B5EF4-FFF2-40B4-BE49-F238E27FC236}">
                <a16:creationId xmlns:a16="http://schemas.microsoft.com/office/drawing/2014/main" id="{D419D398-A26E-4338-87B3-60DCC416914A}"/>
              </a:ext>
            </a:extLst>
          </p:cNvPr>
          <p:cNvSpPr>
            <a:spLocks noGrp="1"/>
          </p:cNvSpPr>
          <p:nvPr>
            <p:ph type="ftr" sz="quarter" idx="11"/>
          </p:nvPr>
        </p:nvSpPr>
        <p:spPr/>
        <p:txBody>
          <a:bodyPr/>
          <a:lstStyle/>
          <a:p>
            <a:r>
              <a:rPr lang="en-US"/>
              <a:t>Author: Hamed Damirchi</a:t>
            </a:r>
          </a:p>
        </p:txBody>
      </p:sp>
    </p:spTree>
    <p:extLst>
      <p:ext uri="{BB962C8B-B14F-4D97-AF65-F5344CB8AC3E}">
        <p14:creationId xmlns:p14="http://schemas.microsoft.com/office/powerpoint/2010/main" val="319465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F162-8630-4804-864D-EE83E41ED151}"/>
              </a:ext>
            </a:extLst>
          </p:cNvPr>
          <p:cNvSpPr>
            <a:spLocks noGrp="1"/>
          </p:cNvSpPr>
          <p:nvPr>
            <p:ph type="title"/>
          </p:nvPr>
        </p:nvSpPr>
        <p:spPr/>
        <p:txBody>
          <a:bodyPr/>
          <a:lstStyle/>
          <a:p>
            <a:r>
              <a:rPr lang="en-US" dirty="0"/>
              <a:t>NULL</a:t>
            </a:r>
            <a:r>
              <a:rPr lang="fa-IR" dirty="0"/>
              <a:t> ریترن نکنید – مثال جایگزین</a:t>
            </a:r>
            <a:endParaRPr lang="en-US" dirty="0"/>
          </a:p>
        </p:txBody>
      </p:sp>
      <p:sp>
        <p:nvSpPr>
          <p:cNvPr id="3" name="Content Placeholder 2">
            <a:extLst>
              <a:ext uri="{FF2B5EF4-FFF2-40B4-BE49-F238E27FC236}">
                <a16:creationId xmlns:a16="http://schemas.microsoft.com/office/drawing/2014/main" id="{8ED7A455-87D7-4811-AF41-F4C50D1EAE72}"/>
              </a:ext>
            </a:extLst>
          </p:cNvPr>
          <p:cNvSpPr>
            <a:spLocks noGrp="1"/>
          </p:cNvSpPr>
          <p:nvPr>
            <p:ph idx="1"/>
          </p:nvPr>
        </p:nvSpPr>
        <p:spPr>
          <a:xfrm>
            <a:off x="838200" y="1056068"/>
            <a:ext cx="10894454" cy="5602310"/>
          </a:xfrm>
        </p:spPr>
        <p:txBody>
          <a:bodyPr/>
          <a:lstStyle/>
          <a:p>
            <a:r>
              <a:rPr lang="fa-IR" dirty="0"/>
              <a:t>به جای این کد:</a:t>
            </a:r>
          </a:p>
          <a:p>
            <a:endParaRPr lang="fa-IR" dirty="0"/>
          </a:p>
          <a:p>
            <a:endParaRPr lang="fa-IR" dirty="0"/>
          </a:p>
          <a:p>
            <a:endParaRPr lang="fa-IR" dirty="0"/>
          </a:p>
          <a:p>
            <a:r>
              <a:rPr lang="fa-IR" dirty="0"/>
              <a:t>بهتره از این کد استفاده کنید:</a:t>
            </a:r>
          </a:p>
          <a:p>
            <a:endParaRPr lang="fa-IR" dirty="0"/>
          </a:p>
          <a:p>
            <a:endParaRPr lang="fa-IR" dirty="0"/>
          </a:p>
          <a:p>
            <a:r>
              <a:rPr lang="fa-IR" dirty="0"/>
              <a:t>و تعریف تابع </a:t>
            </a:r>
            <a:r>
              <a:rPr lang="en-US" dirty="0" err="1"/>
              <a:t>getEmployees</a:t>
            </a:r>
            <a:r>
              <a:rPr lang="en-US" dirty="0"/>
              <a:t>()</a:t>
            </a:r>
            <a:r>
              <a:rPr lang="fa-IR" dirty="0"/>
              <a:t> رو</a:t>
            </a:r>
            <a:br>
              <a:rPr lang="fa-IR" dirty="0"/>
            </a:br>
            <a:r>
              <a:rPr lang="fa-IR" dirty="0"/>
              <a:t>عوض کنید:</a:t>
            </a:r>
          </a:p>
        </p:txBody>
      </p:sp>
      <p:sp>
        <p:nvSpPr>
          <p:cNvPr id="4" name="Footer Placeholder 3">
            <a:extLst>
              <a:ext uri="{FF2B5EF4-FFF2-40B4-BE49-F238E27FC236}">
                <a16:creationId xmlns:a16="http://schemas.microsoft.com/office/drawing/2014/main" id="{920AE05A-B87C-4089-A80C-5FC80E70FF9C}"/>
              </a:ext>
            </a:extLst>
          </p:cNvPr>
          <p:cNvSpPr>
            <a:spLocks noGrp="1"/>
          </p:cNvSpPr>
          <p:nvPr>
            <p:ph type="ftr" sz="quarter" idx="11"/>
          </p:nvPr>
        </p:nvSpPr>
        <p:spPr/>
        <p:txBody>
          <a:bodyPr/>
          <a:lstStyle/>
          <a:p>
            <a:r>
              <a:rPr lang="en-US"/>
              <a:t>Author: Hamed Damirchi</a:t>
            </a:r>
          </a:p>
        </p:txBody>
      </p:sp>
      <p:pic>
        <p:nvPicPr>
          <p:cNvPr id="6" name="Picture 5">
            <a:extLst>
              <a:ext uri="{FF2B5EF4-FFF2-40B4-BE49-F238E27FC236}">
                <a16:creationId xmlns:a16="http://schemas.microsoft.com/office/drawing/2014/main" id="{A1BEBDCE-6FA0-4DEC-BB46-60B4BDC8E1C2}"/>
              </a:ext>
            </a:extLst>
          </p:cNvPr>
          <p:cNvPicPr>
            <a:picLocks noChangeAspect="1"/>
          </p:cNvPicPr>
          <p:nvPr/>
        </p:nvPicPr>
        <p:blipFill>
          <a:blip r:embed="rId2"/>
          <a:stretch>
            <a:fillRect/>
          </a:stretch>
        </p:blipFill>
        <p:spPr>
          <a:xfrm>
            <a:off x="864946" y="1056068"/>
            <a:ext cx="6304840" cy="2038824"/>
          </a:xfrm>
          <a:prstGeom prst="rect">
            <a:avLst/>
          </a:prstGeom>
        </p:spPr>
      </p:pic>
      <p:pic>
        <p:nvPicPr>
          <p:cNvPr id="8" name="Picture 7">
            <a:extLst>
              <a:ext uri="{FF2B5EF4-FFF2-40B4-BE49-F238E27FC236}">
                <a16:creationId xmlns:a16="http://schemas.microsoft.com/office/drawing/2014/main" id="{11CEAECE-6FF2-4F8D-8AF8-DFB283E11147}"/>
              </a:ext>
            </a:extLst>
          </p:cNvPr>
          <p:cNvPicPr>
            <a:picLocks noChangeAspect="1"/>
          </p:cNvPicPr>
          <p:nvPr/>
        </p:nvPicPr>
        <p:blipFill>
          <a:blip r:embed="rId3"/>
          <a:stretch>
            <a:fillRect/>
          </a:stretch>
        </p:blipFill>
        <p:spPr>
          <a:xfrm>
            <a:off x="838199" y="3223721"/>
            <a:ext cx="6778469" cy="1573362"/>
          </a:xfrm>
          <a:prstGeom prst="rect">
            <a:avLst/>
          </a:prstGeom>
        </p:spPr>
      </p:pic>
      <p:pic>
        <p:nvPicPr>
          <p:cNvPr id="10" name="Picture 9">
            <a:extLst>
              <a:ext uri="{FF2B5EF4-FFF2-40B4-BE49-F238E27FC236}">
                <a16:creationId xmlns:a16="http://schemas.microsoft.com/office/drawing/2014/main" id="{BE03ED85-3A19-4EBE-8ED0-E1A59089679A}"/>
              </a:ext>
            </a:extLst>
          </p:cNvPr>
          <p:cNvPicPr>
            <a:picLocks noChangeAspect="1"/>
          </p:cNvPicPr>
          <p:nvPr/>
        </p:nvPicPr>
        <p:blipFill>
          <a:blip r:embed="rId4"/>
          <a:stretch>
            <a:fillRect/>
          </a:stretch>
        </p:blipFill>
        <p:spPr>
          <a:xfrm>
            <a:off x="864946" y="5154544"/>
            <a:ext cx="6593443" cy="1381483"/>
          </a:xfrm>
          <a:prstGeom prst="rect">
            <a:avLst/>
          </a:prstGeom>
        </p:spPr>
      </p:pic>
    </p:spTree>
    <p:extLst>
      <p:ext uri="{BB962C8B-B14F-4D97-AF65-F5344CB8AC3E}">
        <p14:creationId xmlns:p14="http://schemas.microsoft.com/office/powerpoint/2010/main" val="3585103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770E-7756-4FAB-AFB3-6813E6DE3A74}"/>
              </a:ext>
            </a:extLst>
          </p:cNvPr>
          <p:cNvSpPr>
            <a:spLocks noGrp="1"/>
          </p:cNvSpPr>
          <p:nvPr>
            <p:ph type="title"/>
          </p:nvPr>
        </p:nvSpPr>
        <p:spPr/>
        <p:txBody>
          <a:bodyPr/>
          <a:lstStyle/>
          <a:p>
            <a:r>
              <a:rPr lang="en-US" dirty="0"/>
              <a:t>NULL</a:t>
            </a:r>
            <a:r>
              <a:rPr lang="fa-IR" dirty="0"/>
              <a:t> پاس ندید</a:t>
            </a:r>
            <a:endParaRPr lang="en-US" dirty="0"/>
          </a:p>
        </p:txBody>
      </p:sp>
      <p:sp>
        <p:nvSpPr>
          <p:cNvPr id="3" name="Content Placeholder 2">
            <a:extLst>
              <a:ext uri="{FF2B5EF4-FFF2-40B4-BE49-F238E27FC236}">
                <a16:creationId xmlns:a16="http://schemas.microsoft.com/office/drawing/2014/main" id="{7C9B3662-0D54-4502-A31F-846503FEA73C}"/>
              </a:ext>
            </a:extLst>
          </p:cNvPr>
          <p:cNvSpPr>
            <a:spLocks noGrp="1"/>
          </p:cNvSpPr>
          <p:nvPr>
            <p:ph idx="1"/>
          </p:nvPr>
        </p:nvSpPr>
        <p:spPr/>
        <p:txBody>
          <a:bodyPr/>
          <a:lstStyle/>
          <a:p>
            <a:r>
              <a:rPr lang="en-US" dirty="0"/>
              <a:t>Return</a:t>
            </a:r>
            <a:r>
              <a:rPr lang="fa-IR" dirty="0"/>
              <a:t> کردن مقدار نال بده، اما پاس دادن نال به یه تابع بدتره!</a:t>
            </a:r>
          </a:p>
          <a:p>
            <a:r>
              <a:rPr lang="fa-IR" dirty="0"/>
              <a:t>هیچ موقع نال پاس ندید، مگر این که دارید از یه </a:t>
            </a:r>
            <a:r>
              <a:rPr lang="en-US" dirty="0" err="1"/>
              <a:t>api</a:t>
            </a:r>
            <a:r>
              <a:rPr lang="fa-IR" dirty="0"/>
              <a:t> خارجی استفاده میکنید و مجبورید.</a:t>
            </a:r>
          </a:p>
          <a:p>
            <a:r>
              <a:rPr lang="fa-IR" dirty="0"/>
              <a:t>فرض کنید این تابع رو داریم:</a:t>
            </a:r>
          </a:p>
          <a:p>
            <a:endParaRPr lang="fa-IR" dirty="0"/>
          </a:p>
          <a:p>
            <a:endParaRPr lang="fa-IR" dirty="0"/>
          </a:p>
          <a:p>
            <a:endParaRPr lang="fa-IR" dirty="0"/>
          </a:p>
          <a:p>
            <a:r>
              <a:rPr lang="fa-IR" dirty="0"/>
              <a:t>و این جوری کال میکنیم:</a:t>
            </a:r>
          </a:p>
          <a:p>
            <a:endParaRPr lang="fa-IR" dirty="0"/>
          </a:p>
          <a:p>
            <a:endParaRPr lang="fa-IR" dirty="0"/>
          </a:p>
          <a:p>
            <a:r>
              <a:rPr lang="fa-IR" dirty="0"/>
              <a:t>بله! </a:t>
            </a:r>
            <a:r>
              <a:rPr lang="en-US" dirty="0"/>
              <a:t>Null pointer exception </a:t>
            </a:r>
            <a:r>
              <a:rPr lang="fa-IR" dirty="0"/>
              <a:t> پرتاب میشه!</a:t>
            </a:r>
          </a:p>
          <a:p>
            <a:endParaRPr lang="fa-IR" dirty="0"/>
          </a:p>
          <a:p>
            <a:endParaRPr lang="fa-IR" dirty="0"/>
          </a:p>
          <a:p>
            <a:endParaRPr lang="fa-IR" dirty="0"/>
          </a:p>
          <a:p>
            <a:endParaRPr lang="en-US" dirty="0"/>
          </a:p>
        </p:txBody>
      </p:sp>
      <p:sp>
        <p:nvSpPr>
          <p:cNvPr id="4" name="Footer Placeholder 3">
            <a:extLst>
              <a:ext uri="{FF2B5EF4-FFF2-40B4-BE49-F238E27FC236}">
                <a16:creationId xmlns:a16="http://schemas.microsoft.com/office/drawing/2014/main" id="{4E5AEF2E-9273-44C5-AF80-46529165C494}"/>
              </a:ext>
            </a:extLst>
          </p:cNvPr>
          <p:cNvSpPr>
            <a:spLocks noGrp="1"/>
          </p:cNvSpPr>
          <p:nvPr>
            <p:ph type="ftr" sz="quarter" idx="11"/>
          </p:nvPr>
        </p:nvSpPr>
        <p:spPr/>
        <p:txBody>
          <a:bodyPr/>
          <a:lstStyle/>
          <a:p>
            <a:r>
              <a:rPr lang="en-US"/>
              <a:t>Author: Hamed Damirchi</a:t>
            </a:r>
          </a:p>
        </p:txBody>
      </p:sp>
      <p:pic>
        <p:nvPicPr>
          <p:cNvPr id="6" name="Picture 5">
            <a:extLst>
              <a:ext uri="{FF2B5EF4-FFF2-40B4-BE49-F238E27FC236}">
                <a16:creationId xmlns:a16="http://schemas.microsoft.com/office/drawing/2014/main" id="{1A05C203-6803-4F6B-9C30-55D7A94D6535}"/>
              </a:ext>
            </a:extLst>
          </p:cNvPr>
          <p:cNvPicPr>
            <a:picLocks noChangeAspect="1"/>
          </p:cNvPicPr>
          <p:nvPr/>
        </p:nvPicPr>
        <p:blipFill>
          <a:blip r:embed="rId2"/>
          <a:stretch>
            <a:fillRect/>
          </a:stretch>
        </p:blipFill>
        <p:spPr>
          <a:xfrm>
            <a:off x="838200" y="2355762"/>
            <a:ext cx="7512661" cy="2146475"/>
          </a:xfrm>
          <a:prstGeom prst="rect">
            <a:avLst/>
          </a:prstGeom>
        </p:spPr>
      </p:pic>
      <p:pic>
        <p:nvPicPr>
          <p:cNvPr id="8" name="Picture 7">
            <a:extLst>
              <a:ext uri="{FF2B5EF4-FFF2-40B4-BE49-F238E27FC236}">
                <a16:creationId xmlns:a16="http://schemas.microsoft.com/office/drawing/2014/main" id="{81F12856-8C5B-4EE9-83AA-C6D02C4FC73C}"/>
              </a:ext>
            </a:extLst>
          </p:cNvPr>
          <p:cNvPicPr>
            <a:picLocks noChangeAspect="1"/>
          </p:cNvPicPr>
          <p:nvPr/>
        </p:nvPicPr>
        <p:blipFill>
          <a:blip r:embed="rId3"/>
          <a:stretch>
            <a:fillRect/>
          </a:stretch>
        </p:blipFill>
        <p:spPr>
          <a:xfrm>
            <a:off x="838200" y="4598660"/>
            <a:ext cx="8512017" cy="673338"/>
          </a:xfrm>
          <a:prstGeom prst="rect">
            <a:avLst/>
          </a:prstGeom>
        </p:spPr>
      </p:pic>
    </p:spTree>
    <p:extLst>
      <p:ext uri="{BB962C8B-B14F-4D97-AF65-F5344CB8AC3E}">
        <p14:creationId xmlns:p14="http://schemas.microsoft.com/office/powerpoint/2010/main" val="1718000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مقدمه</a:t>
            </a:r>
            <a:endParaRPr lang="en-US" dirty="0"/>
          </a:p>
        </p:txBody>
      </p:sp>
      <p:sp>
        <p:nvSpPr>
          <p:cNvPr id="3" name="Content Placeholder 2"/>
          <p:cNvSpPr>
            <a:spLocks noGrp="1"/>
          </p:cNvSpPr>
          <p:nvPr>
            <p:ph idx="1"/>
          </p:nvPr>
        </p:nvSpPr>
        <p:spPr/>
        <p:txBody>
          <a:bodyPr/>
          <a:lstStyle/>
          <a:p>
            <a:pPr>
              <a:lnSpc>
                <a:spcPct val="150000"/>
              </a:lnSpc>
            </a:pPr>
            <a:r>
              <a:rPr lang="fa-IR" dirty="0"/>
              <a:t>خیلی وقتا خوندن کد و نگهداریش به خاطر </a:t>
            </a:r>
            <a:r>
              <a:rPr lang="en-US" dirty="0"/>
              <a:t>error handling</a:t>
            </a:r>
            <a:r>
              <a:rPr lang="fa-IR" dirty="0"/>
              <a:t> های پراکنده که استفاده شده، سخت میشه.</a:t>
            </a:r>
          </a:p>
          <a:p>
            <a:pPr>
              <a:lnSpc>
                <a:spcPct val="150000"/>
              </a:lnSpc>
            </a:pPr>
            <a:r>
              <a:rPr lang="en-US" dirty="0"/>
              <a:t>Error handling</a:t>
            </a:r>
            <a:r>
              <a:rPr lang="fa-IR" dirty="0"/>
              <a:t> مهمه، اما اگر باعث مبهم شدن و ناخوانا تر شدن کد بشه، اشتباهه!</a:t>
            </a:r>
          </a:p>
          <a:p>
            <a:pPr>
              <a:lnSpc>
                <a:spcPct val="150000"/>
              </a:lnSpc>
            </a:pPr>
            <a:r>
              <a:rPr lang="fa-IR" dirty="0"/>
              <a:t>تو این بخش قراره یاد بگیریم چطور </a:t>
            </a:r>
            <a:r>
              <a:rPr lang="en-US" dirty="0"/>
              <a:t>error handling</a:t>
            </a:r>
            <a:r>
              <a:rPr lang="fa-IR" dirty="0"/>
              <a:t> رو بنویسیم، به طوری که به تمیز بودن و </a:t>
            </a:r>
            <a:r>
              <a:rPr lang="en-US" dirty="0"/>
              <a:t>robust</a:t>
            </a:r>
            <a:r>
              <a:rPr lang="fa-IR" dirty="0"/>
              <a:t> بودن کد لطمه ای وارد نشه.</a:t>
            </a:r>
          </a:p>
          <a:p>
            <a:pPr>
              <a:lnSpc>
                <a:spcPct val="150000"/>
              </a:lnSpc>
            </a:pPr>
            <a:endParaRPr lang="fa-IR" dirty="0"/>
          </a:p>
        </p:txBody>
      </p:sp>
      <p:sp>
        <p:nvSpPr>
          <p:cNvPr id="4" name="Footer Placeholder 3"/>
          <p:cNvSpPr>
            <a:spLocks noGrp="1"/>
          </p:cNvSpPr>
          <p:nvPr>
            <p:ph type="ftr" sz="quarter" idx="11"/>
          </p:nvPr>
        </p:nvSpPr>
        <p:spPr/>
        <p:txBody>
          <a:bodyPr/>
          <a:lstStyle/>
          <a:p>
            <a:r>
              <a:rPr lang="en-US"/>
              <a:t>Author: Hamed Damirchi</a:t>
            </a:r>
          </a:p>
        </p:txBody>
      </p:sp>
    </p:spTree>
    <p:extLst>
      <p:ext uri="{BB962C8B-B14F-4D97-AF65-F5344CB8AC3E}">
        <p14:creationId xmlns:p14="http://schemas.microsoft.com/office/powerpoint/2010/main" val="2402233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B50F8-B1FD-4899-B8A7-C5FAE5BE2E44}"/>
              </a:ext>
            </a:extLst>
          </p:cNvPr>
          <p:cNvSpPr>
            <a:spLocks noGrp="1"/>
          </p:cNvSpPr>
          <p:nvPr>
            <p:ph idx="1"/>
          </p:nvPr>
        </p:nvSpPr>
        <p:spPr>
          <a:xfrm>
            <a:off x="838200" y="504534"/>
            <a:ext cx="10894454" cy="6153844"/>
          </a:xfrm>
        </p:spPr>
        <p:txBody>
          <a:bodyPr/>
          <a:lstStyle/>
          <a:p>
            <a:r>
              <a:rPr lang="fa-IR" dirty="0"/>
              <a:t>شاید با خودتون بگید خب این طوری هندل میکنیم:</a:t>
            </a:r>
          </a:p>
          <a:p>
            <a:endParaRPr lang="fa-IR" dirty="0"/>
          </a:p>
          <a:p>
            <a:endParaRPr lang="fa-IR" dirty="0"/>
          </a:p>
          <a:p>
            <a:endParaRPr lang="fa-IR" dirty="0"/>
          </a:p>
          <a:p>
            <a:endParaRPr lang="fa-IR" dirty="0"/>
          </a:p>
          <a:p>
            <a:endParaRPr lang="en-US" dirty="0"/>
          </a:p>
          <a:p>
            <a:pPr>
              <a:lnSpc>
                <a:spcPct val="150000"/>
              </a:lnSpc>
            </a:pPr>
            <a:r>
              <a:rPr lang="fa-IR" dirty="0"/>
              <a:t>درسته این بهتر از پرتاب کردن </a:t>
            </a:r>
            <a:r>
              <a:rPr lang="en-US" dirty="0"/>
              <a:t>null pointer exception</a:t>
            </a:r>
            <a:r>
              <a:rPr lang="fa-IR" dirty="0"/>
              <a:t> هست، اما یادتون نره، به هر حال باید یه هندلر واسه </a:t>
            </a:r>
            <a:r>
              <a:rPr lang="en-US" dirty="0" err="1"/>
              <a:t>InvalidArgumentException</a:t>
            </a:r>
            <a:r>
              <a:rPr lang="fa-IR" dirty="0"/>
              <a:t> تعریف کنیم. این هندلر قراره چی کار کنه دقیقا؟</a:t>
            </a:r>
          </a:p>
          <a:p>
            <a:pPr>
              <a:lnSpc>
                <a:spcPct val="150000"/>
              </a:lnSpc>
            </a:pPr>
            <a:r>
              <a:rPr lang="fa-IR" dirty="0"/>
              <a:t>استفاده از </a:t>
            </a:r>
            <a:r>
              <a:rPr lang="en-US" dirty="0"/>
              <a:t>assert</a:t>
            </a:r>
            <a:r>
              <a:rPr lang="fa-IR" dirty="0"/>
              <a:t> هم همینطو، به هر حال در صورت مسئله تفاوتی ایجاد نمیشه</a:t>
            </a:r>
          </a:p>
          <a:p>
            <a:pPr>
              <a:lnSpc>
                <a:spcPct val="150000"/>
              </a:lnSpc>
            </a:pPr>
            <a:r>
              <a:rPr lang="fa-IR" dirty="0"/>
              <a:t>پس بهتره کلا نال پاس ندید که درگیر این داستانا نشید!</a:t>
            </a:r>
            <a:endParaRPr lang="en-US" dirty="0"/>
          </a:p>
        </p:txBody>
      </p:sp>
      <p:sp>
        <p:nvSpPr>
          <p:cNvPr id="4" name="Footer Placeholder 3">
            <a:extLst>
              <a:ext uri="{FF2B5EF4-FFF2-40B4-BE49-F238E27FC236}">
                <a16:creationId xmlns:a16="http://schemas.microsoft.com/office/drawing/2014/main" id="{6057D7DD-7F8B-4F62-A2AE-BDAFF309F41F}"/>
              </a:ext>
            </a:extLst>
          </p:cNvPr>
          <p:cNvSpPr>
            <a:spLocks noGrp="1"/>
          </p:cNvSpPr>
          <p:nvPr>
            <p:ph type="ftr" sz="quarter" idx="11"/>
          </p:nvPr>
        </p:nvSpPr>
        <p:spPr/>
        <p:txBody>
          <a:bodyPr/>
          <a:lstStyle/>
          <a:p>
            <a:r>
              <a:rPr lang="en-US"/>
              <a:t>Author: Hamed Damirchi</a:t>
            </a:r>
          </a:p>
        </p:txBody>
      </p:sp>
      <p:pic>
        <p:nvPicPr>
          <p:cNvPr id="6" name="Picture 5">
            <a:extLst>
              <a:ext uri="{FF2B5EF4-FFF2-40B4-BE49-F238E27FC236}">
                <a16:creationId xmlns:a16="http://schemas.microsoft.com/office/drawing/2014/main" id="{9ADB1527-1028-4174-9BD2-B40953425AD3}"/>
              </a:ext>
            </a:extLst>
          </p:cNvPr>
          <p:cNvPicPr>
            <a:picLocks noChangeAspect="1"/>
          </p:cNvPicPr>
          <p:nvPr/>
        </p:nvPicPr>
        <p:blipFill>
          <a:blip r:embed="rId2"/>
          <a:stretch>
            <a:fillRect/>
          </a:stretch>
        </p:blipFill>
        <p:spPr>
          <a:xfrm>
            <a:off x="728950" y="1058190"/>
            <a:ext cx="8365637" cy="2050769"/>
          </a:xfrm>
          <a:prstGeom prst="rect">
            <a:avLst/>
          </a:prstGeom>
        </p:spPr>
      </p:pic>
    </p:spTree>
    <p:extLst>
      <p:ext uri="{BB962C8B-B14F-4D97-AF65-F5344CB8AC3E}">
        <p14:creationId xmlns:p14="http://schemas.microsoft.com/office/powerpoint/2010/main" val="2368544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4FE7-42EB-4FD8-83F0-A7E18376775D}"/>
              </a:ext>
            </a:extLst>
          </p:cNvPr>
          <p:cNvSpPr>
            <a:spLocks noGrp="1"/>
          </p:cNvSpPr>
          <p:nvPr>
            <p:ph type="title"/>
          </p:nvPr>
        </p:nvSpPr>
        <p:spPr/>
        <p:txBody>
          <a:bodyPr>
            <a:normAutofit/>
          </a:bodyPr>
          <a:lstStyle/>
          <a:p>
            <a:r>
              <a:rPr lang="fa-IR" dirty="0"/>
              <a:t>نتیجه گیری</a:t>
            </a:r>
            <a:endParaRPr lang="en-US" dirty="0"/>
          </a:p>
        </p:txBody>
      </p:sp>
      <p:sp>
        <p:nvSpPr>
          <p:cNvPr id="3" name="Content Placeholder 2">
            <a:extLst>
              <a:ext uri="{FF2B5EF4-FFF2-40B4-BE49-F238E27FC236}">
                <a16:creationId xmlns:a16="http://schemas.microsoft.com/office/drawing/2014/main" id="{69A32323-7B5F-4935-ADDA-915F2EBF24E3}"/>
              </a:ext>
            </a:extLst>
          </p:cNvPr>
          <p:cNvSpPr>
            <a:spLocks noGrp="1"/>
          </p:cNvSpPr>
          <p:nvPr>
            <p:ph idx="1"/>
          </p:nvPr>
        </p:nvSpPr>
        <p:spPr/>
        <p:txBody>
          <a:bodyPr/>
          <a:lstStyle/>
          <a:p>
            <a:pPr>
              <a:lnSpc>
                <a:spcPct val="150000"/>
              </a:lnSpc>
            </a:pPr>
            <a:r>
              <a:rPr lang="fa-IR" dirty="0"/>
              <a:t>کد تمیزدر عین خوانا بودن باید قدرتمند و قابل نگهداری باشه (ترجمه </a:t>
            </a:r>
            <a:r>
              <a:rPr lang="en-US" dirty="0"/>
              <a:t>robust</a:t>
            </a:r>
            <a:r>
              <a:rPr lang="fa-IR" dirty="0"/>
              <a:t>) و این دو هدف، متضاد هم نیستن. ما میتونیم با جدا کردن بخش منطق برنامه و بخش کنترل استثنا، کد های </a:t>
            </a:r>
            <a:r>
              <a:rPr lang="en-US" dirty="0"/>
              <a:t>robust</a:t>
            </a:r>
            <a:r>
              <a:rPr lang="fa-IR" dirty="0"/>
              <a:t> بنویسیم. با این کار قدم بزرگی در قابل نگهداری بودن برنامه خود برمیداریم.</a:t>
            </a:r>
          </a:p>
        </p:txBody>
      </p:sp>
      <p:sp>
        <p:nvSpPr>
          <p:cNvPr id="4" name="Footer Placeholder 3">
            <a:extLst>
              <a:ext uri="{FF2B5EF4-FFF2-40B4-BE49-F238E27FC236}">
                <a16:creationId xmlns:a16="http://schemas.microsoft.com/office/drawing/2014/main" id="{EFD3CB4F-0CA7-4DF9-B162-8A082AE2C757}"/>
              </a:ext>
            </a:extLst>
          </p:cNvPr>
          <p:cNvSpPr>
            <a:spLocks noGrp="1"/>
          </p:cNvSpPr>
          <p:nvPr>
            <p:ph type="ftr" sz="quarter" idx="11"/>
          </p:nvPr>
        </p:nvSpPr>
        <p:spPr/>
        <p:txBody>
          <a:bodyPr/>
          <a:lstStyle/>
          <a:p>
            <a:r>
              <a:rPr lang="en-US"/>
              <a:t>Author: Hamed Damirchi</a:t>
            </a:r>
          </a:p>
        </p:txBody>
      </p:sp>
    </p:spTree>
    <p:extLst>
      <p:ext uri="{BB962C8B-B14F-4D97-AF65-F5344CB8AC3E}">
        <p14:creationId xmlns:p14="http://schemas.microsoft.com/office/powerpoint/2010/main" val="1797774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E36C2C6-8140-46C4-9154-CF566AB46869}"/>
              </a:ext>
            </a:extLst>
          </p:cNvPr>
          <p:cNvSpPr>
            <a:spLocks noGrp="1"/>
          </p:cNvSpPr>
          <p:nvPr>
            <p:ph type="ftr" sz="quarter" idx="11"/>
          </p:nvPr>
        </p:nvSpPr>
        <p:spPr/>
        <p:txBody>
          <a:bodyPr/>
          <a:lstStyle/>
          <a:p>
            <a:r>
              <a:rPr lang="en-US"/>
              <a:t>Author: Hamed Damirchi</a:t>
            </a:r>
          </a:p>
        </p:txBody>
      </p:sp>
      <p:sp>
        <p:nvSpPr>
          <p:cNvPr id="5" name="TextBox 4">
            <a:extLst>
              <a:ext uri="{FF2B5EF4-FFF2-40B4-BE49-F238E27FC236}">
                <a16:creationId xmlns:a16="http://schemas.microsoft.com/office/drawing/2014/main" id="{DD765786-E854-417C-974E-C8C1763FE3D4}"/>
              </a:ext>
            </a:extLst>
          </p:cNvPr>
          <p:cNvSpPr txBox="1"/>
          <p:nvPr/>
        </p:nvSpPr>
        <p:spPr>
          <a:xfrm>
            <a:off x="1084811" y="2724181"/>
            <a:ext cx="9656618" cy="16312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dirty="0"/>
              <a:t>Author: Hamed </a:t>
            </a:r>
            <a:r>
              <a:rPr lang="en-US" sz="2500" dirty="0" err="1"/>
              <a:t>Damirchi</a:t>
            </a:r>
            <a:endParaRPr lang="en-US" sz="2500" dirty="0"/>
          </a:p>
          <a:p>
            <a:pPr algn="ctr"/>
            <a:r>
              <a:rPr lang="en-US" sz="2500" dirty="0">
                <a:hlinkClick r:id="rId2"/>
              </a:rPr>
              <a:t>hameddamirchi32@gmail.com</a:t>
            </a:r>
            <a:endParaRPr lang="en-US" sz="2500" dirty="0"/>
          </a:p>
          <a:p>
            <a:pPr algn="ctr"/>
            <a:r>
              <a:rPr lang="en-US" sz="2500" dirty="0"/>
              <a:t>github.com/hamed98</a:t>
            </a:r>
          </a:p>
          <a:p>
            <a:pPr algn="ctr"/>
            <a:r>
              <a:rPr lang="en-US" sz="2500" dirty="0"/>
              <a:t>linkedin.com/in/hamed-damirchi-ba4085178/</a:t>
            </a:r>
          </a:p>
        </p:txBody>
      </p:sp>
    </p:spTree>
    <p:extLst>
      <p:ext uri="{BB962C8B-B14F-4D97-AF65-F5344CB8AC3E}">
        <p14:creationId xmlns:p14="http://schemas.microsoft.com/office/powerpoint/2010/main" val="271159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9261-77EA-4A56-945D-E3E73BCA129E}"/>
              </a:ext>
            </a:extLst>
          </p:cNvPr>
          <p:cNvSpPr>
            <a:spLocks noGrp="1"/>
          </p:cNvSpPr>
          <p:nvPr>
            <p:ph type="title"/>
          </p:nvPr>
        </p:nvSpPr>
        <p:spPr/>
        <p:txBody>
          <a:bodyPr/>
          <a:lstStyle/>
          <a:p>
            <a:r>
              <a:rPr lang="fa-IR" dirty="0"/>
              <a:t>به جای کد خطا، از اکسپشن ها استفاده کنید</a:t>
            </a:r>
            <a:endParaRPr lang="en-US" dirty="0"/>
          </a:p>
        </p:txBody>
      </p:sp>
      <p:sp>
        <p:nvSpPr>
          <p:cNvPr id="3" name="Content Placeholder 2">
            <a:extLst>
              <a:ext uri="{FF2B5EF4-FFF2-40B4-BE49-F238E27FC236}">
                <a16:creationId xmlns:a16="http://schemas.microsoft.com/office/drawing/2014/main" id="{7A76AEC8-BCEA-4458-A257-C5158206EB14}"/>
              </a:ext>
            </a:extLst>
          </p:cNvPr>
          <p:cNvSpPr>
            <a:spLocks noGrp="1"/>
          </p:cNvSpPr>
          <p:nvPr>
            <p:ph idx="1"/>
          </p:nvPr>
        </p:nvSpPr>
        <p:spPr/>
        <p:txBody>
          <a:bodyPr/>
          <a:lstStyle/>
          <a:p>
            <a:r>
              <a:rPr lang="fa-IR" dirty="0"/>
              <a:t>قبلا، خیلی از زبان ها </a:t>
            </a:r>
            <a:r>
              <a:rPr lang="en-US" dirty="0"/>
              <a:t>Exception</a:t>
            </a:r>
            <a:r>
              <a:rPr lang="fa-IR" dirty="0"/>
              <a:t> نداشتن و واسه این که بگیم این جا خطا اتفاق افتاده، اینو با کد یا یه فلگ مشخص میکردیم و کلا مدیریت اکسپشن ها سخت بود. مثلا:</a:t>
            </a:r>
            <a:endParaRPr lang="en-US" dirty="0"/>
          </a:p>
        </p:txBody>
      </p:sp>
      <p:sp>
        <p:nvSpPr>
          <p:cNvPr id="4" name="Footer Placeholder 3">
            <a:extLst>
              <a:ext uri="{FF2B5EF4-FFF2-40B4-BE49-F238E27FC236}">
                <a16:creationId xmlns:a16="http://schemas.microsoft.com/office/drawing/2014/main" id="{06FE2957-4FAD-4445-8171-3C054CC9BCC3}"/>
              </a:ext>
            </a:extLst>
          </p:cNvPr>
          <p:cNvSpPr>
            <a:spLocks noGrp="1"/>
          </p:cNvSpPr>
          <p:nvPr>
            <p:ph type="ftr" sz="quarter" idx="11"/>
          </p:nvPr>
        </p:nvSpPr>
        <p:spPr/>
        <p:txBody>
          <a:bodyPr/>
          <a:lstStyle/>
          <a:p>
            <a:r>
              <a:rPr lang="en-US"/>
              <a:t>Author: Hamed Damirchi</a:t>
            </a:r>
          </a:p>
        </p:txBody>
      </p:sp>
      <p:pic>
        <p:nvPicPr>
          <p:cNvPr id="6" name="Picture 5">
            <a:extLst>
              <a:ext uri="{FF2B5EF4-FFF2-40B4-BE49-F238E27FC236}">
                <a16:creationId xmlns:a16="http://schemas.microsoft.com/office/drawing/2014/main" id="{DC5C0975-1BA7-4A05-BC74-4F77316BA654}"/>
              </a:ext>
            </a:extLst>
          </p:cNvPr>
          <p:cNvPicPr>
            <a:picLocks noChangeAspect="1"/>
          </p:cNvPicPr>
          <p:nvPr/>
        </p:nvPicPr>
        <p:blipFill>
          <a:blip r:embed="rId2"/>
          <a:stretch>
            <a:fillRect/>
          </a:stretch>
        </p:blipFill>
        <p:spPr>
          <a:xfrm>
            <a:off x="1084413" y="1838479"/>
            <a:ext cx="6596546" cy="4910051"/>
          </a:xfrm>
          <a:prstGeom prst="rect">
            <a:avLst/>
          </a:prstGeom>
        </p:spPr>
      </p:pic>
    </p:spTree>
    <p:extLst>
      <p:ext uri="{BB962C8B-B14F-4D97-AF65-F5344CB8AC3E}">
        <p14:creationId xmlns:p14="http://schemas.microsoft.com/office/powerpoint/2010/main" val="1253709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09A03B-1CE4-4B1D-8BA3-0A66DD2BEA64}"/>
              </a:ext>
            </a:extLst>
          </p:cNvPr>
          <p:cNvSpPr>
            <a:spLocks noGrp="1"/>
          </p:cNvSpPr>
          <p:nvPr>
            <p:ph idx="1"/>
          </p:nvPr>
        </p:nvSpPr>
        <p:spPr>
          <a:xfrm>
            <a:off x="838200" y="504534"/>
            <a:ext cx="10894454" cy="6153844"/>
          </a:xfrm>
        </p:spPr>
        <p:txBody>
          <a:bodyPr/>
          <a:lstStyle/>
          <a:p>
            <a:r>
              <a:rPr lang="fa-IR" dirty="0"/>
              <a:t>یه مشکل اساسی این نوع هندلینگ خطا، اینه که فراخوانی کننده تابع رو آشفته میکنه. چرا؟ چون باید بعد از کال کردن هر تابع، همه اکسپشن های ممکن رو هم چک کنه و خب ممکنه بعضیاش فراموش بشه</a:t>
            </a:r>
          </a:p>
          <a:p>
            <a:r>
              <a:rPr lang="fa-IR" dirty="0"/>
              <a:t>همچنین مشکل دیگه اینه که ارور هندلینگ با لاجیک قاطی میشه که اشتباهه.</a:t>
            </a:r>
          </a:p>
          <a:p>
            <a:r>
              <a:rPr lang="fa-IR" dirty="0"/>
              <a:t>اما اگر این اکسپشن </a:t>
            </a:r>
            <a:r>
              <a:rPr lang="en-US" dirty="0"/>
              <a:t>throw</a:t>
            </a:r>
            <a:r>
              <a:rPr lang="fa-IR" dirty="0"/>
              <a:t> بشه، کال کننده تابع از شر این مشکل ها خلاص میشه!</a:t>
            </a:r>
          </a:p>
          <a:p>
            <a:endParaRPr lang="fa-IR" dirty="0"/>
          </a:p>
          <a:p>
            <a:endParaRPr lang="fa-IR" dirty="0"/>
          </a:p>
          <a:p>
            <a:endParaRPr lang="fa-IR" dirty="0"/>
          </a:p>
          <a:p>
            <a:endParaRPr lang="fa-IR" dirty="0"/>
          </a:p>
          <a:p>
            <a:endParaRPr lang="fa-IR" dirty="0"/>
          </a:p>
          <a:p>
            <a:endParaRPr lang="fa-IR" dirty="0"/>
          </a:p>
          <a:p>
            <a:endParaRPr lang="fa-IR" dirty="0"/>
          </a:p>
          <a:p>
            <a:endParaRPr lang="en-US" dirty="0"/>
          </a:p>
        </p:txBody>
      </p:sp>
      <p:sp>
        <p:nvSpPr>
          <p:cNvPr id="4" name="Footer Placeholder 3">
            <a:extLst>
              <a:ext uri="{FF2B5EF4-FFF2-40B4-BE49-F238E27FC236}">
                <a16:creationId xmlns:a16="http://schemas.microsoft.com/office/drawing/2014/main" id="{8D80C525-DDA2-4D67-BA12-C93EC37178DF}"/>
              </a:ext>
            </a:extLst>
          </p:cNvPr>
          <p:cNvSpPr>
            <a:spLocks noGrp="1"/>
          </p:cNvSpPr>
          <p:nvPr>
            <p:ph type="ftr" sz="quarter" idx="11"/>
          </p:nvPr>
        </p:nvSpPr>
        <p:spPr/>
        <p:txBody>
          <a:bodyPr/>
          <a:lstStyle/>
          <a:p>
            <a:r>
              <a:rPr lang="en-US"/>
              <a:t>Author: Hamed Damirchi</a:t>
            </a:r>
          </a:p>
        </p:txBody>
      </p:sp>
      <p:pic>
        <p:nvPicPr>
          <p:cNvPr id="6" name="Picture 5">
            <a:extLst>
              <a:ext uri="{FF2B5EF4-FFF2-40B4-BE49-F238E27FC236}">
                <a16:creationId xmlns:a16="http://schemas.microsoft.com/office/drawing/2014/main" id="{EEB0E8CE-716B-43DC-89FC-ED081E82D009}"/>
              </a:ext>
            </a:extLst>
          </p:cNvPr>
          <p:cNvPicPr>
            <a:picLocks noChangeAspect="1"/>
          </p:cNvPicPr>
          <p:nvPr/>
        </p:nvPicPr>
        <p:blipFill>
          <a:blip r:embed="rId2"/>
          <a:stretch>
            <a:fillRect/>
          </a:stretch>
        </p:blipFill>
        <p:spPr>
          <a:xfrm>
            <a:off x="1205783" y="2320734"/>
            <a:ext cx="5229228" cy="2757703"/>
          </a:xfrm>
          <a:prstGeom prst="rect">
            <a:avLst/>
          </a:prstGeom>
        </p:spPr>
      </p:pic>
    </p:spTree>
    <p:extLst>
      <p:ext uri="{BB962C8B-B14F-4D97-AF65-F5344CB8AC3E}">
        <p14:creationId xmlns:p14="http://schemas.microsoft.com/office/powerpoint/2010/main" val="219200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60E039A-9A44-49FD-B468-B9D5759EE770}"/>
              </a:ext>
            </a:extLst>
          </p:cNvPr>
          <p:cNvSpPr>
            <a:spLocks noGrp="1"/>
          </p:cNvSpPr>
          <p:nvPr>
            <p:ph type="ftr" sz="quarter" idx="11"/>
          </p:nvPr>
        </p:nvSpPr>
        <p:spPr/>
        <p:txBody>
          <a:bodyPr/>
          <a:lstStyle/>
          <a:p>
            <a:r>
              <a:rPr lang="en-US"/>
              <a:t>Author: Hamed Damirchi</a:t>
            </a:r>
          </a:p>
        </p:txBody>
      </p:sp>
      <p:sp>
        <p:nvSpPr>
          <p:cNvPr id="10" name="Content Placeholder 9">
            <a:extLst>
              <a:ext uri="{FF2B5EF4-FFF2-40B4-BE49-F238E27FC236}">
                <a16:creationId xmlns:a16="http://schemas.microsoft.com/office/drawing/2014/main" id="{6BA903CA-18EB-45E3-A495-EF4D33EE0CD0}"/>
              </a:ext>
            </a:extLst>
          </p:cNvPr>
          <p:cNvSpPr>
            <a:spLocks noGrp="1"/>
          </p:cNvSpPr>
          <p:nvPr>
            <p:ph idx="1"/>
          </p:nvPr>
        </p:nvSpPr>
        <p:spPr>
          <a:xfrm>
            <a:off x="838200" y="504534"/>
            <a:ext cx="10894454" cy="6153844"/>
          </a:xfrm>
        </p:spPr>
        <p:txBody>
          <a:bodyPr/>
          <a:lstStyle/>
          <a:p>
            <a:endParaRPr lang="fa-IR" dirty="0"/>
          </a:p>
          <a:p>
            <a:endParaRPr lang="fa-IR" dirty="0"/>
          </a:p>
          <a:p>
            <a:endParaRPr lang="fa-IR" dirty="0"/>
          </a:p>
          <a:p>
            <a:endParaRPr lang="fa-IR" dirty="0"/>
          </a:p>
          <a:p>
            <a:endParaRPr lang="fa-IR" dirty="0"/>
          </a:p>
          <a:p>
            <a:endParaRPr lang="fa-IR" dirty="0"/>
          </a:p>
          <a:p>
            <a:endParaRPr lang="fa-IR" dirty="0"/>
          </a:p>
          <a:p>
            <a:endParaRPr lang="fa-IR" dirty="0"/>
          </a:p>
          <a:p>
            <a:endParaRPr lang="fa-IR" dirty="0"/>
          </a:p>
          <a:p>
            <a:r>
              <a:rPr lang="fa-IR" dirty="0"/>
              <a:t>این خیلی بهتر شد، چون دو بخش الگوریتم برنامه واسه </a:t>
            </a:r>
            <a:r>
              <a:rPr lang="en-US" dirty="0"/>
              <a:t>shut down</a:t>
            </a:r>
            <a:r>
              <a:rPr lang="fa-IR" dirty="0"/>
              <a:t> </a:t>
            </a:r>
            <a:r>
              <a:rPr lang="fa-IR"/>
              <a:t>و همچنین بخش کنترل خطا، از هم مجزا شد و الان میتونی هر کدوم رو مجزا کدش رو بخونی. </a:t>
            </a:r>
            <a:endParaRPr lang="fa-IR" dirty="0"/>
          </a:p>
        </p:txBody>
      </p:sp>
      <p:pic>
        <p:nvPicPr>
          <p:cNvPr id="12" name="Picture 11">
            <a:extLst>
              <a:ext uri="{FF2B5EF4-FFF2-40B4-BE49-F238E27FC236}">
                <a16:creationId xmlns:a16="http://schemas.microsoft.com/office/drawing/2014/main" id="{4B40A898-4B61-452E-A318-81DE49C57426}"/>
              </a:ext>
            </a:extLst>
          </p:cNvPr>
          <p:cNvPicPr>
            <a:picLocks noChangeAspect="1"/>
          </p:cNvPicPr>
          <p:nvPr/>
        </p:nvPicPr>
        <p:blipFill>
          <a:blip r:embed="rId2"/>
          <a:stretch>
            <a:fillRect/>
          </a:stretch>
        </p:blipFill>
        <p:spPr>
          <a:xfrm>
            <a:off x="838200" y="504534"/>
            <a:ext cx="10064262" cy="4320684"/>
          </a:xfrm>
          <a:prstGeom prst="rect">
            <a:avLst/>
          </a:prstGeom>
        </p:spPr>
      </p:pic>
    </p:spTree>
    <p:extLst>
      <p:ext uri="{BB962C8B-B14F-4D97-AF65-F5344CB8AC3E}">
        <p14:creationId xmlns:p14="http://schemas.microsoft.com/office/powerpoint/2010/main" val="231619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همیشه </a:t>
            </a:r>
            <a:r>
              <a:rPr lang="en-US" dirty="0"/>
              <a:t>Try/Catch/Finally</a:t>
            </a:r>
            <a:r>
              <a:rPr lang="fa-IR" dirty="0"/>
              <a:t> رو اول بنویس</a:t>
            </a:r>
            <a:endParaRPr lang="en-US" dirty="0"/>
          </a:p>
        </p:txBody>
      </p:sp>
      <p:sp>
        <p:nvSpPr>
          <p:cNvPr id="3" name="Content Placeholder 2"/>
          <p:cNvSpPr>
            <a:spLocks noGrp="1"/>
          </p:cNvSpPr>
          <p:nvPr>
            <p:ph idx="1"/>
          </p:nvPr>
        </p:nvSpPr>
        <p:spPr/>
        <p:txBody>
          <a:bodyPr/>
          <a:lstStyle/>
          <a:p>
            <a:r>
              <a:rPr lang="fa-IR" dirty="0"/>
              <a:t>اگر میخوای کدی بنویسی که امکان داره اکسپشن پرتاب کنه، بخش </a:t>
            </a:r>
            <a:r>
              <a:rPr lang="en-US" dirty="0"/>
              <a:t>try/catch/finally</a:t>
            </a:r>
            <a:r>
              <a:rPr lang="fa-IR" dirty="0"/>
              <a:t> رو اول بنویس.</a:t>
            </a:r>
          </a:p>
          <a:p>
            <a:r>
              <a:rPr lang="fa-IR" dirty="0"/>
              <a:t>فرض کنید از روش </a:t>
            </a:r>
            <a:r>
              <a:rPr lang="en-US" dirty="0"/>
              <a:t>Test Driven Development</a:t>
            </a:r>
            <a:r>
              <a:rPr lang="fa-IR" dirty="0"/>
              <a:t> استفاده میکنیم و ابتدا این تست رو مینویسیم:</a:t>
            </a:r>
          </a:p>
          <a:p>
            <a:endParaRPr lang="fa-IR" dirty="0"/>
          </a:p>
          <a:p>
            <a:endParaRPr lang="fa-IR" dirty="0"/>
          </a:p>
          <a:p>
            <a:endParaRPr lang="fa-IR" dirty="0"/>
          </a:p>
          <a:p>
            <a:r>
              <a:rPr lang="fa-IR" dirty="0"/>
              <a:t>این تست، سعی میکنه یه ورودی اشتباه بده و انتظار داره که یه اکسپشن پرتاب بشه.</a:t>
            </a:r>
          </a:p>
          <a:p>
            <a:r>
              <a:rPr lang="fa-IR" dirty="0"/>
              <a:t>اما اگه ابتدا از </a:t>
            </a:r>
            <a:r>
              <a:rPr lang="en-US" dirty="0"/>
              <a:t>try/catch</a:t>
            </a:r>
            <a:r>
              <a:rPr lang="fa-IR" dirty="0"/>
              <a:t> استفاده نکنیم و تابع ما این شکلی باشه:</a:t>
            </a:r>
          </a:p>
          <a:p>
            <a:endParaRPr lang="fa-IR" dirty="0"/>
          </a:p>
          <a:p>
            <a:endParaRPr lang="fa-IR" dirty="0"/>
          </a:p>
          <a:p>
            <a:endParaRPr lang="fa-IR" dirty="0"/>
          </a:p>
          <a:p>
            <a:r>
              <a:rPr lang="fa-IR" dirty="0"/>
              <a:t>هیچ اکسپشنی پرتاب نمیشه و تست ما </a:t>
            </a:r>
            <a:r>
              <a:rPr lang="en-US" dirty="0"/>
              <a:t>fail</a:t>
            </a:r>
            <a:r>
              <a:rPr lang="fa-IR" dirty="0"/>
              <a:t> میشه.</a:t>
            </a:r>
          </a:p>
        </p:txBody>
      </p:sp>
      <p:sp>
        <p:nvSpPr>
          <p:cNvPr id="4" name="Footer Placeholder 3"/>
          <p:cNvSpPr>
            <a:spLocks noGrp="1"/>
          </p:cNvSpPr>
          <p:nvPr>
            <p:ph type="ftr" sz="quarter" idx="11"/>
          </p:nvPr>
        </p:nvSpPr>
        <p:spPr/>
        <p:txBody>
          <a:bodyPr/>
          <a:lstStyle/>
          <a:p>
            <a:r>
              <a:rPr lang="en-US"/>
              <a:t>Author: Hamed Damirchi</a:t>
            </a:r>
          </a:p>
        </p:txBody>
      </p:sp>
      <p:pic>
        <p:nvPicPr>
          <p:cNvPr id="5" name="Picture 4"/>
          <p:cNvPicPr>
            <a:picLocks noChangeAspect="1"/>
          </p:cNvPicPr>
          <p:nvPr/>
        </p:nvPicPr>
        <p:blipFill>
          <a:blip r:embed="rId2"/>
          <a:stretch>
            <a:fillRect/>
          </a:stretch>
        </p:blipFill>
        <p:spPr>
          <a:xfrm>
            <a:off x="838200" y="2192920"/>
            <a:ext cx="8192643" cy="1267002"/>
          </a:xfrm>
          <a:prstGeom prst="rect">
            <a:avLst/>
          </a:prstGeom>
        </p:spPr>
      </p:pic>
      <p:pic>
        <p:nvPicPr>
          <p:cNvPr id="6" name="Picture 5"/>
          <p:cNvPicPr>
            <a:picLocks noChangeAspect="1"/>
          </p:cNvPicPr>
          <p:nvPr/>
        </p:nvPicPr>
        <p:blipFill>
          <a:blip r:embed="rId3"/>
          <a:stretch>
            <a:fillRect/>
          </a:stretch>
        </p:blipFill>
        <p:spPr>
          <a:xfrm>
            <a:off x="838200" y="4506622"/>
            <a:ext cx="8621328" cy="1390844"/>
          </a:xfrm>
          <a:prstGeom prst="rect">
            <a:avLst/>
          </a:prstGeom>
        </p:spPr>
      </p:pic>
    </p:spTree>
    <p:extLst>
      <p:ext uri="{BB962C8B-B14F-4D97-AF65-F5344CB8AC3E}">
        <p14:creationId xmlns:p14="http://schemas.microsoft.com/office/powerpoint/2010/main" val="222070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534"/>
            <a:ext cx="10894454" cy="6153844"/>
          </a:xfrm>
        </p:spPr>
        <p:txBody>
          <a:bodyPr/>
          <a:lstStyle/>
          <a:p>
            <a:r>
              <a:rPr lang="fa-IR" dirty="0"/>
              <a:t>بعد کد تابع رو عوض میکنیم و این شکلی مینویسیم:</a:t>
            </a:r>
          </a:p>
          <a:p>
            <a:endParaRPr lang="fa-IR" dirty="0"/>
          </a:p>
          <a:p>
            <a:endParaRPr lang="fa-IR" dirty="0"/>
          </a:p>
          <a:p>
            <a:endParaRPr lang="fa-IR" dirty="0"/>
          </a:p>
          <a:p>
            <a:endParaRPr lang="fa-IR" dirty="0"/>
          </a:p>
          <a:p>
            <a:endParaRPr lang="fa-IR" dirty="0"/>
          </a:p>
          <a:p>
            <a:r>
              <a:rPr lang="fa-IR" dirty="0"/>
              <a:t>حالا تست هم درست کار میکنه!</a:t>
            </a:r>
          </a:p>
          <a:p>
            <a:r>
              <a:rPr lang="fa-IR" dirty="0"/>
              <a:t>اما بهتره باز هم ریفکتور کنیم و اکسپشن رو باریک تر کنیم:</a:t>
            </a:r>
          </a:p>
          <a:p>
            <a:endParaRPr lang="fa-IR" dirty="0"/>
          </a:p>
          <a:p>
            <a:endParaRPr lang="fa-IR" dirty="0"/>
          </a:p>
          <a:p>
            <a:endParaRPr lang="fa-IR" dirty="0"/>
          </a:p>
          <a:p>
            <a:endParaRPr lang="fa-IR" dirty="0"/>
          </a:p>
          <a:p>
            <a:endParaRPr lang="fa-IR" dirty="0"/>
          </a:p>
          <a:p>
            <a:endParaRPr lang="en-US" dirty="0"/>
          </a:p>
        </p:txBody>
      </p:sp>
      <p:sp>
        <p:nvSpPr>
          <p:cNvPr id="4" name="Footer Placeholder 3"/>
          <p:cNvSpPr>
            <a:spLocks noGrp="1"/>
          </p:cNvSpPr>
          <p:nvPr>
            <p:ph type="ftr" sz="quarter" idx="11"/>
          </p:nvPr>
        </p:nvSpPr>
        <p:spPr/>
        <p:txBody>
          <a:bodyPr/>
          <a:lstStyle/>
          <a:p>
            <a:r>
              <a:rPr lang="en-US"/>
              <a:t>Author: Hamed Damirchi</a:t>
            </a:r>
          </a:p>
        </p:txBody>
      </p:sp>
      <p:pic>
        <p:nvPicPr>
          <p:cNvPr id="5" name="Picture 4"/>
          <p:cNvPicPr>
            <a:picLocks noChangeAspect="1"/>
          </p:cNvPicPr>
          <p:nvPr/>
        </p:nvPicPr>
        <p:blipFill>
          <a:blip r:embed="rId2"/>
          <a:stretch>
            <a:fillRect/>
          </a:stretch>
        </p:blipFill>
        <p:spPr>
          <a:xfrm>
            <a:off x="838201" y="1011351"/>
            <a:ext cx="8450766" cy="2198876"/>
          </a:xfrm>
          <a:prstGeom prst="rect">
            <a:avLst/>
          </a:prstGeom>
        </p:spPr>
      </p:pic>
      <p:pic>
        <p:nvPicPr>
          <p:cNvPr id="6" name="Picture 5"/>
          <p:cNvPicPr>
            <a:picLocks noChangeAspect="1"/>
          </p:cNvPicPr>
          <p:nvPr/>
        </p:nvPicPr>
        <p:blipFill>
          <a:blip r:embed="rId3"/>
          <a:stretch>
            <a:fillRect/>
          </a:stretch>
        </p:blipFill>
        <p:spPr>
          <a:xfrm>
            <a:off x="838199" y="4313129"/>
            <a:ext cx="7904357" cy="2345249"/>
          </a:xfrm>
          <a:prstGeom prst="rect">
            <a:avLst/>
          </a:prstGeom>
        </p:spPr>
      </p:pic>
    </p:spTree>
    <p:extLst>
      <p:ext uri="{BB962C8B-B14F-4D97-AF65-F5344CB8AC3E}">
        <p14:creationId xmlns:p14="http://schemas.microsoft.com/office/powerpoint/2010/main" val="4275474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534"/>
            <a:ext cx="10894454" cy="6153844"/>
          </a:xfrm>
        </p:spPr>
        <p:txBody>
          <a:bodyPr/>
          <a:lstStyle/>
          <a:p>
            <a:r>
              <a:rPr lang="fa-IR" dirty="0"/>
              <a:t>همیشه سعی کنید تست هایی بنویسید که حالت های استثنا رو در نظر میگیرن. و بعد به تابع (</a:t>
            </a:r>
            <a:r>
              <a:rPr lang="en-US" dirty="0"/>
              <a:t>handler</a:t>
            </a:r>
            <a:r>
              <a:rPr lang="fa-IR" dirty="0"/>
              <a:t>) ، هندل کردن این اکسپشن ها رو هم اضافه کنید. واسه همین بهتره اول بخش های </a:t>
            </a:r>
            <a:r>
              <a:rPr lang="en-US" dirty="0"/>
              <a:t>try/catch/finally</a:t>
            </a:r>
            <a:r>
              <a:rPr lang="fa-IR" dirty="0"/>
              <a:t> نوشته بشن.</a:t>
            </a:r>
            <a:endParaRPr lang="en-US" dirty="0"/>
          </a:p>
        </p:txBody>
      </p:sp>
      <p:sp>
        <p:nvSpPr>
          <p:cNvPr id="4" name="Footer Placeholder 3"/>
          <p:cNvSpPr>
            <a:spLocks noGrp="1"/>
          </p:cNvSpPr>
          <p:nvPr>
            <p:ph type="ftr" sz="quarter" idx="11"/>
          </p:nvPr>
        </p:nvSpPr>
        <p:spPr/>
        <p:txBody>
          <a:bodyPr/>
          <a:lstStyle/>
          <a:p>
            <a:r>
              <a:rPr lang="en-US"/>
              <a:t>Author: Hamed Damirchi</a:t>
            </a:r>
          </a:p>
        </p:txBody>
      </p:sp>
    </p:spTree>
    <p:extLst>
      <p:ext uri="{BB962C8B-B14F-4D97-AF65-F5344CB8AC3E}">
        <p14:creationId xmlns:p14="http://schemas.microsoft.com/office/powerpoint/2010/main" val="251640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از </a:t>
            </a:r>
            <a:r>
              <a:rPr lang="en-US" dirty="0"/>
              <a:t>Unchecked Exception</a:t>
            </a:r>
            <a:r>
              <a:rPr lang="fa-IR" dirty="0"/>
              <a:t> ها استفاده کنید(مخصوص جاوا)</a:t>
            </a:r>
            <a:endParaRPr lang="en-US" dirty="0"/>
          </a:p>
        </p:txBody>
      </p:sp>
      <p:sp>
        <p:nvSpPr>
          <p:cNvPr id="3" name="Content Placeholder 2"/>
          <p:cNvSpPr>
            <a:spLocks noGrp="1"/>
          </p:cNvSpPr>
          <p:nvPr>
            <p:ph idx="1"/>
          </p:nvPr>
        </p:nvSpPr>
        <p:spPr/>
        <p:txBody>
          <a:bodyPr/>
          <a:lstStyle/>
          <a:p>
            <a:r>
              <a:rPr lang="fa-IR" dirty="0"/>
              <a:t>در جاوا امکان استفاده از </a:t>
            </a:r>
            <a:r>
              <a:rPr lang="en-US" dirty="0"/>
              <a:t>checked exception</a:t>
            </a:r>
            <a:r>
              <a:rPr lang="fa-IR" dirty="0"/>
              <a:t> ها هست، به این معنی که موقع تعریف تابع، همه ی اکسپشن هایی که این تابع ممکنه پرتاب کنه هم باید در </a:t>
            </a:r>
            <a:r>
              <a:rPr lang="en-US" dirty="0"/>
              <a:t>signature</a:t>
            </a:r>
            <a:r>
              <a:rPr lang="fa-IR" dirty="0"/>
              <a:t> آن </a:t>
            </a:r>
            <a:r>
              <a:rPr lang="fa-IR"/>
              <a:t>تابع اضافه بشه.</a:t>
            </a:r>
            <a:endParaRPr lang="en-US" dirty="0"/>
          </a:p>
        </p:txBody>
      </p:sp>
      <p:sp>
        <p:nvSpPr>
          <p:cNvPr id="4" name="Footer Placeholder 3"/>
          <p:cNvSpPr>
            <a:spLocks noGrp="1"/>
          </p:cNvSpPr>
          <p:nvPr>
            <p:ph type="ftr" sz="quarter" idx="11"/>
          </p:nvPr>
        </p:nvSpPr>
        <p:spPr/>
        <p:txBody>
          <a:bodyPr/>
          <a:lstStyle/>
          <a:p>
            <a:r>
              <a:rPr lang="en-US"/>
              <a:t>Author: Hamed Damirchi</a:t>
            </a:r>
          </a:p>
        </p:txBody>
      </p:sp>
    </p:spTree>
    <p:extLst>
      <p:ext uri="{BB962C8B-B14F-4D97-AF65-F5344CB8AC3E}">
        <p14:creationId xmlns:p14="http://schemas.microsoft.com/office/powerpoint/2010/main" val="1245686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3772</TotalTime>
  <Words>1237</Words>
  <Application>Microsoft Office PowerPoint</Application>
  <PresentationFormat>Widescreen</PresentationFormat>
  <Paragraphs>172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Clean Code</vt:lpstr>
      <vt:lpstr>مقدمه</vt:lpstr>
      <vt:lpstr>به جای کد خطا، از اکسپشن ها استفاده کنید</vt:lpstr>
      <vt:lpstr>PowerPoint Presentation</vt:lpstr>
      <vt:lpstr>PowerPoint Presentation</vt:lpstr>
      <vt:lpstr>همیشه Try/Catch/Finally رو اول بنویس</vt:lpstr>
      <vt:lpstr>PowerPoint Presentation</vt:lpstr>
      <vt:lpstr>PowerPoint Presentation</vt:lpstr>
      <vt:lpstr>از Unchecked Exception ها استفاده کنید(مخصوص جاوا)</vt:lpstr>
      <vt:lpstr>کلاس درست کنید و Exception را آن جا هندل کنید</vt:lpstr>
      <vt:lpstr>PowerPoint Presentation</vt:lpstr>
      <vt:lpstr>PowerPoint Presentation</vt:lpstr>
      <vt:lpstr>جریان نرمال را تعریف کنید</vt:lpstr>
      <vt:lpstr>جریان نرمال را تعریف کنید</vt:lpstr>
      <vt:lpstr>جریان نرمال را تعریف کنید (الگوی حالت خاص)</vt:lpstr>
      <vt:lpstr>NULL ریترن نکنید</vt:lpstr>
      <vt:lpstr>NULL ریترن نکنید. پس چی کار کنیم؟!</vt:lpstr>
      <vt:lpstr>NULL ریترن نکنید – مثال جایگزین</vt:lpstr>
      <vt:lpstr>NULL پاس ندید</vt:lpstr>
      <vt:lpstr>PowerPoint Presentation</vt:lpstr>
      <vt:lpstr>نتیجه گیری</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Damirchi</dc:creator>
  <cp:lastModifiedBy>Hamed</cp:lastModifiedBy>
  <cp:revision>640</cp:revision>
  <dcterms:created xsi:type="dcterms:W3CDTF">2021-06-10T18:35:19Z</dcterms:created>
  <dcterms:modified xsi:type="dcterms:W3CDTF">2022-02-17T19:04:04Z</dcterms:modified>
</cp:coreProperties>
</file>