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834" y="6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4" d="100"/>
          <a:sy n="54" d="100"/>
        </p:scale>
        <p:origin x="289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helllo</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73C03E5-78AC-437F-A93E-C3CC665B9285}" type="datetimeFigureOut">
              <a:rPr lang="en-US" smtClean="0"/>
              <a:t>5/27/2022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footer</a:t>
            </a: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30127C-EB5D-450D-842D-D0A8DADB12FD}" type="slidenum">
              <a:rPr lang="en-US" smtClean="0"/>
              <a:t>‹#›</a:t>
            </a:fld>
            <a:endParaRPr lang="en-US"/>
          </a:p>
        </p:txBody>
      </p:sp>
    </p:spTree>
    <p:extLst>
      <p:ext uri="{BB962C8B-B14F-4D97-AF65-F5344CB8AC3E}">
        <p14:creationId xmlns:p14="http://schemas.microsoft.com/office/powerpoint/2010/main" val="24448710"/>
      </p:ext>
    </p:extLst>
  </p:cSld>
  <p:clrMap bg1="lt1" tx1="dk1" bg2="lt2" tx2="dk2" accent1="accent1" accent2="accent2" accent3="accent3" accent4="accent4" accent5="accent5" accent6="accent6" hlink="hlink" folHlink="folHlink"/>
  <p:hf sldNum="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helllo</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A57C25-8D88-4FFB-A0A7-CF8090276EDE}" type="datetimeFigureOut">
              <a:rPr lang="en-US" smtClean="0"/>
              <a:t>5/27/2022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footer</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ECA9BA-6DEE-4646-BBFC-46A0FCDDDBB1}" type="slidenum">
              <a:rPr lang="en-US" smtClean="0"/>
              <a:t>‹#›</a:t>
            </a:fld>
            <a:endParaRPr lang="en-US"/>
          </a:p>
        </p:txBody>
      </p:sp>
    </p:spTree>
    <p:extLst>
      <p:ext uri="{BB962C8B-B14F-4D97-AF65-F5344CB8AC3E}">
        <p14:creationId xmlns:p14="http://schemas.microsoft.com/office/powerpoint/2010/main" val="1501347751"/>
      </p:ext>
    </p:extLst>
  </p:cSld>
  <p:clrMap bg1="lt1" tx1="dk1" bg2="lt2" tx2="dk2" accent1="accent1" accent2="accent2" accent3="accent3" accent4="accent4" accent5="accent5" accent6="accent6" hlink="hlink" folHlink="folHlink"/>
  <p:hf sldNum="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r>
              <a:rPr lang="en-US"/>
              <a:t>helllo</a:t>
            </a:r>
          </a:p>
        </p:txBody>
      </p:sp>
      <p:sp>
        <p:nvSpPr>
          <p:cNvPr id="5" name="Footer Placeholder 4"/>
          <p:cNvSpPr>
            <a:spLocks noGrp="1"/>
          </p:cNvSpPr>
          <p:nvPr>
            <p:ph type="ftr" sz="quarter" idx="4"/>
          </p:nvPr>
        </p:nvSpPr>
        <p:spPr/>
        <p:txBody>
          <a:bodyPr/>
          <a:lstStyle/>
          <a:p>
            <a:r>
              <a:rPr lang="en-US"/>
              <a:t>footer</a:t>
            </a:r>
          </a:p>
        </p:txBody>
      </p:sp>
    </p:spTree>
    <p:extLst>
      <p:ext uri="{BB962C8B-B14F-4D97-AF65-F5344CB8AC3E}">
        <p14:creationId xmlns:p14="http://schemas.microsoft.com/office/powerpoint/2010/main" val="3301231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439932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Creator: Hamed Damirchi</a:t>
            </a:r>
          </a:p>
        </p:txBody>
      </p:sp>
      <p:sp>
        <p:nvSpPr>
          <p:cNvPr id="6" name="Slide Number Placeholder 5"/>
          <p:cNvSpPr>
            <a:spLocks noGrp="1"/>
          </p:cNvSpPr>
          <p:nvPr>
            <p:ph type="sldNum" sz="quarter" idx="12"/>
          </p:nvPr>
        </p:nvSpPr>
        <p:spPr/>
        <p:txBody>
          <a:bodyPr/>
          <a:lstStyle/>
          <a:p>
            <a:fld id="{8D0CC1AB-F8D3-4487-A8BA-D79B883219C9}" type="slidenum">
              <a:rPr lang="en-US" smtClean="0"/>
              <a:t>‹#›</a:t>
            </a:fld>
            <a:endParaRPr lang="en-US"/>
          </a:p>
        </p:txBody>
      </p:sp>
    </p:spTree>
    <p:extLst>
      <p:ext uri="{BB962C8B-B14F-4D97-AF65-F5344CB8AC3E}">
        <p14:creationId xmlns:p14="http://schemas.microsoft.com/office/powerpoint/2010/main" val="941633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Creator: Hamed Damirchi</a:t>
            </a:r>
          </a:p>
        </p:txBody>
      </p:sp>
      <p:sp>
        <p:nvSpPr>
          <p:cNvPr id="6" name="Slide Number Placeholder 5"/>
          <p:cNvSpPr>
            <a:spLocks noGrp="1"/>
          </p:cNvSpPr>
          <p:nvPr>
            <p:ph type="sldNum" sz="quarter" idx="12"/>
          </p:nvPr>
        </p:nvSpPr>
        <p:spPr/>
        <p:txBody>
          <a:bodyPr/>
          <a:lstStyle/>
          <a:p>
            <a:fld id="{8D0CC1AB-F8D3-4487-A8BA-D79B883219C9}" type="slidenum">
              <a:rPr lang="en-US" smtClean="0"/>
              <a:t>‹#›</a:t>
            </a:fld>
            <a:endParaRPr lang="en-US"/>
          </a:p>
        </p:txBody>
      </p:sp>
    </p:spTree>
    <p:extLst>
      <p:ext uri="{BB962C8B-B14F-4D97-AF65-F5344CB8AC3E}">
        <p14:creationId xmlns:p14="http://schemas.microsoft.com/office/powerpoint/2010/main" val="4053897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My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21972"/>
            <a:ext cx="10894454" cy="734096"/>
          </a:xfrm>
        </p:spPr>
        <p:txBody>
          <a:bodyPr>
            <a:normAutofit/>
          </a:bodyPr>
          <a:lstStyle>
            <a:lvl1pPr algn="r" rtl="1">
              <a:defRPr sz="3300" baseline="0">
                <a:cs typeface="B Homa" panose="00000400000000000000" pitchFamily="2" charset="-78"/>
              </a:defRPr>
            </a:lvl1pPr>
          </a:lstStyle>
          <a:p>
            <a:r>
              <a:rPr lang="fa-IR"/>
              <a:t>متن هدر بالا</a:t>
            </a:r>
            <a:endParaRPr lang="en-US"/>
          </a:p>
        </p:txBody>
      </p:sp>
      <p:sp>
        <p:nvSpPr>
          <p:cNvPr id="3" name="Content Placeholder 2"/>
          <p:cNvSpPr>
            <a:spLocks noGrp="1"/>
          </p:cNvSpPr>
          <p:nvPr>
            <p:ph idx="1" hasCustomPrompt="1"/>
          </p:nvPr>
        </p:nvSpPr>
        <p:spPr>
          <a:xfrm>
            <a:off x="838200" y="1146220"/>
            <a:ext cx="10894454" cy="5512158"/>
          </a:xfrm>
        </p:spPr>
        <p:txBody>
          <a:bodyPr/>
          <a:lstStyle>
            <a:lvl1pPr marL="0" indent="0" algn="r" rtl="1">
              <a:buFont typeface="Arial" panose="020B0604020202020204" pitchFamily="34" charset="0"/>
              <a:buNone/>
              <a:defRPr sz="2500" baseline="0">
                <a:cs typeface="B Nazanin" panose="00000400000000000000" pitchFamily="2" charset="-78"/>
              </a:defRPr>
            </a:lvl1pPr>
            <a:lvl2pPr algn="r" rtl="1">
              <a:defRPr/>
            </a:lvl2pPr>
            <a:lvl3pPr algn="r" rtl="1">
              <a:defRPr/>
            </a:lvl3pPr>
            <a:lvl4pPr algn="r" rtl="1">
              <a:defRPr/>
            </a:lvl4pPr>
            <a:lvl5pPr algn="r" rtl="1">
              <a:defRPr/>
            </a:lvl5pPr>
          </a:lstStyle>
          <a:p>
            <a:pPr lvl="0"/>
            <a:r>
              <a:rPr lang="fa-IR"/>
              <a:t>جزئیات</a:t>
            </a:r>
          </a:p>
          <a:p>
            <a:pPr lvl="0"/>
            <a:endParaRPr lang="fa-IR"/>
          </a:p>
        </p:txBody>
      </p:sp>
      <p:sp>
        <p:nvSpPr>
          <p:cNvPr id="8" name="Date Placeholder 7"/>
          <p:cNvSpPr>
            <a:spLocks noGrp="1"/>
          </p:cNvSpPr>
          <p:nvPr>
            <p:ph type="dt" sz="half" idx="10"/>
          </p:nvPr>
        </p:nvSpPr>
        <p:spPr/>
        <p:txBody>
          <a:bodyPr/>
          <a:lstStyle/>
          <a:p>
            <a:endParaRPr lang="en-US"/>
          </a:p>
        </p:txBody>
      </p:sp>
      <p:sp>
        <p:nvSpPr>
          <p:cNvPr id="9" name="Footer Placeholder 8"/>
          <p:cNvSpPr>
            <a:spLocks noGrp="1"/>
          </p:cNvSpPr>
          <p:nvPr>
            <p:ph type="ftr" sz="quarter" idx="11"/>
          </p:nvPr>
        </p:nvSpPr>
        <p:spPr>
          <a:xfrm>
            <a:off x="201769" y="139409"/>
            <a:ext cx="2236631" cy="365125"/>
          </a:xfrm>
        </p:spPr>
        <p:txBody>
          <a:bodyPr/>
          <a:lstStyle>
            <a:lvl1pPr algn="l">
              <a:defRPr sz="1400"/>
            </a:lvl1pPr>
          </a:lstStyle>
          <a:p>
            <a:r>
              <a:rPr lang="en-US" dirty="0"/>
              <a:t>Creator: Hamed Damirchi</a:t>
            </a:r>
          </a:p>
        </p:txBody>
      </p:sp>
      <p:sp>
        <p:nvSpPr>
          <p:cNvPr id="10" name="Slide Number Placeholder 9"/>
          <p:cNvSpPr>
            <a:spLocks noGrp="1"/>
          </p:cNvSpPr>
          <p:nvPr>
            <p:ph type="sldNum" sz="quarter" idx="12"/>
          </p:nvPr>
        </p:nvSpPr>
        <p:spPr/>
        <p:txBody>
          <a:bodyPr/>
          <a:lstStyle/>
          <a:p>
            <a:fld id="{8D0CC1AB-F8D3-4487-A8BA-D79B883219C9}" type="slidenum">
              <a:rPr lang="en-US" smtClean="0"/>
              <a:t>‹#›</a:t>
            </a:fld>
            <a:endParaRPr lang="en-US"/>
          </a:p>
        </p:txBody>
      </p:sp>
    </p:spTree>
    <p:extLst>
      <p:ext uri="{BB962C8B-B14F-4D97-AF65-F5344CB8AC3E}">
        <p14:creationId xmlns:p14="http://schemas.microsoft.com/office/powerpoint/2010/main" val="482416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Creator: Hamed Damirchi</a:t>
            </a:r>
          </a:p>
        </p:txBody>
      </p:sp>
      <p:sp>
        <p:nvSpPr>
          <p:cNvPr id="6" name="Slide Number Placeholder 5"/>
          <p:cNvSpPr>
            <a:spLocks noGrp="1"/>
          </p:cNvSpPr>
          <p:nvPr>
            <p:ph type="sldNum" sz="quarter" idx="12"/>
          </p:nvPr>
        </p:nvSpPr>
        <p:spPr/>
        <p:txBody>
          <a:bodyPr/>
          <a:lstStyle/>
          <a:p>
            <a:fld id="{8D0CC1AB-F8D3-4487-A8BA-D79B883219C9}" type="slidenum">
              <a:rPr lang="en-US" smtClean="0"/>
              <a:t>‹#›</a:t>
            </a:fld>
            <a:endParaRPr lang="en-US"/>
          </a:p>
        </p:txBody>
      </p:sp>
    </p:spTree>
    <p:extLst>
      <p:ext uri="{BB962C8B-B14F-4D97-AF65-F5344CB8AC3E}">
        <p14:creationId xmlns:p14="http://schemas.microsoft.com/office/powerpoint/2010/main" val="3907021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Creator: Hamed Damirchi</a:t>
            </a:r>
          </a:p>
        </p:txBody>
      </p:sp>
      <p:sp>
        <p:nvSpPr>
          <p:cNvPr id="7" name="Slide Number Placeholder 6"/>
          <p:cNvSpPr>
            <a:spLocks noGrp="1"/>
          </p:cNvSpPr>
          <p:nvPr>
            <p:ph type="sldNum" sz="quarter" idx="12"/>
          </p:nvPr>
        </p:nvSpPr>
        <p:spPr/>
        <p:txBody>
          <a:bodyPr/>
          <a:lstStyle/>
          <a:p>
            <a:fld id="{8D0CC1AB-F8D3-4487-A8BA-D79B883219C9}" type="slidenum">
              <a:rPr lang="en-US" smtClean="0"/>
              <a:t>‹#›</a:t>
            </a:fld>
            <a:endParaRPr lang="en-US"/>
          </a:p>
        </p:txBody>
      </p:sp>
    </p:spTree>
    <p:extLst>
      <p:ext uri="{BB962C8B-B14F-4D97-AF65-F5344CB8AC3E}">
        <p14:creationId xmlns:p14="http://schemas.microsoft.com/office/powerpoint/2010/main" val="1437138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Creator: Hamed Damirchi</a:t>
            </a:r>
          </a:p>
        </p:txBody>
      </p:sp>
      <p:sp>
        <p:nvSpPr>
          <p:cNvPr id="9" name="Slide Number Placeholder 8"/>
          <p:cNvSpPr>
            <a:spLocks noGrp="1"/>
          </p:cNvSpPr>
          <p:nvPr>
            <p:ph type="sldNum" sz="quarter" idx="12"/>
          </p:nvPr>
        </p:nvSpPr>
        <p:spPr/>
        <p:txBody>
          <a:bodyPr/>
          <a:lstStyle/>
          <a:p>
            <a:fld id="{8D0CC1AB-F8D3-4487-A8BA-D79B883219C9}" type="slidenum">
              <a:rPr lang="en-US" smtClean="0"/>
              <a:t>‹#›</a:t>
            </a:fld>
            <a:endParaRPr lang="en-US"/>
          </a:p>
        </p:txBody>
      </p:sp>
    </p:spTree>
    <p:extLst>
      <p:ext uri="{BB962C8B-B14F-4D97-AF65-F5344CB8AC3E}">
        <p14:creationId xmlns:p14="http://schemas.microsoft.com/office/powerpoint/2010/main" val="3760669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Creator: Hamed Damirchi</a:t>
            </a:r>
          </a:p>
        </p:txBody>
      </p:sp>
      <p:sp>
        <p:nvSpPr>
          <p:cNvPr id="5" name="Slide Number Placeholder 4"/>
          <p:cNvSpPr>
            <a:spLocks noGrp="1"/>
          </p:cNvSpPr>
          <p:nvPr>
            <p:ph type="sldNum" sz="quarter" idx="12"/>
          </p:nvPr>
        </p:nvSpPr>
        <p:spPr/>
        <p:txBody>
          <a:bodyPr/>
          <a:lstStyle/>
          <a:p>
            <a:fld id="{8D0CC1AB-F8D3-4487-A8BA-D79B883219C9}" type="slidenum">
              <a:rPr lang="en-US" smtClean="0"/>
              <a:t>‹#›</a:t>
            </a:fld>
            <a:endParaRPr lang="en-US"/>
          </a:p>
        </p:txBody>
      </p:sp>
    </p:spTree>
    <p:extLst>
      <p:ext uri="{BB962C8B-B14F-4D97-AF65-F5344CB8AC3E}">
        <p14:creationId xmlns:p14="http://schemas.microsoft.com/office/powerpoint/2010/main" val="577354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Creator: Hamed Damirchi</a:t>
            </a:r>
          </a:p>
        </p:txBody>
      </p:sp>
      <p:sp>
        <p:nvSpPr>
          <p:cNvPr id="4" name="Slide Number Placeholder 3"/>
          <p:cNvSpPr>
            <a:spLocks noGrp="1"/>
          </p:cNvSpPr>
          <p:nvPr>
            <p:ph type="sldNum" sz="quarter" idx="12"/>
          </p:nvPr>
        </p:nvSpPr>
        <p:spPr/>
        <p:txBody>
          <a:bodyPr/>
          <a:lstStyle/>
          <a:p>
            <a:fld id="{8D0CC1AB-F8D3-4487-A8BA-D79B883219C9}" type="slidenum">
              <a:rPr lang="en-US" smtClean="0"/>
              <a:t>‹#›</a:t>
            </a:fld>
            <a:endParaRPr lang="en-US"/>
          </a:p>
        </p:txBody>
      </p:sp>
    </p:spTree>
    <p:extLst>
      <p:ext uri="{BB962C8B-B14F-4D97-AF65-F5344CB8AC3E}">
        <p14:creationId xmlns:p14="http://schemas.microsoft.com/office/powerpoint/2010/main" val="2292645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Creator: Hamed Damirchi</a:t>
            </a:r>
          </a:p>
        </p:txBody>
      </p:sp>
      <p:sp>
        <p:nvSpPr>
          <p:cNvPr id="7" name="Slide Number Placeholder 6"/>
          <p:cNvSpPr>
            <a:spLocks noGrp="1"/>
          </p:cNvSpPr>
          <p:nvPr>
            <p:ph type="sldNum" sz="quarter" idx="12"/>
          </p:nvPr>
        </p:nvSpPr>
        <p:spPr/>
        <p:txBody>
          <a:bodyPr/>
          <a:lstStyle/>
          <a:p>
            <a:fld id="{8D0CC1AB-F8D3-4487-A8BA-D79B883219C9}" type="slidenum">
              <a:rPr lang="en-US" smtClean="0"/>
              <a:t>‹#›</a:t>
            </a:fld>
            <a:endParaRPr lang="en-US"/>
          </a:p>
        </p:txBody>
      </p:sp>
    </p:spTree>
    <p:extLst>
      <p:ext uri="{BB962C8B-B14F-4D97-AF65-F5344CB8AC3E}">
        <p14:creationId xmlns:p14="http://schemas.microsoft.com/office/powerpoint/2010/main" val="3236995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Creator: Hamed Damirchi</a:t>
            </a:r>
          </a:p>
        </p:txBody>
      </p:sp>
      <p:sp>
        <p:nvSpPr>
          <p:cNvPr id="7" name="Slide Number Placeholder 6"/>
          <p:cNvSpPr>
            <a:spLocks noGrp="1"/>
          </p:cNvSpPr>
          <p:nvPr>
            <p:ph type="sldNum" sz="quarter" idx="12"/>
          </p:nvPr>
        </p:nvSpPr>
        <p:spPr/>
        <p:txBody>
          <a:bodyPr/>
          <a:lstStyle/>
          <a:p>
            <a:fld id="{8D0CC1AB-F8D3-4487-A8BA-D79B883219C9}" type="slidenum">
              <a:rPr lang="en-US" smtClean="0"/>
              <a:t>‹#›</a:t>
            </a:fld>
            <a:endParaRPr lang="en-US"/>
          </a:p>
        </p:txBody>
      </p:sp>
    </p:spTree>
    <p:extLst>
      <p:ext uri="{BB962C8B-B14F-4D97-AF65-F5344CB8AC3E}">
        <p14:creationId xmlns:p14="http://schemas.microsoft.com/office/powerpoint/2010/main" val="712790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Creator: Hamed Damirchi</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0CC1AB-F8D3-4487-A8BA-D79B883219C9}" type="slidenum">
              <a:rPr lang="en-US" smtClean="0"/>
              <a:t>‹#›</a:t>
            </a:fld>
            <a:endParaRPr lang="en-US"/>
          </a:p>
        </p:txBody>
      </p:sp>
    </p:spTree>
    <p:extLst>
      <p:ext uri="{BB962C8B-B14F-4D97-AF65-F5344CB8AC3E}">
        <p14:creationId xmlns:p14="http://schemas.microsoft.com/office/powerpoint/2010/main" val="8104065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hameddamirchi32@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mailto:hameddamirchi32@gmail.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Clean Code</a:t>
            </a:r>
          </a:p>
        </p:txBody>
      </p:sp>
      <p:sp>
        <p:nvSpPr>
          <p:cNvPr id="3" name="Subtitle 2"/>
          <p:cNvSpPr>
            <a:spLocks noGrp="1"/>
          </p:cNvSpPr>
          <p:nvPr>
            <p:ph type="subTitle" idx="1"/>
          </p:nvPr>
        </p:nvSpPr>
        <p:spPr/>
        <p:txBody>
          <a:bodyPr/>
          <a:lstStyle/>
          <a:p>
            <a:r>
              <a:rPr lang="en-US" dirty="0"/>
              <a:t>Chapter 8: Boundaries</a:t>
            </a:r>
          </a:p>
        </p:txBody>
      </p:sp>
      <p:sp>
        <p:nvSpPr>
          <p:cNvPr id="4" name="TextBox 3"/>
          <p:cNvSpPr txBox="1"/>
          <p:nvPr/>
        </p:nvSpPr>
        <p:spPr>
          <a:xfrm>
            <a:off x="1267691" y="5059418"/>
            <a:ext cx="9656618"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Creator: Hamed Damirchi</a:t>
            </a:r>
          </a:p>
          <a:p>
            <a:pPr algn="ctr"/>
            <a:r>
              <a:rPr lang="en-US" dirty="0">
                <a:hlinkClick r:id="rId2"/>
              </a:rPr>
              <a:t>hameddamirchi32@gmail.com</a:t>
            </a:r>
            <a:endParaRPr lang="en-US" dirty="0"/>
          </a:p>
          <a:p>
            <a:pPr algn="ctr"/>
            <a:r>
              <a:rPr lang="en-US" dirty="0"/>
              <a:t>github.com/hamed98</a:t>
            </a:r>
          </a:p>
          <a:p>
            <a:pPr algn="ctr"/>
            <a:r>
              <a:rPr lang="en-US" dirty="0"/>
              <a:t>linkedin.com/in/hamed-damirchi-ba4085178/</a:t>
            </a:r>
          </a:p>
        </p:txBody>
      </p:sp>
    </p:spTree>
    <p:extLst>
      <p:ext uri="{BB962C8B-B14F-4D97-AF65-F5344CB8AC3E}">
        <p14:creationId xmlns:p14="http://schemas.microsoft.com/office/powerpoint/2010/main" val="17287193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274F47-27FB-45F5-8657-6717D4283872}"/>
              </a:ext>
            </a:extLst>
          </p:cNvPr>
          <p:cNvSpPr>
            <a:spLocks noGrp="1"/>
          </p:cNvSpPr>
          <p:nvPr>
            <p:ph idx="1"/>
          </p:nvPr>
        </p:nvSpPr>
        <p:spPr>
          <a:xfrm>
            <a:off x="838200" y="504534"/>
            <a:ext cx="10894454" cy="6153844"/>
          </a:xfrm>
        </p:spPr>
        <p:txBody>
          <a:bodyPr/>
          <a:lstStyle/>
          <a:p>
            <a:r>
              <a:rPr lang="en-US" dirty="0"/>
              <a:t>Jim Newkirk</a:t>
            </a:r>
            <a:r>
              <a:rPr lang="fa-IR" dirty="0"/>
              <a:t> به این روش میگه </a:t>
            </a:r>
            <a:r>
              <a:rPr lang="en-US" dirty="0"/>
              <a:t>learning tests</a:t>
            </a:r>
            <a:r>
              <a:rPr lang="fa-IR" dirty="0"/>
              <a:t>.</a:t>
            </a:r>
          </a:p>
          <a:p>
            <a:r>
              <a:rPr lang="fa-IR" dirty="0"/>
              <a:t>این تست ها باید جوری که ما میخوایم از اون کتابخونه استفاده کنیم نوشته بشن (فقط اون بخش هاییش که لازم داریم)</a:t>
            </a:r>
          </a:p>
          <a:p>
            <a:endParaRPr lang="fa-IR" dirty="0"/>
          </a:p>
        </p:txBody>
      </p:sp>
      <p:sp>
        <p:nvSpPr>
          <p:cNvPr id="4" name="Footer Placeholder 3">
            <a:extLst>
              <a:ext uri="{FF2B5EF4-FFF2-40B4-BE49-F238E27FC236}">
                <a16:creationId xmlns:a16="http://schemas.microsoft.com/office/drawing/2014/main" id="{DF89C42F-395E-455B-9BCB-84616CCA2F15}"/>
              </a:ext>
            </a:extLst>
          </p:cNvPr>
          <p:cNvSpPr>
            <a:spLocks noGrp="1"/>
          </p:cNvSpPr>
          <p:nvPr>
            <p:ph type="ftr" sz="quarter" idx="11"/>
          </p:nvPr>
        </p:nvSpPr>
        <p:spPr/>
        <p:txBody>
          <a:bodyPr/>
          <a:lstStyle/>
          <a:p>
            <a:r>
              <a:rPr lang="en-US"/>
              <a:t>Creator: Hamed Damirchi</a:t>
            </a:r>
          </a:p>
        </p:txBody>
      </p:sp>
    </p:spTree>
    <p:extLst>
      <p:ext uri="{BB962C8B-B14F-4D97-AF65-F5344CB8AC3E}">
        <p14:creationId xmlns:p14="http://schemas.microsoft.com/office/powerpoint/2010/main" val="2970623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ADCCF-1CEA-498E-9497-B38CDC55DD91}"/>
              </a:ext>
            </a:extLst>
          </p:cNvPr>
          <p:cNvSpPr>
            <a:spLocks noGrp="1"/>
          </p:cNvSpPr>
          <p:nvPr>
            <p:ph type="title"/>
          </p:nvPr>
        </p:nvSpPr>
        <p:spPr/>
        <p:txBody>
          <a:bodyPr/>
          <a:lstStyle/>
          <a:p>
            <a:r>
              <a:rPr lang="fa-IR" dirty="0"/>
              <a:t>یک مثال از</a:t>
            </a:r>
            <a:r>
              <a:rPr lang="en-US" dirty="0"/>
              <a:t> </a:t>
            </a:r>
            <a:r>
              <a:rPr lang="fa-IR" dirty="0"/>
              <a:t> </a:t>
            </a:r>
            <a:r>
              <a:rPr lang="en-US" dirty="0"/>
              <a:t>Learning tests</a:t>
            </a:r>
          </a:p>
        </p:txBody>
      </p:sp>
      <p:sp>
        <p:nvSpPr>
          <p:cNvPr id="3" name="Content Placeholder 2">
            <a:extLst>
              <a:ext uri="{FF2B5EF4-FFF2-40B4-BE49-F238E27FC236}">
                <a16:creationId xmlns:a16="http://schemas.microsoft.com/office/drawing/2014/main" id="{1FDEE696-C429-42B3-BDA5-43FC3A28D99A}"/>
              </a:ext>
            </a:extLst>
          </p:cNvPr>
          <p:cNvSpPr>
            <a:spLocks noGrp="1"/>
          </p:cNvSpPr>
          <p:nvPr>
            <p:ph idx="1"/>
          </p:nvPr>
        </p:nvSpPr>
        <p:spPr/>
        <p:txBody>
          <a:bodyPr/>
          <a:lstStyle/>
          <a:p>
            <a:pPr>
              <a:lnSpc>
                <a:spcPct val="150000"/>
              </a:lnSpc>
            </a:pPr>
            <a:r>
              <a:rPr lang="fa-IR" dirty="0"/>
              <a:t>فرض کنید میخوایم نحوه استفاده از کتابخونه </a:t>
            </a:r>
            <a:r>
              <a:rPr lang="en-US" dirty="0"/>
              <a:t>log4j</a:t>
            </a:r>
            <a:r>
              <a:rPr lang="fa-IR" dirty="0"/>
              <a:t> رو یادبگیریم.</a:t>
            </a:r>
          </a:p>
          <a:p>
            <a:pPr>
              <a:lnSpc>
                <a:spcPct val="150000"/>
              </a:lnSpc>
            </a:pPr>
            <a:r>
              <a:rPr lang="fa-IR" dirty="0"/>
              <a:t>بعد از دانلود و نصب و کمی خوندن داکیومنت، میتونیم یه تست ساده بنویسیم:</a:t>
            </a:r>
          </a:p>
          <a:p>
            <a:pPr>
              <a:lnSpc>
                <a:spcPct val="150000"/>
              </a:lnSpc>
            </a:pPr>
            <a:endParaRPr lang="fa-IR" dirty="0"/>
          </a:p>
          <a:p>
            <a:pPr>
              <a:lnSpc>
                <a:spcPct val="150000"/>
              </a:lnSpc>
            </a:pPr>
            <a:endParaRPr lang="fa-IR" dirty="0"/>
          </a:p>
          <a:p>
            <a:pPr>
              <a:lnSpc>
                <a:spcPct val="150000"/>
              </a:lnSpc>
            </a:pPr>
            <a:endParaRPr lang="fa-IR" dirty="0"/>
          </a:p>
          <a:p>
            <a:pPr>
              <a:lnSpc>
                <a:spcPct val="150000"/>
              </a:lnSpc>
            </a:pPr>
            <a:r>
              <a:rPr lang="fa-IR" dirty="0"/>
              <a:t>بعد از ران کردن این تست، پیغام خطا داده میشه که به یه چیزی به اسم </a:t>
            </a:r>
            <a:r>
              <a:rPr lang="en-US" dirty="0" err="1"/>
              <a:t>Appender</a:t>
            </a:r>
            <a:r>
              <a:rPr lang="fa-IR" dirty="0"/>
              <a:t> احتیاج هست.</a:t>
            </a:r>
          </a:p>
          <a:p>
            <a:pPr>
              <a:lnSpc>
                <a:spcPct val="150000"/>
              </a:lnSpc>
            </a:pPr>
            <a:r>
              <a:rPr lang="fa-IR" dirty="0"/>
              <a:t>بعد از یه مقدار مطالعه مجدد داکیومنت، میفهمیم یه چیزی به اسم </a:t>
            </a:r>
            <a:r>
              <a:rPr lang="en-US" dirty="0" err="1"/>
              <a:t>ConsoleAppender</a:t>
            </a:r>
            <a:r>
              <a:rPr lang="fa-IR" dirty="0"/>
              <a:t> وجود داره. پس چنین چیزی رو میسازیم و دوباره امتحان میکنیم</a:t>
            </a:r>
          </a:p>
          <a:p>
            <a:pPr>
              <a:lnSpc>
                <a:spcPct val="150000"/>
              </a:lnSpc>
            </a:pPr>
            <a:endParaRPr lang="fa-IR" dirty="0"/>
          </a:p>
          <a:p>
            <a:pPr>
              <a:lnSpc>
                <a:spcPct val="150000"/>
              </a:lnSpc>
            </a:pPr>
            <a:endParaRPr lang="fa-IR" dirty="0"/>
          </a:p>
          <a:p>
            <a:pPr>
              <a:lnSpc>
                <a:spcPct val="150000"/>
              </a:lnSpc>
            </a:pPr>
            <a:endParaRPr lang="fa-IR" dirty="0"/>
          </a:p>
          <a:p>
            <a:pPr>
              <a:lnSpc>
                <a:spcPct val="150000"/>
              </a:lnSpc>
            </a:pPr>
            <a:endParaRPr lang="en-US" dirty="0"/>
          </a:p>
        </p:txBody>
      </p:sp>
      <p:sp>
        <p:nvSpPr>
          <p:cNvPr id="4" name="Footer Placeholder 3">
            <a:extLst>
              <a:ext uri="{FF2B5EF4-FFF2-40B4-BE49-F238E27FC236}">
                <a16:creationId xmlns:a16="http://schemas.microsoft.com/office/drawing/2014/main" id="{0A1FC925-801E-44D4-8999-576B2C036946}"/>
              </a:ext>
            </a:extLst>
          </p:cNvPr>
          <p:cNvSpPr>
            <a:spLocks noGrp="1"/>
          </p:cNvSpPr>
          <p:nvPr>
            <p:ph type="ftr" sz="quarter" idx="11"/>
          </p:nvPr>
        </p:nvSpPr>
        <p:spPr/>
        <p:txBody>
          <a:bodyPr/>
          <a:lstStyle/>
          <a:p>
            <a:r>
              <a:rPr lang="en-US"/>
              <a:t>Creator: Hamed Damirchi</a:t>
            </a:r>
          </a:p>
        </p:txBody>
      </p:sp>
      <p:pic>
        <p:nvPicPr>
          <p:cNvPr id="6" name="Picture 5">
            <a:extLst>
              <a:ext uri="{FF2B5EF4-FFF2-40B4-BE49-F238E27FC236}">
                <a16:creationId xmlns:a16="http://schemas.microsoft.com/office/drawing/2014/main" id="{54895F3C-9385-45EB-9AAB-B02C0CC2A8C2}"/>
              </a:ext>
            </a:extLst>
          </p:cNvPr>
          <p:cNvPicPr>
            <a:picLocks noChangeAspect="1"/>
          </p:cNvPicPr>
          <p:nvPr/>
        </p:nvPicPr>
        <p:blipFill>
          <a:blip r:embed="rId2"/>
          <a:stretch>
            <a:fillRect/>
          </a:stretch>
        </p:blipFill>
        <p:spPr>
          <a:xfrm>
            <a:off x="838200" y="2527740"/>
            <a:ext cx="8598826" cy="1931717"/>
          </a:xfrm>
          <a:prstGeom prst="rect">
            <a:avLst/>
          </a:prstGeom>
        </p:spPr>
      </p:pic>
    </p:spTree>
    <p:extLst>
      <p:ext uri="{BB962C8B-B14F-4D97-AF65-F5344CB8AC3E}">
        <p14:creationId xmlns:p14="http://schemas.microsoft.com/office/powerpoint/2010/main" val="1466945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4611DA-8FC8-4778-A5E8-8D835F876AB6}"/>
              </a:ext>
            </a:extLst>
          </p:cNvPr>
          <p:cNvSpPr>
            <a:spLocks noGrp="1"/>
          </p:cNvSpPr>
          <p:nvPr>
            <p:ph idx="1"/>
          </p:nvPr>
        </p:nvSpPr>
        <p:spPr>
          <a:xfrm>
            <a:off x="838200" y="504534"/>
            <a:ext cx="10894454" cy="6153844"/>
          </a:xfrm>
        </p:spPr>
        <p:txBody>
          <a:bodyPr/>
          <a:lstStyle/>
          <a:p>
            <a:r>
              <a:rPr lang="fa-IR" dirty="0"/>
              <a:t>به این شکل:</a:t>
            </a:r>
          </a:p>
          <a:p>
            <a:endParaRPr lang="fa-IR" dirty="0"/>
          </a:p>
          <a:p>
            <a:endParaRPr lang="fa-IR" dirty="0"/>
          </a:p>
          <a:p>
            <a:endParaRPr lang="fa-IR" dirty="0"/>
          </a:p>
          <a:p>
            <a:endParaRPr lang="en-US" dirty="0"/>
          </a:p>
          <a:p>
            <a:r>
              <a:rPr lang="fa-IR" dirty="0"/>
              <a:t>این سری متوجه میشیم که این </a:t>
            </a:r>
            <a:r>
              <a:rPr lang="en-US" dirty="0" err="1"/>
              <a:t>Appender</a:t>
            </a:r>
            <a:r>
              <a:rPr lang="fa-IR" dirty="0"/>
              <a:t> هیچ </a:t>
            </a:r>
            <a:r>
              <a:rPr lang="en-US" dirty="0"/>
              <a:t>output stream </a:t>
            </a:r>
            <a:r>
              <a:rPr lang="fa-IR" dirty="0"/>
              <a:t> ای نداره. بعد از یه کمی گشتن تو گوگل به چنین کدی میرسیم:</a:t>
            </a:r>
            <a:endParaRPr lang="en-US" dirty="0"/>
          </a:p>
        </p:txBody>
      </p:sp>
      <p:sp>
        <p:nvSpPr>
          <p:cNvPr id="4" name="Footer Placeholder 3">
            <a:extLst>
              <a:ext uri="{FF2B5EF4-FFF2-40B4-BE49-F238E27FC236}">
                <a16:creationId xmlns:a16="http://schemas.microsoft.com/office/drawing/2014/main" id="{84DBF689-9ECF-4D3D-AD0B-FFBFA4E41DCB}"/>
              </a:ext>
            </a:extLst>
          </p:cNvPr>
          <p:cNvSpPr>
            <a:spLocks noGrp="1"/>
          </p:cNvSpPr>
          <p:nvPr>
            <p:ph type="ftr" sz="quarter" idx="11"/>
          </p:nvPr>
        </p:nvSpPr>
        <p:spPr/>
        <p:txBody>
          <a:bodyPr/>
          <a:lstStyle/>
          <a:p>
            <a:r>
              <a:rPr lang="en-US"/>
              <a:t>Creator: Hamed Damirchi</a:t>
            </a:r>
          </a:p>
        </p:txBody>
      </p:sp>
      <p:pic>
        <p:nvPicPr>
          <p:cNvPr id="8" name="Picture 7">
            <a:extLst>
              <a:ext uri="{FF2B5EF4-FFF2-40B4-BE49-F238E27FC236}">
                <a16:creationId xmlns:a16="http://schemas.microsoft.com/office/drawing/2014/main" id="{45F323D5-D4CB-4BA7-A869-86644B1808AF}"/>
              </a:ext>
            </a:extLst>
          </p:cNvPr>
          <p:cNvPicPr>
            <a:picLocks noChangeAspect="1"/>
          </p:cNvPicPr>
          <p:nvPr/>
        </p:nvPicPr>
        <p:blipFill>
          <a:blip r:embed="rId2"/>
          <a:stretch>
            <a:fillRect/>
          </a:stretch>
        </p:blipFill>
        <p:spPr>
          <a:xfrm>
            <a:off x="641252" y="645211"/>
            <a:ext cx="7483498" cy="2055786"/>
          </a:xfrm>
          <a:prstGeom prst="rect">
            <a:avLst/>
          </a:prstGeom>
        </p:spPr>
      </p:pic>
      <p:pic>
        <p:nvPicPr>
          <p:cNvPr id="10" name="Picture 9">
            <a:extLst>
              <a:ext uri="{FF2B5EF4-FFF2-40B4-BE49-F238E27FC236}">
                <a16:creationId xmlns:a16="http://schemas.microsoft.com/office/drawing/2014/main" id="{51489889-920E-4080-8ED9-84AE752DB38B}"/>
              </a:ext>
            </a:extLst>
          </p:cNvPr>
          <p:cNvPicPr>
            <a:picLocks noChangeAspect="1"/>
          </p:cNvPicPr>
          <p:nvPr/>
        </p:nvPicPr>
        <p:blipFill>
          <a:blip r:embed="rId3"/>
          <a:stretch>
            <a:fillRect/>
          </a:stretch>
        </p:blipFill>
        <p:spPr>
          <a:xfrm>
            <a:off x="641252" y="3429000"/>
            <a:ext cx="7446231" cy="2924466"/>
          </a:xfrm>
          <a:prstGeom prst="rect">
            <a:avLst/>
          </a:prstGeom>
        </p:spPr>
      </p:pic>
    </p:spTree>
    <p:extLst>
      <p:ext uri="{BB962C8B-B14F-4D97-AF65-F5344CB8AC3E}">
        <p14:creationId xmlns:p14="http://schemas.microsoft.com/office/powerpoint/2010/main" val="3089365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29F189-A085-4A7C-BB39-6001EE0044F6}"/>
              </a:ext>
            </a:extLst>
          </p:cNvPr>
          <p:cNvSpPr>
            <a:spLocks noGrp="1"/>
          </p:cNvSpPr>
          <p:nvPr>
            <p:ph idx="1"/>
          </p:nvPr>
        </p:nvSpPr>
        <p:spPr>
          <a:xfrm>
            <a:off x="838200" y="504534"/>
            <a:ext cx="10894454" cy="6153844"/>
          </a:xfrm>
        </p:spPr>
        <p:txBody>
          <a:bodyPr/>
          <a:lstStyle/>
          <a:p>
            <a:pPr>
              <a:lnSpc>
                <a:spcPct val="150000"/>
              </a:lnSpc>
            </a:pPr>
            <a:r>
              <a:rPr lang="fa-IR" dirty="0"/>
              <a:t>و میبینیم که کار کرد! و پیغام </a:t>
            </a:r>
            <a:r>
              <a:rPr lang="en-US" dirty="0"/>
              <a:t>hello</a:t>
            </a:r>
            <a:r>
              <a:rPr lang="fa-IR" dirty="0"/>
              <a:t> تو کنسول نمایش داده شد.</a:t>
            </a:r>
          </a:p>
          <a:p>
            <a:pPr>
              <a:lnSpc>
                <a:spcPct val="150000"/>
              </a:lnSpc>
            </a:pPr>
            <a:r>
              <a:rPr lang="fa-IR" dirty="0"/>
              <a:t>جالبه! حالا بخش </a:t>
            </a:r>
            <a:r>
              <a:rPr lang="en-US" dirty="0" err="1"/>
              <a:t>ConsoleAppender.SystemOut</a:t>
            </a:r>
            <a:r>
              <a:rPr lang="fa-IR" dirty="0"/>
              <a:t> رو حذف میکنیم و میبینیم که همچنان </a:t>
            </a:r>
            <a:r>
              <a:rPr lang="en-US" dirty="0"/>
              <a:t>hello</a:t>
            </a:r>
            <a:r>
              <a:rPr lang="fa-IR" dirty="0"/>
              <a:t> چاپ میشه تو خروجی. اما وقتی </a:t>
            </a:r>
            <a:r>
              <a:rPr lang="en-US" dirty="0" err="1"/>
              <a:t>PatternLayout</a:t>
            </a:r>
            <a:r>
              <a:rPr lang="fa-IR" dirty="0"/>
              <a:t> رو حذف میکنیم خطا میده که به </a:t>
            </a:r>
            <a:r>
              <a:rPr lang="en-US" dirty="0"/>
              <a:t>output stream</a:t>
            </a:r>
            <a:r>
              <a:rPr lang="fa-IR" dirty="0"/>
              <a:t> احتیاجه. و این رفتار خیلی عجیب غریبه!</a:t>
            </a:r>
          </a:p>
          <a:p>
            <a:pPr>
              <a:lnSpc>
                <a:spcPct val="150000"/>
              </a:lnSpc>
            </a:pPr>
            <a:r>
              <a:rPr lang="fa-IR" dirty="0"/>
              <a:t>یه کم که داکیومنت رو میخونیم، متوجه میشیم که </a:t>
            </a:r>
            <a:r>
              <a:rPr lang="en-US" dirty="0"/>
              <a:t>constructor</a:t>
            </a:r>
            <a:r>
              <a:rPr lang="fa-IR" dirty="0"/>
              <a:t> دیفالت </a:t>
            </a:r>
            <a:r>
              <a:rPr lang="en-US" dirty="0" err="1"/>
              <a:t>ConsoleAppender</a:t>
            </a:r>
            <a:r>
              <a:rPr lang="fa-IR" dirty="0"/>
              <a:t> کانفیگ نشده، که خیلی چیز خوبی نیست این کار و مثل یه باگ یا حداقل ناسازگاری تو </a:t>
            </a:r>
            <a:r>
              <a:rPr lang="en-US" dirty="0"/>
              <a:t>log4j</a:t>
            </a:r>
            <a:r>
              <a:rPr lang="fa-IR" dirty="0"/>
              <a:t> میمونه.</a:t>
            </a:r>
          </a:p>
          <a:p>
            <a:pPr>
              <a:lnSpc>
                <a:spcPct val="150000"/>
              </a:lnSpc>
            </a:pPr>
            <a:endParaRPr lang="fa-IR" dirty="0"/>
          </a:p>
          <a:p>
            <a:pPr>
              <a:lnSpc>
                <a:spcPct val="150000"/>
              </a:lnSpc>
            </a:pPr>
            <a:endParaRPr lang="fa-IR" dirty="0"/>
          </a:p>
          <a:p>
            <a:pPr>
              <a:lnSpc>
                <a:spcPct val="150000"/>
              </a:lnSpc>
            </a:pPr>
            <a:endParaRPr lang="fa-IR" dirty="0"/>
          </a:p>
        </p:txBody>
      </p:sp>
      <p:sp>
        <p:nvSpPr>
          <p:cNvPr id="4" name="Footer Placeholder 3">
            <a:extLst>
              <a:ext uri="{FF2B5EF4-FFF2-40B4-BE49-F238E27FC236}">
                <a16:creationId xmlns:a16="http://schemas.microsoft.com/office/drawing/2014/main" id="{C2E60EAE-3678-411F-B5BF-199195AA7BE6}"/>
              </a:ext>
            </a:extLst>
          </p:cNvPr>
          <p:cNvSpPr>
            <a:spLocks noGrp="1"/>
          </p:cNvSpPr>
          <p:nvPr>
            <p:ph type="ftr" sz="quarter" idx="11"/>
          </p:nvPr>
        </p:nvSpPr>
        <p:spPr/>
        <p:txBody>
          <a:bodyPr/>
          <a:lstStyle/>
          <a:p>
            <a:r>
              <a:rPr lang="en-US"/>
              <a:t>Creator: Hamed Damirchi</a:t>
            </a:r>
          </a:p>
        </p:txBody>
      </p:sp>
    </p:spTree>
    <p:extLst>
      <p:ext uri="{BB962C8B-B14F-4D97-AF65-F5344CB8AC3E}">
        <p14:creationId xmlns:p14="http://schemas.microsoft.com/office/powerpoint/2010/main" val="91221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7E08EB-9657-403F-A53D-6E0BF3FD55C4}"/>
              </a:ext>
            </a:extLst>
          </p:cNvPr>
          <p:cNvSpPr>
            <a:spLocks noGrp="1"/>
          </p:cNvSpPr>
          <p:nvPr>
            <p:ph idx="1"/>
          </p:nvPr>
        </p:nvSpPr>
        <p:spPr>
          <a:xfrm>
            <a:off x="838200" y="504534"/>
            <a:ext cx="10894454" cy="6153844"/>
          </a:xfrm>
        </p:spPr>
        <p:txBody>
          <a:bodyPr/>
          <a:lstStyle/>
          <a:p>
            <a:pPr>
              <a:lnSpc>
                <a:spcPct val="150000"/>
              </a:lnSpc>
            </a:pPr>
            <a:r>
              <a:rPr lang="fa-IR" dirty="0"/>
              <a:t>بعد از یه کم ور رفتن باهاش و گوگل کردن و اینا، در نهایت به چند تا تست زیر میرسیم. این خیلی خوبه! چون علاوه بر این که دانشمون تو اون زمینه بیشتر شده، اون دانش رو هم در قالب چند تا تست نوشتیم.</a:t>
            </a:r>
          </a:p>
          <a:p>
            <a:pPr>
              <a:lnSpc>
                <a:spcPct val="150000"/>
              </a:lnSpc>
            </a:pPr>
            <a:r>
              <a:rPr lang="fa-IR" dirty="0"/>
              <a:t>	</a:t>
            </a:r>
            <a:endParaRPr lang="en-US" dirty="0"/>
          </a:p>
        </p:txBody>
      </p:sp>
      <p:sp>
        <p:nvSpPr>
          <p:cNvPr id="4" name="Footer Placeholder 3">
            <a:extLst>
              <a:ext uri="{FF2B5EF4-FFF2-40B4-BE49-F238E27FC236}">
                <a16:creationId xmlns:a16="http://schemas.microsoft.com/office/drawing/2014/main" id="{1B04E318-6A6C-4317-91A1-36E38259A3FD}"/>
              </a:ext>
            </a:extLst>
          </p:cNvPr>
          <p:cNvSpPr>
            <a:spLocks noGrp="1"/>
          </p:cNvSpPr>
          <p:nvPr>
            <p:ph type="ftr" sz="quarter" idx="11"/>
          </p:nvPr>
        </p:nvSpPr>
        <p:spPr/>
        <p:txBody>
          <a:bodyPr/>
          <a:lstStyle/>
          <a:p>
            <a:r>
              <a:rPr lang="en-US"/>
              <a:t>Creator: Hamed Damirchi</a:t>
            </a:r>
          </a:p>
        </p:txBody>
      </p:sp>
      <p:pic>
        <p:nvPicPr>
          <p:cNvPr id="6" name="Picture 5">
            <a:extLst>
              <a:ext uri="{FF2B5EF4-FFF2-40B4-BE49-F238E27FC236}">
                <a16:creationId xmlns:a16="http://schemas.microsoft.com/office/drawing/2014/main" id="{7782E0AC-881F-4499-9E51-91BFF24199B1}"/>
              </a:ext>
            </a:extLst>
          </p:cNvPr>
          <p:cNvPicPr>
            <a:picLocks noChangeAspect="1"/>
          </p:cNvPicPr>
          <p:nvPr/>
        </p:nvPicPr>
        <p:blipFill>
          <a:blip r:embed="rId2"/>
          <a:stretch>
            <a:fillRect/>
          </a:stretch>
        </p:blipFill>
        <p:spPr>
          <a:xfrm>
            <a:off x="838200" y="1785902"/>
            <a:ext cx="6933198" cy="1795554"/>
          </a:xfrm>
          <a:prstGeom prst="rect">
            <a:avLst/>
          </a:prstGeom>
        </p:spPr>
      </p:pic>
      <p:pic>
        <p:nvPicPr>
          <p:cNvPr id="8" name="Picture 7">
            <a:extLst>
              <a:ext uri="{FF2B5EF4-FFF2-40B4-BE49-F238E27FC236}">
                <a16:creationId xmlns:a16="http://schemas.microsoft.com/office/drawing/2014/main" id="{E8C2CE5A-A84A-43FB-8A73-FED44B182E9B}"/>
              </a:ext>
            </a:extLst>
          </p:cNvPr>
          <p:cNvPicPr>
            <a:picLocks noChangeAspect="1"/>
          </p:cNvPicPr>
          <p:nvPr/>
        </p:nvPicPr>
        <p:blipFill>
          <a:blip r:embed="rId3"/>
          <a:stretch>
            <a:fillRect/>
          </a:stretch>
        </p:blipFill>
        <p:spPr>
          <a:xfrm>
            <a:off x="838200" y="4446108"/>
            <a:ext cx="6354699" cy="1795554"/>
          </a:xfrm>
          <a:prstGeom prst="rect">
            <a:avLst/>
          </a:prstGeom>
        </p:spPr>
      </p:pic>
    </p:spTree>
    <p:extLst>
      <p:ext uri="{BB962C8B-B14F-4D97-AF65-F5344CB8AC3E}">
        <p14:creationId xmlns:p14="http://schemas.microsoft.com/office/powerpoint/2010/main" val="14287664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5C131F8E-0610-4782-8C76-7FCFDE057426}"/>
              </a:ext>
            </a:extLst>
          </p:cNvPr>
          <p:cNvPicPr>
            <a:picLocks noGrp="1" noChangeAspect="1"/>
          </p:cNvPicPr>
          <p:nvPr>
            <p:ph idx="1"/>
          </p:nvPr>
        </p:nvPicPr>
        <p:blipFill>
          <a:blip r:embed="rId2"/>
          <a:stretch>
            <a:fillRect/>
          </a:stretch>
        </p:blipFill>
        <p:spPr>
          <a:xfrm>
            <a:off x="896295" y="751342"/>
            <a:ext cx="6673905" cy="2301347"/>
          </a:xfrm>
        </p:spPr>
      </p:pic>
      <p:sp>
        <p:nvSpPr>
          <p:cNvPr id="4" name="Footer Placeholder 3">
            <a:extLst>
              <a:ext uri="{FF2B5EF4-FFF2-40B4-BE49-F238E27FC236}">
                <a16:creationId xmlns:a16="http://schemas.microsoft.com/office/drawing/2014/main" id="{6826F194-7E2F-406B-B88B-026FAFDE98BD}"/>
              </a:ext>
            </a:extLst>
          </p:cNvPr>
          <p:cNvSpPr>
            <a:spLocks noGrp="1"/>
          </p:cNvSpPr>
          <p:nvPr>
            <p:ph type="ftr" sz="quarter" idx="11"/>
          </p:nvPr>
        </p:nvSpPr>
        <p:spPr/>
        <p:txBody>
          <a:bodyPr/>
          <a:lstStyle/>
          <a:p>
            <a:r>
              <a:rPr lang="en-US"/>
              <a:t>Creator: Hamed Damirchi</a:t>
            </a:r>
          </a:p>
        </p:txBody>
      </p:sp>
      <p:pic>
        <p:nvPicPr>
          <p:cNvPr id="8" name="Picture 7">
            <a:extLst>
              <a:ext uri="{FF2B5EF4-FFF2-40B4-BE49-F238E27FC236}">
                <a16:creationId xmlns:a16="http://schemas.microsoft.com/office/drawing/2014/main" id="{7B1B8E0D-C90E-457A-8DF5-72F7298DE7C6}"/>
              </a:ext>
            </a:extLst>
          </p:cNvPr>
          <p:cNvPicPr>
            <a:picLocks noChangeAspect="1"/>
          </p:cNvPicPr>
          <p:nvPr/>
        </p:nvPicPr>
        <p:blipFill>
          <a:blip r:embed="rId3"/>
          <a:stretch>
            <a:fillRect/>
          </a:stretch>
        </p:blipFill>
        <p:spPr>
          <a:xfrm>
            <a:off x="896295" y="3636497"/>
            <a:ext cx="7023901" cy="1990579"/>
          </a:xfrm>
          <a:prstGeom prst="rect">
            <a:avLst/>
          </a:prstGeom>
        </p:spPr>
      </p:pic>
    </p:spTree>
    <p:extLst>
      <p:ext uri="{BB962C8B-B14F-4D97-AF65-F5344CB8AC3E}">
        <p14:creationId xmlns:p14="http://schemas.microsoft.com/office/powerpoint/2010/main" val="41053113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1E2D8-65ED-4C60-B04B-823DF9E85FDD}"/>
              </a:ext>
            </a:extLst>
          </p:cNvPr>
          <p:cNvSpPr>
            <a:spLocks noGrp="1"/>
          </p:cNvSpPr>
          <p:nvPr>
            <p:ph type="title"/>
          </p:nvPr>
        </p:nvSpPr>
        <p:spPr/>
        <p:txBody>
          <a:bodyPr/>
          <a:lstStyle/>
          <a:p>
            <a:r>
              <a:rPr lang="en-US" dirty="0"/>
              <a:t>Learning Test</a:t>
            </a:r>
            <a:r>
              <a:rPr lang="fa-IR" dirty="0"/>
              <a:t> ها بهتر از هیچی ان!</a:t>
            </a:r>
            <a:endParaRPr lang="en-US" dirty="0"/>
          </a:p>
        </p:txBody>
      </p:sp>
      <p:sp>
        <p:nvSpPr>
          <p:cNvPr id="3" name="Content Placeholder 2">
            <a:extLst>
              <a:ext uri="{FF2B5EF4-FFF2-40B4-BE49-F238E27FC236}">
                <a16:creationId xmlns:a16="http://schemas.microsoft.com/office/drawing/2014/main" id="{BC404561-3614-4444-9BFC-B746536C7C8C}"/>
              </a:ext>
            </a:extLst>
          </p:cNvPr>
          <p:cNvSpPr>
            <a:spLocks noGrp="1"/>
          </p:cNvSpPr>
          <p:nvPr>
            <p:ph idx="1"/>
          </p:nvPr>
        </p:nvSpPr>
        <p:spPr/>
        <p:txBody>
          <a:bodyPr/>
          <a:lstStyle/>
          <a:p>
            <a:pPr>
              <a:lnSpc>
                <a:spcPct val="150000"/>
              </a:lnSpc>
            </a:pPr>
            <a:r>
              <a:rPr lang="en-US" dirty="0"/>
              <a:t>Learning test</a:t>
            </a:r>
            <a:r>
              <a:rPr lang="fa-IR" dirty="0"/>
              <a:t> ها در نهایت هیچ هزینه ای برای ما ندارن. ما به هر حال باید </a:t>
            </a:r>
            <a:r>
              <a:rPr lang="en-US" dirty="0" err="1"/>
              <a:t>api</a:t>
            </a:r>
            <a:r>
              <a:rPr lang="fa-IR" dirty="0"/>
              <a:t> اون کتابخونه رو یاد بگیریم و نوشتن تست ها یه راه خیلی خوب واسه یاد گرفتنشونه.	</a:t>
            </a:r>
          </a:p>
          <a:p>
            <a:pPr>
              <a:lnSpc>
                <a:spcPct val="150000"/>
              </a:lnSpc>
            </a:pPr>
            <a:r>
              <a:rPr lang="fa-IR" dirty="0"/>
              <a:t>نه تنها این تست ها هزینه نداره واسمون، بلکه از جهاتی خیلی هم مفیدن. مثلا اگه اون کتابخونه بعدا نسخه جدید ریلیز کنه، خیلی خیلی راحت میشه به نسخه جدید سوییچ کرد. چون که تست نوشتیم! بعد از ارتقا به نسخه جدید، یه بار تست ها رو ران میکنیم و اگه جاییش خطا داده، راحت میفهمیم نسخه جدید کجاها با نسخه قبلی فرق میکنه و میریم تو کدمون اصلاح میکنیم (البته طبق توضیحات قبلی اگه </a:t>
            </a:r>
            <a:r>
              <a:rPr lang="en-US" dirty="0"/>
              <a:t>boundary</a:t>
            </a:r>
            <a:r>
              <a:rPr lang="fa-IR" dirty="0"/>
              <a:t> نوشته باشیم واسه کتابخونه، فقط تو یک جا اصلاح میکنیم )</a:t>
            </a:r>
          </a:p>
        </p:txBody>
      </p:sp>
      <p:sp>
        <p:nvSpPr>
          <p:cNvPr id="4" name="Footer Placeholder 3">
            <a:extLst>
              <a:ext uri="{FF2B5EF4-FFF2-40B4-BE49-F238E27FC236}">
                <a16:creationId xmlns:a16="http://schemas.microsoft.com/office/drawing/2014/main" id="{074D98D6-C981-480B-B632-050F30C41A75}"/>
              </a:ext>
            </a:extLst>
          </p:cNvPr>
          <p:cNvSpPr>
            <a:spLocks noGrp="1"/>
          </p:cNvSpPr>
          <p:nvPr>
            <p:ph type="ftr" sz="quarter" idx="11"/>
          </p:nvPr>
        </p:nvSpPr>
        <p:spPr/>
        <p:txBody>
          <a:bodyPr/>
          <a:lstStyle/>
          <a:p>
            <a:r>
              <a:rPr lang="en-US"/>
              <a:t>Creator: Hamed Damirchi</a:t>
            </a:r>
          </a:p>
        </p:txBody>
      </p:sp>
    </p:spTree>
    <p:extLst>
      <p:ext uri="{BB962C8B-B14F-4D97-AF65-F5344CB8AC3E}">
        <p14:creationId xmlns:p14="http://schemas.microsoft.com/office/powerpoint/2010/main" val="1415115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B95ABB-8EF9-47B0-BC2A-23DB479B0A4F}"/>
              </a:ext>
            </a:extLst>
          </p:cNvPr>
          <p:cNvSpPr>
            <a:spLocks noGrp="1"/>
          </p:cNvSpPr>
          <p:nvPr>
            <p:ph idx="1"/>
          </p:nvPr>
        </p:nvSpPr>
        <p:spPr>
          <a:xfrm>
            <a:off x="838200" y="504534"/>
            <a:ext cx="10894454" cy="6153844"/>
          </a:xfrm>
        </p:spPr>
        <p:txBody>
          <a:bodyPr/>
          <a:lstStyle/>
          <a:p>
            <a:pPr>
              <a:lnSpc>
                <a:spcPct val="150000"/>
              </a:lnSpc>
            </a:pPr>
            <a:r>
              <a:rPr lang="fa-IR" dirty="0"/>
              <a:t>بنابراین نوشتن </a:t>
            </a:r>
            <a:r>
              <a:rPr lang="en-US" dirty="0"/>
              <a:t>boundary test</a:t>
            </a:r>
            <a:r>
              <a:rPr lang="fa-IR" dirty="0"/>
              <a:t> ها خیلی توسیه میشه (تست هایی که کتابخونه های خارجی رو تست میکنن) </a:t>
            </a:r>
          </a:p>
          <a:p>
            <a:pPr>
              <a:lnSpc>
                <a:spcPct val="150000"/>
              </a:lnSpc>
            </a:pPr>
            <a:r>
              <a:rPr lang="fa-IR" dirty="0"/>
              <a:t>در صورتی که این تست ها رو ننویسیم، با اومدن نسخه جدید اون کتابخونه ما تمایل داریم که به ورژن جدید مهاجرت نکنیم، چون نمیدونیم که کجاها ممکنه ناسازگاری پیش بیاره.</a:t>
            </a:r>
          </a:p>
          <a:p>
            <a:pPr>
              <a:lnSpc>
                <a:spcPct val="150000"/>
              </a:lnSpc>
            </a:pPr>
            <a:endParaRPr lang="en-US" dirty="0"/>
          </a:p>
        </p:txBody>
      </p:sp>
      <p:sp>
        <p:nvSpPr>
          <p:cNvPr id="4" name="Footer Placeholder 3">
            <a:extLst>
              <a:ext uri="{FF2B5EF4-FFF2-40B4-BE49-F238E27FC236}">
                <a16:creationId xmlns:a16="http://schemas.microsoft.com/office/drawing/2014/main" id="{550C270C-7C0F-48E8-92A2-83A325A20416}"/>
              </a:ext>
            </a:extLst>
          </p:cNvPr>
          <p:cNvSpPr>
            <a:spLocks noGrp="1"/>
          </p:cNvSpPr>
          <p:nvPr>
            <p:ph type="ftr" sz="quarter" idx="11"/>
          </p:nvPr>
        </p:nvSpPr>
        <p:spPr/>
        <p:txBody>
          <a:bodyPr/>
          <a:lstStyle/>
          <a:p>
            <a:r>
              <a:rPr lang="en-US"/>
              <a:t>Creator: Hamed Damirchi</a:t>
            </a:r>
          </a:p>
        </p:txBody>
      </p:sp>
    </p:spTree>
    <p:extLst>
      <p:ext uri="{BB962C8B-B14F-4D97-AF65-F5344CB8AC3E}">
        <p14:creationId xmlns:p14="http://schemas.microsoft.com/office/powerpoint/2010/main" val="13726311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CDFBC-A5A0-4A94-A617-0F5B2A829D72}"/>
              </a:ext>
            </a:extLst>
          </p:cNvPr>
          <p:cNvSpPr>
            <a:spLocks noGrp="1"/>
          </p:cNvSpPr>
          <p:nvPr>
            <p:ph type="title"/>
          </p:nvPr>
        </p:nvSpPr>
        <p:spPr/>
        <p:txBody>
          <a:bodyPr/>
          <a:lstStyle/>
          <a:p>
            <a:r>
              <a:rPr lang="fa-IR" dirty="0"/>
              <a:t>استفاده از کدی که هنوز وجود نداره</a:t>
            </a:r>
            <a:endParaRPr lang="en-US" dirty="0"/>
          </a:p>
        </p:txBody>
      </p:sp>
      <p:sp>
        <p:nvSpPr>
          <p:cNvPr id="3" name="Content Placeholder 2">
            <a:extLst>
              <a:ext uri="{FF2B5EF4-FFF2-40B4-BE49-F238E27FC236}">
                <a16:creationId xmlns:a16="http://schemas.microsoft.com/office/drawing/2014/main" id="{A1258AD8-8C3A-41F7-8DFF-606C5EB0F0C5}"/>
              </a:ext>
            </a:extLst>
          </p:cNvPr>
          <p:cNvSpPr>
            <a:spLocks noGrp="1"/>
          </p:cNvSpPr>
          <p:nvPr>
            <p:ph idx="1"/>
          </p:nvPr>
        </p:nvSpPr>
        <p:spPr/>
        <p:txBody>
          <a:bodyPr/>
          <a:lstStyle/>
          <a:p>
            <a:pPr>
              <a:lnSpc>
                <a:spcPct val="150000"/>
              </a:lnSpc>
            </a:pPr>
            <a:r>
              <a:rPr lang="fa-IR" b="1" dirty="0"/>
              <a:t>با استفاده از </a:t>
            </a:r>
            <a:r>
              <a:rPr lang="en-US" b="1" dirty="0"/>
              <a:t>Adapter Pattern</a:t>
            </a:r>
            <a:r>
              <a:rPr lang="fa-IR" b="1" dirty="0"/>
              <a:t> ! (خیلی پترن خوبیه!)</a:t>
            </a:r>
          </a:p>
          <a:p>
            <a:pPr>
              <a:lnSpc>
                <a:spcPct val="150000"/>
              </a:lnSpc>
            </a:pPr>
            <a:r>
              <a:rPr lang="fa-IR" dirty="0"/>
              <a:t>یه مرز دیگه وجود داره و اون مرز بین شناخته ها و بخش های شناخته نشده هستش.</a:t>
            </a:r>
          </a:p>
          <a:p>
            <a:pPr>
              <a:lnSpc>
                <a:spcPct val="150000"/>
              </a:lnSpc>
            </a:pPr>
            <a:r>
              <a:rPr lang="fa-IR" dirty="0"/>
              <a:t>خیلی وقت ها پیش میاد لازم میشه از یک سری </a:t>
            </a:r>
            <a:r>
              <a:rPr lang="en-US" dirty="0"/>
              <a:t>API</a:t>
            </a:r>
            <a:r>
              <a:rPr lang="fa-IR" dirty="0"/>
              <a:t> هایی در برنامتون استفاده کنید که هنوز نوشته نشدن (مثلا قراره توسط یه تیم دیگه یا یه میکروسرویس دیگه تامین بشه)</a:t>
            </a:r>
          </a:p>
          <a:p>
            <a:pPr>
              <a:lnSpc>
                <a:spcPct val="150000"/>
              </a:lnSpc>
            </a:pPr>
            <a:r>
              <a:rPr lang="fa-IR" dirty="0"/>
              <a:t>یه راهش اینه که صبر کنیم ببینیم کی آماده میشه و هر وقت آماده شد بریم و ازش استفاده کنیم تو کدمون</a:t>
            </a:r>
          </a:p>
          <a:p>
            <a:pPr>
              <a:lnSpc>
                <a:spcPct val="150000"/>
              </a:lnSpc>
            </a:pPr>
            <a:r>
              <a:rPr lang="fa-IR" dirty="0"/>
              <a:t>اما میشه از </a:t>
            </a:r>
            <a:r>
              <a:rPr lang="en-US" dirty="0"/>
              <a:t>Adapter Pattern</a:t>
            </a:r>
            <a:r>
              <a:rPr lang="fa-IR" dirty="0"/>
              <a:t> استفاده کنیم. به این صورت که قبلش هر جیزی که لازم داریم اون ای پی ای بهمون بده رو تو یه کلاس دیگه شبیه سازی میکنیم و هر وقت آماده شد، شبیه ساز رو حذف میکنیم و </a:t>
            </a:r>
            <a:r>
              <a:rPr lang="en-US" dirty="0"/>
              <a:t>Adapter Pattern</a:t>
            </a:r>
            <a:r>
              <a:rPr lang="fa-IR" dirty="0"/>
              <a:t> خودمون رو مینویسیم.</a:t>
            </a:r>
          </a:p>
        </p:txBody>
      </p:sp>
      <p:sp>
        <p:nvSpPr>
          <p:cNvPr id="4" name="Footer Placeholder 3">
            <a:extLst>
              <a:ext uri="{FF2B5EF4-FFF2-40B4-BE49-F238E27FC236}">
                <a16:creationId xmlns:a16="http://schemas.microsoft.com/office/drawing/2014/main" id="{2EFD3635-2D93-41EF-B55E-A7F8666CE1EA}"/>
              </a:ext>
            </a:extLst>
          </p:cNvPr>
          <p:cNvSpPr>
            <a:spLocks noGrp="1"/>
          </p:cNvSpPr>
          <p:nvPr>
            <p:ph type="ftr" sz="quarter" idx="11"/>
          </p:nvPr>
        </p:nvSpPr>
        <p:spPr/>
        <p:txBody>
          <a:bodyPr/>
          <a:lstStyle/>
          <a:p>
            <a:r>
              <a:rPr lang="en-US"/>
              <a:t>Creator: Hamed Damirchi</a:t>
            </a:r>
            <a:endParaRPr lang="en-US" dirty="0"/>
          </a:p>
        </p:txBody>
      </p:sp>
    </p:spTree>
    <p:extLst>
      <p:ext uri="{BB962C8B-B14F-4D97-AF65-F5344CB8AC3E}">
        <p14:creationId xmlns:p14="http://schemas.microsoft.com/office/powerpoint/2010/main" val="37447530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0A010F-63B5-4C42-80E2-C9B07ED133CE}"/>
              </a:ext>
            </a:extLst>
          </p:cNvPr>
          <p:cNvSpPr>
            <a:spLocks noGrp="1"/>
          </p:cNvSpPr>
          <p:nvPr>
            <p:ph idx="1"/>
          </p:nvPr>
        </p:nvSpPr>
        <p:spPr>
          <a:xfrm>
            <a:off x="838200" y="504534"/>
            <a:ext cx="10894454" cy="6153844"/>
          </a:xfrm>
        </p:spPr>
        <p:txBody>
          <a:bodyPr/>
          <a:lstStyle/>
          <a:p>
            <a:pPr>
              <a:lnSpc>
                <a:spcPct val="150000"/>
              </a:lnSpc>
            </a:pPr>
            <a:r>
              <a:rPr lang="fa-IR" dirty="0"/>
              <a:t>نویسنده میگه که سال ها قبل عضو تیمی بوده که داشتند رو یک محصول ارتباط رادیویی کار میکردند.</a:t>
            </a:r>
          </a:p>
          <a:p>
            <a:pPr>
              <a:lnSpc>
                <a:spcPct val="150000"/>
              </a:lnSpc>
            </a:pPr>
            <a:r>
              <a:rPr lang="fa-IR" dirty="0"/>
              <a:t>یک زیرسیستم بود به نام </a:t>
            </a:r>
            <a:r>
              <a:rPr lang="en-US" dirty="0"/>
              <a:t>Transmitter</a:t>
            </a:r>
            <a:r>
              <a:rPr lang="fa-IR" dirty="0"/>
              <a:t> که هنوز آماده نشده بود و قرار بود این تیم از اون استفاده کنه. اطلاعات خیلی کمی هم از این زیرسیستم داشتن. از طرفی هم نمیخواستن منتظر بمونن تا این زیرسیستم آماده بشه و بعد ادامه بدن کارشون رو.</a:t>
            </a:r>
          </a:p>
          <a:p>
            <a:pPr>
              <a:lnSpc>
                <a:spcPct val="150000"/>
              </a:lnSpc>
            </a:pPr>
            <a:r>
              <a:rPr lang="fa-IR" dirty="0"/>
              <a:t>از طرفی یه چیز خیلی مبهمی از نحوه کاری که قرار بود این زیرسیستم انجام بده میدونستن، اما تقریبا میدونستن که قراره چه کاری رو انجام بده. میدونستن کاری که قراره انجام بده اینه: </a:t>
            </a:r>
            <a:r>
              <a:rPr lang="en-US" dirty="0"/>
              <a:t>transmitter</a:t>
            </a:r>
            <a:r>
              <a:rPr lang="fa-IR" dirty="0"/>
              <a:t> رو روی فرکانس داده شده تنظیم کنه و شکل آنالوگ اطلاعات داده شده رو ارسال کنه.</a:t>
            </a:r>
          </a:p>
          <a:p>
            <a:pPr>
              <a:lnSpc>
                <a:spcPct val="150000"/>
              </a:lnSpc>
            </a:pPr>
            <a:endParaRPr lang="fa-IR" dirty="0"/>
          </a:p>
        </p:txBody>
      </p:sp>
      <p:sp>
        <p:nvSpPr>
          <p:cNvPr id="4" name="Footer Placeholder 3">
            <a:extLst>
              <a:ext uri="{FF2B5EF4-FFF2-40B4-BE49-F238E27FC236}">
                <a16:creationId xmlns:a16="http://schemas.microsoft.com/office/drawing/2014/main" id="{C8432D4B-995C-4FC5-8C20-D715E2EE5B91}"/>
              </a:ext>
            </a:extLst>
          </p:cNvPr>
          <p:cNvSpPr>
            <a:spLocks noGrp="1"/>
          </p:cNvSpPr>
          <p:nvPr>
            <p:ph type="ftr" sz="quarter" idx="11"/>
          </p:nvPr>
        </p:nvSpPr>
        <p:spPr/>
        <p:txBody>
          <a:bodyPr/>
          <a:lstStyle/>
          <a:p>
            <a:r>
              <a:rPr lang="en-US"/>
              <a:t>Creator: Hamed Damirchi</a:t>
            </a:r>
          </a:p>
        </p:txBody>
      </p:sp>
    </p:spTree>
    <p:extLst>
      <p:ext uri="{BB962C8B-B14F-4D97-AF65-F5344CB8AC3E}">
        <p14:creationId xmlns:p14="http://schemas.microsoft.com/office/powerpoint/2010/main" val="311245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F22D7-2094-404E-9DB0-374A68E6A149}"/>
              </a:ext>
            </a:extLst>
          </p:cNvPr>
          <p:cNvSpPr>
            <a:spLocks noGrp="1"/>
          </p:cNvSpPr>
          <p:nvPr>
            <p:ph type="title"/>
          </p:nvPr>
        </p:nvSpPr>
        <p:spPr/>
        <p:txBody>
          <a:bodyPr/>
          <a:lstStyle/>
          <a:p>
            <a:r>
              <a:rPr lang="fa-IR"/>
              <a:t>فصل هشتم: مرز ها</a:t>
            </a:r>
            <a:endParaRPr lang="en-US" dirty="0"/>
          </a:p>
        </p:txBody>
      </p:sp>
      <p:sp>
        <p:nvSpPr>
          <p:cNvPr id="3" name="Content Placeholder 2">
            <a:extLst>
              <a:ext uri="{FF2B5EF4-FFF2-40B4-BE49-F238E27FC236}">
                <a16:creationId xmlns:a16="http://schemas.microsoft.com/office/drawing/2014/main" id="{714EA5D3-057D-4F19-921B-FD2473AC1753}"/>
              </a:ext>
            </a:extLst>
          </p:cNvPr>
          <p:cNvSpPr>
            <a:spLocks noGrp="1"/>
          </p:cNvSpPr>
          <p:nvPr>
            <p:ph idx="1"/>
          </p:nvPr>
        </p:nvSpPr>
        <p:spPr/>
        <p:txBody>
          <a:bodyPr/>
          <a:lstStyle/>
          <a:p>
            <a:pPr>
              <a:lnSpc>
                <a:spcPct val="150000"/>
              </a:lnSpc>
            </a:pPr>
            <a:r>
              <a:rPr lang="fa-IR" dirty="0"/>
              <a:t>این فصل در رابطه با نحوه استفاده از کتابخانه ها و پکیج های خارجی در برنامه مون صحبت میکنه. منظور از مرز ها هم، مرز برنامه ما و پکیج خارجی که داریم استفاده میکنیم هستش. میگه این مرز باید تمیز باشه و کنترلش دست خودت باشه.</a:t>
            </a:r>
          </a:p>
          <a:p>
            <a:pPr>
              <a:lnSpc>
                <a:spcPct val="150000"/>
              </a:lnSpc>
            </a:pPr>
            <a:endParaRPr lang="en-US" dirty="0"/>
          </a:p>
        </p:txBody>
      </p:sp>
      <p:sp>
        <p:nvSpPr>
          <p:cNvPr id="4" name="Footer Placeholder 3">
            <a:extLst>
              <a:ext uri="{FF2B5EF4-FFF2-40B4-BE49-F238E27FC236}">
                <a16:creationId xmlns:a16="http://schemas.microsoft.com/office/drawing/2014/main" id="{978CF1F6-0027-40F3-975D-03297166C507}"/>
              </a:ext>
            </a:extLst>
          </p:cNvPr>
          <p:cNvSpPr>
            <a:spLocks noGrp="1"/>
          </p:cNvSpPr>
          <p:nvPr>
            <p:ph type="ftr" sz="quarter" idx="11"/>
          </p:nvPr>
        </p:nvSpPr>
        <p:spPr>
          <a:noFill/>
        </p:spPr>
        <p:txBody>
          <a:bodyPr/>
          <a:lstStyle/>
          <a:p>
            <a:r>
              <a:rPr lang="en-US"/>
              <a:t>Creator: Hamed Damirchi</a:t>
            </a:r>
            <a:endParaRPr lang="en-US" dirty="0"/>
          </a:p>
        </p:txBody>
      </p:sp>
    </p:spTree>
    <p:extLst>
      <p:ext uri="{BB962C8B-B14F-4D97-AF65-F5344CB8AC3E}">
        <p14:creationId xmlns:p14="http://schemas.microsoft.com/office/powerpoint/2010/main" val="12855094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B7888B-D3A3-45D8-A261-2FD98A6CDD10}"/>
              </a:ext>
            </a:extLst>
          </p:cNvPr>
          <p:cNvSpPr>
            <a:spLocks noGrp="1"/>
          </p:cNvSpPr>
          <p:nvPr>
            <p:ph idx="1"/>
          </p:nvPr>
        </p:nvSpPr>
        <p:spPr>
          <a:xfrm>
            <a:off x="838200" y="504534"/>
            <a:ext cx="10894454" cy="6153844"/>
          </a:xfrm>
        </p:spPr>
        <p:txBody>
          <a:bodyPr/>
          <a:lstStyle/>
          <a:p>
            <a:r>
              <a:rPr lang="fa-IR" dirty="0"/>
              <a:t>واسه این که کارشون معطل نشه، یه </a:t>
            </a:r>
            <a:r>
              <a:rPr lang="en-US" dirty="0"/>
              <a:t>interface</a:t>
            </a:r>
            <a:r>
              <a:rPr lang="fa-IR" dirty="0"/>
              <a:t> ساختن به اسم </a:t>
            </a:r>
            <a:r>
              <a:rPr lang="en-US" dirty="0"/>
              <a:t>Transmitter</a:t>
            </a:r>
            <a:r>
              <a:rPr lang="fa-IR" dirty="0"/>
              <a:t> و یه تابع واسش تعریف کردن به اسم </a:t>
            </a:r>
            <a:r>
              <a:rPr lang="en-US" dirty="0"/>
              <a:t>transmit</a:t>
            </a:r>
            <a:r>
              <a:rPr lang="fa-IR" dirty="0"/>
              <a:t> که دو تا پارامتر میگرفت: 1)</a:t>
            </a:r>
            <a:r>
              <a:rPr lang="en-US" dirty="0" err="1"/>
              <a:t>datastream</a:t>
            </a:r>
            <a:r>
              <a:rPr lang="fa-IR" dirty="0"/>
              <a:t>  2) فرکانس</a:t>
            </a:r>
          </a:p>
          <a:p>
            <a:endParaRPr lang="fa-IR" dirty="0"/>
          </a:p>
        </p:txBody>
      </p:sp>
      <p:sp>
        <p:nvSpPr>
          <p:cNvPr id="4" name="Footer Placeholder 3">
            <a:extLst>
              <a:ext uri="{FF2B5EF4-FFF2-40B4-BE49-F238E27FC236}">
                <a16:creationId xmlns:a16="http://schemas.microsoft.com/office/drawing/2014/main" id="{156DC539-F3C3-41FD-9DBF-A1DC7DD5D228}"/>
              </a:ext>
            </a:extLst>
          </p:cNvPr>
          <p:cNvSpPr>
            <a:spLocks noGrp="1"/>
          </p:cNvSpPr>
          <p:nvPr>
            <p:ph type="ftr" sz="quarter" idx="11"/>
          </p:nvPr>
        </p:nvSpPr>
        <p:spPr/>
        <p:txBody>
          <a:bodyPr/>
          <a:lstStyle/>
          <a:p>
            <a:r>
              <a:rPr lang="en-US"/>
              <a:t>Creator: Hamed Damirchi</a:t>
            </a:r>
          </a:p>
        </p:txBody>
      </p:sp>
      <p:pic>
        <p:nvPicPr>
          <p:cNvPr id="6" name="Picture 5">
            <a:extLst>
              <a:ext uri="{FF2B5EF4-FFF2-40B4-BE49-F238E27FC236}">
                <a16:creationId xmlns:a16="http://schemas.microsoft.com/office/drawing/2014/main" id="{20D6D363-B206-4816-93E6-ADFDF986515E}"/>
              </a:ext>
            </a:extLst>
          </p:cNvPr>
          <p:cNvPicPr>
            <a:picLocks noChangeAspect="1"/>
          </p:cNvPicPr>
          <p:nvPr/>
        </p:nvPicPr>
        <p:blipFill>
          <a:blip r:embed="rId2"/>
          <a:stretch>
            <a:fillRect/>
          </a:stretch>
        </p:blipFill>
        <p:spPr>
          <a:xfrm>
            <a:off x="1325627" y="1700213"/>
            <a:ext cx="9540745" cy="4391953"/>
          </a:xfrm>
          <a:prstGeom prst="rect">
            <a:avLst/>
          </a:prstGeom>
        </p:spPr>
      </p:pic>
    </p:spTree>
    <p:extLst>
      <p:ext uri="{BB962C8B-B14F-4D97-AF65-F5344CB8AC3E}">
        <p14:creationId xmlns:p14="http://schemas.microsoft.com/office/powerpoint/2010/main" val="20135305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8FFAEB-B089-4C16-98E0-84E9A65D57CD}"/>
              </a:ext>
            </a:extLst>
          </p:cNvPr>
          <p:cNvSpPr>
            <a:spLocks noGrp="1"/>
          </p:cNvSpPr>
          <p:nvPr>
            <p:ph idx="1"/>
          </p:nvPr>
        </p:nvSpPr>
        <p:spPr>
          <a:xfrm>
            <a:off x="600075" y="504534"/>
            <a:ext cx="11132579" cy="6153844"/>
          </a:xfrm>
        </p:spPr>
        <p:txBody>
          <a:bodyPr/>
          <a:lstStyle/>
          <a:p>
            <a:pPr>
              <a:lnSpc>
                <a:spcPct val="150000"/>
              </a:lnSpc>
            </a:pPr>
            <a:r>
              <a:rPr lang="fa-IR" dirty="0"/>
              <a:t>در شکل 8-2 میبینید که </a:t>
            </a:r>
            <a:r>
              <a:rPr lang="en-US" dirty="0" err="1"/>
              <a:t>CommunicationsController</a:t>
            </a:r>
            <a:r>
              <a:rPr lang="fa-IR" dirty="0"/>
              <a:t> رو با </a:t>
            </a:r>
            <a:r>
              <a:rPr lang="en-US" dirty="0"/>
              <a:t>Transmitter</a:t>
            </a:r>
            <a:r>
              <a:rPr lang="fa-IR" dirty="0"/>
              <a:t> (که تحت کنترلشون نبود) جدا کردند.</a:t>
            </a:r>
          </a:p>
          <a:p>
            <a:pPr>
              <a:lnSpc>
                <a:spcPct val="150000"/>
              </a:lnSpc>
            </a:pPr>
            <a:r>
              <a:rPr lang="fa-IR" dirty="0"/>
              <a:t>با استفاده از اینترفیسی که درست کرده بودند، </a:t>
            </a:r>
            <a:r>
              <a:rPr lang="en-US" dirty="0" err="1"/>
              <a:t>CommunicationsController</a:t>
            </a:r>
            <a:r>
              <a:rPr lang="fa-IR" dirty="0"/>
              <a:t> رو تمیز نگه داشتند.</a:t>
            </a:r>
          </a:p>
          <a:p>
            <a:pPr>
              <a:lnSpc>
                <a:spcPct val="150000"/>
              </a:lnSpc>
            </a:pPr>
            <a:r>
              <a:rPr lang="fa-IR" dirty="0"/>
              <a:t>زمانی که </a:t>
            </a:r>
            <a:r>
              <a:rPr lang="en-US" dirty="0"/>
              <a:t>Transmitter API</a:t>
            </a:r>
            <a:r>
              <a:rPr lang="fa-IR" dirty="0"/>
              <a:t> آماده شد، یک </a:t>
            </a:r>
            <a:r>
              <a:rPr lang="en-US" dirty="0" err="1"/>
              <a:t>TransmitterAdapter</a:t>
            </a:r>
            <a:r>
              <a:rPr lang="fa-IR" dirty="0"/>
              <a:t> نوشتند و ارتباط بین</a:t>
            </a:r>
            <a:r>
              <a:rPr lang="en-US" dirty="0"/>
              <a:t> Transmitter API</a:t>
            </a:r>
            <a:r>
              <a:rPr lang="fa-IR" dirty="0"/>
              <a:t> و </a:t>
            </a:r>
            <a:r>
              <a:rPr lang="en-US" dirty="0"/>
              <a:t>Transmitter</a:t>
            </a:r>
            <a:r>
              <a:rPr lang="fa-IR" dirty="0"/>
              <a:t> را تشکیل دادند.</a:t>
            </a:r>
          </a:p>
          <a:p>
            <a:pPr>
              <a:lnSpc>
                <a:spcPct val="150000"/>
              </a:lnSpc>
            </a:pPr>
            <a:r>
              <a:rPr lang="fa-IR" dirty="0"/>
              <a:t>استفاده از الگوی طراحی </a:t>
            </a:r>
            <a:r>
              <a:rPr lang="en-US" dirty="0"/>
              <a:t>Adapter</a:t>
            </a:r>
            <a:r>
              <a:rPr lang="fa-IR" dirty="0"/>
              <a:t> باعث شد ارتباط با </a:t>
            </a:r>
            <a:r>
              <a:rPr lang="en-US" dirty="0"/>
              <a:t>API</a:t>
            </a:r>
            <a:r>
              <a:rPr lang="fa-IR" dirty="0"/>
              <a:t> کپسوله شود (یعنی همه ی ارتباط با </a:t>
            </a:r>
            <a:r>
              <a:rPr lang="en-US" dirty="0"/>
              <a:t>API</a:t>
            </a:r>
            <a:r>
              <a:rPr lang="fa-IR" dirty="0"/>
              <a:t> در یک کلاس قرار گرفت) و برای تغییر ای پی ای تنها یک جا تغییر داده شود. همچنین باعث شد امکان نوشتن تست برای </a:t>
            </a:r>
            <a:r>
              <a:rPr lang="en-US" dirty="0"/>
              <a:t>API</a:t>
            </a:r>
            <a:r>
              <a:rPr lang="fa-IR" dirty="0"/>
              <a:t> خیلی راحت تر فراهم بشه.</a:t>
            </a:r>
          </a:p>
        </p:txBody>
      </p:sp>
      <p:sp>
        <p:nvSpPr>
          <p:cNvPr id="4" name="Footer Placeholder 3">
            <a:extLst>
              <a:ext uri="{FF2B5EF4-FFF2-40B4-BE49-F238E27FC236}">
                <a16:creationId xmlns:a16="http://schemas.microsoft.com/office/drawing/2014/main" id="{C7E68599-A440-4E95-A9B0-D17047C1BDEC}"/>
              </a:ext>
            </a:extLst>
          </p:cNvPr>
          <p:cNvSpPr>
            <a:spLocks noGrp="1"/>
          </p:cNvSpPr>
          <p:nvPr>
            <p:ph type="ftr" sz="quarter" idx="11"/>
          </p:nvPr>
        </p:nvSpPr>
        <p:spPr/>
        <p:txBody>
          <a:bodyPr/>
          <a:lstStyle/>
          <a:p>
            <a:r>
              <a:rPr lang="en-US"/>
              <a:t>Creator: Hamed Damirchi</a:t>
            </a:r>
          </a:p>
        </p:txBody>
      </p:sp>
    </p:spTree>
    <p:extLst>
      <p:ext uri="{BB962C8B-B14F-4D97-AF65-F5344CB8AC3E}">
        <p14:creationId xmlns:p14="http://schemas.microsoft.com/office/powerpoint/2010/main" val="8254244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14619-0232-48BD-BDBD-BC4F01B95456}"/>
              </a:ext>
            </a:extLst>
          </p:cNvPr>
          <p:cNvSpPr>
            <a:spLocks noGrp="1"/>
          </p:cNvSpPr>
          <p:nvPr>
            <p:ph type="title"/>
          </p:nvPr>
        </p:nvSpPr>
        <p:spPr/>
        <p:txBody>
          <a:bodyPr/>
          <a:lstStyle/>
          <a:p>
            <a:r>
              <a:rPr lang="fa-IR" dirty="0"/>
              <a:t>جمع بندی (مرز های تمیز)</a:t>
            </a:r>
            <a:endParaRPr lang="en-US" dirty="0"/>
          </a:p>
        </p:txBody>
      </p:sp>
      <p:sp>
        <p:nvSpPr>
          <p:cNvPr id="3" name="Content Placeholder 2">
            <a:extLst>
              <a:ext uri="{FF2B5EF4-FFF2-40B4-BE49-F238E27FC236}">
                <a16:creationId xmlns:a16="http://schemas.microsoft.com/office/drawing/2014/main" id="{D5AF4346-9D53-4133-8F74-E975C93948F9}"/>
              </a:ext>
            </a:extLst>
          </p:cNvPr>
          <p:cNvSpPr>
            <a:spLocks noGrp="1"/>
          </p:cNvSpPr>
          <p:nvPr>
            <p:ph idx="1"/>
          </p:nvPr>
        </p:nvSpPr>
        <p:spPr/>
        <p:txBody>
          <a:bodyPr/>
          <a:lstStyle/>
          <a:p>
            <a:pPr>
              <a:lnSpc>
                <a:spcPct val="150000"/>
              </a:lnSpc>
            </a:pPr>
            <a:r>
              <a:rPr lang="fa-IR" dirty="0"/>
              <a:t>یه نرم افزار خوب، با کمترین هزینه و تلاش، با تغییرات تطبیق پیدا میکنه.</a:t>
            </a:r>
          </a:p>
          <a:p>
            <a:pPr>
              <a:lnSpc>
                <a:spcPct val="150000"/>
              </a:lnSpc>
            </a:pPr>
            <a:r>
              <a:rPr lang="fa-IR" dirty="0"/>
              <a:t>وقتی از کدی که در کنترل ما نیست استفاده میکنیم، باید خیلی مراقب باشیم و مطمئن باشیم که تغییرات اون کد، کمترین هزینه رو برای ما داشته باشن.</a:t>
            </a:r>
          </a:p>
          <a:p>
            <a:pPr>
              <a:lnSpc>
                <a:spcPct val="150000"/>
              </a:lnSpc>
            </a:pPr>
            <a:r>
              <a:rPr lang="fa-IR" dirty="0"/>
              <a:t>کد های خارجی، نیاز به مرز شفاف و تمیز و تست هایی برای بیان انتظارات خودمون از اون کد خارجی دارند.</a:t>
            </a:r>
          </a:p>
          <a:p>
            <a:pPr>
              <a:lnSpc>
                <a:spcPct val="150000"/>
              </a:lnSpc>
            </a:pPr>
            <a:r>
              <a:rPr lang="fa-IR" dirty="0"/>
              <a:t>ما نباید اجازه بدیم که بخش های زیادی از کد ما، راجع به کد خارجی بدونن (یعنی نبای کد ما به طور مسقیم و بدون مرز شفاف با کد خارجی، ارتباط برقرار کنن)</a:t>
            </a:r>
          </a:p>
          <a:p>
            <a:pPr>
              <a:lnSpc>
                <a:spcPct val="150000"/>
              </a:lnSpc>
            </a:pPr>
            <a:r>
              <a:rPr lang="fa-IR" dirty="0"/>
              <a:t>بهتره که به چیزی که خودمون تسلط داریم روش متکی باشیم تا چیزی که تسلط نداریم (کد های خارجی!). مبادا اون ها ما رو کنترل کنن!</a:t>
            </a:r>
          </a:p>
        </p:txBody>
      </p:sp>
      <p:sp>
        <p:nvSpPr>
          <p:cNvPr id="4" name="Footer Placeholder 3">
            <a:extLst>
              <a:ext uri="{FF2B5EF4-FFF2-40B4-BE49-F238E27FC236}">
                <a16:creationId xmlns:a16="http://schemas.microsoft.com/office/drawing/2014/main" id="{2E3774DC-D416-4E7F-BC77-141BF3264290}"/>
              </a:ext>
            </a:extLst>
          </p:cNvPr>
          <p:cNvSpPr>
            <a:spLocks noGrp="1"/>
          </p:cNvSpPr>
          <p:nvPr>
            <p:ph type="ftr" sz="quarter" idx="11"/>
          </p:nvPr>
        </p:nvSpPr>
        <p:spPr/>
        <p:txBody>
          <a:bodyPr/>
          <a:lstStyle/>
          <a:p>
            <a:r>
              <a:rPr lang="en-US"/>
              <a:t>Creator: Hamed Damirchi</a:t>
            </a:r>
          </a:p>
        </p:txBody>
      </p:sp>
    </p:spTree>
    <p:extLst>
      <p:ext uri="{BB962C8B-B14F-4D97-AF65-F5344CB8AC3E}">
        <p14:creationId xmlns:p14="http://schemas.microsoft.com/office/powerpoint/2010/main" val="31153194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a:extLst>
              <a:ext uri="{FF2B5EF4-FFF2-40B4-BE49-F238E27FC236}">
                <a16:creationId xmlns:a16="http://schemas.microsoft.com/office/drawing/2014/main" id="{84DA9564-9BB9-4E60-BEDE-88FF32120029}"/>
              </a:ext>
            </a:extLst>
          </p:cNvPr>
          <p:cNvSpPr>
            <a:spLocks noGrp="1"/>
          </p:cNvSpPr>
          <p:nvPr>
            <p:ph type="ftr" sz="quarter" idx="11"/>
          </p:nvPr>
        </p:nvSpPr>
        <p:spPr>
          <a:xfrm>
            <a:off x="201769" y="139409"/>
            <a:ext cx="2284256" cy="365125"/>
          </a:xfrm>
        </p:spPr>
        <p:txBody>
          <a:bodyPr/>
          <a:lstStyle/>
          <a:p>
            <a:r>
              <a:rPr lang="en-US" dirty="0"/>
              <a:t>Creator: Hamed Damirchi</a:t>
            </a:r>
          </a:p>
        </p:txBody>
      </p:sp>
      <p:sp>
        <p:nvSpPr>
          <p:cNvPr id="8" name="TextBox 7">
            <a:extLst>
              <a:ext uri="{FF2B5EF4-FFF2-40B4-BE49-F238E27FC236}">
                <a16:creationId xmlns:a16="http://schemas.microsoft.com/office/drawing/2014/main" id="{0D8919C1-1992-46ED-8077-273C43090712}"/>
              </a:ext>
            </a:extLst>
          </p:cNvPr>
          <p:cNvSpPr txBox="1"/>
          <p:nvPr/>
        </p:nvSpPr>
        <p:spPr>
          <a:xfrm>
            <a:off x="1084811" y="2724181"/>
            <a:ext cx="9656618" cy="163121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500" dirty="0"/>
              <a:t>Creator: Hamed Damirchi</a:t>
            </a:r>
          </a:p>
          <a:p>
            <a:pPr algn="ctr"/>
            <a:r>
              <a:rPr lang="en-US" sz="2500" dirty="0">
                <a:hlinkClick r:id="rId2"/>
              </a:rPr>
              <a:t>hameddamirchi32@gmail.com</a:t>
            </a:r>
            <a:endParaRPr lang="en-US" sz="2500" dirty="0"/>
          </a:p>
          <a:p>
            <a:pPr algn="ctr"/>
            <a:r>
              <a:rPr lang="en-US" sz="2500" dirty="0"/>
              <a:t>github.com/hamed98</a:t>
            </a:r>
          </a:p>
          <a:p>
            <a:pPr algn="ctr"/>
            <a:r>
              <a:rPr lang="en-US" sz="2500" dirty="0"/>
              <a:t>linkedin.com/in/hamed-damirchi-ba4085178/</a:t>
            </a:r>
          </a:p>
        </p:txBody>
      </p:sp>
    </p:spTree>
    <p:extLst>
      <p:ext uri="{BB962C8B-B14F-4D97-AF65-F5344CB8AC3E}">
        <p14:creationId xmlns:p14="http://schemas.microsoft.com/office/powerpoint/2010/main" val="786458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47975-1FCF-45CF-B7ED-EEE46A39E655}"/>
              </a:ext>
            </a:extLst>
          </p:cNvPr>
          <p:cNvSpPr>
            <a:spLocks noGrp="1"/>
          </p:cNvSpPr>
          <p:nvPr>
            <p:ph type="title"/>
          </p:nvPr>
        </p:nvSpPr>
        <p:spPr/>
        <p:txBody>
          <a:bodyPr/>
          <a:lstStyle/>
          <a:p>
            <a:r>
              <a:rPr lang="fa-IR" dirty="0"/>
              <a:t>استفاده از کد های دیگران</a:t>
            </a:r>
            <a:endParaRPr lang="en-US" dirty="0"/>
          </a:p>
        </p:txBody>
      </p:sp>
      <p:sp>
        <p:nvSpPr>
          <p:cNvPr id="3" name="Content Placeholder 2">
            <a:extLst>
              <a:ext uri="{FF2B5EF4-FFF2-40B4-BE49-F238E27FC236}">
                <a16:creationId xmlns:a16="http://schemas.microsoft.com/office/drawing/2014/main" id="{C2A02036-7265-4627-9D3F-D10CC5784CE3}"/>
              </a:ext>
            </a:extLst>
          </p:cNvPr>
          <p:cNvSpPr>
            <a:spLocks noGrp="1"/>
          </p:cNvSpPr>
          <p:nvPr>
            <p:ph idx="1"/>
          </p:nvPr>
        </p:nvSpPr>
        <p:spPr/>
        <p:txBody>
          <a:bodyPr/>
          <a:lstStyle/>
          <a:p>
            <a:pPr>
              <a:lnSpc>
                <a:spcPct val="150000"/>
              </a:lnSpc>
            </a:pPr>
            <a:r>
              <a:rPr lang="fa-IR" dirty="0"/>
              <a:t>همیشه یه تضادی بین نویسندگان پکیج ها و استفاده کنندگان آن پکیج وجود داره.</a:t>
            </a:r>
          </a:p>
          <a:p>
            <a:pPr>
              <a:lnSpc>
                <a:spcPct val="150000"/>
              </a:lnSpc>
            </a:pPr>
            <a:r>
              <a:rPr lang="fa-IR" dirty="0"/>
              <a:t>کسانی که پکیج ها رو مینویسن، تمایل دارن که اون پکیج قابل استفاده در انواع برنامه های مختلف باشه و تا جای ممکن محدودیت ها رو بر میدارن که کاربر بتونه در برنامه ازش استفاده کنه.</a:t>
            </a:r>
          </a:p>
          <a:p>
            <a:pPr>
              <a:lnSpc>
                <a:spcPct val="150000"/>
              </a:lnSpc>
            </a:pPr>
            <a:r>
              <a:rPr lang="fa-IR" dirty="0"/>
              <a:t>از طرفی کاربر ها دنبال پکیج هایی هستن که به طور خاص نیاز اون ها رو برآورده کنه</a:t>
            </a:r>
          </a:p>
          <a:p>
            <a:pPr>
              <a:lnSpc>
                <a:spcPct val="150000"/>
              </a:lnSpc>
            </a:pPr>
            <a:r>
              <a:rPr lang="fa-IR" dirty="0"/>
              <a:t>این تضاد باعث به وجود اومدن یه سری مشکل ها در مرز های برنامه ما میشن (همون طور که گفتیم، منظور از مرز ها، اون بخشی از برنامه ما میشه که میخواد ازپکیج های خارجی استفاده کنه)</a:t>
            </a:r>
          </a:p>
          <a:p>
            <a:pPr>
              <a:lnSpc>
                <a:spcPct val="150000"/>
              </a:lnSpc>
            </a:pPr>
            <a:endParaRPr lang="en-US" dirty="0"/>
          </a:p>
        </p:txBody>
      </p:sp>
      <p:sp>
        <p:nvSpPr>
          <p:cNvPr id="4" name="Footer Placeholder 3">
            <a:extLst>
              <a:ext uri="{FF2B5EF4-FFF2-40B4-BE49-F238E27FC236}">
                <a16:creationId xmlns:a16="http://schemas.microsoft.com/office/drawing/2014/main" id="{AB09BE1E-1D6F-4318-BD43-CB679B6AD553}"/>
              </a:ext>
            </a:extLst>
          </p:cNvPr>
          <p:cNvSpPr>
            <a:spLocks noGrp="1"/>
          </p:cNvSpPr>
          <p:nvPr>
            <p:ph type="ftr" sz="quarter" idx="11"/>
          </p:nvPr>
        </p:nvSpPr>
        <p:spPr/>
        <p:txBody>
          <a:bodyPr/>
          <a:lstStyle/>
          <a:p>
            <a:r>
              <a:rPr lang="en-US"/>
              <a:t>Creator: Hamed Damirchi</a:t>
            </a:r>
          </a:p>
        </p:txBody>
      </p:sp>
    </p:spTree>
    <p:extLst>
      <p:ext uri="{BB962C8B-B14F-4D97-AF65-F5344CB8AC3E}">
        <p14:creationId xmlns:p14="http://schemas.microsoft.com/office/powerpoint/2010/main" val="1383963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1873C7-C607-4F3F-A90C-FFB0444617FE}"/>
              </a:ext>
            </a:extLst>
          </p:cNvPr>
          <p:cNvSpPr>
            <a:spLocks noGrp="1"/>
          </p:cNvSpPr>
          <p:nvPr>
            <p:ph idx="1"/>
          </p:nvPr>
        </p:nvSpPr>
        <p:spPr>
          <a:xfrm>
            <a:off x="838200" y="504534"/>
            <a:ext cx="10894454" cy="6153844"/>
          </a:xfrm>
        </p:spPr>
        <p:txBody>
          <a:bodyPr/>
          <a:lstStyle/>
          <a:p>
            <a:r>
              <a:rPr lang="fa-IR" dirty="0"/>
              <a:t>برای مثال، یه نگاهی به </a:t>
            </a:r>
            <a:r>
              <a:rPr lang="en-US" dirty="0"/>
              <a:t>Map</a:t>
            </a:r>
            <a:r>
              <a:rPr lang="fa-IR" dirty="0"/>
              <a:t> جاوا میندازیم (</a:t>
            </a:r>
            <a:r>
              <a:rPr lang="en-US" dirty="0" err="1"/>
              <a:t>java.util.Map</a:t>
            </a:r>
            <a:r>
              <a:rPr lang="fa-IR" dirty="0"/>
              <a:t>):</a:t>
            </a:r>
          </a:p>
          <a:p>
            <a:r>
              <a:rPr lang="fa-IR" dirty="0"/>
              <a:t>این ها بخشی از امکاناتی هستن که </a:t>
            </a:r>
            <a:r>
              <a:rPr lang="en-US" dirty="0"/>
              <a:t>Map</a:t>
            </a:r>
            <a:br>
              <a:rPr lang="fa-IR" dirty="0"/>
            </a:br>
            <a:r>
              <a:rPr lang="fa-IR" dirty="0"/>
              <a:t>به ما میده:</a:t>
            </a:r>
          </a:p>
        </p:txBody>
      </p:sp>
      <p:sp>
        <p:nvSpPr>
          <p:cNvPr id="4" name="Footer Placeholder 3">
            <a:extLst>
              <a:ext uri="{FF2B5EF4-FFF2-40B4-BE49-F238E27FC236}">
                <a16:creationId xmlns:a16="http://schemas.microsoft.com/office/drawing/2014/main" id="{28B762B5-C2BD-49BF-AB57-E5A811D6645F}"/>
              </a:ext>
            </a:extLst>
          </p:cNvPr>
          <p:cNvSpPr>
            <a:spLocks noGrp="1"/>
          </p:cNvSpPr>
          <p:nvPr>
            <p:ph type="ftr" sz="quarter" idx="11"/>
          </p:nvPr>
        </p:nvSpPr>
        <p:spPr/>
        <p:txBody>
          <a:bodyPr/>
          <a:lstStyle/>
          <a:p>
            <a:r>
              <a:rPr lang="en-US"/>
              <a:t>Creator: Hamed Damirchi</a:t>
            </a:r>
          </a:p>
        </p:txBody>
      </p:sp>
      <p:pic>
        <p:nvPicPr>
          <p:cNvPr id="6" name="Picture 5">
            <a:extLst>
              <a:ext uri="{FF2B5EF4-FFF2-40B4-BE49-F238E27FC236}">
                <a16:creationId xmlns:a16="http://schemas.microsoft.com/office/drawing/2014/main" id="{C7E8C158-8E56-4D04-9908-0AAA6B3E1588}"/>
              </a:ext>
            </a:extLst>
          </p:cNvPr>
          <p:cNvPicPr>
            <a:picLocks noChangeAspect="1"/>
          </p:cNvPicPr>
          <p:nvPr/>
        </p:nvPicPr>
        <p:blipFill>
          <a:blip r:embed="rId2"/>
          <a:stretch>
            <a:fillRect/>
          </a:stretch>
        </p:blipFill>
        <p:spPr>
          <a:xfrm>
            <a:off x="838200" y="920458"/>
            <a:ext cx="5471748" cy="5321995"/>
          </a:xfrm>
          <a:prstGeom prst="rect">
            <a:avLst/>
          </a:prstGeom>
        </p:spPr>
      </p:pic>
    </p:spTree>
    <p:extLst>
      <p:ext uri="{BB962C8B-B14F-4D97-AF65-F5344CB8AC3E}">
        <p14:creationId xmlns:p14="http://schemas.microsoft.com/office/powerpoint/2010/main" val="2241104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6660AD-B114-4BB5-BBE5-FCB7E4B1A8CE}"/>
              </a:ext>
            </a:extLst>
          </p:cNvPr>
          <p:cNvSpPr>
            <a:spLocks noGrp="1"/>
          </p:cNvSpPr>
          <p:nvPr>
            <p:ph idx="1"/>
          </p:nvPr>
        </p:nvSpPr>
        <p:spPr>
          <a:xfrm>
            <a:off x="838200" y="504534"/>
            <a:ext cx="10894454" cy="6153844"/>
          </a:xfrm>
        </p:spPr>
        <p:txBody>
          <a:bodyPr/>
          <a:lstStyle/>
          <a:p>
            <a:pPr>
              <a:lnSpc>
                <a:spcPct val="150000"/>
              </a:lnSpc>
            </a:pPr>
            <a:r>
              <a:rPr lang="fa-IR" dirty="0"/>
              <a:t>همونطور که معلومه، </a:t>
            </a:r>
            <a:r>
              <a:rPr lang="en-US" dirty="0"/>
              <a:t>Map</a:t>
            </a:r>
            <a:r>
              <a:rPr lang="fa-IR" dirty="0"/>
              <a:t> خیلی فیچر های زیادی به ما ارائه میده و خیلی انعطاف پذیره. اما فرض کنید ما میخوایم از </a:t>
            </a:r>
            <a:r>
              <a:rPr lang="en-US" dirty="0"/>
              <a:t>Map</a:t>
            </a:r>
            <a:r>
              <a:rPr lang="fa-IR" dirty="0"/>
              <a:t> استفاده کنیم، اما نمیخوایم کاربران بتونن از </a:t>
            </a:r>
            <a:r>
              <a:rPr lang="en-US" dirty="0"/>
              <a:t>Map</a:t>
            </a:r>
            <a:r>
              <a:rPr lang="fa-IR" dirty="0"/>
              <a:t> حذف کنن چیزی رو. اگر از خود </a:t>
            </a:r>
            <a:r>
              <a:rPr lang="en-US" dirty="0"/>
              <a:t>Map</a:t>
            </a:r>
            <a:r>
              <a:rPr lang="fa-IR" dirty="0"/>
              <a:t> استفاده کنیم،  یک تابع </a:t>
            </a:r>
            <a:r>
              <a:rPr lang="en-US" dirty="0"/>
              <a:t>clear</a:t>
            </a:r>
            <a:r>
              <a:rPr lang="fa-IR" dirty="0"/>
              <a:t> هست که کاربر ها میتونن با استفاده ازش، هر چیزی رو که بخوان حذف کنن.</a:t>
            </a:r>
          </a:p>
          <a:p>
            <a:pPr>
              <a:lnSpc>
                <a:spcPct val="150000"/>
              </a:lnSpc>
            </a:pPr>
            <a:r>
              <a:rPr lang="fa-IR" dirty="0"/>
              <a:t>یا فرض کنید بخوایم فقط یک سری آبجکت های خاص بتونن در </a:t>
            </a:r>
            <a:r>
              <a:rPr lang="en-US" dirty="0"/>
              <a:t>Map</a:t>
            </a:r>
            <a:r>
              <a:rPr lang="fa-IR" dirty="0"/>
              <a:t> ذخیره بشن. خود </a:t>
            </a:r>
            <a:r>
              <a:rPr lang="en-US" dirty="0"/>
              <a:t>Map</a:t>
            </a:r>
            <a:r>
              <a:rPr lang="fa-IR" dirty="0"/>
              <a:t> چنین امکانی رو به ما نمیده.</a:t>
            </a:r>
          </a:p>
        </p:txBody>
      </p:sp>
      <p:sp>
        <p:nvSpPr>
          <p:cNvPr id="4" name="Footer Placeholder 3">
            <a:extLst>
              <a:ext uri="{FF2B5EF4-FFF2-40B4-BE49-F238E27FC236}">
                <a16:creationId xmlns:a16="http://schemas.microsoft.com/office/drawing/2014/main" id="{286AB090-42A5-466F-AC35-F047495B2B37}"/>
              </a:ext>
            </a:extLst>
          </p:cNvPr>
          <p:cNvSpPr>
            <a:spLocks noGrp="1"/>
          </p:cNvSpPr>
          <p:nvPr>
            <p:ph type="ftr" sz="quarter" idx="11"/>
          </p:nvPr>
        </p:nvSpPr>
        <p:spPr/>
        <p:txBody>
          <a:bodyPr/>
          <a:lstStyle/>
          <a:p>
            <a:r>
              <a:rPr lang="en-US"/>
              <a:t>Creator: Hamed Damirchi</a:t>
            </a:r>
          </a:p>
        </p:txBody>
      </p:sp>
    </p:spTree>
    <p:extLst>
      <p:ext uri="{BB962C8B-B14F-4D97-AF65-F5344CB8AC3E}">
        <p14:creationId xmlns:p14="http://schemas.microsoft.com/office/powerpoint/2010/main" val="1768752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0AD4F8-42A9-4215-B816-66168595E9A5}"/>
              </a:ext>
            </a:extLst>
          </p:cNvPr>
          <p:cNvSpPr>
            <a:spLocks noGrp="1"/>
          </p:cNvSpPr>
          <p:nvPr>
            <p:ph idx="1"/>
          </p:nvPr>
        </p:nvSpPr>
        <p:spPr>
          <a:xfrm>
            <a:off x="838200" y="379828"/>
            <a:ext cx="10894454" cy="6278550"/>
          </a:xfrm>
        </p:spPr>
        <p:txBody>
          <a:bodyPr/>
          <a:lstStyle/>
          <a:p>
            <a:r>
              <a:rPr lang="fa-IR" dirty="0"/>
              <a:t>فرض کنید لازم داریم که یک لیست از </a:t>
            </a:r>
            <a:r>
              <a:rPr lang="en-US" dirty="0"/>
              <a:t>Sensor</a:t>
            </a:r>
            <a:r>
              <a:rPr lang="fa-IR" dirty="0"/>
              <a:t> ها رو ذخیره کنیم در </a:t>
            </a:r>
            <a:r>
              <a:rPr lang="en-US" dirty="0"/>
              <a:t>Map</a:t>
            </a:r>
            <a:r>
              <a:rPr lang="fa-IR" dirty="0"/>
              <a:t>.</a:t>
            </a:r>
          </a:p>
          <a:p>
            <a:r>
              <a:rPr lang="fa-IR" dirty="0"/>
              <a:t>اگر بخوایم از خود </a:t>
            </a:r>
            <a:r>
              <a:rPr lang="en-US" dirty="0"/>
              <a:t>Map</a:t>
            </a:r>
            <a:r>
              <a:rPr lang="fa-IR" dirty="0"/>
              <a:t> استفاده کنیم، مجبوریم این کارو کنیم:</a:t>
            </a:r>
          </a:p>
          <a:p>
            <a:endParaRPr lang="fa-IR" dirty="0"/>
          </a:p>
          <a:p>
            <a:r>
              <a:rPr lang="fa-IR" dirty="0"/>
              <a:t>و موقع خواندن، این طوری فراخوانی کنیم: </a:t>
            </a:r>
          </a:p>
          <a:p>
            <a:endParaRPr lang="fa-IR" dirty="0"/>
          </a:p>
          <a:p>
            <a:r>
              <a:rPr lang="fa-IR" dirty="0"/>
              <a:t>اما این اتفاق فقط یک بار نمیفته، بلکه بارها و بارها در برنامه مجبوریم برای خواندن، از این راه استفاده کنیم.</a:t>
            </a:r>
          </a:p>
          <a:p>
            <a:r>
              <a:rPr lang="fa-IR" b="1" dirty="0"/>
              <a:t>مشکلش این جاست که خواندن و </a:t>
            </a:r>
            <a:r>
              <a:rPr lang="en-US" b="1" dirty="0"/>
              <a:t>cast</a:t>
            </a:r>
            <a:r>
              <a:rPr lang="fa-IR" b="1" dirty="0"/>
              <a:t> کردن به شیء مد نظر به کاربر محول شده است</a:t>
            </a:r>
          </a:p>
          <a:p>
            <a:r>
              <a:rPr lang="fa-IR" dirty="0"/>
              <a:t>این کد کار میکنه، اما قطعا تمیز نیست! و خیلی خوانا نیست.</a:t>
            </a:r>
          </a:p>
          <a:p>
            <a:r>
              <a:rPr lang="fa-IR" dirty="0"/>
              <a:t>در صورت استفاده از </a:t>
            </a:r>
            <a:r>
              <a:rPr lang="en-US" dirty="0"/>
              <a:t>Generic Type</a:t>
            </a:r>
            <a:r>
              <a:rPr lang="fa-IR" dirty="0"/>
              <a:t> ها، اوضاع یه مقدار بهتر میشه:</a:t>
            </a:r>
          </a:p>
          <a:p>
            <a:endParaRPr lang="en-US" dirty="0"/>
          </a:p>
        </p:txBody>
      </p:sp>
      <p:sp>
        <p:nvSpPr>
          <p:cNvPr id="4" name="Footer Placeholder 3">
            <a:extLst>
              <a:ext uri="{FF2B5EF4-FFF2-40B4-BE49-F238E27FC236}">
                <a16:creationId xmlns:a16="http://schemas.microsoft.com/office/drawing/2014/main" id="{D7BDB742-F864-4CEB-A76B-8D8D73823717}"/>
              </a:ext>
            </a:extLst>
          </p:cNvPr>
          <p:cNvSpPr>
            <a:spLocks noGrp="1"/>
          </p:cNvSpPr>
          <p:nvPr>
            <p:ph type="ftr" sz="quarter" idx="11"/>
          </p:nvPr>
        </p:nvSpPr>
        <p:spPr/>
        <p:txBody>
          <a:bodyPr/>
          <a:lstStyle/>
          <a:p>
            <a:r>
              <a:rPr lang="en-US"/>
              <a:t>Creator: Hamed Damirchi</a:t>
            </a:r>
          </a:p>
        </p:txBody>
      </p:sp>
      <p:pic>
        <p:nvPicPr>
          <p:cNvPr id="6" name="Picture 5">
            <a:extLst>
              <a:ext uri="{FF2B5EF4-FFF2-40B4-BE49-F238E27FC236}">
                <a16:creationId xmlns:a16="http://schemas.microsoft.com/office/drawing/2014/main" id="{881A1A14-7BBE-4C3C-9C3F-B1459C394E6A}"/>
              </a:ext>
            </a:extLst>
          </p:cNvPr>
          <p:cNvPicPr>
            <a:picLocks noChangeAspect="1"/>
          </p:cNvPicPr>
          <p:nvPr/>
        </p:nvPicPr>
        <p:blipFill>
          <a:blip r:embed="rId2"/>
          <a:stretch>
            <a:fillRect/>
          </a:stretch>
        </p:blipFill>
        <p:spPr>
          <a:xfrm>
            <a:off x="838200" y="1135758"/>
            <a:ext cx="4506257" cy="540751"/>
          </a:xfrm>
          <a:prstGeom prst="rect">
            <a:avLst/>
          </a:prstGeom>
        </p:spPr>
      </p:pic>
      <p:pic>
        <p:nvPicPr>
          <p:cNvPr id="8" name="Picture 7">
            <a:extLst>
              <a:ext uri="{FF2B5EF4-FFF2-40B4-BE49-F238E27FC236}">
                <a16:creationId xmlns:a16="http://schemas.microsoft.com/office/drawing/2014/main" id="{3AF3FDF4-F1B8-4294-9EFF-FCBB84D52A55}"/>
              </a:ext>
            </a:extLst>
          </p:cNvPr>
          <p:cNvPicPr>
            <a:picLocks noChangeAspect="1"/>
          </p:cNvPicPr>
          <p:nvPr/>
        </p:nvPicPr>
        <p:blipFill>
          <a:blip r:embed="rId3"/>
          <a:stretch>
            <a:fillRect/>
          </a:stretch>
        </p:blipFill>
        <p:spPr>
          <a:xfrm>
            <a:off x="838200" y="2088813"/>
            <a:ext cx="5970563" cy="403605"/>
          </a:xfrm>
          <a:prstGeom prst="rect">
            <a:avLst/>
          </a:prstGeom>
        </p:spPr>
      </p:pic>
      <p:pic>
        <p:nvPicPr>
          <p:cNvPr id="10" name="Picture 9">
            <a:extLst>
              <a:ext uri="{FF2B5EF4-FFF2-40B4-BE49-F238E27FC236}">
                <a16:creationId xmlns:a16="http://schemas.microsoft.com/office/drawing/2014/main" id="{EC932D28-C282-406E-9556-90FF562F98C5}"/>
              </a:ext>
            </a:extLst>
          </p:cNvPr>
          <p:cNvPicPr>
            <a:picLocks noChangeAspect="1"/>
          </p:cNvPicPr>
          <p:nvPr/>
        </p:nvPicPr>
        <p:blipFill>
          <a:blip r:embed="rId4"/>
          <a:stretch>
            <a:fillRect/>
          </a:stretch>
        </p:blipFill>
        <p:spPr>
          <a:xfrm>
            <a:off x="201769" y="4747765"/>
            <a:ext cx="7097467" cy="993358"/>
          </a:xfrm>
          <a:prstGeom prst="rect">
            <a:avLst/>
          </a:prstGeom>
        </p:spPr>
      </p:pic>
    </p:spTree>
    <p:extLst>
      <p:ext uri="{BB962C8B-B14F-4D97-AF65-F5344CB8AC3E}">
        <p14:creationId xmlns:p14="http://schemas.microsoft.com/office/powerpoint/2010/main" val="2495327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E9B0F9-6421-4A46-AA90-76B922CBF665}"/>
              </a:ext>
            </a:extLst>
          </p:cNvPr>
          <p:cNvSpPr>
            <a:spLocks noGrp="1"/>
          </p:cNvSpPr>
          <p:nvPr>
            <p:ph idx="1"/>
          </p:nvPr>
        </p:nvSpPr>
        <p:spPr>
          <a:xfrm>
            <a:off x="838200" y="504534"/>
            <a:ext cx="10894454" cy="6153844"/>
          </a:xfrm>
        </p:spPr>
        <p:txBody>
          <a:bodyPr/>
          <a:lstStyle/>
          <a:p>
            <a:r>
              <a:rPr lang="fa-IR" dirty="0"/>
              <a:t>اما این پیاده سازی هم مشکلی که در ابتدا گفتیم، یعنی فراهم کردن امکاناتی که نمیخوایم باشه (مثلا امکان حذف) رو داره.</a:t>
            </a:r>
          </a:p>
          <a:p>
            <a:r>
              <a:rPr lang="fa-IR" dirty="0"/>
              <a:t>روش خیلی بهتر و تمیزتر برای استفاده از </a:t>
            </a:r>
            <a:r>
              <a:rPr lang="en-US" dirty="0"/>
              <a:t>Map</a:t>
            </a:r>
            <a:r>
              <a:rPr lang="fa-IR" dirty="0"/>
              <a:t> به این شکله:</a:t>
            </a:r>
          </a:p>
          <a:p>
            <a:endParaRPr lang="fa-IR" dirty="0"/>
          </a:p>
          <a:p>
            <a:endParaRPr lang="fa-IR" dirty="0"/>
          </a:p>
          <a:p>
            <a:endParaRPr lang="fa-IR" dirty="0"/>
          </a:p>
          <a:p>
            <a:endParaRPr lang="fa-IR" dirty="0"/>
          </a:p>
          <a:p>
            <a:endParaRPr lang="fa-IR" dirty="0"/>
          </a:p>
          <a:p>
            <a:endParaRPr lang="fa-IR" dirty="0"/>
          </a:p>
          <a:p>
            <a:r>
              <a:rPr lang="fa-IR" dirty="0"/>
              <a:t>با این کار، </a:t>
            </a:r>
            <a:r>
              <a:rPr lang="en-US" dirty="0"/>
              <a:t>interface</a:t>
            </a:r>
            <a:r>
              <a:rPr lang="fa-IR" dirty="0"/>
              <a:t> ای که مرز برنامه ما و پکیجی که استفاده میکنیم هست، مخفی میشه. (یعنی مثلا تابع </a:t>
            </a:r>
            <a:r>
              <a:rPr lang="en-US" dirty="0"/>
              <a:t>get()</a:t>
            </a:r>
            <a:r>
              <a:rPr lang="fa-IR" dirty="0"/>
              <a:t> که خود </a:t>
            </a:r>
            <a:r>
              <a:rPr lang="en-US" dirty="0"/>
              <a:t>Map</a:t>
            </a:r>
            <a:r>
              <a:rPr lang="fa-IR" dirty="0"/>
              <a:t> داره، از دید کاربر مخفی میشه و ما خودمون این مرز رو کنترل میکنیم)</a:t>
            </a:r>
          </a:p>
          <a:p>
            <a:endParaRPr lang="fa-IR" dirty="0"/>
          </a:p>
          <a:p>
            <a:endParaRPr lang="fa-IR" dirty="0"/>
          </a:p>
        </p:txBody>
      </p:sp>
      <p:sp>
        <p:nvSpPr>
          <p:cNvPr id="4" name="Footer Placeholder 3">
            <a:extLst>
              <a:ext uri="{FF2B5EF4-FFF2-40B4-BE49-F238E27FC236}">
                <a16:creationId xmlns:a16="http://schemas.microsoft.com/office/drawing/2014/main" id="{905182BF-CFFA-42BC-8008-719D9CE5FD34}"/>
              </a:ext>
            </a:extLst>
          </p:cNvPr>
          <p:cNvSpPr>
            <a:spLocks noGrp="1"/>
          </p:cNvSpPr>
          <p:nvPr>
            <p:ph type="ftr" sz="quarter" idx="11"/>
          </p:nvPr>
        </p:nvSpPr>
        <p:spPr/>
        <p:txBody>
          <a:bodyPr/>
          <a:lstStyle/>
          <a:p>
            <a:r>
              <a:rPr lang="en-US"/>
              <a:t>Creator: Hamed Damirchi</a:t>
            </a:r>
          </a:p>
        </p:txBody>
      </p:sp>
      <p:pic>
        <p:nvPicPr>
          <p:cNvPr id="6" name="Picture 5">
            <a:extLst>
              <a:ext uri="{FF2B5EF4-FFF2-40B4-BE49-F238E27FC236}">
                <a16:creationId xmlns:a16="http://schemas.microsoft.com/office/drawing/2014/main" id="{F4462983-21CB-4903-9545-FCA96DA1B2A1}"/>
              </a:ext>
            </a:extLst>
          </p:cNvPr>
          <p:cNvPicPr>
            <a:picLocks noChangeAspect="1"/>
          </p:cNvPicPr>
          <p:nvPr/>
        </p:nvPicPr>
        <p:blipFill>
          <a:blip r:embed="rId2"/>
          <a:stretch>
            <a:fillRect/>
          </a:stretch>
        </p:blipFill>
        <p:spPr>
          <a:xfrm>
            <a:off x="838200" y="1971132"/>
            <a:ext cx="4996600" cy="2347649"/>
          </a:xfrm>
          <a:prstGeom prst="rect">
            <a:avLst/>
          </a:prstGeom>
        </p:spPr>
      </p:pic>
    </p:spTree>
    <p:extLst>
      <p:ext uri="{BB962C8B-B14F-4D97-AF65-F5344CB8AC3E}">
        <p14:creationId xmlns:p14="http://schemas.microsoft.com/office/powerpoint/2010/main" val="2927057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20E24C-3675-4202-A53F-F7B45CA1BC35}"/>
              </a:ext>
            </a:extLst>
          </p:cNvPr>
          <p:cNvSpPr>
            <a:spLocks noGrp="1"/>
          </p:cNvSpPr>
          <p:nvPr>
            <p:ph idx="1"/>
          </p:nvPr>
        </p:nvSpPr>
        <p:spPr>
          <a:xfrm>
            <a:off x="838200" y="504534"/>
            <a:ext cx="10894454" cy="6153844"/>
          </a:xfrm>
        </p:spPr>
        <p:txBody>
          <a:bodyPr/>
          <a:lstStyle/>
          <a:p>
            <a:pPr>
              <a:lnSpc>
                <a:spcPct val="150000"/>
              </a:lnSpc>
            </a:pPr>
            <a:r>
              <a:rPr lang="fa-IR" dirty="0"/>
              <a:t>الان این کلاسی که خودمون ساختیم، امکان بزرگتر شدن و افزودن فیچر های بیشتر رو داره. همچنین عملیات </a:t>
            </a:r>
            <a:r>
              <a:rPr lang="en-US" dirty="0"/>
              <a:t>casting</a:t>
            </a:r>
            <a:r>
              <a:rPr lang="fa-IR" dirty="0"/>
              <a:t> و استفاده از </a:t>
            </a:r>
            <a:r>
              <a:rPr lang="en-US" dirty="0"/>
              <a:t>generic type</a:t>
            </a:r>
            <a:r>
              <a:rPr lang="fa-IR" dirty="0"/>
              <a:t> ها درون خود این کلاس اتفاق میفته و از دید کاربر مخفی میمونه.</a:t>
            </a:r>
            <a:br>
              <a:rPr lang="fa-IR" dirty="0"/>
            </a:br>
            <a:r>
              <a:rPr lang="fa-IR" dirty="0"/>
              <a:t>ضمن این که این رابط، دقیقا پاسخگوی نیاز های برنامه ماست.</a:t>
            </a:r>
          </a:p>
          <a:p>
            <a:pPr>
              <a:lnSpc>
                <a:spcPct val="150000"/>
              </a:lnSpc>
            </a:pPr>
            <a:endParaRPr lang="fa-IR" dirty="0"/>
          </a:p>
          <a:p>
            <a:pPr>
              <a:lnSpc>
                <a:spcPct val="150000"/>
              </a:lnSpc>
            </a:pPr>
            <a:r>
              <a:rPr lang="fa-IR" dirty="0"/>
              <a:t>مهم: ما (نویسنده کتاب!) نمیگیم که هر جا که میخواید از </a:t>
            </a:r>
            <a:r>
              <a:rPr lang="en-US" dirty="0"/>
              <a:t>Map</a:t>
            </a:r>
            <a:r>
              <a:rPr lang="fa-IR" dirty="0"/>
              <a:t> استفاده کنید، حتما اون رو به این شکل </a:t>
            </a:r>
            <a:r>
              <a:rPr lang="en-US" dirty="0"/>
              <a:t>encapsulate</a:t>
            </a:r>
            <a:r>
              <a:rPr lang="fa-IR" dirty="0"/>
              <a:t> کنید. بلکه توصیه میکنیم که آبجکت هایی از </a:t>
            </a:r>
            <a:r>
              <a:rPr lang="en-US" dirty="0"/>
              <a:t>Map</a:t>
            </a:r>
            <a:r>
              <a:rPr lang="fa-IR" dirty="0"/>
              <a:t> رو در برنامه تون این ور اون ور پاس ندید!</a:t>
            </a:r>
            <a:br>
              <a:rPr lang="fa-IR" dirty="0"/>
            </a:br>
            <a:r>
              <a:rPr lang="fa-IR" dirty="0"/>
              <a:t>یعنی نیاید یه آبجکت از </a:t>
            </a:r>
            <a:r>
              <a:rPr lang="en-US" dirty="0"/>
              <a:t>Map</a:t>
            </a:r>
            <a:r>
              <a:rPr lang="fa-IR" dirty="0"/>
              <a:t> درست کنید و اون رو به تابع های مخالف بفرستید یا چنین آبجکتی رو </a:t>
            </a:r>
            <a:r>
              <a:rPr lang="en-US" dirty="0"/>
              <a:t>return</a:t>
            </a:r>
            <a:r>
              <a:rPr lang="fa-IR" dirty="0"/>
              <a:t> نکنید. اگر میخواید از خود </a:t>
            </a:r>
            <a:r>
              <a:rPr lang="en-US" dirty="0"/>
              <a:t>Map</a:t>
            </a:r>
            <a:r>
              <a:rPr lang="fa-IR" dirty="0"/>
              <a:t> استفاده کنید، سعی کنید درون یه کلاس یا چند تا کلاس  نزدیک به هم استفاده کنید و فراتر نرید.</a:t>
            </a:r>
          </a:p>
        </p:txBody>
      </p:sp>
      <p:sp>
        <p:nvSpPr>
          <p:cNvPr id="4" name="Footer Placeholder 3">
            <a:extLst>
              <a:ext uri="{FF2B5EF4-FFF2-40B4-BE49-F238E27FC236}">
                <a16:creationId xmlns:a16="http://schemas.microsoft.com/office/drawing/2014/main" id="{BF2B65A3-5BE2-4968-8BEA-ADF2C699D2BD}"/>
              </a:ext>
            </a:extLst>
          </p:cNvPr>
          <p:cNvSpPr>
            <a:spLocks noGrp="1"/>
          </p:cNvSpPr>
          <p:nvPr>
            <p:ph type="ftr" sz="quarter" idx="11"/>
          </p:nvPr>
        </p:nvSpPr>
        <p:spPr/>
        <p:txBody>
          <a:bodyPr/>
          <a:lstStyle/>
          <a:p>
            <a:r>
              <a:rPr lang="en-US"/>
              <a:t>Creator: Hamed Damirchi</a:t>
            </a:r>
          </a:p>
        </p:txBody>
      </p:sp>
    </p:spTree>
    <p:extLst>
      <p:ext uri="{BB962C8B-B14F-4D97-AF65-F5344CB8AC3E}">
        <p14:creationId xmlns:p14="http://schemas.microsoft.com/office/powerpoint/2010/main" val="1244270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32616-6A21-4B86-9D35-265702778822}"/>
              </a:ext>
            </a:extLst>
          </p:cNvPr>
          <p:cNvSpPr>
            <a:spLocks noGrp="1"/>
          </p:cNvSpPr>
          <p:nvPr>
            <p:ph type="title"/>
          </p:nvPr>
        </p:nvSpPr>
        <p:spPr/>
        <p:txBody>
          <a:bodyPr/>
          <a:lstStyle/>
          <a:p>
            <a:r>
              <a:rPr lang="fa-IR" dirty="0"/>
              <a:t>کاوش کردن و یادگیری مرز ها</a:t>
            </a:r>
            <a:endParaRPr lang="en-US" dirty="0"/>
          </a:p>
        </p:txBody>
      </p:sp>
      <p:sp>
        <p:nvSpPr>
          <p:cNvPr id="3" name="Content Placeholder 2">
            <a:extLst>
              <a:ext uri="{FF2B5EF4-FFF2-40B4-BE49-F238E27FC236}">
                <a16:creationId xmlns:a16="http://schemas.microsoft.com/office/drawing/2014/main" id="{44D0F9EA-FCAB-4A6A-BF1A-E70D1DA5A5C0}"/>
              </a:ext>
            </a:extLst>
          </p:cNvPr>
          <p:cNvSpPr>
            <a:spLocks noGrp="1"/>
          </p:cNvSpPr>
          <p:nvPr>
            <p:ph idx="1"/>
          </p:nvPr>
        </p:nvSpPr>
        <p:spPr/>
        <p:txBody>
          <a:bodyPr>
            <a:normAutofit lnSpcReduction="10000"/>
          </a:bodyPr>
          <a:lstStyle/>
          <a:p>
            <a:pPr>
              <a:lnSpc>
                <a:spcPct val="150000"/>
              </a:lnSpc>
            </a:pPr>
            <a:r>
              <a:rPr lang="fa-IR" dirty="0"/>
              <a:t>استفاده کردن از کتابخانه ها و کدهای دیگران، ویژگی های جدیدی به کد ما اضافه میکند. اما وقتی میخوایم از یه کتابخانه یا کد دیگری استفاده کنیم، از کجا شروع میکنیم؟</a:t>
            </a:r>
          </a:p>
          <a:p>
            <a:pPr>
              <a:lnSpc>
                <a:spcPct val="150000"/>
              </a:lnSpc>
            </a:pPr>
            <a:r>
              <a:rPr lang="fa-IR" dirty="0"/>
              <a:t>نوشتن تست برای کتابخانه هایی که استفاده میکنیم وظیفه ما نیست، اما به نفعمونه که واسشون تست بنویسیم.</a:t>
            </a:r>
          </a:p>
          <a:p>
            <a:pPr>
              <a:lnSpc>
                <a:spcPct val="150000"/>
              </a:lnSpc>
            </a:pPr>
            <a:r>
              <a:rPr lang="fa-IR" dirty="0"/>
              <a:t>ما ممکنه یکی دو روز زمان صرف خوندن داکیومنت های کتابخانه ای که ازش استفاده میکنیم بشیم. بعد ازش استفاده میکنیم. اما وقتی کدمون به مشکل بخوره گاها سخت میشه فهمید مشکل از کد ما بوده یا از کتابخونه ای که داریم ازش استفاده میکنیم و ممکنه زمان زیادی رو واسه دیباگ کردنش صرف کنیم.</a:t>
            </a:r>
          </a:p>
          <a:p>
            <a:pPr>
              <a:lnSpc>
                <a:spcPct val="150000"/>
              </a:lnSpc>
            </a:pPr>
            <a:r>
              <a:rPr lang="fa-IR" dirty="0"/>
              <a:t>چرا از یه رویکرد دیگه استفاده نکنیم؟</a:t>
            </a:r>
          </a:p>
          <a:p>
            <a:pPr>
              <a:lnSpc>
                <a:spcPct val="150000"/>
              </a:lnSpc>
            </a:pPr>
            <a:r>
              <a:rPr lang="fa-IR" dirty="0"/>
              <a:t>به جای این که تو </a:t>
            </a:r>
            <a:r>
              <a:rPr lang="en-US" dirty="0"/>
              <a:t>production code</a:t>
            </a:r>
            <a:r>
              <a:rPr lang="fa-IR" dirty="0"/>
              <a:t> با کتابخونه خارجی آشنا بشیم، میتونیم یه سری تست بنویسیم که هم باعث آشنایی ما با کتابخونه میشه و هم اینکه تست نوشتیم!</a:t>
            </a:r>
          </a:p>
          <a:p>
            <a:pPr>
              <a:lnSpc>
                <a:spcPct val="150000"/>
              </a:lnSpc>
            </a:pPr>
            <a:endParaRPr lang="en-US" dirty="0"/>
          </a:p>
        </p:txBody>
      </p:sp>
      <p:sp>
        <p:nvSpPr>
          <p:cNvPr id="4" name="Footer Placeholder 3">
            <a:extLst>
              <a:ext uri="{FF2B5EF4-FFF2-40B4-BE49-F238E27FC236}">
                <a16:creationId xmlns:a16="http://schemas.microsoft.com/office/drawing/2014/main" id="{0F1ABF53-5A15-41EC-B0D3-5ABDEC031E87}"/>
              </a:ext>
            </a:extLst>
          </p:cNvPr>
          <p:cNvSpPr>
            <a:spLocks noGrp="1"/>
          </p:cNvSpPr>
          <p:nvPr>
            <p:ph type="ftr" sz="quarter" idx="11"/>
          </p:nvPr>
        </p:nvSpPr>
        <p:spPr/>
        <p:txBody>
          <a:bodyPr/>
          <a:lstStyle/>
          <a:p>
            <a:r>
              <a:rPr lang="en-US"/>
              <a:t>Creator: Hamed Damirchi</a:t>
            </a:r>
          </a:p>
        </p:txBody>
      </p:sp>
    </p:spTree>
    <p:extLst>
      <p:ext uri="{BB962C8B-B14F-4D97-AF65-F5344CB8AC3E}">
        <p14:creationId xmlns:p14="http://schemas.microsoft.com/office/powerpoint/2010/main" val="28998792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3975</TotalTime>
  <Words>1955</Words>
  <Application>Microsoft Office PowerPoint</Application>
  <PresentationFormat>Widescreen</PresentationFormat>
  <Paragraphs>121</Paragraphs>
  <Slides>23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Clean Code</vt:lpstr>
      <vt:lpstr>فصل هشتم: مرز ها</vt:lpstr>
      <vt:lpstr>استفاده از کد های دیگران</vt:lpstr>
      <vt:lpstr>PowerPoint Presentation</vt:lpstr>
      <vt:lpstr>PowerPoint Presentation</vt:lpstr>
      <vt:lpstr>PowerPoint Presentation</vt:lpstr>
      <vt:lpstr>PowerPoint Presentation</vt:lpstr>
      <vt:lpstr>PowerPoint Presentation</vt:lpstr>
      <vt:lpstr>کاوش کردن و یادگیری مرز ها</vt:lpstr>
      <vt:lpstr>PowerPoint Presentation</vt:lpstr>
      <vt:lpstr>یک مثال از  Learning tests</vt:lpstr>
      <vt:lpstr>PowerPoint Presentation</vt:lpstr>
      <vt:lpstr>PowerPoint Presentation</vt:lpstr>
      <vt:lpstr>PowerPoint Presentation</vt:lpstr>
      <vt:lpstr>PowerPoint Presentation</vt:lpstr>
      <vt:lpstr>Learning Test ها بهتر از هیچی ان!</vt:lpstr>
      <vt:lpstr>PowerPoint Presentation</vt:lpstr>
      <vt:lpstr>استفاده از کدی که هنوز وجود نداره</vt:lpstr>
      <vt:lpstr>PowerPoint Presentation</vt:lpstr>
      <vt:lpstr>PowerPoint Presentation</vt:lpstr>
      <vt:lpstr>PowerPoint Presentation</vt:lpstr>
      <vt:lpstr>جمع بندی (مرز های تمیز)</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Hamed Damirchi</dc:creator>
  <cp:lastModifiedBy>Hamed Damirchi</cp:lastModifiedBy>
  <cp:revision>691</cp:revision>
  <dcterms:created xsi:type="dcterms:W3CDTF">2021-06-10T18:35:19Z</dcterms:created>
  <dcterms:modified xsi:type="dcterms:W3CDTF">2022-05-27T13:24:19Z</dcterms:modified>
</cp:coreProperties>
</file>