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74" r:id="rId2"/>
    <p:sldId id="256" r:id="rId3"/>
    <p:sldId id="257" r:id="rId4"/>
    <p:sldId id="258" r:id="rId5"/>
    <p:sldId id="275" r:id="rId6"/>
    <p:sldId id="259" r:id="rId7"/>
    <p:sldId id="270" r:id="rId8"/>
    <p:sldId id="260" r:id="rId9"/>
    <p:sldId id="261" r:id="rId10"/>
    <p:sldId id="262" r:id="rId11"/>
    <p:sldId id="263" r:id="rId12"/>
    <p:sldId id="271" r:id="rId13"/>
    <p:sldId id="264" r:id="rId14"/>
    <p:sldId id="272" r:id="rId15"/>
    <p:sldId id="265" r:id="rId16"/>
    <p:sldId id="273" r:id="rId17"/>
    <p:sldId id="266" r:id="rId18"/>
    <p:sldId id="267" r:id="rId19"/>
    <p:sldId id="26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clasping its hands">
            <a:extLst>
              <a:ext uri="{FF2B5EF4-FFF2-40B4-BE49-F238E27FC236}">
                <a16:creationId xmlns:a16="http://schemas.microsoft.com/office/drawing/2014/main" id="{BAB16249-2ED2-7AC7-ADAD-3524B3DE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31" r="30881" b="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BD64-74F7-1107-23BD-4F59DA5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000" dirty="0"/>
              <a:t>Promise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1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Circuit Design (VQC)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 Maps: Pauli, Z, ZZ, Raw</a:t>
            </a:r>
          </a:p>
          <a:p>
            <a:r>
              <a:t>• Variational Forms: Real Amplitudes, EfficientSU2, etc.</a:t>
            </a:r>
          </a:p>
          <a:p>
            <a:r>
              <a:t>• Optimizers: SPSA, COBYLA,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Circuit Design (Hybrid Q-DL)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Classical layers + Quantum layer (Angle / IQP Embedding)</a:t>
            </a:r>
          </a:p>
          <a:p>
            <a:r>
              <a:t>• Used Pennylane + Qiskit</a:t>
            </a:r>
          </a:p>
          <a:p>
            <a:r>
              <a:t>• Simulated noise from 8 IBMQ devices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5A92-43E8-AA9E-F964-7D353A2D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5F38-D122-C1CE-4A0F-B0A8B713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Leveraging quantum computing to accelerate AI or ML applications remains impractical and cost-inefficient at present.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However, exploring the full potential of quantum machine learning for real-world problems remains a crucial area of research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18027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VQC Results</a:t>
            </a:r>
            <a:r>
              <a:rPr lang="en-US" dirty="0"/>
              <a:t> </a:t>
            </a:r>
            <a:r>
              <a:rPr lang="en-US" sz="1800" b="1" dirty="0">
                <a:latin typeface="+mn-lt"/>
              </a:rPr>
              <a:t>(Based on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192 experiment )</a:t>
            </a:r>
            <a:endParaRPr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Max accuracy: 84.4%</a:t>
            </a:r>
          </a:p>
          <a:p>
            <a:r>
              <a:rPr dirty="0"/>
              <a:t>• Avg accuracy: ~60.7%</a:t>
            </a:r>
            <a:r>
              <a:rPr lang="en-US" dirty="0"/>
              <a:t> 		 Min accuracy: ~40.0%</a:t>
            </a:r>
            <a:endParaRPr dirty="0"/>
          </a:p>
          <a:p>
            <a:r>
              <a:rPr dirty="0"/>
              <a:t>• Feature map &amp; variational form had major impact</a:t>
            </a:r>
          </a:p>
          <a:p>
            <a:r>
              <a:rPr dirty="0"/>
              <a:t>• Weakest: </a:t>
            </a:r>
            <a:r>
              <a:rPr dirty="0" err="1"/>
              <a:t>ExcitationPreserving</a:t>
            </a:r>
            <a:r>
              <a:rPr dirty="0"/>
              <a:t> + AQGD</a:t>
            </a:r>
            <a:r>
              <a:rPr lang="en-US" dirty="0"/>
              <a:t> (worst accuracy with max of 56.0%) 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420FD-327F-53AE-2DA4-077EC83B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42" y="3988971"/>
            <a:ext cx="3763515" cy="11119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6A940-6E66-18A1-9AE3-B11843AD4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" y="331694"/>
            <a:ext cx="8261937" cy="5656729"/>
          </a:xfrm>
        </p:spPr>
      </p:pic>
    </p:spTree>
    <p:extLst>
      <p:ext uri="{BB962C8B-B14F-4D97-AF65-F5344CB8AC3E}">
        <p14:creationId xmlns:p14="http://schemas.microsoft.com/office/powerpoint/2010/main" val="403600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Q-DL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Max accuracy: 94.9%</a:t>
            </a:r>
          </a:p>
          <a:p>
            <a:r>
              <a:rPr dirty="0"/>
              <a:t>• Best combo: Angle Embedding + Random Layers</a:t>
            </a:r>
          </a:p>
          <a:p>
            <a:r>
              <a:rPr dirty="0"/>
              <a:t>• Outperformed VQC across all metrics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7D69D-FDE2-17E8-0FE9-D758F1DB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9" y="41900"/>
            <a:ext cx="7682881" cy="6282249"/>
          </a:xfrm>
        </p:spPr>
      </p:pic>
    </p:spTree>
    <p:extLst>
      <p:ext uri="{BB962C8B-B14F-4D97-AF65-F5344CB8AC3E}">
        <p14:creationId xmlns:p14="http://schemas.microsoft.com/office/powerpoint/2010/main" val="72807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ANOVA: Feature maps &amp; variational forms matter</a:t>
            </a:r>
          </a:p>
          <a:p>
            <a:r>
              <a:t>• t-Test: Hybrid Q-DL &gt; VQC (p &lt; 10⁻¹²)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Revisit the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Two QML models for DGA detection</a:t>
            </a:r>
          </a:p>
          <a:p>
            <a:r>
              <a:rPr dirty="0"/>
              <a:t>• Hybrid Q-DL performed best</a:t>
            </a:r>
          </a:p>
          <a:p>
            <a:r>
              <a:rPr dirty="0"/>
              <a:t>• Simulated quantum noise added realism</a:t>
            </a:r>
            <a:endParaRPr lang="en-US" dirty="0"/>
          </a:p>
          <a:p>
            <a:pPr algn="l"/>
            <a:r>
              <a:rPr lang="en-US" dirty="0"/>
              <a:t>•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ybrid quantum DL outperforms the VQC-based model (94.9% maximum accuracy)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It’s a GAME CHANGER!!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sz="5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253E3F8A-5E56-0FCD-840F-9096AF3E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0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Hybrid Quantum Deep Learning &amp; VQC for Botnet DGA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 Computing Class, 2025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Mohammad Alshurbaji &amp; Fatemah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Mazdarani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Test on </a:t>
            </a:r>
            <a:r>
              <a:rPr lang="en-US" dirty="0"/>
              <a:t>Simulators &amp; R</a:t>
            </a:r>
            <a:r>
              <a:rPr dirty="0"/>
              <a:t>eal quantum devices</a:t>
            </a:r>
          </a:p>
          <a:p>
            <a:r>
              <a:rPr dirty="0"/>
              <a:t>• Apply to other cybersecurity problems</a:t>
            </a:r>
            <a:r>
              <a:rPr lang="en-US" dirty="0"/>
              <a:t> (Conceptually)</a:t>
            </a:r>
            <a:endParaRPr dirty="0"/>
          </a:p>
          <a:p>
            <a:r>
              <a:rPr dirty="0"/>
              <a:t>• Add encryption/confidentiality layers</a:t>
            </a:r>
          </a:p>
          <a:p>
            <a:r>
              <a:rPr dirty="0"/>
              <a:t>• Use entropy metrics to tune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092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1" dirty="0"/>
              <a:t>Mohammad Alshurbaji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MS CS Student with Data Science Concentration, Graduating May 2025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BS in Mechanical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From Amman, Jordan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 Fact: I visited 20 states in less than 2 years!!</a:t>
            </a:r>
          </a:p>
          <a:p>
            <a:r>
              <a:rPr sz="2800" b="1" dirty="0"/>
              <a:t>Fatemah </a:t>
            </a:r>
            <a:r>
              <a:rPr sz="2800" b="1" dirty="0" err="1"/>
              <a:t>Mazdarani</a:t>
            </a:r>
            <a:endParaRPr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Introduction</a:t>
            </a:r>
          </a:p>
          <a:p>
            <a:r>
              <a:rPr dirty="0"/>
              <a:t>2. Methodology</a:t>
            </a:r>
          </a:p>
          <a:p>
            <a:r>
              <a:rPr dirty="0"/>
              <a:t>3. Results &amp; Discussion</a:t>
            </a:r>
          </a:p>
          <a:p>
            <a:r>
              <a:rPr dirty="0"/>
              <a:t>4. Abstract (Revisited)</a:t>
            </a:r>
          </a:p>
          <a:p>
            <a:r>
              <a:rPr dirty="0"/>
              <a:t>5. Future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1E101-297B-8C1A-9CFD-3C849B31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6600" dirty="0" err="1"/>
              <a:t>BotNet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41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Domain Generation Algorithms (DGAs) in Botnets</a:t>
            </a:r>
          </a:p>
          <a:p>
            <a:r>
              <a:t>• Quantum ML: A new frontier</a:t>
            </a:r>
          </a:p>
          <a:p>
            <a:r>
              <a:t>• Goal: Compare VQC vs. Hybrid Q-DL for DGA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9C8-6A38-B7E0-2D42-F86E5D37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2B96-0352-D881-3708-9B565C6D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paper was the first research on the VQC algorithm for the cybersecurity botnet DGA classification at that time!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roposing models to detect DGA-based botnet traffic on two quantum ML approaches: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Hybrid quantum-classical DL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VQC algorithm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xperiment with quantum noise models.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omparing the performance of the two approaches.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97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1.8M domain names</a:t>
            </a:r>
          </a:p>
          <a:p>
            <a:r>
              <a:rPr dirty="0"/>
              <a:t>• Legitimate vs. 10 Botnet DGA families</a:t>
            </a:r>
          </a:p>
          <a:p>
            <a:r>
              <a:rPr dirty="0"/>
              <a:t>• 7 engineered features (entropy, RE, </a:t>
            </a:r>
            <a:r>
              <a:rPr dirty="0" err="1"/>
              <a:t>IRad</a:t>
            </a:r>
            <a:r>
              <a:rPr dirty="0"/>
              <a:t>, etc.)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nclude statistical analysis (entropy, relative entropy, information radius, and reputation score)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Variational Quantum Classifier (VQC)</a:t>
            </a:r>
          </a:p>
          <a:p>
            <a:r>
              <a:t>   - 4 Feature Maps, 4 Variational Circuits, 12 Optimizers</a:t>
            </a:r>
          </a:p>
          <a:p>
            <a:r>
              <a:t>2. Hybrid Quantum-Classical DL</a:t>
            </a:r>
          </a:p>
          <a:p>
            <a:r>
              <a:t>   - Keras + Pennylane Quantum 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534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Hybrid Quantum Deep Learning &amp; VQC for Botnet DGA Detection</vt:lpstr>
      <vt:lpstr>Who We Are</vt:lpstr>
      <vt:lpstr>Agenda</vt:lpstr>
      <vt:lpstr>PowerPoint Presentation</vt:lpstr>
      <vt:lpstr>PowerPoint Presentation</vt:lpstr>
      <vt:lpstr>Contributions</vt:lpstr>
      <vt:lpstr>Dataset &amp; Features</vt:lpstr>
      <vt:lpstr>Models Compared</vt:lpstr>
      <vt:lpstr>Quantum Circuit Design (VQC)</vt:lpstr>
      <vt:lpstr>Quantum Circuit Design (Hybrid Q-DL)</vt:lpstr>
      <vt:lpstr>General Results</vt:lpstr>
      <vt:lpstr>VQC Results (Based on 192 experiment )</vt:lpstr>
      <vt:lpstr>PowerPoint Presentation</vt:lpstr>
      <vt:lpstr>Hybrid Q-DL Results</vt:lpstr>
      <vt:lpstr>PowerPoint Presentation</vt:lpstr>
      <vt:lpstr>Statistical Evaluation</vt:lpstr>
      <vt:lpstr>Revisit the Abstract</vt:lpstr>
      <vt:lpstr>Thank You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O Alshurbaji</cp:lastModifiedBy>
  <cp:revision>13</cp:revision>
  <dcterms:created xsi:type="dcterms:W3CDTF">2013-01-27T09:14:16Z</dcterms:created>
  <dcterms:modified xsi:type="dcterms:W3CDTF">2025-04-14T19:06:07Z</dcterms:modified>
  <cp:category/>
</cp:coreProperties>
</file>