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3C18F-C2E0-4E7E-A7DA-DB73654F044F}">
  <a:tblStyle styleId="{47B3C18F-C2E0-4E7E-A7DA-DB73654F04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b66d03afa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b66d03afa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66d03afa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66d03afa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66d017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66d017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b66d03afa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b66d03afa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b66d03afa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b66d03afa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66d03afa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66d03afa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b66d017f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b66d017f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defines a recurrent neural network (RNN) model using TensorFlow and Keras, a high-level deep learning library.</a:t>
            </a:r>
            <a:endParaRPr/>
          </a:p>
          <a:p>
            <a:pPr indent="0" lvl="0" marL="0" rtl="0" algn="l">
              <a:spcBef>
                <a:spcPts val="0"/>
              </a:spcBef>
              <a:spcAft>
                <a:spcPts val="0"/>
              </a:spcAft>
              <a:buNone/>
            </a:pPr>
            <a:r>
              <a:rPr lang="en"/>
              <a:t>Why Keras? Keras provides a high-level, user-friendly interface for building and training deep learning models. Doesn’t require low level details such as back propagation and parameter updates and can just specify which optimizer to use, in this case ‘adam’</a:t>
            </a:r>
            <a:endParaRPr/>
          </a:p>
          <a:p>
            <a:pPr indent="0" lvl="0" marL="0" rtl="0" algn="l">
              <a:spcBef>
                <a:spcPts val="0"/>
              </a:spcBef>
              <a:spcAft>
                <a:spcPts val="0"/>
              </a:spcAft>
              <a:buNone/>
            </a:pPr>
            <a:r>
              <a:rPr lang="en"/>
              <a:t>   -     Three Simple RNN layers and 1 Dense layer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layer is 64 units which specifies the dimensionality of the output space</a:t>
            </a:r>
            <a:endParaRPr/>
          </a:p>
          <a:p>
            <a:pPr indent="0" lvl="0" marL="0" rtl="0" algn="l">
              <a:spcBef>
                <a:spcPts val="0"/>
              </a:spcBef>
              <a:spcAft>
                <a:spcPts val="0"/>
              </a:spcAft>
              <a:buNone/>
            </a:pPr>
            <a:r>
              <a:rPr lang="en"/>
              <a:t>We specify the return_sequence to be true for the first two layers in order to have it return multiple sequences of outputs rather than one which is helpful when stacking the multiple layers</a:t>
            </a:r>
            <a:endParaRPr/>
          </a:p>
          <a:p>
            <a:pPr indent="0" lvl="0" marL="0" rtl="0" algn="l">
              <a:spcBef>
                <a:spcPts val="0"/>
              </a:spcBef>
              <a:spcAft>
                <a:spcPts val="0"/>
              </a:spcAft>
              <a:buNone/>
            </a:pPr>
            <a:r>
              <a:rPr lang="en"/>
              <a:t>The last layer does not return a sequence because it generates the output to be processed by the dense layer by its preceding layers (that had a sequence of outputs)</a:t>
            </a:r>
            <a:endParaRPr/>
          </a:p>
          <a:p>
            <a:pPr indent="0" lvl="0" marL="0" rtl="0" algn="l">
              <a:spcBef>
                <a:spcPts val="0"/>
              </a:spcBef>
              <a:spcAft>
                <a:spcPts val="0"/>
              </a:spcAft>
              <a:buNone/>
            </a:pPr>
            <a:r>
              <a:rPr lang="en"/>
              <a:t>This was important because we want a single output</a:t>
            </a:r>
            <a:endParaRPr/>
          </a:p>
          <a:p>
            <a:pPr indent="0" lvl="0" marL="0" rtl="0" algn="l">
              <a:spcBef>
                <a:spcPts val="0"/>
              </a:spcBef>
              <a:spcAft>
                <a:spcPts val="0"/>
              </a:spcAft>
              <a:buNone/>
            </a:pPr>
            <a:r>
              <a:rPr lang="en"/>
              <a:t>Used the regularizers library from keras to give L2 regularization</a:t>
            </a:r>
            <a:endParaRPr/>
          </a:p>
          <a:p>
            <a:pPr indent="0" lvl="0" marL="0" rtl="0" algn="l">
              <a:spcBef>
                <a:spcPts val="0"/>
              </a:spcBef>
              <a:spcAft>
                <a:spcPts val="0"/>
              </a:spcAft>
              <a:buNone/>
            </a:pPr>
            <a:r>
              <a:rPr lang="en"/>
              <a:t>This process helped prevent overfitting</a:t>
            </a:r>
            <a:endParaRPr/>
          </a:p>
          <a:p>
            <a:pPr indent="0" lvl="0" marL="0" rtl="0" algn="l">
              <a:spcBef>
                <a:spcPts val="0"/>
              </a:spcBef>
              <a:spcAft>
                <a:spcPts val="0"/>
              </a:spcAft>
              <a:buNone/>
            </a:pPr>
            <a:r>
              <a:rPr lang="en"/>
              <a:t>The dense layer at the end is a single unit where the model will produce a single continuous value</a:t>
            </a:r>
            <a:endParaRPr/>
          </a:p>
          <a:p>
            <a:pPr indent="0" lvl="0" marL="0" rtl="0" algn="l">
              <a:spcBef>
                <a:spcPts val="0"/>
              </a:spcBef>
              <a:spcAft>
                <a:spcPts val="0"/>
              </a:spcAft>
              <a:buNone/>
            </a:pPr>
            <a:r>
              <a:rPr lang="en"/>
              <a:t>This model was picked because RNN is good for prediction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b66d03a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b66d03a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compilation of the model we can use the “.compile” method from keras to specificity the optimizer loss function and the evaluation metric(s) we want to use</a:t>
            </a:r>
            <a:endParaRPr/>
          </a:p>
          <a:p>
            <a:pPr indent="0" lvl="0" marL="0" rtl="0" algn="l">
              <a:spcBef>
                <a:spcPts val="0"/>
              </a:spcBef>
              <a:spcAft>
                <a:spcPts val="0"/>
              </a:spcAft>
              <a:buNone/>
            </a:pPr>
            <a:r>
              <a:rPr lang="en"/>
              <a:t>For this model we used the ‘adam’ optimizer</a:t>
            </a:r>
            <a:endParaRPr/>
          </a:p>
          <a:p>
            <a:pPr indent="0" lvl="0" marL="0" rtl="0" algn="l">
              <a:spcBef>
                <a:spcPts val="0"/>
              </a:spcBef>
              <a:spcAft>
                <a:spcPts val="0"/>
              </a:spcAft>
              <a:buNone/>
            </a:pPr>
            <a:r>
              <a:rPr lang="en"/>
              <a:t>Used adam for its popularity in being efficient and robust</a:t>
            </a:r>
            <a:endParaRPr/>
          </a:p>
          <a:p>
            <a:pPr indent="0" lvl="0" marL="0" rtl="0" algn="l">
              <a:spcBef>
                <a:spcPts val="0"/>
              </a:spcBef>
              <a:spcAft>
                <a:spcPts val="0"/>
              </a:spcAft>
              <a:buNone/>
            </a:pPr>
            <a:r>
              <a:rPr lang="en"/>
              <a:t>The loss function we decided to use was ‘mse’ or Mean Squared Error, which would measure the average squared difference between models prediction and the actual target value</a:t>
            </a:r>
            <a:endParaRPr/>
          </a:p>
          <a:p>
            <a:pPr indent="0" lvl="0" marL="0" rtl="0" algn="l">
              <a:spcBef>
                <a:spcPts val="0"/>
              </a:spcBef>
              <a:spcAft>
                <a:spcPts val="0"/>
              </a:spcAft>
              <a:buNone/>
            </a:pPr>
            <a:r>
              <a:rPr lang="en"/>
              <a:t>Then for the metric we used ‘mae’ or Mean Absolute Error, because this metric would give us insight on the accuracy of the model by taking the average absolute difference between the predictions and target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fit method defines the training data to train the model with in our case ‘X_train_reshaped’ and ‘y_train’</a:t>
            </a:r>
            <a:endParaRPr/>
          </a:p>
          <a:p>
            <a:pPr indent="0" lvl="0" marL="0" rtl="0" algn="l">
              <a:spcBef>
                <a:spcPts val="0"/>
              </a:spcBef>
              <a:spcAft>
                <a:spcPts val="0"/>
              </a:spcAft>
              <a:buNone/>
            </a:pPr>
            <a:r>
              <a:rPr lang="en"/>
              <a:t>The model will iterate over the training dataset multiple times, adjusting its parameters to minimize the specified loss function (mse)</a:t>
            </a:r>
            <a:endParaRPr/>
          </a:p>
          <a:p>
            <a:pPr indent="0" lvl="0" marL="0" rtl="0" algn="l">
              <a:spcBef>
                <a:spcPts val="0"/>
              </a:spcBef>
              <a:spcAft>
                <a:spcPts val="0"/>
              </a:spcAft>
              <a:buNone/>
            </a:pPr>
            <a:r>
              <a:rPr lang="en"/>
              <a:t>After each iteration the model evaluates the training based on the validation data; in our case ‘X_val_reshaped’ and ‘y_eval’</a:t>
            </a:r>
            <a:endParaRPr/>
          </a:p>
          <a:p>
            <a:pPr indent="0" lvl="0" marL="0" rtl="0" algn="l">
              <a:spcBef>
                <a:spcPts val="0"/>
              </a:spcBef>
              <a:spcAft>
                <a:spcPts val="0"/>
              </a:spcAft>
              <a:buNone/>
            </a:pPr>
            <a:r>
              <a:rPr lang="en"/>
              <a:t>This step is important because it helps monitor the models performance on data not used for training and can help detect overfitting or adjusting of parameters</a:t>
            </a:r>
            <a:endParaRPr/>
          </a:p>
          <a:p>
            <a:pPr indent="0" lvl="0" marL="0" rtl="0" algn="l">
              <a:spcBef>
                <a:spcPts val="0"/>
              </a:spcBef>
              <a:spcAft>
                <a:spcPts val="0"/>
              </a:spcAft>
              <a:buNone/>
            </a:pPr>
            <a:r>
              <a:rPr lang="en"/>
              <a:t>Batch size here defines the number of samples to train before updating the model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Epochs defines The number of times the entire training dataset is passed forward and backwards through model training</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66d03a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66d03a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information is stored in the history object to later be visualized.</a:t>
            </a:r>
            <a:endParaRPr/>
          </a:p>
          <a:p>
            <a:pPr indent="0" lvl="0" marL="0" rtl="0" algn="l">
              <a:spcBef>
                <a:spcPts val="0"/>
              </a:spcBef>
              <a:spcAft>
                <a:spcPts val="0"/>
              </a:spcAft>
              <a:buNone/>
            </a:pPr>
            <a:r>
              <a:rPr lang="en"/>
              <a:t>The evaluate method computes the loss value and mae metrics on the test data, using the trained model's learned parameters.</a:t>
            </a:r>
            <a:endParaRPr/>
          </a:p>
          <a:p>
            <a:pPr indent="0" lvl="0" marL="0" rtl="0" algn="l">
              <a:spcBef>
                <a:spcPts val="0"/>
              </a:spcBef>
              <a:spcAft>
                <a:spcPts val="0"/>
              </a:spcAft>
              <a:buNone/>
            </a:pPr>
            <a:r>
              <a:rPr lang="en"/>
              <a:t>The computed loss value represents the model's performance in terms of the mse loss function</a:t>
            </a:r>
            <a:endParaRPr/>
          </a:p>
          <a:p>
            <a:pPr indent="0" lvl="0" marL="0" rtl="0" algn="l">
              <a:spcBef>
                <a:spcPts val="0"/>
              </a:spcBef>
              <a:spcAft>
                <a:spcPts val="0"/>
              </a:spcAft>
              <a:buNone/>
            </a:pPr>
            <a:r>
              <a:rPr lang="en"/>
              <a:t>The mae gave us insight on the average absolute difference between the model's predictions and the actual target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training loss 407.5799 and mae 15.1679 indicate the average loss and absolute difference between the model's predictions and the actual target values on the training dataset after 25 iterations. With such high numbers this suggests a poor alignment between the prediction and target values.</a:t>
            </a:r>
            <a:endParaRPr/>
          </a:p>
          <a:p>
            <a:pPr indent="0" lvl="0" marL="0" rtl="0" algn="l">
              <a:spcBef>
                <a:spcPts val="0"/>
              </a:spcBef>
              <a:spcAft>
                <a:spcPts val="0"/>
              </a:spcAft>
              <a:buNone/>
            </a:pPr>
            <a:r>
              <a:rPr lang="en"/>
              <a:t>The Test Loss 291.0109 and Test Mean Absolute Error 16.2851 represent the model's performance on a separate test dataset, which was not used for training or validation.</a:t>
            </a:r>
            <a:endParaRPr/>
          </a:p>
          <a:p>
            <a:pPr indent="0" lvl="0" marL="0" rtl="0" algn="l">
              <a:spcBef>
                <a:spcPts val="0"/>
              </a:spcBef>
              <a:spcAft>
                <a:spcPts val="0"/>
              </a:spcAft>
              <a:buNone/>
            </a:pPr>
            <a:r>
              <a:rPr lang="en"/>
              <a:t>When we compare the two (test matrix and validation matrix) we can see that while the testing is also high it is consistent with the validation. This does suggests that the model is consistent with unseen data compared to its training data. Next John is going to talk about the LSTM model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b66d017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b66d017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b66d03af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b66d03af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b66d017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b66d017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b66d017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b66d017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66d03af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66d03af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a:t>
            </a:r>
            <a:r>
              <a:rPr lang="en"/>
              <a:t>difficulties</a:t>
            </a:r>
            <a:r>
              <a:rPr lang="en"/>
              <a:t> in getting the loss low for simple RNN and LSTM. This could be due to the fact that RNNs and LSTMs are better at capturing data that affects the next set of data where as a CNN is very good at </a:t>
            </a:r>
            <a:r>
              <a:rPr lang="en"/>
              <a:t>capturing</a:t>
            </a:r>
            <a:r>
              <a:rPr lang="en"/>
              <a:t> and identifying patterns in images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of this based on research and our results we can conclude that the CNN model worked best then the simple RNN and lastly the LSTM model performed the worst.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b66d03af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b66d03af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d9c3aa1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d9c3aa1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b66d03af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b66d03af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d9c3aa1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d9c3aa1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b66d01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b66d01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66d03af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66d03af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b66d03af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b66d03af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Mining Presentation</a:t>
            </a:r>
            <a:endParaRPr/>
          </a:p>
        </p:txBody>
      </p:sp>
      <p:sp>
        <p:nvSpPr>
          <p:cNvPr id="87" name="Google Shape;87;p13"/>
          <p:cNvSpPr txBox="1"/>
          <p:nvPr>
            <p:ph idx="1" type="subTitle"/>
          </p:nvPr>
        </p:nvSpPr>
        <p:spPr>
          <a:xfrm>
            <a:off x="311700" y="2834125"/>
            <a:ext cx="8520600" cy="118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Mohammad A., Mathew B., John C.</a:t>
            </a:r>
            <a:endParaRPr/>
          </a:p>
          <a:p>
            <a:pPr indent="0" lvl="0" marL="0" rtl="0" algn="l">
              <a:spcBef>
                <a:spcPts val="0"/>
              </a:spcBef>
              <a:spcAft>
                <a:spcPts val="0"/>
              </a:spcAft>
              <a:buNone/>
            </a:pPr>
            <a:r>
              <a:rPr lang="en"/>
              <a:t>Infinity Team || Team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a:blip r:embed="rId3">
            <a:alphaModFix/>
          </a:blip>
          <a:stretch>
            <a:fillRect/>
          </a:stretch>
        </p:blipFill>
        <p:spPr>
          <a:xfrm>
            <a:off x="4880975" y="445025"/>
            <a:ext cx="3360777" cy="4698475"/>
          </a:xfrm>
          <a:prstGeom prst="rect">
            <a:avLst/>
          </a:prstGeom>
          <a:noFill/>
          <a:ln>
            <a:noFill/>
          </a:ln>
        </p:spPr>
      </p:pic>
      <p:sp>
        <p:nvSpPr>
          <p:cNvPr id="145" name="Google Shape;145;p22"/>
          <p:cNvSpPr txBox="1"/>
          <p:nvPr/>
        </p:nvSpPr>
        <p:spPr>
          <a:xfrm>
            <a:off x="591550" y="1503950"/>
            <a:ext cx="24966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46" name="Google Shape;146;p22"/>
          <p:cNvSpPr txBox="1"/>
          <p:nvPr>
            <p:ph type="title"/>
          </p:nvPr>
        </p:nvSpPr>
        <p:spPr>
          <a:xfrm>
            <a:off x="729450" y="1318650"/>
            <a:ext cx="2629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Examples</a:t>
            </a:r>
            <a:r>
              <a:rPr lang="en"/>
              <a:t>	</a:t>
            </a:r>
            <a:endParaRPr/>
          </a:p>
        </p:txBody>
      </p:sp>
      <p:sp>
        <p:nvSpPr>
          <p:cNvPr id="147" name="Google Shape;147;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Taken by: </a:t>
            </a:r>
            <a:endParaRPr/>
          </a:p>
          <a:p>
            <a:pPr indent="0" lvl="0" marL="0" rtl="0" algn="l">
              <a:spcBef>
                <a:spcPts val="1200"/>
              </a:spcBef>
              <a:spcAft>
                <a:spcPts val="0"/>
              </a:spcAft>
              <a:buNone/>
            </a:pPr>
            <a:r>
              <a:rPr lang="en"/>
              <a:t>plt.imshow(data[:, :, data.shape[2] // 2], cmap='gray')</a:t>
            </a:r>
            <a:endParaRPr/>
          </a:p>
          <a:p>
            <a:pPr indent="0" lvl="0" marL="0" rtl="0" algn="l">
              <a:spcBef>
                <a:spcPts val="1200"/>
              </a:spcBef>
              <a:spcAft>
                <a:spcPts val="1200"/>
              </a:spcAft>
              <a:buNone/>
            </a:pPr>
            <a:r>
              <a:rPr lang="en"/>
              <a:t>Where data is the file containing the images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Splitting the Data	</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Input Data: Images after Normalized</a:t>
            </a:r>
            <a:endParaRPr/>
          </a:p>
          <a:p>
            <a:pPr indent="0" lvl="0" marL="0" rtl="0" algn="l">
              <a:spcBef>
                <a:spcPts val="1200"/>
              </a:spcBef>
              <a:spcAft>
                <a:spcPts val="0"/>
              </a:spcAft>
              <a:buNone/>
            </a:pPr>
            <a:r>
              <a:rPr lang="en"/>
              <a:t>Output Data: </a:t>
            </a:r>
            <a:r>
              <a:rPr lang="en"/>
              <a:t>Thresholds</a:t>
            </a:r>
            <a:r>
              <a:rPr lang="en"/>
              <a:t>, Excel Data (without Noisy)</a:t>
            </a:r>
            <a:endParaRPr/>
          </a:p>
          <a:p>
            <a:pPr indent="-311150" lvl="0" marL="457200" rtl="0" algn="l">
              <a:spcBef>
                <a:spcPts val="1200"/>
              </a:spcBef>
              <a:spcAft>
                <a:spcPts val="0"/>
              </a:spcAft>
              <a:buSzPts val="1300"/>
              <a:buChar char="-"/>
            </a:pPr>
            <a:r>
              <a:rPr lang="en"/>
              <a:t>Training Model Data:80%, Testing Data: 20%</a:t>
            </a:r>
            <a:endParaRPr/>
          </a:p>
          <a:p>
            <a:pPr indent="-311150" lvl="0" marL="457200" rtl="0" algn="l">
              <a:spcBef>
                <a:spcPts val="0"/>
              </a:spcBef>
              <a:spcAft>
                <a:spcPts val="0"/>
              </a:spcAft>
              <a:buSzPts val="1300"/>
              <a:buChar char="-"/>
            </a:pPr>
            <a:r>
              <a:rPr lang="en"/>
              <a:t>Training Model Data:90%, Validation Data: 10%</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a:t>
            </a:r>
            <a:endParaRPr/>
          </a:p>
        </p:txBody>
      </p:sp>
      <p:pic>
        <p:nvPicPr>
          <p:cNvPr id="159" name="Google Shape;159;p24"/>
          <p:cNvPicPr preferRelativeResize="0"/>
          <p:nvPr/>
        </p:nvPicPr>
        <p:blipFill>
          <a:blip r:embed="rId3">
            <a:alphaModFix/>
          </a:blip>
          <a:stretch>
            <a:fillRect/>
          </a:stretch>
        </p:blipFill>
        <p:spPr>
          <a:xfrm>
            <a:off x="1073700" y="1853850"/>
            <a:ext cx="7293849" cy="3163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850425" y="445025"/>
            <a:ext cx="2981700" cy="37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First CNN Model:</a:t>
            </a:r>
            <a:endParaRPr sz="2400"/>
          </a:p>
          <a:p>
            <a:pPr indent="-381000" lvl="0" marL="457200" rtl="0" algn="l">
              <a:spcBef>
                <a:spcPts val="0"/>
              </a:spcBef>
              <a:spcAft>
                <a:spcPts val="0"/>
              </a:spcAft>
              <a:buSzPts val="2400"/>
              <a:buChar char="-"/>
            </a:pPr>
            <a:r>
              <a:rPr lang="en" sz="2400"/>
              <a:t>Not too bad.</a:t>
            </a:r>
            <a:endParaRPr sz="2400"/>
          </a:p>
          <a:p>
            <a:pPr indent="-381000" lvl="0" marL="457200" rtl="0" algn="l">
              <a:spcBef>
                <a:spcPts val="0"/>
              </a:spcBef>
              <a:spcAft>
                <a:spcPts val="0"/>
              </a:spcAft>
              <a:buSzPts val="2400"/>
              <a:buChar char="-"/>
            </a:pPr>
            <a:r>
              <a:rPr lang="en" sz="2400"/>
              <a:t>7 layers</a:t>
            </a:r>
            <a:endParaRPr sz="2400"/>
          </a:p>
          <a:p>
            <a:pPr indent="-381000" lvl="0" marL="457200" rtl="0" algn="l">
              <a:spcBef>
                <a:spcPts val="0"/>
              </a:spcBef>
              <a:spcAft>
                <a:spcPts val="0"/>
              </a:spcAft>
              <a:buSzPts val="2400"/>
              <a:buChar char="-"/>
            </a:pPr>
            <a:r>
              <a:rPr lang="en" sz="2400"/>
              <a:t>Kernel size: 3,3</a:t>
            </a:r>
            <a:endParaRPr sz="2400"/>
          </a:p>
          <a:p>
            <a:pPr indent="-381000" lvl="0" marL="457200" rtl="0" algn="l">
              <a:spcBef>
                <a:spcPts val="0"/>
              </a:spcBef>
              <a:spcAft>
                <a:spcPts val="0"/>
              </a:spcAft>
              <a:buSzPts val="2400"/>
              <a:buChar char="-"/>
            </a:pPr>
            <a:r>
              <a:rPr lang="en" sz="2400"/>
              <a:t>Activation: Relu </a:t>
            </a:r>
            <a:endParaRPr sz="2400"/>
          </a:p>
          <a:p>
            <a:pPr indent="-381000" lvl="0" marL="457200" rtl="0" algn="l">
              <a:spcBef>
                <a:spcPts val="0"/>
              </a:spcBef>
              <a:spcAft>
                <a:spcPts val="0"/>
              </a:spcAft>
              <a:buSzPts val="2400"/>
              <a:buChar char="-"/>
            </a:pPr>
            <a:r>
              <a:rPr lang="en" sz="2400"/>
              <a:t>Epochs: 20</a:t>
            </a:r>
            <a:endParaRPr sz="2400"/>
          </a:p>
          <a:p>
            <a:pPr indent="-381000" lvl="0" marL="457200" rtl="0" algn="l">
              <a:spcBef>
                <a:spcPts val="0"/>
              </a:spcBef>
              <a:spcAft>
                <a:spcPts val="0"/>
              </a:spcAft>
              <a:buSzPts val="2400"/>
              <a:buChar char="-"/>
            </a:pPr>
            <a:r>
              <a:rPr lang="en" sz="2400"/>
              <a:t>Batch Size:32</a:t>
            </a:r>
            <a:endParaRPr sz="2400"/>
          </a:p>
        </p:txBody>
      </p:sp>
      <p:pic>
        <p:nvPicPr>
          <p:cNvPr id="165" name="Google Shape;165;p25"/>
          <p:cNvPicPr preferRelativeResize="0"/>
          <p:nvPr/>
        </p:nvPicPr>
        <p:blipFill>
          <a:blip r:embed="rId3">
            <a:alphaModFix/>
          </a:blip>
          <a:stretch>
            <a:fillRect/>
          </a:stretch>
        </p:blipFill>
        <p:spPr>
          <a:xfrm>
            <a:off x="9" y="0"/>
            <a:ext cx="5650941" cy="5143499"/>
          </a:xfrm>
          <a:prstGeom prst="rect">
            <a:avLst/>
          </a:prstGeom>
          <a:noFill/>
          <a:ln>
            <a:noFill/>
          </a:ln>
        </p:spPr>
      </p:pic>
      <p:pic>
        <p:nvPicPr>
          <p:cNvPr id="166" name="Google Shape;166;p25"/>
          <p:cNvPicPr preferRelativeResize="0"/>
          <p:nvPr/>
        </p:nvPicPr>
        <p:blipFill>
          <a:blip r:embed="rId4">
            <a:alphaModFix/>
          </a:blip>
          <a:stretch>
            <a:fillRect/>
          </a:stretch>
        </p:blipFill>
        <p:spPr>
          <a:xfrm>
            <a:off x="4273638" y="3255975"/>
            <a:ext cx="3743325" cy="742950"/>
          </a:xfrm>
          <a:prstGeom prst="rect">
            <a:avLst/>
          </a:prstGeom>
          <a:noFill/>
          <a:ln>
            <a:noFill/>
          </a:ln>
        </p:spPr>
      </p:pic>
      <p:pic>
        <p:nvPicPr>
          <p:cNvPr id="167" name="Google Shape;167;p25"/>
          <p:cNvPicPr preferRelativeResize="0"/>
          <p:nvPr/>
        </p:nvPicPr>
        <p:blipFill>
          <a:blip r:embed="rId5">
            <a:alphaModFix/>
          </a:blip>
          <a:stretch>
            <a:fillRect/>
          </a:stretch>
        </p:blipFill>
        <p:spPr>
          <a:xfrm>
            <a:off x="4204900" y="4302500"/>
            <a:ext cx="4627225" cy="5508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5564600" y="445025"/>
            <a:ext cx="3267600" cy="37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Second</a:t>
            </a:r>
            <a:r>
              <a:rPr lang="en" sz="2400"/>
              <a:t> CNN Model:</a:t>
            </a:r>
            <a:endParaRPr sz="2400"/>
          </a:p>
          <a:p>
            <a:pPr indent="-381000" lvl="0" marL="457200" rtl="0" algn="l">
              <a:spcBef>
                <a:spcPts val="0"/>
              </a:spcBef>
              <a:spcAft>
                <a:spcPts val="0"/>
              </a:spcAft>
              <a:buSzPts val="2400"/>
              <a:buChar char="-"/>
            </a:pPr>
            <a:r>
              <a:rPr lang="en" sz="2400"/>
              <a:t>Much Better.</a:t>
            </a:r>
            <a:endParaRPr sz="2400"/>
          </a:p>
          <a:p>
            <a:pPr indent="-381000" lvl="0" marL="457200" rtl="0" algn="l">
              <a:spcBef>
                <a:spcPts val="0"/>
              </a:spcBef>
              <a:spcAft>
                <a:spcPts val="0"/>
              </a:spcAft>
              <a:buSzPts val="2400"/>
              <a:buChar char="-"/>
            </a:pPr>
            <a:r>
              <a:rPr lang="en" sz="2400"/>
              <a:t>15 layers</a:t>
            </a:r>
            <a:endParaRPr sz="2400"/>
          </a:p>
          <a:p>
            <a:pPr indent="-381000" lvl="0" marL="457200" rtl="0" algn="l">
              <a:spcBef>
                <a:spcPts val="0"/>
              </a:spcBef>
              <a:spcAft>
                <a:spcPts val="0"/>
              </a:spcAft>
              <a:buSzPts val="2400"/>
              <a:buChar char="-"/>
            </a:pPr>
            <a:r>
              <a:rPr lang="en" sz="2400"/>
              <a:t>Kernel size: 3,3</a:t>
            </a:r>
            <a:endParaRPr sz="2400"/>
          </a:p>
          <a:p>
            <a:pPr indent="-381000" lvl="0" marL="457200" rtl="0" algn="l">
              <a:spcBef>
                <a:spcPts val="0"/>
              </a:spcBef>
              <a:spcAft>
                <a:spcPts val="0"/>
              </a:spcAft>
              <a:buSzPts val="2400"/>
              <a:buChar char="-"/>
            </a:pPr>
            <a:r>
              <a:rPr lang="en" sz="2400"/>
              <a:t>Activation: Relu </a:t>
            </a:r>
            <a:endParaRPr sz="2400"/>
          </a:p>
          <a:p>
            <a:pPr indent="-381000" lvl="0" marL="457200" rtl="0" algn="l">
              <a:spcBef>
                <a:spcPts val="0"/>
              </a:spcBef>
              <a:spcAft>
                <a:spcPts val="0"/>
              </a:spcAft>
              <a:buSzPts val="2400"/>
              <a:buChar char="-"/>
            </a:pPr>
            <a:r>
              <a:rPr lang="en" sz="2400"/>
              <a:t>Epochs: 50</a:t>
            </a:r>
            <a:endParaRPr sz="2400"/>
          </a:p>
          <a:p>
            <a:pPr indent="-381000" lvl="0" marL="457200" rtl="0" algn="l">
              <a:spcBef>
                <a:spcPts val="0"/>
              </a:spcBef>
              <a:spcAft>
                <a:spcPts val="0"/>
              </a:spcAft>
              <a:buSzPts val="2400"/>
              <a:buChar char="-"/>
            </a:pPr>
            <a:r>
              <a:rPr lang="en" sz="2400"/>
              <a:t>Batch Size:32</a:t>
            </a:r>
            <a:endParaRPr sz="2400"/>
          </a:p>
        </p:txBody>
      </p:sp>
      <p:pic>
        <p:nvPicPr>
          <p:cNvPr id="173" name="Google Shape;173;p26"/>
          <p:cNvPicPr preferRelativeResize="0"/>
          <p:nvPr/>
        </p:nvPicPr>
        <p:blipFill>
          <a:blip r:embed="rId3">
            <a:alphaModFix/>
          </a:blip>
          <a:stretch>
            <a:fillRect/>
          </a:stretch>
        </p:blipFill>
        <p:spPr>
          <a:xfrm>
            <a:off x="0" y="1250"/>
            <a:ext cx="5186180" cy="5143500"/>
          </a:xfrm>
          <a:prstGeom prst="rect">
            <a:avLst/>
          </a:prstGeom>
          <a:noFill/>
          <a:ln>
            <a:noFill/>
          </a:ln>
        </p:spPr>
      </p:pic>
      <p:pic>
        <p:nvPicPr>
          <p:cNvPr id="174" name="Google Shape;174;p26"/>
          <p:cNvPicPr preferRelativeResize="0"/>
          <p:nvPr/>
        </p:nvPicPr>
        <p:blipFill>
          <a:blip r:embed="rId4">
            <a:alphaModFix/>
          </a:blip>
          <a:stretch>
            <a:fillRect/>
          </a:stretch>
        </p:blipFill>
        <p:spPr>
          <a:xfrm>
            <a:off x="5035773" y="4116375"/>
            <a:ext cx="4022675" cy="79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1588023" y="-1"/>
            <a:ext cx="688835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a:t>
            </a:r>
            <a:endParaRPr/>
          </a:p>
        </p:txBody>
      </p:sp>
      <p:sp>
        <p:nvSpPr>
          <p:cNvPr id="185" name="Google Shape;18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This model defines a recurrent neural network (RNN) model using TensorFlow and Keras, a high-level deep learning library.</a:t>
            </a:r>
            <a:endParaRPr sz="1500"/>
          </a:p>
          <a:p>
            <a:pPr indent="0" lvl="0" marL="0" rtl="0" algn="l">
              <a:spcBef>
                <a:spcPts val="1200"/>
              </a:spcBef>
              <a:spcAft>
                <a:spcPts val="0"/>
              </a:spcAft>
              <a:buNone/>
            </a:pPr>
            <a:r>
              <a:rPr lang="en" sz="1500"/>
              <a:t>   </a:t>
            </a:r>
            <a:r>
              <a:rPr lang="en" sz="1500"/>
              <a:t>-     Three Simple RNN layers and 1 Dense layer</a:t>
            </a:r>
            <a:endParaRPr sz="1500"/>
          </a:p>
          <a:p>
            <a:pPr indent="0" lvl="0" marL="0" rtl="0" algn="l">
              <a:spcBef>
                <a:spcPts val="1200"/>
              </a:spcBef>
              <a:spcAft>
                <a:spcPts val="1200"/>
              </a:spcAft>
              <a:buNone/>
            </a:pPr>
            <a:r>
              <a:t/>
            </a:r>
            <a:endParaRPr sz="1500"/>
          </a:p>
        </p:txBody>
      </p:sp>
      <p:pic>
        <p:nvPicPr>
          <p:cNvPr id="186" name="Google Shape;186;p28"/>
          <p:cNvPicPr preferRelativeResize="0"/>
          <p:nvPr/>
        </p:nvPicPr>
        <p:blipFill rotWithShape="1">
          <a:blip r:embed="rId3">
            <a:alphaModFix/>
          </a:blip>
          <a:srcRect b="0" l="-2616" r="0" t="0"/>
          <a:stretch/>
        </p:blipFill>
        <p:spPr>
          <a:xfrm>
            <a:off x="833988" y="3426100"/>
            <a:ext cx="7479626" cy="107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cont.</a:t>
            </a:r>
            <a:endParaRPr/>
          </a:p>
        </p:txBody>
      </p:sp>
      <p:sp>
        <p:nvSpPr>
          <p:cNvPr id="192" name="Google Shape;192;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 </a:t>
            </a:r>
            <a:endParaRPr sz="1500"/>
          </a:p>
        </p:txBody>
      </p:sp>
      <p:pic>
        <p:nvPicPr>
          <p:cNvPr id="193" name="Google Shape;193;p29"/>
          <p:cNvPicPr preferRelativeResize="0"/>
          <p:nvPr/>
        </p:nvPicPr>
        <p:blipFill>
          <a:blip r:embed="rId3">
            <a:alphaModFix/>
          </a:blip>
          <a:stretch>
            <a:fillRect/>
          </a:stretch>
        </p:blipFill>
        <p:spPr>
          <a:xfrm>
            <a:off x="729450" y="1793150"/>
            <a:ext cx="7920799" cy="1062175"/>
          </a:xfrm>
          <a:prstGeom prst="rect">
            <a:avLst/>
          </a:prstGeom>
          <a:noFill/>
          <a:ln>
            <a:noFill/>
          </a:ln>
        </p:spPr>
      </p:pic>
      <p:pic>
        <p:nvPicPr>
          <p:cNvPr id="194" name="Google Shape;194;p29"/>
          <p:cNvPicPr preferRelativeResize="0"/>
          <p:nvPr/>
        </p:nvPicPr>
        <p:blipFill>
          <a:blip r:embed="rId4">
            <a:alphaModFix/>
          </a:blip>
          <a:stretch>
            <a:fillRect/>
          </a:stretch>
        </p:blipFill>
        <p:spPr>
          <a:xfrm>
            <a:off x="1240425" y="3166625"/>
            <a:ext cx="6517101" cy="1385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 cont.</a:t>
            </a:r>
            <a:endParaRPr/>
          </a:p>
        </p:txBody>
      </p:sp>
      <p:sp>
        <p:nvSpPr>
          <p:cNvPr id="200" name="Google Shape;20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 </a:t>
            </a:r>
            <a:endParaRPr sz="1500"/>
          </a:p>
        </p:txBody>
      </p:sp>
      <p:pic>
        <p:nvPicPr>
          <p:cNvPr id="201" name="Google Shape;201;p30"/>
          <p:cNvPicPr preferRelativeResize="0"/>
          <p:nvPr/>
        </p:nvPicPr>
        <p:blipFill>
          <a:blip r:embed="rId3">
            <a:alphaModFix/>
          </a:blip>
          <a:stretch>
            <a:fillRect/>
          </a:stretch>
        </p:blipFill>
        <p:spPr>
          <a:xfrm>
            <a:off x="1530962" y="1853850"/>
            <a:ext cx="5493525" cy="1252700"/>
          </a:xfrm>
          <a:prstGeom prst="rect">
            <a:avLst/>
          </a:prstGeom>
          <a:noFill/>
          <a:ln>
            <a:noFill/>
          </a:ln>
        </p:spPr>
      </p:pic>
      <p:pic>
        <p:nvPicPr>
          <p:cNvPr id="202" name="Google Shape;202;p30"/>
          <p:cNvPicPr preferRelativeResize="0"/>
          <p:nvPr/>
        </p:nvPicPr>
        <p:blipFill>
          <a:blip r:embed="rId4">
            <a:alphaModFix/>
          </a:blip>
          <a:stretch>
            <a:fillRect/>
          </a:stretch>
        </p:blipFill>
        <p:spPr>
          <a:xfrm>
            <a:off x="137000" y="3333550"/>
            <a:ext cx="8695301" cy="370975"/>
          </a:xfrm>
          <a:prstGeom prst="rect">
            <a:avLst/>
          </a:prstGeom>
          <a:noFill/>
          <a:ln>
            <a:noFill/>
          </a:ln>
        </p:spPr>
      </p:pic>
      <p:pic>
        <p:nvPicPr>
          <p:cNvPr id="203" name="Google Shape;203;p30"/>
          <p:cNvPicPr preferRelativeResize="0"/>
          <p:nvPr/>
        </p:nvPicPr>
        <p:blipFill>
          <a:blip r:embed="rId5">
            <a:alphaModFix/>
          </a:blip>
          <a:stretch>
            <a:fillRect/>
          </a:stretch>
        </p:blipFill>
        <p:spPr>
          <a:xfrm>
            <a:off x="726913" y="4002177"/>
            <a:ext cx="7690175" cy="964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 Long Short-Term Memory</a:t>
            </a:r>
            <a:endParaRPr/>
          </a:p>
        </p:txBody>
      </p:sp>
      <p:sp>
        <p:nvSpPr>
          <p:cNvPr id="209" name="Google Shape;209;p31"/>
          <p:cNvSpPr txBox="1"/>
          <p:nvPr>
            <p:ph idx="1" type="body"/>
          </p:nvPr>
        </p:nvSpPr>
        <p:spPr>
          <a:xfrm>
            <a:off x="311700" y="1945175"/>
            <a:ext cx="4023900" cy="2623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 similar to RNN </a:t>
            </a:r>
            <a:endParaRPr/>
          </a:p>
          <a:p>
            <a:pPr indent="-311150" lvl="0" marL="457200" rtl="0" algn="l">
              <a:spcBef>
                <a:spcPts val="0"/>
              </a:spcBef>
              <a:spcAft>
                <a:spcPts val="0"/>
              </a:spcAft>
              <a:buSzPts val="1300"/>
              <a:buChar char="-"/>
            </a:pPr>
            <a:r>
              <a:rPr lang="en"/>
              <a:t>Uses TensorFlow and Keras</a:t>
            </a:r>
            <a:endParaRPr/>
          </a:p>
          <a:p>
            <a:pPr indent="-298450" lvl="1" marL="914400" rtl="0" algn="l">
              <a:spcBef>
                <a:spcPts val="0"/>
              </a:spcBef>
              <a:spcAft>
                <a:spcPts val="0"/>
              </a:spcAft>
              <a:buSzPts val="1100"/>
              <a:buChar char="-"/>
            </a:pPr>
            <a:r>
              <a:rPr lang="en"/>
              <a:t>Framework known for being simple to use </a:t>
            </a:r>
            <a:endParaRPr/>
          </a:p>
          <a:p>
            <a:pPr indent="-298450" lvl="1" marL="914400" rtl="0" algn="l">
              <a:spcBef>
                <a:spcPts val="0"/>
              </a:spcBef>
              <a:spcAft>
                <a:spcPts val="0"/>
              </a:spcAft>
              <a:buSzPts val="1100"/>
              <a:buChar char="-"/>
            </a:pPr>
            <a:r>
              <a:rPr lang="en"/>
              <a:t>Ability to stack layers</a:t>
            </a:r>
            <a:endParaRPr/>
          </a:p>
          <a:p>
            <a:pPr indent="-311150" lvl="0" marL="457200" rtl="0" algn="l">
              <a:spcBef>
                <a:spcPts val="0"/>
              </a:spcBef>
              <a:spcAft>
                <a:spcPts val="0"/>
              </a:spcAft>
              <a:buSzPts val="1300"/>
              <a:buChar char="-"/>
            </a:pPr>
            <a:r>
              <a:rPr lang="en"/>
              <a:t>Great for Time-Related Data</a:t>
            </a:r>
            <a:endParaRPr/>
          </a:p>
          <a:p>
            <a:pPr indent="-311150" lvl="0" marL="457200" rtl="0" algn="l">
              <a:spcBef>
                <a:spcPts val="0"/>
              </a:spcBef>
              <a:spcAft>
                <a:spcPts val="0"/>
              </a:spcAft>
              <a:buSzPts val="1300"/>
              <a:buChar char="-"/>
            </a:pPr>
            <a:r>
              <a:rPr lang="en"/>
              <a:t>Combats vanishing gradient problem</a:t>
            </a:r>
            <a:endParaRPr/>
          </a:p>
        </p:txBody>
      </p:sp>
      <p:pic>
        <p:nvPicPr>
          <p:cNvPr id="210" name="Google Shape;210;p31"/>
          <p:cNvPicPr preferRelativeResize="0"/>
          <p:nvPr/>
        </p:nvPicPr>
        <p:blipFill>
          <a:blip r:embed="rId3">
            <a:alphaModFix/>
          </a:blip>
          <a:stretch>
            <a:fillRect/>
          </a:stretch>
        </p:blipFill>
        <p:spPr>
          <a:xfrm>
            <a:off x="4335525" y="2069875"/>
            <a:ext cx="4808473" cy="3073624"/>
          </a:xfrm>
          <a:prstGeom prst="rect">
            <a:avLst/>
          </a:prstGeom>
          <a:noFill/>
          <a:ln>
            <a:noFill/>
          </a:ln>
        </p:spPr>
      </p:pic>
      <p:pic>
        <p:nvPicPr>
          <p:cNvPr id="211" name="Google Shape;211;p31"/>
          <p:cNvPicPr preferRelativeResize="0"/>
          <p:nvPr/>
        </p:nvPicPr>
        <p:blipFill rotWithShape="1">
          <a:blip r:embed="rId4">
            <a:alphaModFix/>
          </a:blip>
          <a:srcRect b="76200" l="0" r="0" t="0"/>
          <a:stretch/>
        </p:blipFill>
        <p:spPr>
          <a:xfrm>
            <a:off x="194600" y="3605650"/>
            <a:ext cx="4023899" cy="833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Introduction </a:t>
            </a:r>
            <a:endParaRPr/>
          </a:p>
          <a:p>
            <a:pPr indent="-311150" lvl="0" marL="457200" rtl="0" algn="l">
              <a:spcBef>
                <a:spcPts val="0"/>
              </a:spcBef>
              <a:spcAft>
                <a:spcPts val="0"/>
              </a:spcAft>
              <a:buSzPts val="1300"/>
              <a:buChar char="-"/>
            </a:pPr>
            <a:r>
              <a:rPr lang="en"/>
              <a:t>Our Project </a:t>
            </a:r>
            <a:endParaRPr/>
          </a:p>
          <a:p>
            <a:pPr indent="-311150" lvl="0" marL="457200" rtl="0" algn="l">
              <a:spcBef>
                <a:spcPts val="0"/>
              </a:spcBef>
              <a:spcAft>
                <a:spcPts val="0"/>
              </a:spcAft>
              <a:buSzPts val="1300"/>
              <a:buChar char="-"/>
            </a:pPr>
            <a:r>
              <a:rPr lang="en"/>
              <a:t>Data Preprocessing </a:t>
            </a:r>
            <a:endParaRPr/>
          </a:p>
          <a:p>
            <a:pPr indent="-311150" lvl="0" marL="457200" rtl="0" algn="l">
              <a:spcBef>
                <a:spcPts val="0"/>
              </a:spcBef>
              <a:spcAft>
                <a:spcPts val="0"/>
              </a:spcAft>
              <a:buSzPts val="1300"/>
              <a:buChar char="-"/>
            </a:pPr>
            <a:r>
              <a:rPr lang="en"/>
              <a:t>Deep Learning Models </a:t>
            </a:r>
            <a:endParaRPr/>
          </a:p>
          <a:p>
            <a:pPr indent="-311150" lvl="0" marL="457200" rtl="0" algn="l">
              <a:spcBef>
                <a:spcPts val="0"/>
              </a:spcBef>
              <a:spcAft>
                <a:spcPts val="0"/>
              </a:spcAft>
              <a:buSzPts val="1300"/>
              <a:buChar char="-"/>
            </a:pPr>
            <a:r>
              <a:rPr lang="en"/>
              <a:t>CNN (Convolutional Neural Network)</a:t>
            </a:r>
            <a:endParaRPr/>
          </a:p>
          <a:p>
            <a:pPr indent="-311150" lvl="0" marL="457200" rtl="0" algn="l">
              <a:spcBef>
                <a:spcPts val="0"/>
              </a:spcBef>
              <a:spcAft>
                <a:spcPts val="0"/>
              </a:spcAft>
              <a:buSzPts val="1300"/>
              <a:buChar char="-"/>
            </a:pPr>
            <a:r>
              <a:rPr lang="en"/>
              <a:t>RNN (Recurrent Neural Network)</a:t>
            </a:r>
            <a:endParaRPr/>
          </a:p>
          <a:p>
            <a:pPr indent="-311150" lvl="0" marL="457200" rtl="0" algn="l">
              <a:spcBef>
                <a:spcPts val="0"/>
              </a:spcBef>
              <a:spcAft>
                <a:spcPts val="0"/>
              </a:spcAft>
              <a:buSzPts val="1300"/>
              <a:buChar char="-"/>
            </a:pPr>
            <a:r>
              <a:rPr lang="en"/>
              <a:t>LSTM (Long Short-Term Memory Network)</a:t>
            </a:r>
            <a:endParaRPr/>
          </a:p>
          <a:p>
            <a:pPr indent="-311150" lvl="0" marL="457200" rtl="0" algn="l">
              <a:spcBef>
                <a:spcPts val="0"/>
              </a:spcBef>
              <a:spcAft>
                <a:spcPts val="0"/>
              </a:spcAft>
              <a:buSzPts val="1300"/>
              <a:buChar char="-"/>
            </a:pPr>
            <a:r>
              <a:rPr lang="e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cont.</a:t>
            </a:r>
            <a:endParaRPr/>
          </a:p>
        </p:txBody>
      </p:sp>
      <p:sp>
        <p:nvSpPr>
          <p:cNvPr id="217" name="Google Shape;217;p32"/>
          <p:cNvSpPr txBox="1"/>
          <p:nvPr>
            <p:ph idx="1" type="body"/>
          </p:nvPr>
        </p:nvSpPr>
        <p:spPr>
          <a:xfrm>
            <a:off x="311700" y="1853850"/>
            <a:ext cx="3437400" cy="27150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One </a:t>
            </a:r>
            <a:r>
              <a:rPr lang="en" sz="1500"/>
              <a:t>Simple LSTM layer and 1 Dense layer</a:t>
            </a:r>
            <a:endParaRPr sz="1500"/>
          </a:p>
          <a:p>
            <a:pPr indent="-323850" lvl="0" marL="457200" rtl="0" algn="l">
              <a:spcBef>
                <a:spcPts val="0"/>
              </a:spcBef>
              <a:spcAft>
                <a:spcPts val="0"/>
              </a:spcAft>
              <a:buSzPts val="1500"/>
              <a:buChar char="-"/>
            </a:pPr>
            <a:r>
              <a:rPr lang="en" sz="1500"/>
              <a:t>Early Stopping</a:t>
            </a:r>
            <a:endParaRPr sz="1500"/>
          </a:p>
          <a:p>
            <a:pPr indent="-323850" lvl="0" marL="457200" rtl="0" algn="l">
              <a:spcBef>
                <a:spcPts val="0"/>
              </a:spcBef>
              <a:spcAft>
                <a:spcPts val="0"/>
              </a:spcAft>
              <a:buSzPts val="1500"/>
              <a:buChar char="-"/>
            </a:pPr>
            <a:r>
              <a:rPr lang="en" sz="1500"/>
              <a:t>History</a:t>
            </a:r>
            <a:endParaRPr sz="1500"/>
          </a:p>
          <a:p>
            <a:pPr indent="-323850" lvl="0" marL="457200" rtl="0" algn="l">
              <a:spcBef>
                <a:spcPts val="0"/>
              </a:spcBef>
              <a:spcAft>
                <a:spcPts val="0"/>
              </a:spcAft>
              <a:buSzPts val="1500"/>
              <a:buChar char="-"/>
            </a:pPr>
            <a:r>
              <a:rPr lang="en" sz="1500"/>
              <a:t>Evaluation</a:t>
            </a:r>
            <a:endParaRPr sz="1500"/>
          </a:p>
          <a:p>
            <a:pPr indent="-323850" lvl="1" marL="914400" rtl="0" algn="l">
              <a:spcBef>
                <a:spcPts val="0"/>
              </a:spcBef>
              <a:spcAft>
                <a:spcPts val="0"/>
              </a:spcAft>
              <a:buSzPts val="1500"/>
              <a:buChar char="-"/>
            </a:pPr>
            <a:r>
              <a:rPr lang="en" sz="1500"/>
              <a:t>Validation Loss</a:t>
            </a:r>
            <a:endParaRPr sz="1500"/>
          </a:p>
          <a:p>
            <a:pPr indent="-323850" lvl="1" marL="914400" rtl="0" algn="l">
              <a:spcBef>
                <a:spcPts val="0"/>
              </a:spcBef>
              <a:spcAft>
                <a:spcPts val="0"/>
              </a:spcAft>
              <a:buSzPts val="1500"/>
              <a:buChar char="-"/>
            </a:pPr>
            <a:r>
              <a:rPr lang="en" sz="1500"/>
              <a:t>Test Loss</a:t>
            </a:r>
            <a:endParaRPr sz="1500"/>
          </a:p>
          <a:p>
            <a:pPr indent="-323850" lvl="1" marL="914400" rtl="0" algn="l">
              <a:spcBef>
                <a:spcPts val="0"/>
              </a:spcBef>
              <a:spcAft>
                <a:spcPts val="0"/>
              </a:spcAft>
              <a:buSzPts val="1500"/>
              <a:buChar char="-"/>
            </a:pPr>
            <a:r>
              <a:rPr lang="en" sz="1500"/>
              <a:t>MAE</a:t>
            </a:r>
            <a:endParaRPr sz="1500"/>
          </a:p>
          <a:p>
            <a:pPr indent="-323850" lvl="1" marL="914400" rtl="0" algn="l">
              <a:spcBef>
                <a:spcPts val="0"/>
              </a:spcBef>
              <a:spcAft>
                <a:spcPts val="0"/>
              </a:spcAft>
              <a:buSzPts val="1500"/>
              <a:buChar char="-"/>
            </a:pPr>
            <a:r>
              <a:rPr lang="en" sz="1500"/>
              <a:t>MSE</a:t>
            </a:r>
            <a:endParaRPr sz="1500"/>
          </a:p>
          <a:p>
            <a:pPr indent="-323850" lvl="0" marL="457200" rtl="0" algn="l">
              <a:spcBef>
                <a:spcPts val="0"/>
              </a:spcBef>
              <a:spcAft>
                <a:spcPts val="0"/>
              </a:spcAft>
              <a:buSzPts val="1500"/>
              <a:buChar char="-"/>
            </a:pPr>
            <a:r>
              <a:rPr lang="en" sz="1500"/>
              <a:t>Best measures for accuracy</a:t>
            </a:r>
            <a:endParaRPr sz="1500"/>
          </a:p>
        </p:txBody>
      </p:sp>
      <p:pic>
        <p:nvPicPr>
          <p:cNvPr id="218" name="Google Shape;218;p32"/>
          <p:cNvPicPr preferRelativeResize="0"/>
          <p:nvPr/>
        </p:nvPicPr>
        <p:blipFill rotWithShape="1">
          <a:blip r:embed="rId3">
            <a:alphaModFix/>
          </a:blip>
          <a:srcRect b="9346" l="0" r="0" t="0"/>
          <a:stretch/>
        </p:blipFill>
        <p:spPr>
          <a:xfrm>
            <a:off x="3927050" y="1394500"/>
            <a:ext cx="5261548" cy="3174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LSTM cont.</a:t>
            </a:r>
            <a:endParaRPr/>
          </a:p>
        </p:txBody>
      </p:sp>
      <p:sp>
        <p:nvSpPr>
          <p:cNvPr id="224" name="Google Shape;224;p33"/>
          <p:cNvSpPr txBox="1"/>
          <p:nvPr>
            <p:ph idx="1" type="body"/>
          </p:nvPr>
        </p:nvSpPr>
        <p:spPr>
          <a:xfrm>
            <a:off x="311700" y="1853850"/>
            <a:ext cx="3986100" cy="2867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20 epochs</a:t>
            </a:r>
            <a:endParaRPr sz="1200"/>
          </a:p>
          <a:p>
            <a:pPr indent="-304800" lvl="0" marL="457200" rtl="0" algn="l">
              <a:spcBef>
                <a:spcPts val="0"/>
              </a:spcBef>
              <a:spcAft>
                <a:spcPts val="0"/>
              </a:spcAft>
              <a:buSzPts val="1200"/>
              <a:buChar char="-"/>
            </a:pPr>
            <a:r>
              <a:rPr lang="en" sz="1200"/>
              <a:t>Validation vs. Test Loss</a:t>
            </a:r>
            <a:endParaRPr sz="1200"/>
          </a:p>
          <a:p>
            <a:pPr indent="-304800" lvl="0" marL="457200" rtl="0" algn="l">
              <a:spcBef>
                <a:spcPts val="0"/>
              </a:spcBef>
              <a:spcAft>
                <a:spcPts val="0"/>
              </a:spcAft>
              <a:buSzPts val="1200"/>
              <a:buChar char="-"/>
            </a:pPr>
            <a:r>
              <a:rPr lang="en" sz="1200"/>
              <a:t>Mean Calculations</a:t>
            </a:r>
            <a:endParaRPr sz="1200"/>
          </a:p>
          <a:p>
            <a:pPr indent="-304800" lvl="1" marL="914400" rtl="0" algn="l">
              <a:spcBef>
                <a:spcPts val="0"/>
              </a:spcBef>
              <a:spcAft>
                <a:spcPts val="0"/>
              </a:spcAft>
              <a:buSzPts val="1200"/>
              <a:buChar char="-"/>
            </a:pPr>
            <a:r>
              <a:rPr lang="en" sz="1200"/>
              <a:t>A</a:t>
            </a:r>
            <a:r>
              <a:rPr lang="en" sz="1200"/>
              <a:t>verage difference between the model's predictions and the actual target values.</a:t>
            </a:r>
            <a:endParaRPr sz="1200"/>
          </a:p>
          <a:p>
            <a:pPr indent="-304800" lvl="1" marL="914400" rtl="0" algn="l">
              <a:spcBef>
                <a:spcPts val="0"/>
              </a:spcBef>
              <a:spcAft>
                <a:spcPts val="0"/>
              </a:spcAft>
              <a:buSzPts val="1200"/>
              <a:buChar char="-"/>
            </a:pPr>
            <a:r>
              <a:rPr lang="en" sz="1200"/>
              <a:t>Absolute vs Squared Differences</a:t>
            </a:r>
            <a:endParaRPr sz="1200"/>
          </a:p>
          <a:p>
            <a:pPr indent="-304800" lvl="1" marL="914400" rtl="0" algn="l">
              <a:spcBef>
                <a:spcPts val="0"/>
              </a:spcBef>
              <a:spcAft>
                <a:spcPts val="0"/>
              </a:spcAft>
              <a:buSzPts val="1200"/>
              <a:buChar char="-"/>
            </a:pPr>
            <a:r>
              <a:rPr lang="en" sz="1200"/>
              <a:t>Significantly larger</a:t>
            </a:r>
            <a:endParaRPr sz="1200"/>
          </a:p>
          <a:p>
            <a:pPr indent="0" lvl="0" marL="0" rtl="0" algn="l">
              <a:spcBef>
                <a:spcPts val="1200"/>
              </a:spcBef>
              <a:spcAft>
                <a:spcPts val="0"/>
              </a:spcAft>
              <a:buNone/>
            </a:pPr>
            <a:r>
              <a:rPr lang="en" sz="1200"/>
              <a:t>Ways to decrease loss?</a:t>
            </a:r>
            <a:endParaRPr sz="1200"/>
          </a:p>
          <a:p>
            <a:pPr indent="-304800" lvl="0" marL="457200" rtl="0" algn="l">
              <a:spcBef>
                <a:spcPts val="1200"/>
              </a:spcBef>
              <a:spcAft>
                <a:spcPts val="0"/>
              </a:spcAft>
              <a:buSzPts val="1200"/>
              <a:buChar char="-"/>
            </a:pPr>
            <a:r>
              <a:rPr lang="en" sz="1200"/>
              <a:t>More Model Layers</a:t>
            </a:r>
            <a:endParaRPr sz="1200"/>
          </a:p>
          <a:p>
            <a:pPr indent="-304800" lvl="0" marL="457200" rtl="0" algn="l">
              <a:spcBef>
                <a:spcPts val="0"/>
              </a:spcBef>
              <a:spcAft>
                <a:spcPts val="0"/>
              </a:spcAft>
              <a:buSzPts val="1200"/>
              <a:buChar char="-"/>
            </a:pPr>
            <a:r>
              <a:rPr lang="en" sz="1200"/>
              <a:t>Increase Epochs</a:t>
            </a:r>
            <a:endParaRPr sz="1200"/>
          </a:p>
          <a:p>
            <a:pPr indent="-304800" lvl="0" marL="457200" rtl="0" algn="l">
              <a:spcBef>
                <a:spcPts val="0"/>
              </a:spcBef>
              <a:spcAft>
                <a:spcPts val="0"/>
              </a:spcAft>
              <a:buSzPts val="1200"/>
              <a:buChar char="-"/>
            </a:pPr>
            <a:r>
              <a:rPr lang="en" sz="1200"/>
              <a:t>Increase Batch Sizes</a:t>
            </a:r>
            <a:endParaRPr sz="1200"/>
          </a:p>
        </p:txBody>
      </p:sp>
      <p:pic>
        <p:nvPicPr>
          <p:cNvPr id="225" name="Google Shape;225;p33"/>
          <p:cNvPicPr preferRelativeResize="0"/>
          <p:nvPr/>
        </p:nvPicPr>
        <p:blipFill>
          <a:blip r:embed="rId3">
            <a:alphaModFix/>
          </a:blip>
          <a:stretch>
            <a:fillRect/>
          </a:stretch>
        </p:blipFill>
        <p:spPr>
          <a:xfrm>
            <a:off x="4297800" y="1399650"/>
            <a:ext cx="4846325" cy="2595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31" name="Google Shape;231;p34"/>
          <p:cNvSpPr txBox="1"/>
          <p:nvPr>
            <p:ph idx="1" type="body"/>
          </p:nvPr>
        </p:nvSpPr>
        <p:spPr>
          <a:xfrm>
            <a:off x="729450" y="2078875"/>
            <a:ext cx="7688700" cy="280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Different</a:t>
            </a:r>
            <a:r>
              <a:rPr lang="en"/>
              <a:t> Layer Structure </a:t>
            </a:r>
            <a:endParaRPr/>
          </a:p>
          <a:p>
            <a:pPr indent="-311150" lvl="0" marL="914400" rtl="0" algn="l">
              <a:spcBef>
                <a:spcPts val="0"/>
              </a:spcBef>
              <a:spcAft>
                <a:spcPts val="0"/>
              </a:spcAft>
              <a:buSzPts val="1300"/>
              <a:buChar char="-"/>
            </a:pPr>
            <a:r>
              <a:rPr lang="en"/>
              <a:t>More = Better</a:t>
            </a:r>
            <a:endParaRPr/>
          </a:p>
          <a:p>
            <a:pPr indent="-311150" lvl="0" marL="914400" rtl="0" algn="l">
              <a:spcBef>
                <a:spcPts val="0"/>
              </a:spcBef>
              <a:spcAft>
                <a:spcPts val="0"/>
              </a:spcAft>
              <a:buSzPts val="1300"/>
              <a:buChar char="-"/>
            </a:pPr>
            <a:r>
              <a:rPr lang="en"/>
              <a:t>Epoch matter, but not too much</a:t>
            </a:r>
            <a:endParaRPr/>
          </a:p>
          <a:p>
            <a:pPr indent="0" lvl="0" marL="0" rtl="0" algn="l">
              <a:spcBef>
                <a:spcPts val="1200"/>
              </a:spcBef>
              <a:spcAft>
                <a:spcPts val="0"/>
              </a:spcAft>
              <a:buNone/>
            </a:pPr>
            <a:r>
              <a:rPr lang="en"/>
              <a:t>- </a:t>
            </a:r>
            <a:r>
              <a:rPr lang="en"/>
              <a:t>CNNs are well-suited for capturing spatial patterns; like images</a:t>
            </a:r>
            <a:endParaRPr/>
          </a:p>
          <a:p>
            <a:pPr indent="0" lvl="0" marL="0" rtl="0" algn="l">
              <a:spcBef>
                <a:spcPts val="1200"/>
              </a:spcBef>
              <a:spcAft>
                <a:spcPts val="0"/>
              </a:spcAft>
              <a:buNone/>
            </a:pPr>
            <a:r>
              <a:rPr lang="en"/>
              <a:t>-  Simple RNNs and LSTMs  excel at capturing temporal dependencies over time</a:t>
            </a:r>
            <a:endParaRPr/>
          </a:p>
          <a:p>
            <a:pPr indent="0" lvl="0" marL="0" rtl="0" algn="l">
              <a:spcBef>
                <a:spcPts val="1200"/>
              </a:spcBef>
              <a:spcAft>
                <a:spcPts val="1200"/>
              </a:spcAft>
              <a:buNone/>
            </a:pPr>
            <a:r>
              <a:rPr lang="en"/>
              <a:t>- our results mimic this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we studying?</a:t>
            </a:r>
            <a:endParaRPr/>
          </a:p>
        </p:txBody>
      </p:sp>
      <p:sp>
        <p:nvSpPr>
          <p:cNvPr id="99" name="Google Shape;99;p15"/>
          <p:cNvSpPr txBox="1"/>
          <p:nvPr>
            <p:ph idx="1" type="body"/>
          </p:nvPr>
        </p:nvSpPr>
        <p:spPr>
          <a:xfrm>
            <a:off x="729450" y="2078875"/>
            <a:ext cx="48255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Hearing loss</a:t>
            </a:r>
            <a:endParaRPr/>
          </a:p>
          <a:p>
            <a:pPr indent="-298450" lvl="1" marL="914400" rtl="0" algn="l">
              <a:spcBef>
                <a:spcPts val="0"/>
              </a:spcBef>
              <a:spcAft>
                <a:spcPts val="0"/>
              </a:spcAft>
              <a:buSzPts val="1100"/>
              <a:buChar char="-"/>
            </a:pPr>
            <a:r>
              <a:rPr lang="en"/>
              <a:t>damage or dysfunction at any point along the auditory pathway including </a:t>
            </a:r>
            <a:r>
              <a:rPr lang="en"/>
              <a:t>outer</a:t>
            </a:r>
            <a:r>
              <a:rPr lang="en"/>
              <a:t> ear to auditory cortex</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MRI scans that produce grey matter images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Hearing Thresholds: the lowest intensity at which a person can detect sound at different frequencies.</a:t>
            </a:r>
            <a:endParaRPr/>
          </a:p>
        </p:txBody>
      </p:sp>
      <p:pic>
        <p:nvPicPr>
          <p:cNvPr id="100" name="Google Shape;100;p15"/>
          <p:cNvPicPr preferRelativeResize="0"/>
          <p:nvPr/>
        </p:nvPicPr>
        <p:blipFill>
          <a:blip r:embed="rId3">
            <a:alphaModFix/>
          </a:blip>
          <a:stretch>
            <a:fillRect/>
          </a:stretch>
        </p:blipFill>
        <p:spPr>
          <a:xfrm>
            <a:off x="5621275" y="1615050"/>
            <a:ext cx="3415274" cy="3415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Causes of Hearing Loss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Aging</a:t>
            </a:r>
            <a:endParaRPr/>
          </a:p>
          <a:p>
            <a:pPr indent="-311150" lvl="0" marL="457200" rtl="0" algn="l">
              <a:spcBef>
                <a:spcPts val="0"/>
              </a:spcBef>
              <a:spcAft>
                <a:spcPts val="0"/>
              </a:spcAft>
              <a:buSzPts val="1300"/>
              <a:buChar char="-"/>
            </a:pPr>
            <a:r>
              <a:rPr lang="en"/>
              <a:t>Within the inner ear or middle ear </a:t>
            </a:r>
            <a:endParaRPr/>
          </a:p>
          <a:p>
            <a:pPr indent="-311150" lvl="0" marL="457200" rtl="0" algn="l">
              <a:spcBef>
                <a:spcPts val="0"/>
              </a:spcBef>
              <a:spcAft>
                <a:spcPts val="0"/>
              </a:spcAft>
              <a:buSzPts val="1300"/>
              <a:buChar char="-"/>
            </a:pPr>
            <a:r>
              <a:rPr lang="en"/>
              <a:t>Exposure to loud noise</a:t>
            </a:r>
            <a:endParaRPr/>
          </a:p>
          <a:p>
            <a:pPr indent="-311150" lvl="0" marL="457200" rtl="0" algn="l">
              <a:spcBef>
                <a:spcPts val="0"/>
              </a:spcBef>
              <a:spcAft>
                <a:spcPts val="0"/>
              </a:spcAft>
              <a:buSzPts val="1300"/>
              <a:buChar char="-"/>
            </a:pPr>
            <a:r>
              <a:rPr lang="en"/>
              <a:t>Genetics, Inheritance</a:t>
            </a:r>
            <a:endParaRPr/>
          </a:p>
          <a:p>
            <a:pPr indent="-311150" lvl="0" marL="457200" rtl="0" algn="l">
              <a:spcBef>
                <a:spcPts val="0"/>
              </a:spcBef>
              <a:spcAft>
                <a:spcPts val="0"/>
              </a:spcAft>
              <a:buSzPts val="1300"/>
              <a:buChar char="-"/>
            </a:pPr>
            <a:r>
              <a:rPr lang="en"/>
              <a:t>Side effects of some medications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we studying hearing loss?</a:t>
            </a:r>
            <a:endParaRPr/>
          </a:p>
        </p:txBody>
      </p:sp>
      <p:sp>
        <p:nvSpPr>
          <p:cNvPr id="112" name="Google Shape;112;p17"/>
          <p:cNvSpPr txBox="1"/>
          <p:nvPr>
            <p:ph idx="1" type="body"/>
          </p:nvPr>
        </p:nvSpPr>
        <p:spPr>
          <a:xfrm>
            <a:off x="729450" y="2078875"/>
            <a:ext cx="48573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Look into the </a:t>
            </a:r>
            <a:r>
              <a:rPr lang="en"/>
              <a:t>correlation</a:t>
            </a:r>
            <a:r>
              <a:rPr lang="en"/>
              <a:t> of  brain size to hearing loss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No treatment or surgery for hearing loss caused by noise</a:t>
            </a:r>
            <a:endParaRPr/>
          </a:p>
          <a:p>
            <a:pPr indent="-311150" lvl="0" marL="457200" rtl="0" algn="l">
              <a:spcBef>
                <a:spcPts val="0"/>
              </a:spcBef>
              <a:spcAft>
                <a:spcPts val="0"/>
              </a:spcAft>
              <a:buSzPts val="1300"/>
              <a:buChar char="-"/>
            </a:pPr>
            <a:r>
              <a:rPr lang="en"/>
              <a:t>Hair cells do not grow back</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Project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Predicting Hearing </a:t>
            </a:r>
            <a:r>
              <a:rPr lang="en"/>
              <a:t>Thresholds</a:t>
            </a:r>
            <a:r>
              <a:rPr lang="en"/>
              <a:t> from the MRI medical Imaging</a:t>
            </a:r>
            <a:endParaRPr/>
          </a:p>
          <a:p>
            <a:pPr indent="-311150" lvl="0" marL="457200" rtl="0" algn="l">
              <a:spcBef>
                <a:spcPts val="0"/>
              </a:spcBef>
              <a:spcAft>
                <a:spcPts val="0"/>
              </a:spcAft>
              <a:buSzPts val="1300"/>
              <a:buChar char="-"/>
            </a:pPr>
            <a:r>
              <a:rPr lang="en"/>
              <a:t>By:</a:t>
            </a:r>
            <a:endParaRPr/>
          </a:p>
          <a:p>
            <a:pPr indent="-298450" lvl="1" marL="914400" rtl="0" algn="l">
              <a:spcBef>
                <a:spcPts val="0"/>
              </a:spcBef>
              <a:spcAft>
                <a:spcPts val="0"/>
              </a:spcAft>
              <a:buSzPts val="1100"/>
              <a:buChar char="-"/>
            </a:pPr>
            <a:r>
              <a:rPr lang="en"/>
              <a:t>Data Mining Techniques.</a:t>
            </a:r>
            <a:endParaRPr/>
          </a:p>
          <a:p>
            <a:pPr indent="-298450" lvl="1" marL="914400" rtl="0" algn="l">
              <a:spcBef>
                <a:spcPts val="0"/>
              </a:spcBef>
              <a:spcAft>
                <a:spcPts val="0"/>
              </a:spcAft>
              <a:buSzPts val="1100"/>
              <a:buChar char="-"/>
            </a:pPr>
            <a:r>
              <a:rPr lang="en"/>
              <a:t>Deep Learning Models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4" name="Google Shape;124;p19"/>
          <p:cNvSpPr txBox="1"/>
          <p:nvPr>
            <p:ph idx="1" type="body"/>
          </p:nvPr>
        </p:nvSpPr>
        <p:spPr>
          <a:xfrm>
            <a:off x="727650" y="1853850"/>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Original Data (Pre Cleaning)</a:t>
            </a:r>
            <a:endParaRPr sz="1400"/>
          </a:p>
          <a:p>
            <a:pPr indent="-317500" lvl="1" marL="914400" rtl="0" algn="l">
              <a:spcBef>
                <a:spcPts val="0"/>
              </a:spcBef>
              <a:spcAft>
                <a:spcPts val="0"/>
              </a:spcAft>
              <a:buSzPts val="1400"/>
              <a:buChar char="-"/>
            </a:pPr>
            <a:r>
              <a:rPr lang="en" sz="1400"/>
              <a:t>Excel File</a:t>
            </a:r>
            <a:endParaRPr sz="1400"/>
          </a:p>
          <a:p>
            <a:pPr indent="-317500" lvl="2" marL="1371600" rtl="0" algn="l">
              <a:spcBef>
                <a:spcPts val="0"/>
              </a:spcBef>
              <a:spcAft>
                <a:spcPts val="0"/>
              </a:spcAft>
              <a:buSzPts val="1400"/>
              <a:buChar char="-"/>
            </a:pPr>
            <a:r>
              <a:rPr lang="en" sz="1400"/>
              <a:t>171 Sample</a:t>
            </a:r>
            <a:endParaRPr sz="1400"/>
          </a:p>
          <a:p>
            <a:pPr indent="-317500" lvl="2" marL="1371600" rtl="0" algn="l">
              <a:spcBef>
                <a:spcPts val="0"/>
              </a:spcBef>
              <a:spcAft>
                <a:spcPts val="0"/>
              </a:spcAft>
              <a:buSzPts val="1400"/>
              <a:buChar char="-"/>
            </a:pPr>
            <a:r>
              <a:rPr lang="en" sz="1400"/>
              <a:t>Noisy Data, Negative Values</a:t>
            </a:r>
            <a:endParaRPr sz="1400"/>
          </a:p>
          <a:p>
            <a:pPr indent="-317500" lvl="2" marL="1371600" rtl="0" algn="l">
              <a:spcBef>
                <a:spcPts val="0"/>
              </a:spcBef>
              <a:spcAft>
                <a:spcPts val="0"/>
              </a:spcAft>
              <a:buSzPts val="1400"/>
              <a:buChar char="-"/>
            </a:pPr>
            <a:r>
              <a:rPr lang="en" sz="1400"/>
              <a:t>Two Frequencies (PT500  PT4000)</a:t>
            </a:r>
            <a:endParaRPr sz="1400"/>
          </a:p>
          <a:p>
            <a:pPr indent="0" lvl="0" marL="0" rtl="0" algn="l">
              <a:spcBef>
                <a:spcPts val="1200"/>
              </a:spcBef>
              <a:spcAft>
                <a:spcPts val="1200"/>
              </a:spcAft>
              <a:buNone/>
            </a:pPr>
            <a:r>
              <a:t/>
            </a:r>
            <a:endParaRPr sz="1500"/>
          </a:p>
        </p:txBody>
      </p:sp>
      <p:graphicFrame>
        <p:nvGraphicFramePr>
          <p:cNvPr id="125" name="Google Shape;125;p19"/>
          <p:cNvGraphicFramePr/>
          <p:nvPr/>
        </p:nvGraphicFramePr>
        <p:xfrm>
          <a:off x="5419525" y="1017725"/>
          <a:ext cx="3000000" cy="3000000"/>
        </p:xfrm>
        <a:graphic>
          <a:graphicData uri="http://schemas.openxmlformats.org/drawingml/2006/table">
            <a:tbl>
              <a:tblPr>
                <a:noFill/>
                <a:tableStyleId>{47B3C18F-C2E0-4E7E-A7DA-DB73654F044F}</a:tableStyleId>
              </a:tblPr>
              <a:tblGrid>
                <a:gridCol w="1119000"/>
                <a:gridCol w="1119000"/>
                <a:gridCol w="1119000"/>
              </a:tblGrid>
              <a:tr h="387100">
                <a:tc>
                  <a:txBody>
                    <a:bodyPr/>
                    <a:lstStyle/>
                    <a:p>
                      <a:pPr indent="0" lvl="0" marL="0" rtl="0" algn="ctr">
                        <a:spcBef>
                          <a:spcPts val="0"/>
                        </a:spcBef>
                        <a:spcAft>
                          <a:spcPts val="0"/>
                        </a:spcAft>
                        <a:buNone/>
                      </a:pPr>
                      <a:r>
                        <a:rPr lang="en"/>
                        <a:t>ID</a:t>
                      </a:r>
                      <a:endParaRPr/>
                    </a:p>
                  </a:txBody>
                  <a:tcPr marT="91425" marB="91425" marR="91425" marL="91425"/>
                </a:tc>
                <a:tc>
                  <a:txBody>
                    <a:bodyPr/>
                    <a:lstStyle/>
                    <a:p>
                      <a:pPr indent="0" lvl="0" marL="0" rtl="0" algn="ctr">
                        <a:spcBef>
                          <a:spcPts val="0"/>
                        </a:spcBef>
                        <a:spcAft>
                          <a:spcPts val="0"/>
                        </a:spcAft>
                        <a:buNone/>
                      </a:pPr>
                      <a:r>
                        <a:rPr lang="en"/>
                        <a:t>PT500 </a:t>
                      </a:r>
                      <a:endParaRPr/>
                    </a:p>
                  </a:txBody>
                  <a:tcPr marT="91425" marB="91425" marR="91425" marL="91425"/>
                </a:tc>
                <a:tc>
                  <a:txBody>
                    <a:bodyPr/>
                    <a:lstStyle/>
                    <a:p>
                      <a:pPr indent="0" lvl="0" marL="0" rtl="0" algn="ctr">
                        <a:spcBef>
                          <a:spcPts val="0"/>
                        </a:spcBef>
                        <a:spcAft>
                          <a:spcPts val="0"/>
                        </a:spcAft>
                        <a:buNone/>
                      </a:pPr>
                      <a:r>
                        <a:rPr lang="en"/>
                        <a:t>PT4000</a:t>
                      </a:r>
                      <a:endParaRPr/>
                    </a:p>
                  </a:txBody>
                  <a:tcPr marT="91425" marB="91425" marR="91425" marL="91425"/>
                </a:tc>
              </a:tr>
              <a:tr h="387100">
                <a:tc>
                  <a:txBody>
                    <a:bodyPr/>
                    <a:lstStyle/>
                    <a:p>
                      <a:pPr indent="0" lvl="0" marL="0" rtl="0" algn="ctr">
                        <a:spcBef>
                          <a:spcPts val="0"/>
                        </a:spcBef>
                        <a:spcAft>
                          <a:spcPts val="0"/>
                        </a:spcAft>
                        <a:buNone/>
                      </a:pPr>
                      <a:r>
                        <a:rPr lang="en"/>
                        <a:t>smwp1_0001</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None/>
                      </a:pPr>
                      <a:r>
                        <a:rPr lang="en"/>
                        <a:t>73</a:t>
                      </a:r>
                      <a:endParaRPr/>
                    </a:p>
                  </a:txBody>
                  <a:tcPr marT="91425" marB="91425" marR="91425" marL="91425"/>
                </a:tc>
              </a:tr>
              <a:tr h="387100">
                <a:tc>
                  <a:txBody>
                    <a:bodyPr/>
                    <a:lstStyle/>
                    <a:p>
                      <a:pPr indent="0" lvl="0" marL="0" rtl="0" algn="ctr">
                        <a:spcBef>
                          <a:spcPts val="0"/>
                        </a:spcBef>
                        <a:spcAft>
                          <a:spcPts val="0"/>
                        </a:spcAft>
                        <a:buNone/>
                      </a:pPr>
                      <a:r>
                        <a:rPr lang="en"/>
                        <a:t>smwp1_0002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31" name="Google Shape;131;p20"/>
          <p:cNvSpPr txBox="1"/>
          <p:nvPr>
            <p:ph idx="1" type="body"/>
          </p:nvPr>
        </p:nvSpPr>
        <p:spPr>
          <a:xfrm>
            <a:off x="727650" y="1853850"/>
            <a:ext cx="7688700" cy="2487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Cleaning Process</a:t>
            </a:r>
            <a:endParaRPr sz="1400"/>
          </a:p>
          <a:p>
            <a:pPr indent="0" lvl="0" marL="0" rtl="0" algn="l">
              <a:spcBef>
                <a:spcPts val="1200"/>
              </a:spcBef>
              <a:spcAft>
                <a:spcPts val="0"/>
              </a:spcAft>
              <a:buNone/>
            </a:pPr>
            <a:r>
              <a:rPr lang="en" sz="1400"/>
              <a:t>	- Negative values have been removed.</a:t>
            </a:r>
            <a:endParaRPr sz="1400"/>
          </a:p>
          <a:p>
            <a:pPr indent="0" lvl="0" marL="0" rtl="0" algn="l">
              <a:spcBef>
                <a:spcPts val="1200"/>
              </a:spcBef>
              <a:spcAft>
                <a:spcPts val="0"/>
              </a:spcAft>
              <a:buNone/>
            </a:pPr>
            <a:r>
              <a:rPr lang="en" sz="1400"/>
              <a:t>	- Outliers have been removed regarding to the Z-Scores (</a:t>
            </a:r>
            <a:r>
              <a:rPr lang="en" sz="1400"/>
              <a:t>Threshold</a:t>
            </a:r>
            <a:r>
              <a:rPr lang="en" sz="1400"/>
              <a:t> = 3)</a:t>
            </a:r>
            <a:endParaRPr sz="1400"/>
          </a:p>
          <a:p>
            <a:pPr indent="0" lvl="0" marL="0" rtl="0" algn="l">
              <a:spcBef>
                <a:spcPts val="1200"/>
              </a:spcBef>
              <a:spcAft>
                <a:spcPts val="0"/>
              </a:spcAft>
              <a:buNone/>
            </a:pPr>
            <a:r>
              <a:rPr lang="en" sz="1400"/>
              <a:t>-  Post Cleaning</a:t>
            </a:r>
            <a:endParaRPr sz="1400"/>
          </a:p>
          <a:p>
            <a:pPr indent="0" lvl="0" marL="0" rtl="0" algn="l">
              <a:spcBef>
                <a:spcPts val="1200"/>
              </a:spcBef>
              <a:spcAft>
                <a:spcPts val="0"/>
              </a:spcAft>
              <a:buNone/>
            </a:pPr>
            <a:r>
              <a:rPr lang="en" sz="1400"/>
              <a:t>	- 162 Samples</a:t>
            </a:r>
            <a:endParaRPr sz="1400"/>
          </a:p>
          <a:p>
            <a:pPr indent="0" lvl="0" marL="0" rtl="0" algn="l">
              <a:spcBef>
                <a:spcPts val="1200"/>
              </a:spcBef>
              <a:spcAft>
                <a:spcPts val="1200"/>
              </a:spcAft>
              <a:buNone/>
            </a:pPr>
            <a:r>
              <a:rPr lang="en" sz="1500"/>
              <a:t>		-1 outlier, and 9 negative values.</a:t>
            </a:r>
            <a:endParaRPr sz="1500"/>
          </a:p>
        </p:txBody>
      </p:sp>
      <p:graphicFrame>
        <p:nvGraphicFramePr>
          <p:cNvPr id="132" name="Google Shape;132;p20"/>
          <p:cNvGraphicFramePr/>
          <p:nvPr/>
        </p:nvGraphicFramePr>
        <p:xfrm>
          <a:off x="5419525" y="1017725"/>
          <a:ext cx="3000000" cy="3000000"/>
        </p:xfrm>
        <a:graphic>
          <a:graphicData uri="http://schemas.openxmlformats.org/drawingml/2006/table">
            <a:tbl>
              <a:tblPr>
                <a:noFill/>
                <a:tableStyleId>{47B3C18F-C2E0-4E7E-A7DA-DB73654F044F}</a:tableStyleId>
              </a:tblPr>
              <a:tblGrid>
                <a:gridCol w="1119000"/>
                <a:gridCol w="1119000"/>
                <a:gridCol w="1119000"/>
              </a:tblGrid>
              <a:tr h="387100">
                <a:tc>
                  <a:txBody>
                    <a:bodyPr/>
                    <a:lstStyle/>
                    <a:p>
                      <a:pPr indent="0" lvl="0" marL="0" rtl="0" algn="ctr">
                        <a:spcBef>
                          <a:spcPts val="0"/>
                        </a:spcBef>
                        <a:spcAft>
                          <a:spcPts val="0"/>
                        </a:spcAft>
                        <a:buNone/>
                      </a:pPr>
                      <a:r>
                        <a:rPr lang="en"/>
                        <a:t>ID</a:t>
                      </a:r>
                      <a:endParaRPr/>
                    </a:p>
                  </a:txBody>
                  <a:tcPr marT="91425" marB="91425" marR="91425" marL="91425"/>
                </a:tc>
                <a:tc>
                  <a:txBody>
                    <a:bodyPr/>
                    <a:lstStyle/>
                    <a:p>
                      <a:pPr indent="0" lvl="0" marL="0" rtl="0" algn="ctr">
                        <a:spcBef>
                          <a:spcPts val="0"/>
                        </a:spcBef>
                        <a:spcAft>
                          <a:spcPts val="0"/>
                        </a:spcAft>
                        <a:buNone/>
                      </a:pPr>
                      <a:r>
                        <a:rPr lang="en"/>
                        <a:t>PT500 </a:t>
                      </a:r>
                      <a:endParaRPr/>
                    </a:p>
                  </a:txBody>
                  <a:tcPr marT="91425" marB="91425" marR="91425" marL="91425"/>
                </a:tc>
                <a:tc>
                  <a:txBody>
                    <a:bodyPr/>
                    <a:lstStyle/>
                    <a:p>
                      <a:pPr indent="0" lvl="0" marL="0" rtl="0" algn="ctr">
                        <a:spcBef>
                          <a:spcPts val="0"/>
                        </a:spcBef>
                        <a:spcAft>
                          <a:spcPts val="0"/>
                        </a:spcAft>
                        <a:buNone/>
                      </a:pPr>
                      <a:r>
                        <a:rPr lang="en"/>
                        <a:t>PT4000</a:t>
                      </a:r>
                      <a:endParaRPr/>
                    </a:p>
                  </a:txBody>
                  <a:tcPr marT="91425" marB="91425" marR="91425" marL="91425"/>
                </a:tc>
              </a:tr>
              <a:tr h="387100">
                <a:tc>
                  <a:txBody>
                    <a:bodyPr/>
                    <a:lstStyle/>
                    <a:p>
                      <a:pPr indent="0" lvl="0" marL="0" rtl="0" algn="ctr">
                        <a:spcBef>
                          <a:spcPts val="0"/>
                        </a:spcBef>
                        <a:spcAft>
                          <a:spcPts val="0"/>
                        </a:spcAft>
                        <a:buNone/>
                      </a:pPr>
                      <a:r>
                        <a:rPr lang="en"/>
                        <a:t>smwp1_0001</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tc>
                <a:tc>
                  <a:txBody>
                    <a:bodyPr/>
                    <a:lstStyle/>
                    <a:p>
                      <a:pPr indent="0" lvl="0" marL="0" rtl="0" algn="ctr">
                        <a:spcBef>
                          <a:spcPts val="0"/>
                        </a:spcBef>
                        <a:spcAft>
                          <a:spcPts val="0"/>
                        </a:spcAft>
                        <a:buNone/>
                      </a:pPr>
                      <a:r>
                        <a:rPr lang="en"/>
                        <a:t>73</a:t>
                      </a:r>
                      <a:endParaRPr/>
                    </a:p>
                  </a:txBody>
                  <a:tcPr marT="91425" marB="91425" marR="91425" marL="91425"/>
                </a:tc>
              </a:tr>
              <a:tr h="387100">
                <a:tc>
                  <a:txBody>
                    <a:bodyPr/>
                    <a:lstStyle/>
                    <a:p>
                      <a:pPr indent="0" lvl="0" marL="0" rtl="0" algn="ctr">
                        <a:spcBef>
                          <a:spcPts val="0"/>
                        </a:spcBef>
                        <a:spcAft>
                          <a:spcPts val="0"/>
                        </a:spcAft>
                        <a:buNone/>
                      </a:pPr>
                      <a:r>
                        <a:rPr lang="en"/>
                        <a:t>smwp1_0002</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10</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Medical Images</a:t>
            </a:r>
            <a:endParaRPr/>
          </a:p>
          <a:p>
            <a:pPr indent="-298450" lvl="1" marL="914400" rtl="0" algn="l">
              <a:spcBef>
                <a:spcPts val="0"/>
              </a:spcBef>
              <a:spcAft>
                <a:spcPts val="0"/>
              </a:spcAft>
              <a:buSzPts val="1100"/>
              <a:buChar char="-"/>
            </a:pPr>
            <a:r>
              <a:rPr lang="en"/>
              <a:t>The associated Images to the noisy data have been deleted.</a:t>
            </a:r>
            <a:endParaRPr/>
          </a:p>
          <a:p>
            <a:pPr indent="-298450" lvl="1" marL="914400" rtl="0" algn="l">
              <a:spcBef>
                <a:spcPts val="0"/>
              </a:spcBef>
              <a:spcAft>
                <a:spcPts val="0"/>
              </a:spcAft>
              <a:buSzPts val="1100"/>
              <a:buChar char="-"/>
            </a:pPr>
            <a:r>
              <a:rPr lang="en"/>
              <a:t>Image Shape:</a:t>
            </a:r>
            <a:endParaRPr/>
          </a:p>
          <a:p>
            <a:pPr indent="-298450" lvl="2" marL="1371600" rtl="0" algn="l">
              <a:spcBef>
                <a:spcPts val="0"/>
              </a:spcBef>
              <a:spcAft>
                <a:spcPts val="0"/>
              </a:spcAft>
              <a:buSzPts val="1100"/>
              <a:buChar char="-"/>
            </a:pPr>
            <a:r>
              <a:rPr lang="en"/>
              <a:t>[113, 137,113]</a:t>
            </a:r>
            <a:endParaRPr/>
          </a:p>
          <a:p>
            <a:pPr indent="-311150" lvl="0" marL="457200" rtl="0" algn="l">
              <a:spcBef>
                <a:spcPts val="0"/>
              </a:spcBef>
              <a:spcAft>
                <a:spcPts val="0"/>
              </a:spcAft>
              <a:buSzPts val="1300"/>
              <a:buChar char="-"/>
            </a:pPr>
            <a:r>
              <a:rPr lang="en"/>
              <a:t>Preprocessing </a:t>
            </a:r>
            <a:endParaRPr/>
          </a:p>
          <a:p>
            <a:pPr indent="-298450" lvl="1" marL="914400" rtl="0" algn="l">
              <a:spcBef>
                <a:spcPts val="0"/>
              </a:spcBef>
              <a:spcAft>
                <a:spcPts val="0"/>
              </a:spcAft>
              <a:buSzPts val="1100"/>
              <a:buChar char="-"/>
            </a:pPr>
            <a:r>
              <a:rPr lang="en"/>
              <a:t>Intensity Data range is :[0.0,</a:t>
            </a:r>
            <a:r>
              <a:rPr lang="en"/>
              <a:t>1.102</a:t>
            </a:r>
            <a:r>
              <a:rPr lang="en"/>
              <a:t>]</a:t>
            </a:r>
            <a:endParaRPr/>
          </a:p>
          <a:p>
            <a:pPr indent="-311150" lvl="0" marL="457200" rtl="0" algn="l">
              <a:spcBef>
                <a:spcPts val="0"/>
              </a:spcBef>
              <a:spcAft>
                <a:spcPts val="0"/>
              </a:spcAft>
              <a:buSzPts val="1300"/>
              <a:buChar char="-"/>
            </a:pPr>
            <a:r>
              <a:rPr lang="en"/>
              <a:t>After Normalization</a:t>
            </a:r>
            <a:endParaRPr/>
          </a:p>
          <a:p>
            <a:pPr indent="-298450" lvl="1" marL="914400" rtl="0" algn="l">
              <a:spcBef>
                <a:spcPts val="0"/>
              </a:spcBef>
              <a:spcAft>
                <a:spcPts val="0"/>
              </a:spcAft>
              <a:buSzPts val="1100"/>
              <a:buChar char="-"/>
            </a:pPr>
            <a:r>
              <a:rPr lang="en"/>
              <a:t>Intensity Data Range is : [0.0,1.0]</a:t>
            </a:r>
            <a:endParaRPr/>
          </a:p>
        </p:txBody>
      </p:sp>
      <p:graphicFrame>
        <p:nvGraphicFramePr>
          <p:cNvPr id="139" name="Google Shape;139;p21"/>
          <p:cNvGraphicFramePr/>
          <p:nvPr/>
        </p:nvGraphicFramePr>
        <p:xfrm>
          <a:off x="6272700" y="1540000"/>
          <a:ext cx="3000000" cy="3000000"/>
        </p:xfrm>
        <a:graphic>
          <a:graphicData uri="http://schemas.openxmlformats.org/drawingml/2006/table">
            <a:tbl>
              <a:tblPr>
                <a:noFill/>
                <a:tableStyleId>{47B3C18F-C2E0-4E7E-A7DA-DB73654F044F}</a:tableStyleId>
              </a:tblPr>
              <a:tblGrid>
                <a:gridCol w="959400"/>
                <a:gridCol w="959400"/>
              </a:tblGrid>
              <a:tr h="396850">
                <a:tc>
                  <a:txBody>
                    <a:bodyPr/>
                    <a:lstStyle/>
                    <a:p>
                      <a:pPr indent="0" lvl="0" marL="0" rtl="0" algn="l">
                        <a:spcBef>
                          <a:spcPts val="0"/>
                        </a:spcBef>
                        <a:spcAft>
                          <a:spcPts val="0"/>
                        </a:spcAft>
                        <a:buNone/>
                      </a:pPr>
                      <a:r>
                        <a:rPr lang="en"/>
                        <a:t>Image 1</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850">
                <a:tc>
                  <a:txBody>
                    <a:bodyPr/>
                    <a:lstStyle/>
                    <a:p>
                      <a:pPr indent="0" lvl="0" marL="0" rtl="0" algn="l">
                        <a:spcBef>
                          <a:spcPts val="0"/>
                        </a:spcBef>
                        <a:spcAft>
                          <a:spcPts val="0"/>
                        </a:spcAft>
                        <a:buNone/>
                      </a:pPr>
                      <a:r>
                        <a:rPr lang="en"/>
                        <a:t>Shape</a:t>
                      </a:r>
                      <a:endParaRPr/>
                    </a:p>
                  </a:txBody>
                  <a:tcPr marT="91425" marB="91425" marR="91425" marL="91425"/>
                </a:tc>
                <a:tc>
                  <a:txBody>
                    <a:bodyPr/>
                    <a:lstStyle/>
                    <a:p>
                      <a:pPr indent="0" lvl="0" marL="0" rtl="0" algn="l">
                        <a:spcBef>
                          <a:spcPts val="0"/>
                        </a:spcBef>
                        <a:spcAft>
                          <a:spcPts val="0"/>
                        </a:spcAft>
                        <a:buNone/>
                      </a:pPr>
                      <a:r>
                        <a:rPr lang="en"/>
                        <a:t>(113,137,113)</a:t>
                      </a:r>
                      <a:endParaRPr/>
                    </a:p>
                  </a:txBody>
                  <a:tcPr marT="91425" marB="91425" marR="91425" marL="91425"/>
                </a:tc>
              </a:tr>
              <a:tr h="396850">
                <a:tc>
                  <a:txBody>
                    <a:bodyPr/>
                    <a:lstStyle/>
                    <a:p>
                      <a:pPr indent="0" lvl="0" marL="0" rtl="0" algn="l">
                        <a:spcBef>
                          <a:spcPts val="0"/>
                        </a:spcBef>
                        <a:spcAft>
                          <a:spcPts val="0"/>
                        </a:spcAft>
                        <a:buNone/>
                      </a:pPr>
                      <a:r>
                        <a:rPr lang="en"/>
                        <a:t>Data Type</a:t>
                      </a:r>
                      <a:endParaRPr/>
                    </a:p>
                  </a:txBody>
                  <a:tcPr marT="91425" marB="91425" marR="91425" marL="91425"/>
                </a:tc>
                <a:tc>
                  <a:txBody>
                    <a:bodyPr/>
                    <a:lstStyle/>
                    <a:p>
                      <a:pPr indent="0" lvl="0" marL="0" rtl="0" algn="l">
                        <a:spcBef>
                          <a:spcPts val="0"/>
                        </a:spcBef>
                        <a:spcAft>
                          <a:spcPts val="0"/>
                        </a:spcAft>
                        <a:buNone/>
                      </a:pPr>
                      <a:r>
                        <a:rPr lang="en"/>
                        <a:t>float64</a:t>
                      </a:r>
                      <a:endParaRPr/>
                    </a:p>
                  </a:txBody>
                  <a:tcPr marT="91425" marB="91425" marR="91425" marL="91425"/>
                </a:tc>
              </a:tr>
              <a:tr h="396850">
                <a:tc>
                  <a:txBody>
                    <a:bodyPr/>
                    <a:lstStyle/>
                    <a:p>
                      <a:pPr indent="0" lvl="0" marL="0" rtl="0" algn="l">
                        <a:spcBef>
                          <a:spcPts val="0"/>
                        </a:spcBef>
                        <a:spcAft>
                          <a:spcPts val="0"/>
                        </a:spcAft>
                        <a:buNone/>
                      </a:pPr>
                      <a:r>
                        <a:rPr lang="en"/>
                        <a:t>Min Intensity</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r h="396850">
                <a:tc>
                  <a:txBody>
                    <a:bodyPr/>
                    <a:lstStyle/>
                    <a:p>
                      <a:pPr indent="0" lvl="0" marL="0" rtl="0" algn="l">
                        <a:spcBef>
                          <a:spcPts val="0"/>
                        </a:spcBef>
                        <a:spcAft>
                          <a:spcPts val="0"/>
                        </a:spcAft>
                        <a:buNone/>
                      </a:pPr>
                      <a:r>
                        <a:rPr lang="en"/>
                        <a:t>Max Intensity</a:t>
                      </a:r>
                      <a:endParaRPr/>
                    </a:p>
                  </a:txBody>
                  <a:tcPr marT="91425" marB="91425" marR="91425" marL="91425"/>
                </a:tc>
                <a:tc>
                  <a:txBody>
                    <a:bodyPr/>
                    <a:lstStyle/>
                    <a:p>
                      <a:pPr indent="0" lvl="0" marL="0" rtl="0" algn="l">
                        <a:spcBef>
                          <a:spcPts val="0"/>
                        </a:spcBef>
                        <a:spcAft>
                          <a:spcPts val="0"/>
                        </a:spcAft>
                        <a:buNone/>
                      </a:pPr>
                      <a:r>
                        <a:rPr lang="en"/>
                        <a:t>0.859</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