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56" r:id="rId2"/>
    <p:sldId id="258" r:id="rId3"/>
    <p:sldId id="274" r:id="rId4"/>
    <p:sldId id="273" r:id="rId5"/>
    <p:sldId id="280" r:id="rId6"/>
    <p:sldId id="281" r:id="rId7"/>
    <p:sldId id="275" r:id="rId8"/>
    <p:sldId id="282" r:id="rId9"/>
    <p:sldId id="283" r:id="rId10"/>
    <p:sldId id="285" r:id="rId11"/>
    <p:sldId id="284" r:id="rId12"/>
    <p:sldId id="276" r:id="rId13"/>
    <p:sldId id="289" r:id="rId14"/>
    <p:sldId id="288" r:id="rId15"/>
    <p:sldId id="290" r:id="rId16"/>
    <p:sldId id="291" r:id="rId17"/>
    <p:sldId id="294" r:id="rId18"/>
    <p:sldId id="287" r:id="rId19"/>
    <p:sldId id="277" r:id="rId20"/>
    <p:sldId id="293" r:id="rId21"/>
    <p:sldId id="286" r:id="rId22"/>
    <p:sldId id="300" r:id="rId23"/>
    <p:sldId id="298" r:id="rId24"/>
    <p:sldId id="302" r:id="rId25"/>
    <p:sldId id="303" r:id="rId26"/>
    <p:sldId id="297" r:id="rId27"/>
    <p:sldId id="304" r:id="rId28"/>
    <p:sldId id="296" r:id="rId29"/>
    <p:sldId id="305" r:id="rId30"/>
    <p:sldId id="308" r:id="rId31"/>
    <p:sldId id="306" r:id="rId32"/>
    <p:sldId id="309" r:id="rId33"/>
    <p:sldId id="336" r:id="rId34"/>
    <p:sldId id="310" r:id="rId35"/>
    <p:sldId id="307" r:id="rId36"/>
    <p:sldId id="311" r:id="rId37"/>
    <p:sldId id="312" r:id="rId38"/>
    <p:sldId id="337" r:id="rId39"/>
    <p:sldId id="316" r:id="rId40"/>
    <p:sldId id="314" r:id="rId41"/>
    <p:sldId id="343" r:id="rId42"/>
    <p:sldId id="315" r:id="rId43"/>
    <p:sldId id="317" r:id="rId44"/>
    <p:sldId id="318" r:id="rId45"/>
    <p:sldId id="319" r:id="rId46"/>
    <p:sldId id="350" r:id="rId47"/>
    <p:sldId id="320" r:id="rId48"/>
    <p:sldId id="338" r:id="rId49"/>
    <p:sldId id="321" r:id="rId50"/>
    <p:sldId id="322" r:id="rId51"/>
    <p:sldId id="339" r:id="rId52"/>
    <p:sldId id="323" r:id="rId53"/>
    <p:sldId id="324" r:id="rId54"/>
    <p:sldId id="325" r:id="rId55"/>
    <p:sldId id="326" r:id="rId56"/>
    <p:sldId id="340" r:id="rId57"/>
    <p:sldId id="327" r:id="rId58"/>
    <p:sldId id="328" r:id="rId59"/>
    <p:sldId id="341" r:id="rId60"/>
    <p:sldId id="329" r:id="rId61"/>
    <p:sldId id="330" r:id="rId62"/>
    <p:sldId id="331" r:id="rId63"/>
    <p:sldId id="332" r:id="rId64"/>
    <p:sldId id="333" r:id="rId65"/>
    <p:sldId id="334" r:id="rId66"/>
    <p:sldId id="348" r:id="rId67"/>
    <p:sldId id="342" r:id="rId68"/>
    <p:sldId id="346" r:id="rId69"/>
    <p:sldId id="347" r:id="rId70"/>
    <p:sldId id="344" r:id="rId71"/>
    <p:sldId id="345" r:id="rId72"/>
    <p:sldId id="33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99" autoAdjust="0"/>
  </p:normalViewPr>
  <p:slideViewPr>
    <p:cSldViewPr snapToGrid="0">
      <p:cViewPr varScale="1">
        <p:scale>
          <a:sx n="67" d="100"/>
          <a:sy n="67" d="100"/>
        </p:scale>
        <p:origin x="12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4F3A87-CFB2-4FCF-941D-4D9664869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91EED-7351-4556-BE08-87076FBD49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290B2-7E27-4AC5-96BC-5D8CF127BC6F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8DF1E-0E31-4C42-957A-F44D93323C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051CB-67AD-4091-86A1-3A8AED96C1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744E7-7121-41AE-9BD4-B079624C30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242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434D5-1D44-480E-8579-711220C8D1AE}" type="datetimeFigureOut">
              <a:rPr lang="en-CA" smtClean="0"/>
              <a:t>2022-07-07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C5CEF-9ABC-4D45-82ED-3E15E697F8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7299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https://www.youtube.com/watch?v=bmL7kDQkE_w&amp;ab_channel=GATEBOOKVIDEOLECTURES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C5CEF-9ABC-4D45-82ED-3E15E697F849}" type="slidenum">
              <a:rPr lang="en-CA" smtClean="0"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26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https://www.youtube.com/watch?v=bmL7kDQkE_w&amp;ab_channel=GATEBOOKVIDEOLECTURES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C5CEF-9ABC-4D45-82ED-3E15E697F849}" type="slidenum">
              <a:rPr lang="en-CA" smtClean="0"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000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https://www.youtube.com/watch?v=bmL7kDQkE_w&amp;ab_channel=GATEBOOKVIDEOLECTURES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C5CEF-9ABC-4D45-82ED-3E15E697F849}" type="slidenum">
              <a:rPr lang="en-CA" smtClean="0"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65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https://www.youtube.com/watch?v=bmL7kDQkE_w&amp;ab_channel=GATEBOOKVIDEOLECTURES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C5CEF-9ABC-4D45-82ED-3E15E697F849}" type="slidenum">
              <a:rPr lang="en-CA" smtClean="0"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4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https://www.youtube.com/watch?v=bmL7kDQkE_w&amp;ab_channel=GATEBOOKVIDEOLECTURES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0C5CEF-9ABC-4D45-82ED-3E15E697F849}" type="slidenum">
              <a:rPr lang="en-CA" smtClean="0"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2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D655-5481-40B0-ACA5-9B3409947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125B3-C93B-4AAA-B4BC-1E4BEE33C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6D977-FD83-4069-B5DA-27460FBB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EAA8-FFCC-42A9-B532-05F5C3F68A69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64B7-BEA7-4867-A7C1-49C3C33B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75C5F-500D-43F3-93E7-1561D46D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816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2FF7-EC0B-456B-9174-60092412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B10F1-8690-4914-BA56-A449F186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8CCED-1E47-40DA-9F5B-7727937A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4289-7144-430A-8412-F57B3691E326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00FE-ADEF-426C-9CAF-6FB9AC27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F545B-63A2-45D7-9812-263F5036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11004-1D20-48E5-8A23-D007105B1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42C14-BB8F-4279-889D-A8C240FF6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8111-6B75-4952-9500-0AA628BB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54B8-5A11-4233-9C1C-0C014D945E1E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9B0E-985A-414C-AE01-8C29A9AB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8CB9-4FD0-42E3-8B7B-E239CBE6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61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C897-F8EE-432F-8152-E2107CC4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EAA4-161A-4CEA-96FB-0ADAFBCAA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0D60-1B1D-4733-9D7F-62F56C77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6AEC7-F6B4-4BE1-BD82-F41AD391680E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E631E-7D42-4202-9082-02D78DF1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F2D2-E5E7-4320-ADDE-F7A53877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36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BA31-A646-41DC-AF27-23A71B16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58C9E-E43C-4EA7-92DD-FE9DE9AD3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3683-0948-4834-8112-ACAE0BAB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5597-DF86-4784-904B-0E87F5A55809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FDDF-B0DB-4A89-94C3-1F821142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9AA23-FEB4-40BD-871D-69D70FA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F86B-8AE7-47F6-8182-93B1DBD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589A-C307-4220-9AB4-5FFF7B4A6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FD3D-5E15-4340-8307-7D7622B2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ABF71-1625-461C-9439-B4EB13B7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26BED-2144-4270-9024-6292FD18FE0E}" type="datetime1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CD09-E1BF-417E-943A-0ED05213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3AB9-321C-47BF-9C08-0B5942AE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16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FAC7-B1E2-4799-B174-1DF28019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B5B41-5191-43BD-B2D4-7CFFD7273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9FBD2-C558-468D-B17C-427D9EF87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603D0-3A77-4342-AE16-1AA269D4E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C099-0DD4-4323-9445-447B9E39E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9DF6A-4451-400C-A9D9-02D1BF67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4C544-96F9-4969-9842-C1C5FB3280EE}" type="datetime1">
              <a:rPr lang="en-CA" smtClean="0"/>
              <a:t>2022-07-07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4070F-EBD4-4BFE-B742-BA45261F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00FB9-45A0-42F7-983A-7661DF38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41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DE28-1D8C-42AD-8C29-9F33A570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01674-5D6C-4F45-9933-05B591B4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6FE15-27B8-45C9-BFA9-B8F3844974CB}" type="datetime1">
              <a:rPr lang="en-CA" smtClean="0"/>
              <a:t>2022-07-07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21CCEC-9FF9-47F9-AB4A-CD1AAB5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9F806-49D7-4B65-A1FE-BB20E5E8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50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8A20-CF70-46AB-87FB-0BA791A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E0641-756E-41EE-9402-BB9515D31038}" type="datetime1">
              <a:rPr lang="en-CA" smtClean="0"/>
              <a:t>2022-07-07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17F72-A2A5-4F93-902E-3A2078C2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2A6D1-6853-4A45-B264-634C23AA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8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55DC-FEC0-4725-8E7A-F7F8756A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DC65-2252-48E7-A038-6409B3F7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DDF21-565D-422E-AD46-41D48FD79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2545-C8A4-4EFB-A895-E501D505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66BD9-A562-4066-8199-AACEF848F7DD}" type="datetime1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15F5-46EC-43D0-A8FF-57294EACA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0C68B-5E8A-437E-B183-038F62DD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43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F65C-1C27-4890-91C2-170140AB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FF4590-2E3F-4B2A-B0D0-D82147C70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03A3-84AE-425D-B143-17C2C25F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8A173-B8D3-4E6D-B0FB-786B9256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94AA-78A9-4949-A84B-E93323B6D39E}" type="datetime1">
              <a:rPr lang="en-CA" smtClean="0"/>
              <a:t>2022-07-07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A162C-9B7E-464C-8E19-3BE0EFC5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C134-26AF-4993-ACE8-BED4575DC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92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55F62B-E627-456F-A5A2-4DAFDD11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54C95-D216-401F-A655-1026EE0E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41A3-EA9D-4E35-95C6-F1560B2F6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8DAED-7E4E-4F17-A965-5BF79014DC61}" type="datetime1">
              <a:rPr lang="en-CA" smtClean="0"/>
              <a:t>2022-07-07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39710-381C-4118-89EB-907062794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@ Dr. Mahmoud S. Masadeh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BCCA-5886-4E50-A058-B904587B5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70969-1D9F-4E41-A1EE-4EB62BCADA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6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31.w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7BEEBDF-32C9-4D84-A11F-79F6C52AB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74" y="0"/>
            <a:ext cx="5534111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354965D-2D13-479F-88D4-628946287487}"/>
              </a:ext>
            </a:extLst>
          </p:cNvPr>
          <p:cNvSpPr/>
          <p:nvPr/>
        </p:nvSpPr>
        <p:spPr>
          <a:xfrm>
            <a:off x="0" y="0"/>
            <a:ext cx="6659974" cy="2894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53690AD-DC02-4F41-8360-45A72FED27B4}"/>
              </a:ext>
            </a:extLst>
          </p:cNvPr>
          <p:cNvSpPr txBox="1">
            <a:spLocks/>
          </p:cNvSpPr>
          <p:nvPr/>
        </p:nvSpPr>
        <p:spPr>
          <a:xfrm>
            <a:off x="260215" y="531132"/>
            <a:ext cx="613954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Book Antiqua" panose="02040602050305030304" pitchFamily="18" charset="0"/>
                <a:ea typeface="+mj-ea"/>
                <a:cs typeface="+mj-cs"/>
              </a:rPr>
              <a:t>Computer Organization </a:t>
            </a:r>
            <a:r>
              <a:rPr lang="ar-JO" sz="4000" dirty="0">
                <a:latin typeface="Book Antiqua" panose="02040602050305030304" pitchFamily="18" charset="0"/>
                <a:ea typeface="+mj-ea"/>
                <a:cs typeface="+mj-cs"/>
              </a:rPr>
              <a:t>تنظيم الحاسوب</a:t>
            </a:r>
            <a:r>
              <a:rPr lang="en-US" sz="4000" dirty="0">
                <a:latin typeface="Book Antiqua" panose="02040602050305030304" pitchFamily="18" charset="0"/>
                <a:ea typeface="+mj-ea"/>
                <a:cs typeface="+mj-cs"/>
              </a:rPr>
              <a:t> </a:t>
            </a:r>
          </a:p>
          <a:p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D22F46-35B5-4B3A-9C6F-E216976A8C4E}"/>
              </a:ext>
            </a:extLst>
          </p:cNvPr>
          <p:cNvSpPr/>
          <p:nvPr/>
        </p:nvSpPr>
        <p:spPr>
          <a:xfrm>
            <a:off x="0" y="2894466"/>
            <a:ext cx="6659974" cy="3960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D0B4C7F-9A01-442A-AAD9-32008510035E}"/>
              </a:ext>
            </a:extLst>
          </p:cNvPr>
          <p:cNvSpPr txBox="1">
            <a:spLocks/>
          </p:cNvSpPr>
          <p:nvPr/>
        </p:nvSpPr>
        <p:spPr>
          <a:xfrm>
            <a:off x="520431" y="5410199"/>
            <a:ext cx="6139543" cy="133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>
                <a:latin typeface="PMingLiU-ExtB" panose="02020500000000000000" pitchFamily="18" charset="-120"/>
                <a:ea typeface="PMingLiU-ExtB" panose="02020500000000000000" pitchFamily="18" charset="-120"/>
                <a:cs typeface="+mj-cs"/>
              </a:rPr>
              <a:t>Dr. Mahmoud Masadeh</a:t>
            </a:r>
          </a:p>
          <a:p>
            <a:endParaRPr lang="en-CA" sz="4000" dirty="0">
              <a:latin typeface="Book Antiqua" panose="02040602050305030304" pitchFamily="18" charset="0"/>
              <a:ea typeface="+mj-ea"/>
              <a:cs typeface="+mj-cs"/>
            </a:endParaRPr>
          </a:p>
          <a:p>
            <a:endParaRPr lang="en-CA" sz="4000" dirty="0">
              <a:latin typeface="Book Antiqua" panose="02040602050305030304" pitchFamily="18" charset="0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DAF69EB-C1FB-467F-BAA3-116F55116601}"/>
              </a:ext>
            </a:extLst>
          </p:cNvPr>
          <p:cNvSpPr txBox="1">
            <a:spLocks/>
          </p:cNvSpPr>
          <p:nvPr/>
        </p:nvSpPr>
        <p:spPr>
          <a:xfrm>
            <a:off x="520431" y="3603171"/>
            <a:ext cx="6139543" cy="1331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3600" dirty="0">
                <a:latin typeface="Book Antiqua" panose="02040602050305030304" pitchFamily="18" charset="0"/>
                <a:ea typeface="+mj-ea"/>
                <a:cs typeface="+mj-cs"/>
              </a:rPr>
              <a:t>Chapter 3</a:t>
            </a:r>
          </a:p>
          <a:p>
            <a:endParaRPr lang="en-CA" sz="4000" dirty="0">
              <a:latin typeface="Book Antiqua" panose="02040602050305030304" pitchFamily="18" charset="0"/>
              <a:ea typeface="+mj-ea"/>
              <a:cs typeface="+mj-cs"/>
            </a:endParaRPr>
          </a:p>
          <a:p>
            <a:endParaRPr lang="en-CA" sz="4000" dirty="0">
              <a:latin typeface="Book Antiqua" panose="02040602050305030304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294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Book Antiqua" panose="02040602050305030304" pitchFamily="18" charset="0"/>
              </a:rPr>
              <a:t>Multiply example</a:t>
            </a:r>
            <a:endParaRPr lang="en-CA" sz="32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64F31-752F-4938-8205-1DD8BE51CC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0201" y="1032179"/>
            <a:ext cx="7589520" cy="3548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396B1-28A2-4363-A7BB-91FBF8D27D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4049"/>
          <a:stretch/>
        </p:blipFill>
        <p:spPr>
          <a:xfrm>
            <a:off x="7718488" y="136525"/>
            <a:ext cx="4406837" cy="6035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CD240-981F-4D91-995C-443560CCA90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1660758" y="4803054"/>
            <a:ext cx="3017520" cy="16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0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Refined Version of the Multiplication Algorithm and Hardware</a:t>
            </a:r>
            <a:endParaRPr lang="en-CA" sz="28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65CAB-66AC-49FE-B420-8B3643D890D7}"/>
              </a:ext>
            </a:extLst>
          </p:cNvPr>
          <p:cNvSpPr txBox="1"/>
          <p:nvPr/>
        </p:nvSpPr>
        <p:spPr>
          <a:xfrm>
            <a:off x="216227" y="4289996"/>
            <a:ext cx="8314456" cy="1661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hardware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is usually further optimized to halve the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    width of the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adder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and registers by noticing where there 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   are unused portions of registers and adders. </a:t>
            </a:r>
            <a:endParaRPr lang="en-CA" sz="2400" dirty="0">
              <a:solidFill>
                <a:srgbClr val="222222"/>
              </a:solidFill>
              <a:latin typeface="Book Antiqua" panose="0204060205030503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CA" sz="2400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32971-60F4-44B3-B761-1732DA70AC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r="2269"/>
          <a:stretch/>
        </p:blipFill>
        <p:spPr>
          <a:xfrm>
            <a:off x="7264631" y="851222"/>
            <a:ext cx="4814489" cy="256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5BB3A-0BC1-4B93-BD66-FA6A76686F48}"/>
              </a:ext>
            </a:extLst>
          </p:cNvPr>
          <p:cNvSpPr txBox="1"/>
          <p:nvPr/>
        </p:nvSpPr>
        <p:spPr>
          <a:xfrm>
            <a:off x="216227" y="933450"/>
            <a:ext cx="72875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This algorithm and hardware are refined to take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one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clock cycle per step.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Thus, perform the operations in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parallel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multiplier and multiplicand are shifted while the multiplicand is added to the product if the multiplier bit is a 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hardware just has to ensure that it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tests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right bit of the multiplier 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and gets the </a:t>
            </a:r>
            <a:r>
              <a:rPr lang="en-US" sz="2400" dirty="0" err="1">
                <a:solidFill>
                  <a:srgbClr val="222222"/>
                </a:solidFill>
                <a:latin typeface="Book Antiqua" panose="02040602050305030304" pitchFamily="18" charset="0"/>
              </a:rPr>
              <a:t>preshifted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version of the multiplicand.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1A679-CF7B-445E-93CF-815F5F50C0D5}"/>
              </a:ext>
            </a:extLst>
          </p:cNvPr>
          <p:cNvSpPr txBox="1"/>
          <p:nvPr/>
        </p:nvSpPr>
        <p:spPr>
          <a:xfrm>
            <a:off x="7913434" y="3059668"/>
            <a:ext cx="47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HI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ED5D0-660E-498F-843F-C65DD4CD6BD1}"/>
              </a:ext>
            </a:extLst>
          </p:cNvPr>
          <p:cNvSpPr txBox="1"/>
          <p:nvPr/>
        </p:nvSpPr>
        <p:spPr>
          <a:xfrm>
            <a:off x="9361553" y="3055625"/>
            <a:ext cx="62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Book Antiqua" panose="02040602050305030304" pitchFamily="18" charset="0"/>
              </a:rPr>
              <a:t>LO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A3403C-5D57-4682-816E-84B527E009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8679366" y="4080185"/>
            <a:ext cx="3017520" cy="16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6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1835870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Consider: 1100 × 1101 , Product = 1001 1100       (</a:t>
            </a:r>
            <a:r>
              <a:rPr lang="en-CA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12 x 13=156)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4-bit multiplicand and multiplier are used in this example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4-bit adder produces a 5-bit sum (with carry)</a:t>
            </a:r>
            <a:endParaRPr lang="en-CA" sz="2400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Multiply example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1EBE8-6C42-46F5-A233-1CD80E69BE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735789" y="2436410"/>
            <a:ext cx="876804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So far, we have dealt with unsigned integer multiplication</a:t>
            </a:r>
          </a:p>
          <a:p>
            <a:pPr algn="l"/>
            <a:r>
              <a:rPr lang="en-CA" dirty="0">
                <a:solidFill>
                  <a:srgbClr val="222222"/>
                </a:solidFill>
                <a:latin typeface="Book Antiqua" panose="02040602050305030304" pitchFamily="18" charset="0"/>
              </a:rPr>
              <a:t>First Attempt: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Convert multiplier and multiplicand into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positive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numbers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If negative, then obtain the 2's complement and remember the sign</a:t>
            </a:r>
          </a:p>
          <a:p>
            <a:pPr lvl="1"/>
            <a:r>
              <a:rPr lang="en-CA" dirty="0">
                <a:solidFill>
                  <a:srgbClr val="FF0000"/>
                </a:solidFill>
                <a:latin typeface="Book Antiqua" panose="02040602050305030304" pitchFamily="18" charset="0"/>
              </a:rPr>
              <a:t>Perform unsigned multiplication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Compute the sign of the product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If product sign &lt; 0 then obtain the 2's complement of the</a:t>
            </a:r>
            <a:r>
              <a:rPr lang="en-CA" dirty="0">
                <a:solidFill>
                  <a:srgbClr val="222222"/>
                </a:solidFill>
                <a:latin typeface="Book Antiqua" panose="02040602050305030304" pitchFamily="18" charset="0"/>
              </a:rPr>
              <a:t>product</a:t>
            </a:r>
          </a:p>
          <a:p>
            <a:pPr algn="l"/>
            <a:r>
              <a:rPr lang="en-CA" dirty="0">
                <a:solidFill>
                  <a:srgbClr val="222222"/>
                </a:solidFill>
                <a:latin typeface="Book Antiqua" panose="02040602050305030304" pitchFamily="18" charset="0"/>
              </a:rPr>
              <a:t>Better Version: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Use the unsigned multiplication hardware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When shifting right,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extend the sign 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of the product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If multiplier is negative,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last step </a:t>
            </a:r>
            <a:r>
              <a:rPr lang="en-US" dirty="0">
                <a:solidFill>
                  <a:srgbClr val="222222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should be a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subtract</a:t>
            </a:r>
            <a:endParaRPr lang="en-CA" dirty="0">
              <a:solidFill>
                <a:srgbClr val="FF0000"/>
              </a:solidFill>
              <a:highlight>
                <a:srgbClr val="FFFF00"/>
              </a:highlight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Signed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2495416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Case 1: Positive Multiplier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009A"/>
                </a:solidFill>
                <a:latin typeface="Book Antiqua" panose="02040602050305030304" pitchFamily="18" charset="0"/>
              </a:rPr>
              <a:t>	Multiplicand </a:t>
            </a:r>
            <a:r>
              <a:rPr lang="en-CA" sz="2000" dirty="0">
                <a:latin typeface="Book Antiqua" panose="02040602050305030304" pitchFamily="18" charset="0"/>
              </a:rPr>
              <a:t>1100 = - 4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009A"/>
                </a:solidFill>
                <a:latin typeface="Book Antiqua" panose="02040602050305030304" pitchFamily="18" charset="0"/>
              </a:rPr>
              <a:t>	Multiplier   × </a:t>
            </a:r>
            <a:r>
              <a:rPr lang="en-CA" sz="2000" dirty="0">
                <a:latin typeface="Book Antiqua" panose="02040602050305030304" pitchFamily="18" charset="0"/>
              </a:rPr>
              <a:t>0101 = +5</a:t>
            </a:r>
          </a:p>
          <a:p>
            <a:pPr marL="1371600" lvl="3" indent="0">
              <a:buNone/>
            </a:pPr>
            <a:r>
              <a:rPr lang="en-CA" sz="200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        1111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1100</a:t>
            </a:r>
          </a:p>
          <a:p>
            <a:pPr marL="1371600" lvl="3" indent="0">
              <a:buNone/>
            </a:pPr>
            <a:r>
              <a:rPr lang="en-CA" sz="200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        11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1100</a:t>
            </a:r>
          </a:p>
          <a:p>
            <a:pPr marL="0" indent="0" algn="l">
              <a:buNone/>
            </a:pPr>
            <a:r>
              <a:rPr lang="en-CA" sz="2000" dirty="0">
                <a:solidFill>
                  <a:srgbClr val="00009A"/>
                </a:solidFill>
                <a:latin typeface="Book Antiqua" panose="02040602050305030304" pitchFamily="18" charset="0"/>
              </a:rPr>
              <a:t>              </a:t>
            </a:r>
            <a:r>
              <a:rPr lang="en-CA" sz="2000" i="0" u="none" strike="noStrike" baseline="0" dirty="0">
                <a:solidFill>
                  <a:srgbClr val="00009A"/>
                </a:solidFill>
                <a:latin typeface="Book Antiqua" panose="02040602050305030304" pitchFamily="18" charset="0"/>
              </a:rPr>
              <a:t>Product 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11101100 = - 20</a:t>
            </a:r>
          </a:p>
          <a:p>
            <a:pPr algn="l"/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Case 2: Negative Multiplier</a:t>
            </a:r>
          </a:p>
          <a:p>
            <a:pPr marL="457200" lvl="1" indent="0">
              <a:buNone/>
            </a:pPr>
            <a:r>
              <a:rPr lang="en-CA" sz="2000" i="0" u="none" strike="noStrike" baseline="0" dirty="0">
                <a:solidFill>
                  <a:srgbClr val="00009A"/>
                </a:solidFill>
                <a:latin typeface="Book Antiqua" panose="02040602050305030304" pitchFamily="18" charset="0"/>
              </a:rPr>
              <a:t>       </a:t>
            </a:r>
            <a:r>
              <a:rPr lang="en-CA" sz="2000" dirty="0">
                <a:solidFill>
                  <a:srgbClr val="00009A"/>
                </a:solidFill>
                <a:latin typeface="Book Antiqua" panose="02040602050305030304" pitchFamily="18" charset="0"/>
              </a:rPr>
              <a:t>Multiplicand</a:t>
            </a:r>
            <a:r>
              <a:rPr lang="en-CA" sz="2000" i="0" u="none" strike="noStrike" baseline="0" dirty="0">
                <a:solidFill>
                  <a:srgbClr val="00009A"/>
                </a:solidFill>
                <a:latin typeface="Book Antiqua" panose="02040602050305030304" pitchFamily="18" charset="0"/>
              </a:rPr>
              <a:t> </a:t>
            </a:r>
            <a:r>
              <a:rPr lang="en-CA" sz="2000" dirty="0">
                <a:latin typeface="Book Antiqua" panose="02040602050305030304" pitchFamily="18" charset="0"/>
              </a:rPr>
              <a:t>1100 = - 4</a:t>
            </a:r>
          </a:p>
          <a:p>
            <a:pPr marL="457200" lvl="1" indent="0">
              <a:buNone/>
            </a:pPr>
            <a:r>
              <a:rPr lang="en-CA" sz="2000" i="0" u="none" strike="noStrike" baseline="0" dirty="0">
                <a:solidFill>
                  <a:srgbClr val="00009A"/>
                </a:solidFill>
                <a:latin typeface="Book Antiqua" panose="02040602050305030304" pitchFamily="18" charset="0"/>
              </a:rPr>
              <a:t>       </a:t>
            </a:r>
            <a:r>
              <a:rPr lang="en-CA" sz="2000" dirty="0">
                <a:solidFill>
                  <a:srgbClr val="00009A"/>
                </a:solidFill>
                <a:latin typeface="Book Antiqua" panose="02040602050305030304" pitchFamily="18" charset="0"/>
              </a:rPr>
              <a:t>Multiplier   ×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CA" sz="2000" dirty="0">
                <a:latin typeface="Book Antiqua" panose="02040602050305030304" pitchFamily="18" charset="0"/>
              </a:rPr>
              <a:t>1101 = - 3</a:t>
            </a:r>
          </a:p>
          <a:p>
            <a:pPr marL="0" indent="0" algn="l">
              <a:buNone/>
            </a:pPr>
            <a:r>
              <a:rPr lang="en-CA" sz="200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	               1111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1100</a:t>
            </a:r>
          </a:p>
          <a:p>
            <a:pPr marL="0" indent="0" algn="l">
              <a:buNone/>
            </a:pPr>
            <a:r>
              <a:rPr lang="en-CA" sz="200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	               11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1100</a:t>
            </a:r>
          </a:p>
          <a:p>
            <a:pPr marL="0" indent="0" algn="l">
              <a:buNone/>
            </a:pPr>
            <a:r>
              <a:rPr lang="en-US" sz="200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                             00100 </a:t>
            </a:r>
            <a:r>
              <a:rPr lang="en-US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(2's complement of 1100)</a:t>
            </a:r>
          </a:p>
          <a:p>
            <a:pPr marL="0" indent="0" algn="l">
              <a:buNone/>
            </a:pPr>
            <a:r>
              <a:rPr lang="en-CA" sz="2000" i="0" u="none" strike="noStrike" baseline="0" dirty="0">
                <a:solidFill>
                  <a:srgbClr val="00009A"/>
                </a:solidFill>
                <a:latin typeface="Book Antiqua" panose="02040602050305030304" pitchFamily="18" charset="0"/>
              </a:rPr>
              <a:t>                Product </a:t>
            </a:r>
            <a:r>
              <a:rPr lang="en-CA" sz="200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00001100 = +12</a:t>
            </a:r>
            <a:endParaRPr lang="en-CA" sz="32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Signed Multiplication (Pencil &amp; Paper)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2054425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1562493"/>
          </a:xfrm>
        </p:spPr>
        <p:txBody>
          <a:bodyPr>
            <a:normAutofit/>
          </a:bodyPr>
          <a:lstStyle/>
          <a:p>
            <a:pPr algn="l"/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Consider: 1100 (-4) × 1101 (-3), Product = 00001100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Check for overflow: No overflow 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Extend sign bit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Last iteration: add 2's complement of Multiplicand</a:t>
            </a:r>
            <a:endParaRPr lang="en-CA" sz="2400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Signed Multiplication (Pencil &amp; Paper)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C60E7-E15B-46FA-A979-07A2EC4DFE3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62296" y="2460868"/>
            <a:ext cx="8595360" cy="37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42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multiplicand is known at the beginning of the multiplication by looking at each of </a:t>
            </a:r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64 multiplier bits.</a:t>
            </a:r>
          </a:p>
          <a:p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Faster multiplications are possible by providing one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64-bit adder 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for each bit of the multiplier: one input is the multiplicand ANDed with a multiplier bit, and the other is the output of a prior adder.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We should connect the outputs of adders on the right to the inputs of adders on the left, making a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stack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of adders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64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high. 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An alternative way to organize these 64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  additions is in a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parallel tree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. Instead of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  waiting for 64 add times, we wait just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  the log</a:t>
            </a:r>
            <a:r>
              <a:rPr lang="en-US" sz="2400" baseline="-25000" dirty="0">
                <a:solidFill>
                  <a:srgbClr val="222222"/>
                </a:solidFill>
                <a:latin typeface="Book Antiqua" panose="02040602050305030304" pitchFamily="18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(64) or six 64-bit </a:t>
            </a:r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add times.</a:t>
            </a:r>
          </a:p>
          <a:p>
            <a:pPr algn="l"/>
            <a:endParaRPr lang="en-CA" sz="2400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Faster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183DF-7D53-4A10-8116-4E0B0580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356968" y="3848100"/>
            <a:ext cx="550846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5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Faster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197852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Uses Multiple Adders (Cost vs. Performance)</a:t>
            </a:r>
          </a:p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Rather than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use a single 64-bit adder 63 times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, this hardware “unrolls the loop” to use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63 adders 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and then organizes them to minimize delay.</a:t>
            </a:r>
          </a:p>
          <a:p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Can be pipelined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Faster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BB081-182C-4A97-B3E7-A31F910A922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214048" y="2420332"/>
            <a:ext cx="8721695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17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To produce a properly signed or unsigned 128-bit product, RISC-V has four instructions: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multiply (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mul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multiply high (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mulh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multiply high unsigned (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mulhu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multiply high signed-unsigned (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mulhsu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To get the integer 64-bit product, the programmer uses </a:t>
            </a:r>
            <a:r>
              <a:rPr 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mul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.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To get the upper 64 bits of the 128-bit product, the programmer uses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(</a:t>
            </a:r>
            <a:r>
              <a:rPr lang="en-US" dirty="0" err="1">
                <a:solidFill>
                  <a:srgbClr val="222222"/>
                </a:solidFill>
                <a:latin typeface="Book Antiqua" panose="02040602050305030304" pitchFamily="18" charset="0"/>
              </a:rPr>
              <a:t>mulh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 if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both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operands are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signed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,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(</a:t>
            </a:r>
            <a:r>
              <a:rPr lang="en-US" dirty="0" err="1">
                <a:solidFill>
                  <a:srgbClr val="222222"/>
                </a:solidFill>
                <a:latin typeface="Book Antiqua" panose="02040602050305030304" pitchFamily="18" charset="0"/>
              </a:rPr>
              <a:t>mulhu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 if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both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operands are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unsigned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, 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(</a:t>
            </a:r>
            <a:r>
              <a:rPr lang="en-US" dirty="0" err="1">
                <a:solidFill>
                  <a:srgbClr val="222222"/>
                </a:solidFill>
                <a:latin typeface="Book Antiqua" panose="02040602050305030304" pitchFamily="18" charset="0"/>
              </a:rPr>
              <a:t>mulhsu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) if one operand is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signed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and the other is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unsigned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.</a:t>
            </a:r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Multiply in RISC-V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19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40014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D998D8-31FD-4041-AA62-2B378A2F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039" y="933450"/>
            <a:ext cx="4559121" cy="5655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9921D0-9BAD-4470-9196-3E30412A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74" y="601493"/>
            <a:ext cx="4559121" cy="565501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Arithmetic for Computers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43086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Multiplication hardware simply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shifts and adds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, as derived from the paper-and pencil method learned in grammar school.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Compilers even use shift instructions for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multiplications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by powers of 2. 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With much more hardware we can do the adds in parallel, and do them much faster.</a:t>
            </a:r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Multiply - Summary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933588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BA4CCC-2335-406D-B284-B4F84619497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0" y="933450"/>
            <a:ext cx="4711447" cy="2504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3.4 Unsigned Division (Paper &amp; Pencil)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97803-9BDF-40C9-A119-DE9C8197B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-20000" contrast="40000"/>
          </a:blip>
          <a:srcRect r="1253"/>
          <a:stretch/>
        </p:blipFill>
        <p:spPr>
          <a:xfrm>
            <a:off x="4374043" y="1130300"/>
            <a:ext cx="7729979" cy="5029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AA1F59-E4F5-4438-BE6F-EBED8B7E28F3}"/>
              </a:ext>
            </a:extLst>
          </p:cNvPr>
          <p:cNvSpPr txBox="1"/>
          <p:nvPr/>
        </p:nvSpPr>
        <p:spPr>
          <a:xfrm>
            <a:off x="11133056" y="165893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JO" dirty="0">
                <a:solidFill>
                  <a:srgbClr val="0070C0"/>
                </a:solidFill>
              </a:rPr>
              <a:t>المقسوم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13D8E-E0A0-4FEC-804D-91F045EFE56F}"/>
              </a:ext>
            </a:extLst>
          </p:cNvPr>
          <p:cNvSpPr txBox="1"/>
          <p:nvPr/>
        </p:nvSpPr>
        <p:spPr>
          <a:xfrm>
            <a:off x="5139180" y="147426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JO" dirty="0">
                <a:solidFill>
                  <a:srgbClr val="0070C0"/>
                </a:solidFill>
              </a:rPr>
              <a:t>المقسوم عليه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22839-DB80-448D-873A-C5A5179D950F}"/>
              </a:ext>
            </a:extLst>
          </p:cNvPr>
          <p:cNvSpPr txBox="1"/>
          <p:nvPr/>
        </p:nvSpPr>
        <p:spPr>
          <a:xfrm>
            <a:off x="10078825" y="84720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JO" dirty="0">
                <a:solidFill>
                  <a:srgbClr val="0070C0"/>
                </a:solidFill>
              </a:rPr>
              <a:t>الناتج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FC615-3A44-4C34-A46A-12286691D489}"/>
              </a:ext>
            </a:extLst>
          </p:cNvPr>
          <p:cNvSpPr txBox="1"/>
          <p:nvPr/>
        </p:nvSpPr>
        <p:spPr>
          <a:xfrm>
            <a:off x="9359617" y="5703927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JO" dirty="0">
                <a:solidFill>
                  <a:srgbClr val="0070C0"/>
                </a:solidFill>
              </a:rPr>
              <a:t>الباقي</a:t>
            </a:r>
          </a:p>
        </p:txBody>
      </p:sp>
    </p:spTree>
    <p:extLst>
      <p:ext uri="{BB962C8B-B14F-4D97-AF65-F5344CB8AC3E}">
        <p14:creationId xmlns:p14="http://schemas.microsoft.com/office/powerpoint/2010/main" val="307564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 Division Algorithm and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81256-D783-4140-AE44-7BC1509E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48488" y="1725301"/>
            <a:ext cx="5517310" cy="3108960"/>
          </a:xfrm>
          <a:prstGeom prst="rect">
            <a:avLst/>
          </a:prstGeom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04473980-DE7B-4454-8FCF-E5B75799E2D3}"/>
              </a:ext>
            </a:extLst>
          </p:cNvPr>
          <p:cNvSpPr>
            <a:spLocks/>
          </p:cNvSpPr>
          <p:nvPr/>
        </p:nvSpPr>
        <p:spPr bwMode="auto">
          <a:xfrm>
            <a:off x="8582538" y="1035682"/>
            <a:ext cx="1584325" cy="576262"/>
          </a:xfrm>
          <a:prstGeom prst="borderCallout1">
            <a:avLst>
              <a:gd name="adj1" fmla="val 55822"/>
              <a:gd name="adj2" fmla="val -645"/>
              <a:gd name="adj3" fmla="val 155648"/>
              <a:gd name="adj4" fmla="val -34468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Initially divisor in left half</a:t>
            </a:r>
            <a:endParaRPr lang="en-AU" altLang="en-US" sz="1600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D04AFCE-0F4E-40C5-8161-89B1519AD160}"/>
              </a:ext>
            </a:extLst>
          </p:cNvPr>
          <p:cNvSpPr>
            <a:spLocks/>
          </p:cNvSpPr>
          <p:nvPr/>
        </p:nvSpPr>
        <p:spPr bwMode="auto">
          <a:xfrm>
            <a:off x="9360769" y="503438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1600" dirty="0"/>
              <a:t>Initially dividend</a:t>
            </a:r>
            <a:endParaRPr lang="en-AU" altLang="en-US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487A94-B314-4FD8-840E-672A8742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6197829" cy="5048250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We start with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64-bit Quotient register set to 0. 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Each iteration of the algorithm needs to move the divisor to the right one digit.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We start with the divisor placed in the left half of the 128-bit Divisor register and shift it right 1 bit each step to align it with the dividend. 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Remainder register is initialized with the dividend.</a:t>
            </a:r>
          </a:p>
          <a:p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computer isn’t smart enough to know in advance whether the divisor is smaller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than the dividend.</a:t>
            </a:r>
            <a:endParaRPr lang="ar-JO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endParaRPr lang="en-CA" sz="3200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B56D2-80FA-44AA-A1DF-3F66AFEAE385}"/>
              </a:ext>
            </a:extLst>
          </p:cNvPr>
          <p:cNvSpPr txBox="1"/>
          <p:nvPr/>
        </p:nvSpPr>
        <p:spPr>
          <a:xfrm>
            <a:off x="7239786" y="395925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HI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13AC2-A653-40F5-A609-FE7A74E8906E}"/>
              </a:ext>
            </a:extLst>
          </p:cNvPr>
          <p:cNvSpPr txBox="1"/>
          <p:nvPr/>
        </p:nvSpPr>
        <p:spPr>
          <a:xfrm>
            <a:off x="8395765" y="3959258"/>
            <a:ext cx="429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LO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A1E9FC-C5F0-45DB-9D7B-08931864BF78}"/>
              </a:ext>
            </a:extLst>
          </p:cNvPr>
          <p:cNvCxnSpPr>
            <a:cxnSpLocks/>
          </p:cNvCxnSpPr>
          <p:nvPr/>
        </p:nvCxnSpPr>
        <p:spPr>
          <a:xfrm>
            <a:off x="8362312" y="1983974"/>
            <a:ext cx="0" cy="3912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6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 Division Algorithm and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81256-D783-4140-AE44-7BC1509E13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10781" y="1725301"/>
            <a:ext cx="5517310" cy="310896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3258AE7-EE6F-4853-AB1C-4C30163B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" y="933450"/>
            <a:ext cx="4297042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04473980-DE7B-4454-8FCF-E5B75799E2D3}"/>
              </a:ext>
            </a:extLst>
          </p:cNvPr>
          <p:cNvSpPr>
            <a:spLocks/>
          </p:cNvSpPr>
          <p:nvPr/>
        </p:nvSpPr>
        <p:spPr bwMode="auto">
          <a:xfrm>
            <a:off x="10231406" y="1041244"/>
            <a:ext cx="1584325" cy="576262"/>
          </a:xfrm>
          <a:prstGeom prst="borderCallout1">
            <a:avLst>
              <a:gd name="adj1" fmla="val 55822"/>
              <a:gd name="adj2" fmla="val -645"/>
              <a:gd name="adj3" fmla="val 155648"/>
              <a:gd name="adj4" fmla="val -34468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Initially divisor in left half</a:t>
            </a:r>
            <a:endParaRPr lang="en-AU" altLang="en-US" sz="1600" dirty="0"/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D04AFCE-0F4E-40C5-8161-89B1519AD160}"/>
              </a:ext>
            </a:extLst>
          </p:cNvPr>
          <p:cNvSpPr>
            <a:spLocks/>
          </p:cNvSpPr>
          <p:nvPr/>
        </p:nvSpPr>
        <p:spPr bwMode="auto">
          <a:xfrm>
            <a:off x="9360769" y="503438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sz="1600" dirty="0"/>
              <a:t>Initially dividend</a:t>
            </a:r>
            <a:endParaRPr lang="en-AU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2B62A-2F4E-485D-9EEB-03A7449CF654}"/>
              </a:ext>
            </a:extLst>
          </p:cNvPr>
          <p:cNvSpPr txBox="1"/>
          <p:nvPr/>
        </p:nvSpPr>
        <p:spPr>
          <a:xfrm>
            <a:off x="3115558" y="1525375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Remainder </a:t>
            </a:r>
            <a:r>
              <a:rPr lang="en-CA" dirty="0">
                <a:solidFill>
                  <a:srgbClr val="FF0000"/>
                </a:solidFill>
              </a:rPr>
              <a:t>Remainder -Divisor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233D3-FE62-4A94-A2E1-4B599AC7F287}"/>
              </a:ext>
            </a:extLst>
          </p:cNvPr>
          <p:cNvSpPr txBox="1"/>
          <p:nvPr/>
        </p:nvSpPr>
        <p:spPr>
          <a:xfrm>
            <a:off x="3362226" y="2633369"/>
            <a:ext cx="411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Remainder </a:t>
            </a:r>
            <a:r>
              <a:rPr lang="en-CA" dirty="0">
                <a:solidFill>
                  <a:srgbClr val="FF0000"/>
                </a:solidFill>
              </a:rPr>
              <a:t>Remainder + Divisor</a:t>
            </a:r>
          </a:p>
          <a:p>
            <a:r>
              <a:rPr lang="en-CA" dirty="0">
                <a:solidFill>
                  <a:srgbClr val="FF0000"/>
                </a:solidFill>
              </a:rPr>
              <a:t>SL(Quotient) with LSB=0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D58EF-1D9D-4230-A149-BA3DEDD6C774}"/>
              </a:ext>
            </a:extLst>
          </p:cNvPr>
          <p:cNvSpPr txBox="1"/>
          <p:nvPr/>
        </p:nvSpPr>
        <p:spPr>
          <a:xfrm>
            <a:off x="0" y="2802775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SL(Quotient) with LSB=1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E994F-5B5E-464D-AB05-02EAEC23C9DA}"/>
              </a:ext>
            </a:extLst>
          </p:cNvPr>
          <p:cNvSpPr txBox="1"/>
          <p:nvPr/>
        </p:nvSpPr>
        <p:spPr>
          <a:xfrm>
            <a:off x="2754983" y="4441013"/>
            <a:ext cx="121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SR(Divisor)</a:t>
            </a:r>
          </a:p>
        </p:txBody>
      </p:sp>
    </p:spTree>
    <p:extLst>
      <p:ext uri="{BB962C8B-B14F-4D97-AF65-F5344CB8AC3E}">
        <p14:creationId xmlns:p14="http://schemas.microsoft.com/office/powerpoint/2010/main" val="149885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D4BB6FE-E007-4C1B-8927-434A0ECE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389453" y="2394327"/>
            <a:ext cx="6521988" cy="3749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 Division Algorithm and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3258AE7-EE6F-4853-AB1C-4C30163B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0" y="933450"/>
            <a:ext cx="4297042" cy="566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2B62A-2F4E-485D-9EEB-03A7449CF654}"/>
              </a:ext>
            </a:extLst>
          </p:cNvPr>
          <p:cNvSpPr txBox="1"/>
          <p:nvPr/>
        </p:nvSpPr>
        <p:spPr>
          <a:xfrm>
            <a:off x="2278150" y="1108289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Remainder </a:t>
            </a:r>
            <a:r>
              <a:rPr lang="en-CA" dirty="0">
                <a:solidFill>
                  <a:srgbClr val="FF0000"/>
                </a:solidFill>
              </a:rPr>
              <a:t>Remainder -Divisor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233D3-FE62-4A94-A2E1-4B599AC7F287}"/>
              </a:ext>
            </a:extLst>
          </p:cNvPr>
          <p:cNvSpPr txBox="1"/>
          <p:nvPr/>
        </p:nvSpPr>
        <p:spPr>
          <a:xfrm>
            <a:off x="2620507" y="2607310"/>
            <a:ext cx="3430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  <a:sym typeface="Wingdings" panose="05000000000000000000" pitchFamily="2" charset="2"/>
              </a:rPr>
              <a:t>Remainder </a:t>
            </a:r>
            <a:r>
              <a:rPr lang="en-CA" dirty="0">
                <a:solidFill>
                  <a:srgbClr val="FF0000"/>
                </a:solidFill>
              </a:rPr>
              <a:t>Remainder + Divisor</a:t>
            </a:r>
          </a:p>
          <a:p>
            <a:r>
              <a:rPr lang="en-CA" dirty="0">
                <a:solidFill>
                  <a:srgbClr val="FF0000"/>
                </a:solidFill>
              </a:rPr>
              <a:t>SL(Quotient) with LSB=0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FD58EF-1D9D-4230-A149-BA3DEDD6C774}"/>
              </a:ext>
            </a:extLst>
          </p:cNvPr>
          <p:cNvSpPr txBox="1"/>
          <p:nvPr/>
        </p:nvSpPr>
        <p:spPr>
          <a:xfrm>
            <a:off x="0" y="2802775"/>
            <a:ext cx="411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SL(Quotient) with LSB=1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FE994F-5B5E-464D-AB05-02EAEC23C9DA}"/>
              </a:ext>
            </a:extLst>
          </p:cNvPr>
          <p:cNvSpPr txBox="1"/>
          <p:nvPr/>
        </p:nvSpPr>
        <p:spPr>
          <a:xfrm>
            <a:off x="2754983" y="4441013"/>
            <a:ext cx="121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SR(Divisor)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027F06-2680-477D-B724-C64A22317745}"/>
              </a:ext>
            </a:extLst>
          </p:cNvPr>
          <p:cNvSpPr txBox="1"/>
          <p:nvPr/>
        </p:nvSpPr>
        <p:spPr>
          <a:xfrm>
            <a:off x="5481687" y="1180528"/>
            <a:ext cx="6429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Book Antiqua" panose="02040602050305030304" pitchFamily="18" charset="0"/>
              </a:rPr>
              <a:t>Using a 4-bit version of the algorithm, let’s try dividing 7</a:t>
            </a:r>
            <a:r>
              <a:rPr lang="en-US" sz="1000" b="0" i="0" u="none" strike="noStrike" baseline="0" dirty="0">
                <a:latin typeface="Book Antiqua" panose="02040602050305030304" pitchFamily="18" charset="0"/>
              </a:rPr>
              <a:t>ten </a:t>
            </a:r>
            <a:r>
              <a:rPr lang="en-US" sz="2400" b="0" i="0" u="none" strike="noStrike" baseline="0" dirty="0">
                <a:latin typeface="Book Antiqua" panose="02040602050305030304" pitchFamily="18" charset="0"/>
              </a:rPr>
              <a:t>by 2</a:t>
            </a:r>
            <a:r>
              <a:rPr lang="en-US" sz="1000" b="0" i="0" u="none" strike="noStrike" baseline="0" dirty="0">
                <a:latin typeface="Book Antiqua" panose="02040602050305030304" pitchFamily="18" charset="0"/>
              </a:rPr>
              <a:t>ten</a:t>
            </a:r>
            <a:r>
              <a:rPr lang="en-US" sz="2400" b="0" i="0" u="none" strike="noStrike" baseline="0" dirty="0">
                <a:latin typeface="Book Antiqua" panose="02040602050305030304" pitchFamily="18" charset="0"/>
              </a:rPr>
              <a:t>, or 0000 0111</a:t>
            </a:r>
            <a:r>
              <a:rPr lang="en-US" sz="1000" b="0" i="0" u="none" strike="noStrike" baseline="0" dirty="0">
                <a:latin typeface="Book Antiqua" panose="02040602050305030304" pitchFamily="18" charset="0"/>
              </a:rPr>
              <a:t>two </a:t>
            </a:r>
            <a:r>
              <a:rPr lang="en-US" sz="2400" b="0" i="0" u="none" strike="noStrike" baseline="0" dirty="0">
                <a:latin typeface="Book Antiqua" panose="02040602050305030304" pitchFamily="18" charset="0"/>
              </a:rPr>
              <a:t>by 0010</a:t>
            </a:r>
            <a:r>
              <a:rPr lang="en-US" sz="1000" b="0" i="0" u="none" strike="noStrike" baseline="0" dirty="0">
                <a:latin typeface="Book Antiqua" panose="02040602050305030304" pitchFamily="18" charset="0"/>
              </a:rPr>
              <a:t>two</a:t>
            </a:r>
            <a:r>
              <a:rPr lang="en-US" sz="2400" b="0" i="0" u="none" strike="noStrike" baseline="0" dirty="0">
                <a:latin typeface="Book Antiqua" panose="02040602050305030304" pitchFamily="18" charset="0"/>
              </a:rPr>
              <a:t>.</a:t>
            </a:r>
            <a:endParaRPr lang="en-CA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7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An improved version of the division hardware.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487A94-B314-4FD8-840E-672A8742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6197829" cy="50482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This algorithm and hardware can be refined to be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faster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cheaper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The speedup comes from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shifting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operands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and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quotient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simultaneously with the subtraction. </a:t>
            </a:r>
          </a:p>
          <a:p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This refinement halves the width of the adder and registers by noticing where there are unused portions of registers and adders. </a:t>
            </a:r>
            <a:endParaRPr lang="en-CA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4708AB68-7E6F-4E97-9037-72EFCDCE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604" y="1256122"/>
            <a:ext cx="544353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11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Signed Division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So far, we have ignored signed numbers in division.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simplest solution is to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remember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the signs of the divisor and dividend.</a:t>
            </a:r>
          </a:p>
          <a:p>
            <a:pPr algn="l"/>
            <a:r>
              <a:rPr lang="en-CA" sz="2400" b="0" i="0" u="none" strike="noStrike" baseline="0" dirty="0">
                <a:latin typeface="Book Antiqua" panose="02040602050305030304" pitchFamily="18" charset="0"/>
              </a:rPr>
              <a:t>Do the unsigned division</a:t>
            </a:r>
          </a:p>
          <a:p>
            <a:pPr algn="l"/>
            <a:r>
              <a:rPr lang="en-US" sz="2400" b="0" i="0" u="none" strike="noStrike" baseline="0" dirty="0">
                <a:latin typeface="Book Antiqua" panose="02040602050305030304" pitchFamily="18" charset="0"/>
              </a:rPr>
              <a:t>Compute the signs of the quotient and remainder</a:t>
            </a:r>
          </a:p>
          <a:p>
            <a:pPr lvl="1"/>
            <a:r>
              <a:rPr lang="en-US" sz="1800" b="0" i="0" u="none" strike="noStrike" baseline="0" dirty="0">
                <a:latin typeface="Book Antiqua" panose="02040602050305030304" pitchFamily="18" charset="0"/>
              </a:rPr>
              <a:t>Quotient sign = Dividend sign XOR Divisor sign</a:t>
            </a:r>
          </a:p>
          <a:p>
            <a:pPr lvl="1"/>
            <a:r>
              <a:rPr lang="en-CA" sz="1800" b="0" i="0" u="none" strike="noStrike" baseline="0" dirty="0">
                <a:latin typeface="Book Antiqua" panose="02040602050305030304" pitchFamily="18" charset="0"/>
              </a:rPr>
              <a:t>Remainder sign = Dividend sign</a:t>
            </a:r>
            <a:endParaRPr lang="en-US" sz="28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3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Signed Division Example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Positive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Dividend and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Positive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Divisor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Example: +17 / +3 	Quotient = +5 	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Remainder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= +2</a:t>
            </a:r>
          </a:p>
          <a:p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Positive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Dividend and </a:t>
            </a:r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Negative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Divisor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Example: +17 / –3 	Quotient = –5 	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Remainder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= +2</a:t>
            </a:r>
          </a:p>
          <a:p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Negative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Dividend and </a:t>
            </a:r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Positive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Divisor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Example: –17 / +3 	Quotient = –5 	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Remainder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= –2</a:t>
            </a:r>
          </a:p>
          <a:p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Negative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Dividend and </a:t>
            </a:r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Negative </a:t>
            </a:r>
            <a:r>
              <a:rPr lang="en-CA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Divisor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Example: –17 / –3 	Quotient = +5 	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Remainder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 = –2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The following equation must always hold:</a:t>
            </a:r>
          </a:p>
          <a:p>
            <a:pPr lvl="1"/>
            <a:r>
              <a:rPr lang="en-CA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Dividend = Quotient × Divisor + Remainder</a:t>
            </a:r>
            <a:endParaRPr lang="en-US" sz="3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74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Faster Division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3366770"/>
            <a:ext cx="11379654" cy="2824480"/>
          </a:xfrm>
        </p:spPr>
        <p:txBody>
          <a:bodyPr>
            <a:normAutofit/>
          </a:bodyPr>
          <a:lstStyle/>
          <a:p>
            <a:pPr algn="l"/>
            <a:r>
              <a:rPr lang="en-US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There are techniques to produce more than one bit of the quotient per step.</a:t>
            </a:r>
          </a:p>
          <a:p>
            <a:pPr algn="l"/>
            <a:r>
              <a:rPr lang="en-US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 The SRT </a:t>
            </a:r>
            <a:r>
              <a:rPr lang="en-CA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(Sweeney, Robertson, and </a:t>
            </a:r>
            <a:r>
              <a:rPr lang="en-CA" sz="25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Tocher</a:t>
            </a:r>
            <a:r>
              <a:rPr lang="en-CA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) </a:t>
            </a:r>
            <a:r>
              <a:rPr lang="en-US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division technique tries to predict several quotient bits per step, using a table lookup based on the upper bits of the dividend and remainder. </a:t>
            </a:r>
          </a:p>
          <a:p>
            <a:pPr algn="l"/>
            <a:r>
              <a:rPr lang="en-US" sz="2500" dirty="0">
                <a:solidFill>
                  <a:srgbClr val="000000"/>
                </a:solidFill>
                <a:latin typeface="Book Antiqua" panose="02040602050305030304" pitchFamily="18" charset="0"/>
              </a:rPr>
              <a:t>The accuracy of this fast method depends on having proper values in the lookup table.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E49FE-2DFF-4D69-88E4-8A405176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31040" y="1098550"/>
            <a:ext cx="8949897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8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Divide in RISC-V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29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6937797" cy="525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We observed that the same sequential hardware can be used for both multiply and divide.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only requirement is a 128-bit register that can shift left or right and a 64-bit ALU that adds or subtracts.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To handle both signed integers and unsigned integers, RISC-V has two instructions for division and two instructions for remainder: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Divide (div)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Divide unsigned (</a:t>
            </a:r>
            <a:r>
              <a:rPr 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divu</a:t>
            </a: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Remainder (rem)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Remainder unsigned (</a:t>
            </a:r>
            <a:r>
              <a:rPr 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remu</a:t>
            </a:r>
            <a:r>
              <a:rPr 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99A96-9682-44D6-87A0-4E819D4F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746" y="507876"/>
            <a:ext cx="4572000" cy="2326536"/>
          </a:xfrm>
          <a:prstGeom prst="rect">
            <a:avLst/>
          </a:prstGeom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1A48DBED-5D7E-46EC-85A5-EB57DD1C2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572" y="3281326"/>
            <a:ext cx="4572000" cy="233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81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Computer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words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are composed of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bits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; thus, words can be represented as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binary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numbers.</a:t>
            </a:r>
          </a:p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The goal of this chapter is to explain: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Book Antiqua" panose="02040602050305030304" pitchFamily="18" charset="0"/>
              </a:rPr>
              <a:t>representation of real numbers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Book Antiqua" panose="02040602050305030304" pitchFamily="18" charset="0"/>
              </a:rPr>
              <a:t>arithmetic algorithms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Book Antiqua" panose="02040602050305030304" pitchFamily="18" charset="0"/>
              </a:rPr>
              <a:t>hardware that follows these algorithms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solidFill>
                  <a:srgbClr val="222222"/>
                </a:solidFill>
                <a:latin typeface="Book Antiqua" panose="02040602050305030304" pitchFamily="18" charset="0"/>
              </a:rPr>
              <a:t>and the implications of all this for instruction sets</a:t>
            </a:r>
          </a:p>
          <a:p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3.1 Introduction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3658105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4D6FA-CE83-4D58-B845-B1F6A490835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62456" y="136525"/>
            <a:ext cx="7667088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24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9D47667-378A-46F1-BE7B-6AA8B393B4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957544" y="502920"/>
            <a:ext cx="10512522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1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3.5 Floating Point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F15AA16D-F5B4-4629-928C-9E891EFA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7" y="1111827"/>
            <a:ext cx="6725971" cy="5120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393B8B-89A2-47F6-A0E9-A4E2ADCA5E23}"/>
              </a:ext>
            </a:extLst>
          </p:cNvPr>
          <p:cNvSpPr txBox="1"/>
          <p:nvPr/>
        </p:nvSpPr>
        <p:spPr>
          <a:xfrm>
            <a:off x="5601288" y="293530"/>
            <a:ext cx="63621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i="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A space error: </a:t>
            </a:r>
          </a:p>
          <a:p>
            <a:pPr algn="ctr"/>
            <a:r>
              <a:rPr lang="en-CA" sz="2400" i="0" dirty="0">
                <a:solidFill>
                  <a:srgbClr val="FF0000"/>
                </a:solidFill>
                <a:effectLst/>
                <a:latin typeface="Book Antiqua" panose="02040602050305030304" pitchFamily="18" charset="0"/>
              </a:rPr>
              <a:t>370.000.000 $ for an integer overflow</a:t>
            </a: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1C460D3-592A-4EED-90A0-AD02E44E5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311" y="1044575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667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3.5 Floating Point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933450"/>
            <a:ext cx="11401425" cy="5257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Going beyond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signed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unsigned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integers, programming languages support numbers with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fractions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, which are called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reals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in mathematics. 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Here are some examples of reals:</a:t>
            </a:r>
          </a:p>
          <a:p>
            <a:pPr algn="l"/>
            <a:endParaRPr lang="en-U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endParaRPr lang="en-U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r>
              <a:rPr lang="en-CA" sz="2000" i="0" u="none" strike="noStrike" baseline="0" dirty="0">
                <a:solidFill>
                  <a:srgbClr val="0070C0"/>
                </a:solidFill>
                <a:latin typeface="Book Antiqua" panose="02040602050305030304" pitchFamily="18" charset="0"/>
              </a:rPr>
              <a:t>Scientific notation: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 notation that renders numbers with a </a:t>
            </a:r>
            <a:r>
              <a:rPr lang="en-CA" sz="2000" b="0" i="0" u="none" strike="noStrike" baseline="0" dirty="0">
                <a:solidFill>
                  <a:srgbClr val="0070C0"/>
                </a:solidFill>
                <a:latin typeface="Book Antiqua" panose="02040602050305030304" pitchFamily="18" charset="0"/>
              </a:rPr>
              <a:t>single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 Antiqua" panose="02040602050305030304" pitchFamily="18" charset="0"/>
              </a:rPr>
              <a:t>digit to the left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of the </a:t>
            </a:r>
            <a:r>
              <a:rPr lang="en-CA" sz="20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decimal point.</a:t>
            </a:r>
          </a:p>
          <a:p>
            <a:pPr algn="l"/>
            <a:r>
              <a:rPr lang="en-CA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Normalized:</a:t>
            </a:r>
            <a:r>
              <a:rPr lang="en-CA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A number in floating-point notation </a:t>
            </a:r>
            <a:r>
              <a:rPr lang="en-US" sz="2000" dirty="0">
                <a:solidFill>
                  <a:srgbClr val="FF0000"/>
                </a:solidFill>
                <a:latin typeface="Book Antiqua" panose="02040602050305030304" pitchFamily="18" charset="0"/>
              </a:rPr>
              <a:t>that has no leading 0s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algn="l"/>
            <a:r>
              <a:rPr lang="en-CA" sz="2000" b="0" i="0" u="none" strike="noStrike" baseline="0" dirty="0">
                <a:latin typeface="Book Antiqua" panose="02040602050305030304" pitchFamily="18" charset="0"/>
              </a:rPr>
              <a:t>For example, 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1.0</a:t>
            </a:r>
            <a:r>
              <a:rPr lang="en-US" sz="2000" b="0" i="0" u="none" strike="noStrike" baseline="-25000" dirty="0">
                <a:latin typeface="Book Antiqua" panose="02040602050305030304" pitchFamily="18" charset="0"/>
              </a:rPr>
              <a:t>ten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× 10</a:t>
            </a:r>
            <a:r>
              <a:rPr lang="en-US" sz="2000" b="0" i="0" u="none" strike="noStrike" baseline="30000" dirty="0">
                <a:latin typeface="Book Antiqua" panose="02040602050305030304" pitchFamily="18" charset="0"/>
              </a:rPr>
              <a:t>−9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is in </a:t>
            </a:r>
            <a:r>
              <a:rPr lang="en-US" sz="2000" b="0" i="0" u="none" strike="noStrike" baseline="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normalized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scientific notation, but 0.1</a:t>
            </a:r>
            <a:r>
              <a:rPr lang="en-US" sz="2000" baseline="-25000" dirty="0">
                <a:latin typeface="Book Antiqua" panose="02040602050305030304" pitchFamily="18" charset="0"/>
              </a:rPr>
              <a:t>ten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× 10</a:t>
            </a:r>
            <a:r>
              <a:rPr lang="en-US" sz="2000" baseline="30000" dirty="0">
                <a:latin typeface="Book Antiqua" panose="02040602050305030304" pitchFamily="18" charset="0"/>
              </a:rPr>
              <a:t>−8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and 10.0</a:t>
            </a:r>
            <a:r>
              <a:rPr lang="en-US" sz="2000" baseline="-25000" dirty="0">
                <a:latin typeface="Book Antiqua" panose="02040602050305030304" pitchFamily="18" charset="0"/>
              </a:rPr>
              <a:t>ten</a:t>
            </a:r>
            <a:r>
              <a:rPr lang="en-US" sz="2000" b="0" i="0" u="none" strike="noStrike" baseline="0" dirty="0">
                <a:latin typeface="Book Antiqua" panose="02040602050305030304" pitchFamily="18" charset="0"/>
              </a:rPr>
              <a:t> × 10</a:t>
            </a:r>
            <a:r>
              <a:rPr lang="en-US" sz="2000" baseline="30000" dirty="0">
                <a:latin typeface="Book Antiqua" panose="02040602050305030304" pitchFamily="18" charset="0"/>
              </a:rPr>
              <a:t>−10 </a:t>
            </a:r>
            <a:r>
              <a:rPr lang="en-CA" sz="2000" b="0" i="0" u="none" strike="noStrike" baseline="0" dirty="0">
                <a:latin typeface="Book Antiqua" panose="02040602050305030304" pitchFamily="18" charset="0"/>
              </a:rPr>
              <a:t>are not.</a:t>
            </a:r>
          </a:p>
          <a:p>
            <a:pPr algn="l"/>
            <a:r>
              <a:rPr lang="en-CA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Floating point</a:t>
            </a:r>
            <a:r>
              <a:rPr lang="en-CA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: Computer arithmetic that represents numbers in which the 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binary point is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not fixed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algn="l"/>
            <a:r>
              <a:rPr lang="en-US" sz="2000" b="0" i="0" u="none" strike="noStrike" baseline="0" dirty="0">
                <a:latin typeface="Book Antiqua" panose="02040602050305030304" pitchFamily="18" charset="0"/>
              </a:rPr>
              <a:t>Numbers are represented as a single nonzero digit to the left of the binary point. </a:t>
            </a:r>
          </a:p>
          <a:p>
            <a:pPr algn="l"/>
            <a:r>
              <a:rPr lang="en-US" sz="2000" b="0" i="0" u="none" strike="noStrike" baseline="0" dirty="0">
                <a:latin typeface="Book Antiqua" panose="02040602050305030304" pitchFamily="18" charset="0"/>
              </a:rPr>
              <a:t>In binary, the form is </a:t>
            </a:r>
            <a:r>
              <a:rPr lang="en-CA" sz="2000" b="0" i="0" u="none" strike="noStrike" baseline="0" dirty="0">
                <a:latin typeface="Book Antiqua" panose="02040602050305030304" pitchFamily="18" charset="0"/>
              </a:rPr>
              <a:t>1.</a:t>
            </a:r>
            <a:r>
              <a:rPr lang="en-CA" sz="2000" b="0" i="1" u="none" strike="noStrike" baseline="0" dirty="0">
                <a:latin typeface="Book Antiqua" panose="02040602050305030304" pitchFamily="18" charset="0"/>
              </a:rPr>
              <a:t>xxxxxxxxx</a:t>
            </a:r>
            <a:r>
              <a:rPr lang="en-CA" sz="2000" baseline="-25000" dirty="0">
                <a:latin typeface="Book Antiqua" panose="02040602050305030304" pitchFamily="18" charset="0"/>
              </a:rPr>
              <a:t>two</a:t>
            </a:r>
            <a:r>
              <a:rPr lang="en-CA" sz="2000" b="0" i="0" u="none" strike="noStrike" baseline="0" dirty="0">
                <a:latin typeface="Book Antiqua" panose="02040602050305030304" pitchFamily="18" charset="0"/>
              </a:rPr>
              <a:t> 2</a:t>
            </a:r>
            <a:r>
              <a:rPr lang="en-CA" sz="2000" baseline="30000" dirty="0">
                <a:latin typeface="Book Antiqua" panose="02040602050305030304" pitchFamily="18" charset="0"/>
              </a:rPr>
              <a:t>yyyy</a:t>
            </a:r>
          </a:p>
          <a:p>
            <a:pPr algn="l"/>
            <a:endParaRPr lang="en-CA" sz="2000" baseline="300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F8AC57-11F2-4B1D-B25C-1613009B9A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5134243" y="1590675"/>
            <a:ext cx="5447763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4933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 Point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Defined by IEEE Std 754-1985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A standard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scientific notation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for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reals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in the normalized form offers three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advantages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It simplifies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exchange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of data that includes floating-point numbers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it simplifies the floating-point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arithmetic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algorithms to know that numbers will always be in this form;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it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increases the accuracy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of the numbers that can be stored in a word, since real digits to the right of the binary point replace the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unnecessary leading 0s</a:t>
            </a:r>
          </a:p>
          <a:p>
            <a:endParaRPr lang="en-CA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21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Representation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A designer of a floating-point representation must find a compromise between the size of the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fraction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and the size of the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exponent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This tradeoff is between precision and range: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increasing the size of the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fraction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enhances the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precision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of the fraction, 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</a:rPr>
              <a:t>1.xx </a:t>
            </a:r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 1.00 / 1.01 / 1.10/ 1.11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Book Antiqua" panose="02040602050305030304" pitchFamily="18" charset="0"/>
                <a:sym typeface="Wingdings" panose="05000000000000000000" pitchFamily="2" charset="2"/>
              </a:rPr>
              <a:t>1.x  1.0 / 1.1</a:t>
            </a:r>
            <a:endParaRPr lang="en-US" sz="20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increasing the size of the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exponent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increases the </a:t>
            </a:r>
            <a:r>
              <a:rPr lang="en-US" sz="2000" dirty="0">
                <a:solidFill>
                  <a:srgbClr val="0070C0"/>
                </a:solidFill>
                <a:latin typeface="Book Antiqua" panose="02040602050305030304" pitchFamily="18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 of numbers </a:t>
            </a:r>
            <a:r>
              <a:rPr lang="en-CA" sz="2000" dirty="0">
                <a:solidFill>
                  <a:srgbClr val="000000"/>
                </a:solidFill>
                <a:latin typeface="Book Antiqua" panose="02040602050305030304" pitchFamily="18" charset="0"/>
              </a:rPr>
              <a:t>that can be represented.</a:t>
            </a:r>
          </a:p>
          <a:p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fraction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The value, generally between 0 and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1, placed in the fraction field. The fraction is also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called the </a:t>
            </a:r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mantissa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exponent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In the numerical representation system of floating-point arithmetic, the value that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is placed in the exponent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field.</a:t>
            </a:r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49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Representation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Floating-point numbers are usually a multiple of the size of a word.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representation of a RISC-V floating-point number is shown below, where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is the </a:t>
            </a:r>
            <a:r>
              <a:rPr lang="en-US" sz="2400" dirty="0">
                <a:solidFill>
                  <a:srgbClr val="FF0000"/>
                </a:solidFill>
                <a:latin typeface="Book Antiqua" panose="02040602050305030304" pitchFamily="18" charset="0"/>
              </a:rPr>
              <a:t>sign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of the floating-point number (1 meaning negative),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exponent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is the value of the 8-bit exponent field (including the sign of the exponent), and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fraction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is the 23-bit number. 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This representation is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sign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and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magnitude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, since the sign is a separate bit from the rest of the number.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248A3-EAF1-4A31-96CF-3E9BDCFE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21011" y="3804932"/>
            <a:ext cx="833978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7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Representation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involves the value in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fraction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field </a:t>
            </a:r>
          </a:p>
          <a:p>
            <a:pPr algn="l"/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involves the value in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exponent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field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Overflow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floatingpoint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): A situation in which a positive exponent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becomes too large to fit in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the exponent field.</a:t>
            </a:r>
          </a:p>
          <a:p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Underflow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(</a:t>
            </a:r>
            <a:r>
              <a:rPr lang="en-CA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floatingpoint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) A situation in which a negative exponent becomes too 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large to fit in the exponent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field.</a:t>
            </a:r>
          </a:p>
          <a:p>
            <a:pPr algn="l"/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Single precision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A floating-point value represented in a 32-bit word.</a:t>
            </a:r>
          </a:p>
          <a:p>
            <a:pPr algn="l"/>
            <a:endParaRPr lang="en-CA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r>
              <a:rPr lang="en-CA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Double precision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A floating-point value represented in a 64-bit doubleword.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822E2-5789-4D57-9FE4-856A885C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047975" y="933450"/>
            <a:ext cx="1985409" cy="731520"/>
          </a:xfrm>
          <a:prstGeom prst="rect">
            <a:avLst/>
          </a:prstGeom>
        </p:spPr>
      </p:pic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A9649ABB-7AF0-4CC2-9469-7B03236AE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540182"/>
              </p:ext>
            </p:extLst>
          </p:nvPr>
        </p:nvGraphicFramePr>
        <p:xfrm>
          <a:off x="3390016" y="5042555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228600" progId="Equation.3">
                  <p:embed/>
                </p:oleObj>
              </mc:Choice>
              <mc:Fallback>
                <p:oleObj name="Equation" r:id="rId3" imgW="2451100" imgH="228600" progId="Equation.3">
                  <p:embed/>
                  <p:pic>
                    <p:nvPicPr>
                      <p:cNvPr id="39946" name="Object 9">
                        <a:extLst>
                          <a:ext uri="{FF2B5EF4-FFF2-40B4-BE49-F238E27FC236}">
                            <a16:creationId xmlns:a16="http://schemas.microsoft.com/office/drawing/2014/main" id="{869FA63D-1994-476F-A45E-73B88C2B1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016" y="5042555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3336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Exceptions and Interrupts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When an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overflow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or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underflow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occurs, some computers signal these events by raising an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, sometimes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called an interrupt. </a:t>
            </a:r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An exception or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interrupt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 is essentially an unscheduled procedure </a:t>
            </a:r>
            <a:r>
              <a:rPr lang="en-CA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call.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RISC-V computers do not raise an exception on overflow or underflow.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Software can read the Floating-point Control and Status Register (</a:t>
            </a:r>
            <a:r>
              <a:rPr lang="en-US" sz="2400" dirty="0" err="1">
                <a:solidFill>
                  <a:srgbClr val="000000"/>
                </a:solidFill>
                <a:latin typeface="Book Antiqua" panose="02040602050305030304" pitchFamily="18" charset="0"/>
              </a:rPr>
              <a:t>fcsr</a:t>
            </a:r>
            <a:r>
              <a:rPr lang="en-US" sz="2400" dirty="0">
                <a:solidFill>
                  <a:srgbClr val="000000"/>
                </a:solidFill>
                <a:latin typeface="Book Antiqua" panose="02040602050305030304" pitchFamily="18" charset="0"/>
              </a:rPr>
              <a:t>) to check whether overflow or underflow has occurred</a:t>
            </a:r>
            <a:endParaRPr lang="en-CA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endParaRPr lang="en-CA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812482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754 Floating-Point Format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39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347274"/>
            <a:ext cx="11109194" cy="384397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S: sign bit (0 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Normalize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Significand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Single: Bias = 127; Double: Bias = 1203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Biasing is done because exponents have to be signed values in order to be able to represent both tiny and huge values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A9649ABB-7AF0-4CC2-9469-7B03236AE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730557"/>
              </p:ext>
            </p:extLst>
          </p:nvPr>
        </p:nvGraphicFramePr>
        <p:xfrm>
          <a:off x="6561681" y="4563202"/>
          <a:ext cx="5470299" cy="50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28600" progId="Equation.3">
                  <p:embed/>
                </p:oleObj>
              </mc:Choice>
              <mc:Fallback>
                <p:oleObj name="Equation" r:id="rId2" imgW="2451100" imgH="2286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A9649ABB-7AF0-4CC2-9469-7B03236AE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1681" y="4563202"/>
                        <a:ext cx="5470299" cy="5091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BEB9CD2F-12F6-4BF5-971B-E4979511F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321" y="1748014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3092534-4664-4F86-A279-809130AD4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096" y="1748014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385125EB-1D82-4798-83C0-38ACC63C7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09" y="1748014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8275CDDF-9E0F-4374-9DFD-546DEDBF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659" y="1027289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DB8C8E56-422B-42E7-AE13-F763201B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459" y="1027289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single: 23 bits</a:t>
            </a:r>
            <a:br>
              <a:rPr lang="en-US" altLang="en-US" sz="2000" dirty="0">
                <a:latin typeface="Tahoma" panose="020B0604030504040204" pitchFamily="34" charset="0"/>
              </a:rPr>
            </a:br>
            <a:r>
              <a:rPr lang="en-US" altLang="en-US" sz="2000" dirty="0">
                <a:latin typeface="Tahoma" panose="020B0604030504040204" pitchFamily="34" charset="0"/>
              </a:rPr>
              <a:t>double: 52 bits</a:t>
            </a:r>
          </a:p>
        </p:txBody>
      </p:sp>
    </p:spTree>
    <p:extLst>
      <p:ext uri="{BB962C8B-B14F-4D97-AF65-F5344CB8AC3E}">
        <p14:creationId xmlns:p14="http://schemas.microsoft.com/office/powerpoint/2010/main" val="25933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To command</a:t>
            </a:r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3.2 Addition and Subtraction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C1677-C5EB-4774-A5A5-4D484D3AC5E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485775" y="1143000"/>
            <a:ext cx="6661565" cy="1554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B0980-4EBD-4CF3-AC93-01E1B48E2D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4038600" y="2938611"/>
            <a:ext cx="6675120" cy="31754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398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Single-Precision Range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Exponents 00000000 and 11111111 reserved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Smallest</a:t>
            </a:r>
            <a:r>
              <a:rPr lang="en-US" altLang="en-US" dirty="0">
                <a:latin typeface="Book Antiqua" panose="02040602050305030304" pitchFamily="18" charset="0"/>
              </a:rPr>
              <a:t> value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Exponent: 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00000001</a:t>
            </a:r>
            <a:br>
              <a:rPr lang="en-US" altLang="en-US" dirty="0">
                <a:latin typeface="Book Antiqua" panose="02040602050305030304" pitchFamily="18" charset="0"/>
              </a:rPr>
            </a:b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Fraction: 000…00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±1.0 × 2</a:t>
            </a:r>
            <a:r>
              <a:rPr lang="en-US" altLang="en-US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–126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 ≈ </a:t>
            </a:r>
            <a:r>
              <a:rPr lang="en-US" altLang="en-US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±1.2 × 10</a:t>
            </a:r>
            <a:r>
              <a:rPr lang="en-US" altLang="en-US" baseline="300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Largest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 value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exponent: 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11111110</a:t>
            </a:r>
            <a:b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Fraction: 111…11</a:t>
            </a:r>
            <a:r>
              <a:rPr lang="en-US" altLang="en-US" dirty="0">
                <a:latin typeface="Book Antiqua" panose="02040602050305030304" pitchFamily="18" charset="0"/>
              </a:rPr>
              <a:t> 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±2.0 × 2</a:t>
            </a:r>
            <a:r>
              <a:rPr lang="en-US" altLang="en-US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+127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 ≈ </a:t>
            </a:r>
            <a:r>
              <a:rPr lang="en-US" altLang="en-US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±3.4 × 10</a:t>
            </a:r>
            <a:r>
              <a:rPr lang="en-US" altLang="en-US" baseline="300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+38</a:t>
            </a:r>
            <a:endParaRPr lang="en-CA" sz="2400" dirty="0">
              <a:solidFill>
                <a:srgbClr val="000000"/>
              </a:solidFill>
              <a:highlight>
                <a:srgbClr val="FFFF00"/>
              </a:highlight>
              <a:latin typeface="Book Antiqua" panose="02040602050305030304" pitchFamily="18" charset="0"/>
            </a:endParaRPr>
          </a:p>
          <a:p>
            <a:pPr algn="l"/>
            <a:endParaRPr lang="en-US" sz="2400" dirty="0">
              <a:solidFill>
                <a:srgbClr val="00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46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Single-Precision Examples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FF994-BFC9-4A27-A13E-BFE5E65FE17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908847" y="1358900"/>
            <a:ext cx="5686216" cy="457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1AB481-2B84-4D85-8B73-8F8089DEC461}"/>
              </a:ext>
            </a:extLst>
          </p:cNvPr>
          <p:cNvSpPr/>
          <p:nvPr/>
        </p:nvSpPr>
        <p:spPr>
          <a:xfrm>
            <a:off x="6740165" y="1168924"/>
            <a:ext cx="970961" cy="6693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605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Double-Precision Range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>
                <a:latin typeface="Book Antiqua" panose="02040602050305030304" pitchFamily="18" charset="0"/>
              </a:rPr>
              <a:t>Exponents 0000…00 and 1111…11 reserved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Smallest</a:t>
            </a:r>
            <a:r>
              <a:rPr lang="en-US" altLang="en-US" sz="2800" dirty="0">
                <a:latin typeface="Book Antiqua" panose="02040602050305030304" pitchFamily="18" charset="0"/>
              </a:rPr>
              <a:t> value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</a:rPr>
              <a:t>Exponent: </a:t>
            </a: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00000000001</a:t>
            </a:r>
            <a:br>
              <a:rPr lang="en-US" altLang="en-US" sz="2400" dirty="0">
                <a:latin typeface="Book Antiqua" panose="02040602050305030304" pitchFamily="18" charset="0"/>
              </a:rPr>
            </a:b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Fraction: 000…00</a:t>
            </a:r>
            <a:r>
              <a:rPr lang="en-US" altLang="en-US" sz="2400" dirty="0">
                <a:latin typeface="Book Antiqua" panose="02040602050305030304" pitchFamily="18" charset="0"/>
              </a:rPr>
              <a:t> </a:t>
            </a: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±1.0 × 2</a:t>
            </a:r>
            <a:r>
              <a:rPr lang="en-US" altLang="en-US" sz="24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–1022</a:t>
            </a: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 ≈ </a:t>
            </a:r>
            <a:r>
              <a:rPr lang="en-US" altLang="en-US" sz="24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±2.2 × 10</a:t>
            </a:r>
            <a:r>
              <a:rPr lang="en-US" altLang="en-US" sz="2400" baseline="300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Largest</a:t>
            </a:r>
            <a:r>
              <a:rPr lang="en-US" altLang="en-US" sz="2800" dirty="0">
                <a:latin typeface="Book Antiqua" panose="02040602050305030304" pitchFamily="18" charset="0"/>
                <a:sym typeface="Symbol" panose="05050102010706020507" pitchFamily="18" charset="2"/>
              </a:rPr>
              <a:t> value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Exponent: </a:t>
            </a: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  <a:sym typeface="Symbol" panose="05050102010706020507" pitchFamily="18" charset="2"/>
              </a:rPr>
              <a:t>11111111110</a:t>
            </a:r>
            <a:b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</a:b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Fraction: 111…11</a:t>
            </a:r>
            <a:r>
              <a:rPr lang="en-US" altLang="en-US" sz="2400" dirty="0">
                <a:latin typeface="Book Antiqua" panose="02040602050305030304" pitchFamily="18" charset="0"/>
              </a:rPr>
              <a:t> </a:t>
            </a: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±2.0 × 2</a:t>
            </a:r>
            <a:r>
              <a:rPr lang="en-US" altLang="en-US" sz="2400" baseline="30000" dirty="0">
                <a:latin typeface="Book Antiqua" panose="02040602050305030304" pitchFamily="18" charset="0"/>
                <a:sym typeface="Symbol" panose="05050102010706020507" pitchFamily="18" charset="2"/>
              </a:rPr>
              <a:t>+1023</a:t>
            </a: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 ≈ </a:t>
            </a:r>
            <a:r>
              <a:rPr lang="en-US" altLang="en-US" sz="24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±1.8 × 10</a:t>
            </a:r>
            <a:r>
              <a:rPr lang="en-US" altLang="en-US" sz="2400" baseline="30000" dirty="0">
                <a:highlight>
                  <a:srgbClr val="FFFF00"/>
                </a:highlight>
                <a:latin typeface="Book Antiqua" panose="02040602050305030304" pitchFamily="18" charset="0"/>
                <a:sym typeface="Symbol" panose="05050102010706020507" pitchFamily="18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29203244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Example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>
                <a:latin typeface="Book Antiqua" panose="02040602050305030304" pitchFamily="18" charset="0"/>
              </a:rPr>
              <a:t>Represent –0.75</a:t>
            </a:r>
          </a:p>
          <a:p>
            <a:pPr lvl="1" eaLnBrk="1" hangingPunct="1"/>
            <a:r>
              <a:rPr lang="en-US" altLang="en-US" sz="2800" dirty="0">
                <a:latin typeface="Book Antiqua" panose="02040602050305030304" pitchFamily="18" charset="0"/>
              </a:rPr>
              <a:t>–0.75 = (–1)</a:t>
            </a:r>
            <a:r>
              <a:rPr lang="en-US" altLang="en-US" sz="2800" baseline="30000" dirty="0">
                <a:latin typeface="Book Antiqua" panose="02040602050305030304" pitchFamily="18" charset="0"/>
              </a:rPr>
              <a:t>1</a:t>
            </a:r>
            <a:r>
              <a:rPr lang="en-US" altLang="en-US" sz="2800" dirty="0">
                <a:latin typeface="Book Antiqua" panose="02040602050305030304" pitchFamily="18" charset="0"/>
              </a:rPr>
              <a:t> × 1.1</a:t>
            </a:r>
            <a:r>
              <a:rPr lang="en-US" altLang="en-US" sz="28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800" dirty="0">
                <a:latin typeface="Book Antiqua" panose="02040602050305030304" pitchFamily="18" charset="0"/>
              </a:rPr>
              <a:t> × 2</a:t>
            </a:r>
            <a:r>
              <a:rPr lang="en-US" altLang="en-US" sz="2800" baseline="30000" dirty="0">
                <a:latin typeface="Book Antiqua" panose="02040602050305030304" pitchFamily="18" charset="0"/>
              </a:rPr>
              <a:t>–1</a:t>
            </a:r>
          </a:p>
          <a:p>
            <a:pPr lvl="1" eaLnBrk="1" hangingPunct="1"/>
            <a:r>
              <a:rPr lang="en-US" altLang="en-US" sz="2800" dirty="0">
                <a:latin typeface="Book Antiqua" panose="02040602050305030304" pitchFamily="18" charset="0"/>
              </a:rPr>
              <a:t>S = </a:t>
            </a:r>
            <a:r>
              <a:rPr lang="en-US" altLang="en-US" sz="2800" dirty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</a:p>
          <a:p>
            <a:pPr lvl="1" eaLnBrk="1" hangingPunct="1"/>
            <a:r>
              <a:rPr lang="en-US" altLang="en-US" sz="2800" dirty="0">
                <a:latin typeface="Book Antiqua" panose="02040602050305030304" pitchFamily="18" charset="0"/>
              </a:rPr>
              <a:t>Fraction = 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</a:rPr>
              <a:t>1000…00</a:t>
            </a:r>
            <a:r>
              <a:rPr lang="en-US" altLang="en-US" sz="2800" baseline="-25000" dirty="0">
                <a:latin typeface="Book Antiqua" panose="02040602050305030304" pitchFamily="18" charset="0"/>
              </a:rPr>
              <a:t>2</a:t>
            </a:r>
            <a:endParaRPr lang="en-US" altLang="en-US" sz="2800" dirty="0">
              <a:solidFill>
                <a:schemeClr val="folHlink"/>
              </a:solidFill>
              <a:latin typeface="Book Antiqua" panose="02040602050305030304" pitchFamily="18" charset="0"/>
            </a:endParaRPr>
          </a:p>
          <a:p>
            <a:pPr lvl="1" eaLnBrk="1" hangingPunct="1"/>
            <a:r>
              <a:rPr lang="en-US" altLang="en-US" sz="2800" dirty="0">
                <a:latin typeface="Book Antiqua" panose="02040602050305030304" pitchFamily="18" charset="0"/>
              </a:rPr>
              <a:t>Exponent –Bias= -1</a:t>
            </a:r>
          </a:p>
          <a:p>
            <a:pPr lvl="2"/>
            <a:r>
              <a:rPr lang="en-US" altLang="en-US" dirty="0">
                <a:latin typeface="Book Antiqua" panose="02040602050305030304" pitchFamily="18" charset="0"/>
              </a:rPr>
              <a:t>Single: –1 + 127 = 126 = </a:t>
            </a:r>
            <a:r>
              <a:rPr lang="en-US" alt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01111110</a:t>
            </a:r>
            <a:r>
              <a:rPr lang="en-US" altLang="en-US" baseline="-25000" dirty="0">
                <a:latin typeface="Book Antiqua" panose="02040602050305030304" pitchFamily="18" charset="0"/>
              </a:rPr>
              <a:t>2       </a:t>
            </a:r>
            <a:r>
              <a:rPr lang="en-US" altLang="en-US" dirty="0">
                <a:latin typeface="Book Antiqua" panose="02040602050305030304" pitchFamily="18" charset="0"/>
              </a:rPr>
              <a:t>(</a:t>
            </a:r>
            <a:r>
              <a:rPr lang="en-US" alt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126 -127 = -1  Exponent=126)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lvl="2" eaLnBrk="1" hangingPunct="1"/>
            <a:r>
              <a:rPr lang="en-US" altLang="en-US" dirty="0">
                <a:latin typeface="Book Antiqua" panose="02040602050305030304" pitchFamily="18" charset="0"/>
              </a:rPr>
              <a:t>Double: –1 + 1023 = 1022 = </a:t>
            </a:r>
            <a:r>
              <a:rPr lang="en-US" alt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01111111110</a:t>
            </a:r>
            <a:r>
              <a:rPr lang="en-US" altLang="en-US" baseline="-25000" dirty="0">
                <a:latin typeface="Book Antiqua" panose="02040602050305030304" pitchFamily="18" charset="0"/>
              </a:rPr>
              <a:t>2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en-US" sz="3200" dirty="0">
                <a:latin typeface="Book Antiqua" panose="02040602050305030304" pitchFamily="18" charset="0"/>
              </a:rPr>
              <a:t>Single: </a:t>
            </a:r>
            <a:r>
              <a:rPr lang="en-US" altLang="en-US" sz="3200" dirty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3200" dirty="0">
                <a:solidFill>
                  <a:srgbClr val="008000"/>
                </a:solidFill>
                <a:latin typeface="Book Antiqua" panose="02040602050305030304" pitchFamily="18" charset="0"/>
              </a:rPr>
              <a:t>01111110</a:t>
            </a:r>
            <a:r>
              <a:rPr lang="en-US" altLang="en-US" sz="3200" dirty="0">
                <a:solidFill>
                  <a:schemeClr val="tx2"/>
                </a:solidFill>
                <a:latin typeface="Book Antiqua" panose="02040602050305030304" pitchFamily="18" charset="0"/>
              </a:rPr>
              <a:t>1000…00</a:t>
            </a:r>
          </a:p>
          <a:p>
            <a:pPr eaLnBrk="1" hangingPunct="1"/>
            <a:r>
              <a:rPr lang="en-US" altLang="en-US" sz="3200" dirty="0">
                <a:latin typeface="Book Antiqua" panose="02040602050305030304" pitchFamily="18" charset="0"/>
              </a:rPr>
              <a:t>Double: </a:t>
            </a:r>
            <a:r>
              <a:rPr lang="en-US" altLang="en-US" sz="3200" dirty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3200" dirty="0">
                <a:solidFill>
                  <a:srgbClr val="008000"/>
                </a:solidFill>
                <a:latin typeface="Book Antiqua" panose="02040602050305030304" pitchFamily="18" charset="0"/>
              </a:rPr>
              <a:t>01111111110</a:t>
            </a:r>
            <a:r>
              <a:rPr lang="en-US" altLang="en-US" sz="3200" dirty="0">
                <a:solidFill>
                  <a:schemeClr val="tx2"/>
                </a:solidFill>
                <a:latin typeface="Book Antiqua" panose="02040602050305030304" pitchFamily="18" charset="0"/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13127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Example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  <a:latin typeface="Book Antiqua" panose="02040602050305030304" pitchFamily="18" charset="0"/>
              </a:rPr>
              <a:t>	1</a:t>
            </a:r>
            <a:r>
              <a:rPr lang="en-US" alt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10000001</a:t>
            </a:r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S = </a:t>
            </a:r>
            <a:r>
              <a:rPr lang="en-US" altLang="en-US" dirty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Fraction = </a:t>
            </a:r>
            <a:r>
              <a:rPr lang="en-US" altLang="en-US" dirty="0">
                <a:solidFill>
                  <a:schemeClr val="tx2"/>
                </a:solidFill>
                <a:latin typeface="Book Antiqua" panose="02040602050305030304" pitchFamily="18" charset="0"/>
              </a:rPr>
              <a:t>01000…00</a:t>
            </a:r>
            <a:r>
              <a:rPr lang="en-US" altLang="en-US" baseline="-25000" dirty="0">
                <a:latin typeface="Book Antiqua" panose="02040602050305030304" pitchFamily="18" charset="0"/>
              </a:rPr>
              <a:t>2</a:t>
            </a:r>
            <a:endParaRPr lang="en-US" altLang="en-US" dirty="0">
              <a:solidFill>
                <a:schemeClr val="folHlink"/>
              </a:solidFill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>
                <a:latin typeface="Book Antiqua" panose="02040602050305030304" pitchFamily="18" charset="0"/>
              </a:rPr>
              <a:t>Fxponent</a:t>
            </a:r>
            <a:r>
              <a:rPr lang="en-US" altLang="en-US" dirty="0">
                <a:latin typeface="Book Antiqua" panose="02040602050305030304" pitchFamily="18" charset="0"/>
              </a:rPr>
              <a:t> = </a:t>
            </a:r>
            <a:r>
              <a:rPr lang="en-US" altLang="en-US" dirty="0">
                <a:solidFill>
                  <a:srgbClr val="008000"/>
                </a:solidFill>
                <a:latin typeface="Book Antiqua" panose="02040602050305030304" pitchFamily="18" charset="0"/>
              </a:rPr>
              <a:t>10000001</a:t>
            </a:r>
            <a:r>
              <a:rPr lang="en-US" altLang="en-US" baseline="-25000" dirty="0">
                <a:latin typeface="Book Antiqua" panose="02040602050305030304" pitchFamily="18" charset="0"/>
              </a:rPr>
              <a:t>2</a:t>
            </a:r>
            <a:r>
              <a:rPr lang="en-US" altLang="en-US" dirty="0">
                <a:latin typeface="Book Antiqua" panose="02040602050305030304" pitchFamily="18" charset="0"/>
              </a:rPr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x = (–1)</a:t>
            </a:r>
            <a:r>
              <a:rPr lang="en-US" altLang="en-US" baseline="30000" dirty="0">
                <a:latin typeface="Book Antiqua" panose="02040602050305030304" pitchFamily="18" charset="0"/>
              </a:rPr>
              <a:t>1</a:t>
            </a:r>
            <a:r>
              <a:rPr lang="en-US" altLang="en-US" dirty="0">
                <a:latin typeface="Book Antiqua" panose="02040602050305030304" pitchFamily="18" charset="0"/>
              </a:rPr>
              <a:t> × (1 + 01</a:t>
            </a:r>
            <a:r>
              <a:rPr lang="en-US" altLang="en-US" baseline="-25000" dirty="0">
                <a:latin typeface="Book Antiqua" panose="02040602050305030304" pitchFamily="18" charset="0"/>
              </a:rPr>
              <a:t>2</a:t>
            </a:r>
            <a:r>
              <a:rPr lang="en-US" altLang="en-US" dirty="0">
                <a:latin typeface="Book Antiqua" panose="02040602050305030304" pitchFamily="18" charset="0"/>
              </a:rPr>
              <a:t>) × 2</a:t>
            </a:r>
            <a:r>
              <a:rPr lang="en-US" altLang="en-US" baseline="30000" dirty="0">
                <a:latin typeface="Book Antiqua" panose="02040602050305030304" pitchFamily="18" charset="0"/>
              </a:rPr>
              <a:t>(129 – 127)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	= (–1) × 1.25 × 2</a:t>
            </a:r>
            <a:r>
              <a:rPr lang="en-US" altLang="en-US" baseline="30000" dirty="0">
                <a:latin typeface="Book Antiqua" panose="02040602050305030304" pitchFamily="18" charset="0"/>
              </a:rPr>
              <a:t>2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Book Antiqua" panose="02040602050305030304" pitchFamily="18" charset="0"/>
              </a:rPr>
              <a:t>	= –5.0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8FF9F77E-988F-400C-960C-519ADF91A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23333"/>
              </p:ext>
            </p:extLst>
          </p:nvPr>
        </p:nvGraphicFramePr>
        <p:xfrm>
          <a:off x="3266928" y="5523322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28600" progId="Equation.3">
                  <p:embed/>
                </p:oleObj>
              </mc:Choice>
              <mc:Fallback>
                <p:oleObj name="Equation" r:id="rId2" imgW="2451100" imgH="2286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A9649ABB-7AF0-4CC2-9469-7B03236AE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6928" y="5523322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A0C100F-5932-4819-A814-6B57225578D1}"/>
              </a:ext>
            </a:extLst>
          </p:cNvPr>
          <p:cNvSpPr/>
          <p:nvPr/>
        </p:nvSpPr>
        <p:spPr>
          <a:xfrm>
            <a:off x="970961" y="1366887"/>
            <a:ext cx="1395167" cy="500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01139-81E3-4BD4-BC3F-8176B63D213B}"/>
              </a:ext>
            </a:extLst>
          </p:cNvPr>
          <p:cNvSpPr/>
          <p:nvPr/>
        </p:nvSpPr>
        <p:spPr>
          <a:xfrm>
            <a:off x="2366128" y="1487406"/>
            <a:ext cx="1672472" cy="500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9E64A1-F344-43D2-BBF9-84CA629E0482}"/>
              </a:ext>
            </a:extLst>
          </p:cNvPr>
          <p:cNvSpPr/>
          <p:nvPr/>
        </p:nvSpPr>
        <p:spPr>
          <a:xfrm>
            <a:off x="597031" y="1453250"/>
            <a:ext cx="373930" cy="5341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190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De-normal/Sub-normal Numbers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4229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Book Antiqua" panose="02040602050305030304" pitchFamily="18" charset="0"/>
              </a:rPr>
              <a:t>A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normalized</a:t>
            </a:r>
            <a:r>
              <a:rPr lang="en-US" dirty="0">
                <a:latin typeface="Book Antiqua" panose="02040602050305030304" pitchFamily="18" charset="0"/>
              </a:rPr>
              <a:t> number is a number for which both the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exponent</a:t>
            </a:r>
            <a:r>
              <a:rPr lang="en-US" dirty="0">
                <a:latin typeface="Book Antiqua" panose="02040602050305030304" pitchFamily="18" charset="0"/>
              </a:rPr>
              <a:t> (including bias) and the most significant bit of the mantissa are non-zero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Exponent = 000...0 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en-US" altLang="en-US" dirty="0">
                <a:latin typeface="Book Antiqua" panose="02040602050305030304" pitchFamily="18" charset="0"/>
              </a:rPr>
              <a:t>hidden bit is 0</a:t>
            </a:r>
          </a:p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Smaller than normal numbers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Book Antiqua" panose="02040602050305030304" pitchFamily="18" charset="0"/>
              </a:rPr>
              <a:t>Denormal with fraction = 000...0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Book Antiqua" panose="02040602050305030304" pitchFamily="18" charset="0"/>
              </a:rPr>
              <a:t>Single: </a:t>
            </a:r>
            <a:r>
              <a:rPr lang="en-US" altLang="en-US" sz="2800" dirty="0">
                <a:solidFill>
                  <a:schemeClr val="hlink"/>
                </a:solidFill>
                <a:latin typeface="Book Antiqua" panose="02040602050305030304" pitchFamily="18" charset="0"/>
              </a:rPr>
              <a:t>1</a:t>
            </a:r>
            <a:r>
              <a:rPr lang="en-US" altLang="en-US" sz="2800" dirty="0">
                <a:solidFill>
                  <a:srgbClr val="008000"/>
                </a:solidFill>
                <a:latin typeface="Book Antiqua" panose="02040602050305030304" pitchFamily="18" charset="0"/>
              </a:rPr>
              <a:t>00000000</a:t>
            </a:r>
            <a:r>
              <a:rPr lang="en-US" altLang="en-US" sz="2800" dirty="0">
                <a:solidFill>
                  <a:schemeClr val="tx2"/>
                </a:solidFill>
                <a:latin typeface="Book Antiqua" panose="02040602050305030304" pitchFamily="18" charset="0"/>
              </a:rPr>
              <a:t>00011..00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Book Antiqua" panose="02040602050305030304" pitchFamily="18" charset="0"/>
              </a:rPr>
              <a:t>Exponent is Zero</a:t>
            </a:r>
            <a:r>
              <a:rPr lang="en-US" alt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 denormalized function</a:t>
            </a:r>
          </a:p>
          <a:p>
            <a:pPr lvl="1">
              <a:spcBef>
                <a:spcPct val="50000"/>
              </a:spcBef>
            </a:pPr>
            <a:r>
              <a:rPr lang="en-US" altLang="en-US" dirty="0">
                <a:latin typeface="Book Antiqua" panose="02040602050305030304" pitchFamily="18" charset="0"/>
              </a:rPr>
              <a:t>- (0.0011 x 2 </a:t>
            </a:r>
            <a:r>
              <a:rPr lang="en-US" altLang="en-US" baseline="30000" dirty="0">
                <a:latin typeface="Book Antiqua" panose="02040602050305030304" pitchFamily="18" charset="0"/>
              </a:rPr>
              <a:t>-127 </a:t>
            </a:r>
            <a:r>
              <a:rPr lang="en-US" altLang="en-US" baseline="30000" dirty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n-US" altLang="en-US" dirty="0">
                <a:latin typeface="Book Antiqua" panose="02040602050305030304" pitchFamily="18" charset="0"/>
              </a:rPr>
              <a:t>001.1 x 2 </a:t>
            </a:r>
            <a:r>
              <a:rPr lang="en-US" altLang="en-US" baseline="30000" dirty="0">
                <a:latin typeface="Book Antiqua" panose="02040602050305030304" pitchFamily="18" charset="0"/>
              </a:rPr>
              <a:t>-131 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66E48AB4-A735-4128-96F1-4D3DB875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03297"/>
              </p:ext>
            </p:extLst>
          </p:nvPr>
        </p:nvGraphicFramePr>
        <p:xfrm>
          <a:off x="6596618" y="2265829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0" imgH="228600" progId="Equation.3">
                  <p:embed/>
                </p:oleObj>
              </mc:Choice>
              <mc:Fallback>
                <p:oleObj name="Equation" r:id="rId2" imgW="2032000" imgH="228600" progId="Equation.3">
                  <p:embed/>
                  <p:pic>
                    <p:nvPicPr>
                      <p:cNvPr id="52231" name="Object 8">
                        <a:extLst>
                          <a:ext uri="{FF2B5EF4-FFF2-40B4-BE49-F238E27FC236}">
                            <a16:creationId xmlns:a16="http://schemas.microsoft.com/office/drawing/2014/main" id="{5F2C3C00-310B-4D88-A74E-FACBF5A92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618" y="2265829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B580B350-78EB-41D4-807B-12F30A53C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80595"/>
              </p:ext>
            </p:extLst>
          </p:nvPr>
        </p:nvGraphicFramePr>
        <p:xfrm>
          <a:off x="6192848" y="3773022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300" imgH="228600" progId="Equation.3">
                  <p:embed/>
                </p:oleObj>
              </mc:Choice>
              <mc:Fallback>
                <p:oleObj name="Equation" r:id="rId4" imgW="2019300" imgH="228600" progId="Equation.3">
                  <p:embed/>
                  <p:pic>
                    <p:nvPicPr>
                      <p:cNvPr id="52232" name="Object 11">
                        <a:extLst>
                          <a:ext uri="{FF2B5EF4-FFF2-40B4-BE49-F238E27FC236}">
                            <a16:creationId xmlns:a16="http://schemas.microsoft.com/office/drawing/2014/main" id="{DA535CE6-A381-4809-B130-6DD9D449C4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48" y="3773022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7">
            <a:extLst>
              <a:ext uri="{FF2B5EF4-FFF2-40B4-BE49-F238E27FC236}">
                <a16:creationId xmlns:a16="http://schemas.microsoft.com/office/drawing/2014/main" id="{738A03AE-5B41-4712-AD5C-C97A2D763D70}"/>
              </a:ext>
            </a:extLst>
          </p:cNvPr>
          <p:cNvSpPr>
            <a:spLocks/>
          </p:cNvSpPr>
          <p:nvPr/>
        </p:nvSpPr>
        <p:spPr bwMode="auto">
          <a:xfrm>
            <a:off x="9037933" y="4936051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113798"/>
              <a:gd name="adj4" fmla="val 7091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Two representations of 0.0!</a:t>
            </a:r>
            <a:endParaRPr lang="en-AU" alt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BB86B-9EDD-4A81-88A5-F299B20405C4}"/>
              </a:ext>
            </a:extLst>
          </p:cNvPr>
          <p:cNvSpPr/>
          <p:nvPr/>
        </p:nvSpPr>
        <p:spPr>
          <a:xfrm>
            <a:off x="2121030" y="4260915"/>
            <a:ext cx="1461155" cy="54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D2D3B4-B79F-416A-A9F6-6D0B8F367D0F}"/>
              </a:ext>
            </a:extLst>
          </p:cNvPr>
          <p:cNvSpPr/>
          <p:nvPr/>
        </p:nvSpPr>
        <p:spPr>
          <a:xfrm>
            <a:off x="3582185" y="4260915"/>
            <a:ext cx="1461155" cy="546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098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De-normal/Sub-normal Numbers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C4216-1D3D-4B20-A88A-22CC73C656F1}"/>
              </a:ext>
            </a:extLst>
          </p:cNvPr>
          <p:cNvSpPr txBox="1"/>
          <p:nvPr/>
        </p:nvSpPr>
        <p:spPr>
          <a:xfrm>
            <a:off x="842962" y="1141214"/>
            <a:ext cx="96383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T</a:t>
            </a:r>
            <a:r>
              <a:rPr lang="en-US" sz="2800" b="0" i="0" u="none" strike="noStrike" baseline="0" dirty="0">
                <a:latin typeface="Book Antiqua" panose="02040602050305030304" pitchFamily="18" charset="0"/>
              </a:rPr>
              <a:t>he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Book Antiqua" panose="02040602050305030304" pitchFamily="18" charset="0"/>
              </a:rPr>
              <a:t>smallest</a:t>
            </a:r>
            <a:r>
              <a:rPr lang="en-US" sz="2800" b="0" i="0" u="none" strike="noStrike" baseline="0" dirty="0">
                <a:latin typeface="Book Antiqua" panose="02040602050305030304" pitchFamily="18" charset="0"/>
              </a:rPr>
              <a:t> positive single precision </a:t>
            </a:r>
            <a:r>
              <a:rPr lang="en-US" sz="2800" b="0" i="0" u="none" strike="noStrike" baseline="0" dirty="0">
                <a:highlight>
                  <a:srgbClr val="FFFF00"/>
                </a:highlight>
                <a:latin typeface="Book Antiqua" panose="02040602050305030304" pitchFamily="18" charset="0"/>
              </a:rPr>
              <a:t>normalized</a:t>
            </a:r>
            <a:r>
              <a:rPr lang="en-US" sz="2800" b="0" i="0" u="none" strike="noStrike" baseline="0" dirty="0">
                <a:latin typeface="Book Antiqua" panose="02040602050305030304" pitchFamily="18" charset="0"/>
              </a:rPr>
              <a:t> number is</a:t>
            </a:r>
            <a:endParaRPr lang="en-CA" sz="2800" dirty="0">
              <a:latin typeface="Book Antiqua" panose="020406020503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76103D-1C7C-46E3-846F-9F0FCB17E49B}"/>
              </a:ext>
            </a:extLst>
          </p:cNvPr>
          <p:cNvSpPr txBox="1"/>
          <p:nvPr/>
        </p:nvSpPr>
        <p:spPr>
          <a:xfrm>
            <a:off x="842963" y="3799222"/>
            <a:ext cx="9638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highlight>
                  <a:srgbClr val="FFFF00"/>
                </a:highlight>
                <a:latin typeface="Book Antiqua" panose="02040602050305030304" pitchFamily="18" charset="0"/>
              </a:rPr>
              <a:t>smallest</a:t>
            </a:r>
            <a:r>
              <a:rPr lang="en-US" sz="2800" dirty="0">
                <a:latin typeface="Book Antiqua" panose="02040602050305030304" pitchFamily="18" charset="0"/>
              </a:rPr>
              <a:t> single precision </a:t>
            </a:r>
            <a:r>
              <a:rPr lang="en-US" sz="2800" dirty="0">
                <a:highlight>
                  <a:srgbClr val="FFFF00"/>
                </a:highlight>
                <a:latin typeface="Book Antiqua" panose="02040602050305030304" pitchFamily="18" charset="0"/>
              </a:rPr>
              <a:t>denormalized</a:t>
            </a:r>
            <a:r>
              <a:rPr lang="en-US" sz="2800" dirty="0">
                <a:latin typeface="Book Antiqua" panose="02040602050305030304" pitchFamily="18" charset="0"/>
              </a:rPr>
              <a:t> number is</a:t>
            </a:r>
            <a:endParaRPr lang="en-CA" sz="2800" dirty="0"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ACF0D-EB4B-4453-AD01-280EFDC6881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334725" y="2251825"/>
            <a:ext cx="5851945" cy="8229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6F88AF-CB50-4D06-A5B9-ED3F43A0B7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816669" y="4822087"/>
            <a:ext cx="746425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736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Infinities and </a:t>
            </a:r>
            <a:r>
              <a:rPr lang="en-US" sz="4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NaNs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Exponent = 111...1, Fraction = 000...0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±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Infinity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Can be used in subsequent calculations, avoiding need for overflow check</a:t>
            </a:r>
          </a:p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Exponent = 111...1, Fraction ≠ 000...0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Not-a-Number (</a:t>
            </a:r>
            <a:r>
              <a:rPr lang="en-US" altLang="en-US" dirty="0" err="1">
                <a:solidFill>
                  <a:srgbClr val="0070C0"/>
                </a:solidFill>
                <a:latin typeface="Book Antiqua" panose="02040602050305030304" pitchFamily="18" charset="0"/>
              </a:rPr>
              <a:t>NaN</a:t>
            </a:r>
            <a:r>
              <a:rPr lang="en-US" altLang="en-US" dirty="0">
                <a:latin typeface="Book Antiqua" panose="02040602050305030304" pitchFamily="18" charset="0"/>
              </a:rPr>
              <a:t>)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Indicates illegal or undefined result</a:t>
            </a:r>
          </a:p>
          <a:p>
            <a:pPr lvl="2" eaLnBrk="1" hangingPunct="1"/>
            <a:r>
              <a:rPr lang="en-US" altLang="en-US" dirty="0">
                <a:latin typeface="Book Antiqua" panose="02040602050305030304" pitchFamily="18" charset="0"/>
              </a:rPr>
              <a:t>e.g., 0.0 / 0.0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3205163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4902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Encoding of Floating-Point Numbers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A7FF7-232B-4BAD-93B2-5F89A7FE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224880" y="1795984"/>
            <a:ext cx="9937117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197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Addition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49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Consider a 4-digit </a:t>
            </a:r>
            <a:r>
              <a:rPr lang="en-US" altLang="en-US" sz="2800" dirty="0">
                <a:solidFill>
                  <a:srgbClr val="0070C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decimal</a:t>
            </a:r>
            <a:r>
              <a:rPr lang="en-US" altLang="en-US" sz="2800" dirty="0">
                <a:latin typeface="Book Antiqua" panose="02040602050305030304" pitchFamily="18" charset="0"/>
              </a:rPr>
              <a:t>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9.999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  <a:r>
              <a:rPr lang="en-US" altLang="en-US" sz="2400" dirty="0">
                <a:latin typeface="Book Antiqua" panose="02040602050305030304" pitchFamily="18" charset="0"/>
              </a:rPr>
              <a:t> + 1.610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Align</a:t>
            </a:r>
            <a:r>
              <a:rPr lang="en-US" altLang="en-US" sz="2800" dirty="0">
                <a:latin typeface="Book Antiqua" panose="02040602050305030304" pitchFamily="18" charset="0"/>
              </a:rPr>
              <a:t>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9.999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  <a:r>
              <a:rPr lang="en-US" altLang="en-US" sz="2400" dirty="0">
                <a:latin typeface="Book Antiqua" panose="02040602050305030304" pitchFamily="18" charset="0"/>
              </a:rPr>
              <a:t> + 0.016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Add</a:t>
            </a:r>
            <a:r>
              <a:rPr lang="en-US" altLang="en-US" sz="2800" dirty="0">
                <a:latin typeface="Book Antiqua" panose="02040602050305030304" pitchFamily="18" charset="0"/>
              </a:rPr>
              <a:t>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9.999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  <a:r>
              <a:rPr lang="en-US" altLang="en-US" sz="2400" dirty="0">
                <a:latin typeface="Book Antiqua" panose="02040602050305030304" pitchFamily="18" charset="0"/>
              </a:rPr>
              <a:t> + 0.016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  <a:r>
              <a:rPr lang="en-US" altLang="en-US" sz="2400" dirty="0">
                <a:latin typeface="Book Antiqua" panose="02040602050305030304" pitchFamily="18" charset="0"/>
              </a:rPr>
              <a:t> = </a:t>
            </a: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10.015</a:t>
            </a:r>
            <a:r>
              <a:rPr lang="en-US" altLang="en-US" sz="2400" dirty="0">
                <a:latin typeface="Book Antiqua" panose="02040602050305030304" pitchFamily="18" charset="0"/>
              </a:rPr>
              <a:t>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1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</a:t>
            </a:r>
            <a:r>
              <a:rPr lang="en-US" altLang="en-US" sz="2800" dirty="0">
                <a:latin typeface="Book Antiqua" panose="02040602050305030304" pitchFamily="18" charset="0"/>
              </a:rPr>
              <a:t>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1.0015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2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latin typeface="Book Antiqua" panose="02040602050305030304" pitchFamily="18" charset="0"/>
              </a:rPr>
              <a:t> </a:t>
            </a: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Round</a:t>
            </a:r>
            <a:r>
              <a:rPr lang="en-US" altLang="en-US" sz="2800" dirty="0">
                <a:latin typeface="Book Antiqua" panose="02040602050305030304" pitchFamily="18" charset="0"/>
              </a:rPr>
              <a:t>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1.002 × 10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256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Overflow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occurs when the result from an operation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cannot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be represented with the available hardware, in this case a 64-bit word.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When adding operands with different signs, overflow </a:t>
            </a:r>
            <a:r>
              <a:rPr lang="en-CA" dirty="0">
                <a:solidFill>
                  <a:srgbClr val="222222"/>
                </a:solidFill>
                <a:latin typeface="Book Antiqua" panose="02040602050305030304" pitchFamily="18" charset="0"/>
              </a:rPr>
              <a:t>cannot occur.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how do we detect overflow when it does occur?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When an overflow occurs, the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sign bit is set with the value of the result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instead of the proper sign of the result.</a:t>
            </a:r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Addition and Subtraction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65F483-8C49-4B7F-940D-A0150017A0CE}"/>
              </a:ext>
            </a:extLst>
          </p:cNvPr>
          <p:cNvGrpSpPr/>
          <p:nvPr/>
        </p:nvGrpSpPr>
        <p:grpSpPr>
          <a:xfrm>
            <a:off x="326571" y="3964688"/>
            <a:ext cx="6956981" cy="2309112"/>
            <a:chOff x="3127602" y="4091689"/>
            <a:chExt cx="6140121" cy="194869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52D9FC-404B-4C71-9DC4-8CF6BD1D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-20000" contrast="40000"/>
            </a:blip>
            <a:stretch>
              <a:fillRect/>
            </a:stretch>
          </p:blipFill>
          <p:spPr>
            <a:xfrm>
              <a:off x="3686588" y="4485905"/>
              <a:ext cx="5581135" cy="155448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1DC158-4090-408E-AD8F-FE9A606C86B6}"/>
                </a:ext>
              </a:extLst>
            </p:cNvPr>
            <p:cNvSpPr txBox="1"/>
            <p:nvPr/>
          </p:nvSpPr>
          <p:spPr>
            <a:xfrm>
              <a:off x="3127602" y="4091689"/>
              <a:ext cx="60960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222222"/>
                  </a:solidFill>
                  <a:latin typeface="Book Antiqua" panose="02040602050305030304" pitchFamily="18" charset="0"/>
                </a:rPr>
                <a:t>Overflow conditions for addition and subtraction</a:t>
              </a:r>
              <a:endParaRPr lang="en-CA" sz="2000" dirty="0">
                <a:solidFill>
                  <a:srgbClr val="222222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41109DE-3AA1-4577-942F-84BDA06DC05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7442756" y="4058624"/>
            <a:ext cx="4087753" cy="2103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4714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Addition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Now consider a 4-digit </a:t>
            </a:r>
            <a:r>
              <a:rPr lang="en-US" altLang="en-US" sz="2800" dirty="0">
                <a:solidFill>
                  <a:srgbClr val="0070C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binary</a:t>
            </a:r>
            <a:r>
              <a:rPr lang="en-US" altLang="en-US" sz="2800" dirty="0">
                <a:latin typeface="Book Antiqua" panose="02040602050305030304" pitchFamily="18" charset="0"/>
              </a:rPr>
              <a:t>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  <a:r>
              <a:rPr lang="en-US" altLang="en-US" sz="2400" dirty="0">
                <a:latin typeface="Book Antiqua" panose="02040602050305030304" pitchFamily="18" charset="0"/>
              </a:rPr>
              <a:t> + –1.110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–2</a:t>
            </a:r>
            <a:r>
              <a:rPr lang="en-US" altLang="en-US" sz="2400" dirty="0">
                <a:latin typeface="Book Antiqua" panose="02040602050305030304" pitchFamily="18" charset="0"/>
              </a:rPr>
              <a:t> (0.5 + –0.4375)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Align</a:t>
            </a:r>
            <a:r>
              <a:rPr lang="en-US" altLang="en-US" sz="2800" dirty="0">
                <a:latin typeface="Book Antiqua" panose="02040602050305030304" pitchFamily="18" charset="0"/>
              </a:rPr>
              <a:t>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  <a:r>
              <a:rPr lang="en-US" altLang="en-US" sz="2400" dirty="0">
                <a:latin typeface="Book Antiqua" panose="02040602050305030304" pitchFamily="18" charset="0"/>
              </a:rPr>
              <a:t> + –0.111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Add</a:t>
            </a:r>
            <a:r>
              <a:rPr lang="en-US" altLang="en-US" sz="2800" dirty="0">
                <a:latin typeface="Book Antiqua" panose="02040602050305030304" pitchFamily="18" charset="0"/>
              </a:rPr>
              <a:t>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  <a:r>
              <a:rPr lang="en-US" altLang="en-US" sz="2400" dirty="0">
                <a:latin typeface="Book Antiqua" panose="02040602050305030304" pitchFamily="18" charset="0"/>
              </a:rPr>
              <a:t> + –0.111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baseline="30000" dirty="0">
                <a:latin typeface="Book Antiqua" panose="02040602050305030304" pitchFamily="18" charset="0"/>
              </a:rPr>
              <a:t>–1</a:t>
            </a:r>
            <a:r>
              <a:rPr lang="en-US" altLang="en-US" sz="2400" dirty="0">
                <a:latin typeface="Book Antiqua" panose="02040602050305030304" pitchFamily="18" charset="0"/>
              </a:rPr>
              <a:t> = 0.001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–1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</a:t>
            </a:r>
            <a:r>
              <a:rPr lang="en-US" altLang="en-US" sz="2800" dirty="0">
                <a:latin typeface="Book Antiqua" panose="02040602050305030304" pitchFamily="18" charset="0"/>
              </a:rPr>
              <a:t>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–4</a:t>
            </a:r>
            <a:r>
              <a:rPr lang="en-US" altLang="en-US" sz="2400" dirty="0">
                <a:latin typeface="Book Antiqua" panose="02040602050305030304" pitchFamily="18" charset="0"/>
              </a:rPr>
              <a:t>, with no over/underflow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Round</a:t>
            </a:r>
            <a:r>
              <a:rPr lang="en-US" altLang="en-US" sz="2800" dirty="0">
                <a:latin typeface="Book Antiqua" panose="02040602050305030304" pitchFamily="18" charset="0"/>
              </a:rPr>
              <a:t>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1.000</a:t>
            </a:r>
            <a:r>
              <a:rPr lang="en-US" alt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400" dirty="0">
                <a:latin typeface="Book Antiqua" panose="02040602050305030304" pitchFamily="18" charset="0"/>
              </a:rPr>
              <a:t> × 2</a:t>
            </a:r>
            <a:r>
              <a:rPr lang="en-US" altLang="en-US" sz="2400" baseline="30000" dirty="0">
                <a:latin typeface="Book Antiqua" panose="02040602050305030304" pitchFamily="18" charset="0"/>
              </a:rPr>
              <a:t>–4</a:t>
            </a:r>
            <a:r>
              <a:rPr lang="en-US" altLang="en-US" sz="2400" dirty="0">
                <a:latin typeface="Book Antiqua" panose="02040602050305030304" pitchFamily="18" charset="0"/>
              </a:rPr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2867986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Addition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4BCD0-1FA0-413C-8C80-6C8A2E3E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564452" y="0"/>
            <a:ext cx="3770606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Adder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Much more 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complex</a:t>
            </a:r>
            <a:r>
              <a:rPr lang="en-US" altLang="en-US" dirty="0">
                <a:latin typeface="Book Antiqua" panose="02040602050305030304" pitchFamily="18" charset="0"/>
              </a:rPr>
              <a:t> than integer adder</a:t>
            </a:r>
          </a:p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Doing it in one clock cycle would take too long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Much 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longer</a:t>
            </a:r>
            <a:r>
              <a:rPr lang="en-US" altLang="en-US" dirty="0">
                <a:latin typeface="Book Antiqua" panose="02040602050305030304" pitchFamily="18" charset="0"/>
              </a:rPr>
              <a:t> than integer operations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Slower clock would penalize all instructions</a:t>
            </a:r>
          </a:p>
          <a:p>
            <a:pPr eaLnBrk="1" hangingPunct="1"/>
            <a:r>
              <a:rPr lang="en-US" altLang="en-US" dirty="0">
                <a:latin typeface="Book Antiqua" panose="02040602050305030304" pitchFamily="18" charset="0"/>
              </a:rPr>
              <a:t>FP adder usually takes several cycles</a:t>
            </a:r>
          </a:p>
          <a:p>
            <a:pPr lvl="1" eaLnBrk="1" hangingPunct="1"/>
            <a:r>
              <a:rPr lang="en-US" altLang="en-US" dirty="0">
                <a:latin typeface="Book Antiqua" panose="02040602050305030304" pitchFamily="18" charset="0"/>
              </a:rPr>
              <a:t>Can be pipelined</a:t>
            </a:r>
            <a:endParaRPr lang="en-AU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62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Adder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8" name="Picture 14" descr="f03-16-P374493">
            <a:extLst>
              <a:ext uri="{FF2B5EF4-FFF2-40B4-BE49-F238E27FC236}">
                <a16:creationId xmlns:a16="http://schemas.microsoft.com/office/drawing/2014/main" id="{AB2B34F7-731E-4314-B8EE-024D68F92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058" y="1268413"/>
            <a:ext cx="5214937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7FBC8B42-FABF-40F0-B64C-8BC96A4CD3BF}"/>
              </a:ext>
            </a:extLst>
          </p:cNvPr>
          <p:cNvSpPr>
            <a:spLocks/>
          </p:cNvSpPr>
          <p:nvPr/>
        </p:nvSpPr>
        <p:spPr bwMode="auto">
          <a:xfrm>
            <a:off x="7870170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2D220948-530C-47A3-8A0F-1667DFBDAD61}"/>
              </a:ext>
            </a:extLst>
          </p:cNvPr>
          <p:cNvSpPr>
            <a:spLocks/>
          </p:cNvSpPr>
          <p:nvPr/>
        </p:nvSpPr>
        <p:spPr bwMode="auto">
          <a:xfrm>
            <a:off x="7870170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F982EDB-2A9B-47F7-A062-5694B7117680}"/>
              </a:ext>
            </a:extLst>
          </p:cNvPr>
          <p:cNvSpPr>
            <a:spLocks/>
          </p:cNvSpPr>
          <p:nvPr/>
        </p:nvSpPr>
        <p:spPr bwMode="auto">
          <a:xfrm>
            <a:off x="7870170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DA80DF1D-B1A8-43F0-9AC3-300B2C7A69B1}"/>
              </a:ext>
            </a:extLst>
          </p:cNvPr>
          <p:cNvSpPr>
            <a:spLocks/>
          </p:cNvSpPr>
          <p:nvPr/>
        </p:nvSpPr>
        <p:spPr bwMode="auto">
          <a:xfrm>
            <a:off x="7870170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45458D7B-9592-48BE-8C61-19F19AA3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095" y="2568575"/>
            <a:ext cx="78105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1</a:t>
            </a:r>
            <a:endParaRPr lang="en-AU" altLang="en-US" sz="1600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03215873-680B-410A-A860-87D83006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095" y="3937000"/>
            <a:ext cx="78105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2</a:t>
            </a:r>
            <a:endParaRPr lang="en-AU" altLang="en-US" sz="1600" dirty="0"/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5DD829B9-52ED-4B40-BD8D-88CBDC74F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095" y="4873625"/>
            <a:ext cx="78105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Step 3</a:t>
            </a:r>
            <a:endParaRPr lang="en-AU" altLang="en-US" sz="1600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98A8E0FE-18B1-41F7-8453-6BCC629A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095" y="5521325"/>
            <a:ext cx="78105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Step 4</a:t>
            </a:r>
            <a:endParaRPr lang="en-AU" altLang="en-US" sz="1600" dirty="0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15EC7833-D30F-4775-898E-3212060C53C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022695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09726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Consider a 4-digit </a:t>
            </a:r>
            <a:r>
              <a:rPr lang="en-US" altLang="en-US" sz="2400" dirty="0">
                <a:solidFill>
                  <a:srgbClr val="0070C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decimal</a:t>
            </a:r>
            <a:r>
              <a:rPr lang="en-US" altLang="en-US" sz="2400" dirty="0">
                <a:latin typeface="Book Antiqua" panose="02040602050305030304" pitchFamily="18" charset="0"/>
              </a:rPr>
              <a:t>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1.110 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10</a:t>
            </a:r>
            <a:r>
              <a:rPr lang="en-US" altLang="en-US" sz="2000" dirty="0">
                <a:latin typeface="Book Antiqua" panose="02040602050305030304" pitchFamily="18" charset="0"/>
              </a:rPr>
              <a:t> × 9.200 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–5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Add</a:t>
            </a:r>
            <a:r>
              <a:rPr lang="en-US" altLang="en-US" sz="2400" dirty="0">
                <a:latin typeface="Book Antiqua" panose="02040602050305030304" pitchFamily="18" charset="0"/>
              </a:rPr>
              <a:t>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For biased exponents, subtract bias from sum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New exponent = 10 + –5 = 5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Multiply</a:t>
            </a:r>
            <a:r>
              <a:rPr lang="en-US" altLang="en-US" sz="2400" dirty="0">
                <a:latin typeface="Book Antiqua" panose="02040602050305030304" pitchFamily="18" charset="0"/>
              </a:rPr>
              <a:t>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1.110 × 9.200 = 10.212  </a:t>
            </a:r>
            <a:r>
              <a:rPr lang="en-US" altLang="en-US" sz="2000" dirty="0">
                <a:latin typeface="Book Antiqua" panose="02040602050305030304" pitchFamily="18" charset="0"/>
                <a:sym typeface="Symbol" panose="05050102010706020507" pitchFamily="18" charset="2"/>
              </a:rPr>
              <a:t>  10.212 </a:t>
            </a:r>
            <a:r>
              <a:rPr lang="en-US" altLang="en-US" sz="2000" dirty="0">
                <a:latin typeface="Book Antiqua" panose="02040602050305030304" pitchFamily="18" charset="0"/>
              </a:rPr>
              <a:t>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5</a:t>
            </a:r>
            <a:endParaRPr lang="en-US" altLang="en-US" sz="2000" baseline="30000" dirty="0">
              <a:latin typeface="Book Antiqua" panose="0204060205030503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</a:t>
            </a:r>
            <a:r>
              <a:rPr lang="en-US" altLang="en-US" sz="2400" dirty="0">
                <a:latin typeface="Book Antiqua" panose="02040602050305030304" pitchFamily="18" charset="0"/>
              </a:rPr>
              <a:t>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1.0212 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6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Round</a:t>
            </a:r>
            <a:r>
              <a:rPr lang="en-US" altLang="en-US" sz="2400" dirty="0">
                <a:latin typeface="Book Antiqua" panose="02040602050305030304" pitchFamily="18" charset="0"/>
              </a:rPr>
              <a:t>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1.021 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6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Determine</a:t>
            </a:r>
            <a:r>
              <a:rPr lang="en-US" altLang="en-US" sz="2400" dirty="0">
                <a:latin typeface="Book Antiqua" panose="02040602050305030304" pitchFamily="18" charset="0"/>
              </a:rPr>
              <a:t> sign of result from signs of operands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+1.021 × 10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0628406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Now consider a 4-digit </a:t>
            </a:r>
            <a:r>
              <a:rPr lang="en-US" altLang="en-US" sz="2400" dirty="0">
                <a:solidFill>
                  <a:srgbClr val="0070C0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binary</a:t>
            </a:r>
            <a:r>
              <a:rPr lang="en-US" altLang="en-US" sz="2400" dirty="0">
                <a:latin typeface="Book Antiqua" panose="02040602050305030304" pitchFamily="18" charset="0"/>
              </a:rPr>
              <a:t>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1.000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–1</a:t>
            </a:r>
            <a:r>
              <a:rPr lang="en-US" altLang="en-US" sz="2000" dirty="0">
                <a:latin typeface="Book Antiqua" panose="02040602050305030304" pitchFamily="18" charset="0"/>
              </a:rPr>
              <a:t> × –1.110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–2</a:t>
            </a:r>
            <a:r>
              <a:rPr lang="en-US" altLang="en-US" sz="2000" dirty="0">
                <a:latin typeface="Book Antiqua" panose="02040602050305030304" pitchFamily="18" charset="0"/>
              </a:rPr>
              <a:t> (0.5 × –0.4375)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Add</a:t>
            </a:r>
            <a:r>
              <a:rPr lang="en-US" altLang="en-US" sz="2400" dirty="0">
                <a:latin typeface="Book Antiqua" panose="02040602050305030304" pitchFamily="18" charset="0"/>
              </a:rPr>
              <a:t>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Biased: (–1 + 127) + (–2 + 127) = –3 + 254 – 127 = –3 + 127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Multiply</a:t>
            </a:r>
            <a:r>
              <a:rPr lang="en-US" altLang="en-US" sz="2400" dirty="0">
                <a:latin typeface="Book Antiqua" panose="02040602050305030304" pitchFamily="18" charset="0"/>
              </a:rPr>
              <a:t>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1.000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= 1.1102  </a:t>
            </a:r>
            <a:r>
              <a:rPr lang="en-US" altLang="en-US" sz="2000" dirty="0">
                <a:latin typeface="Book Antiqua" panose="02040602050305030304" pitchFamily="18" charset="0"/>
                <a:sym typeface="Symbol" panose="05050102010706020507" pitchFamily="18" charset="2"/>
              </a:rPr>
              <a:t>  </a:t>
            </a:r>
            <a:r>
              <a:rPr lang="en-US" altLang="en-US" sz="2000" dirty="0">
                <a:latin typeface="Book Antiqua" panose="02040602050305030304" pitchFamily="18" charset="0"/>
              </a:rPr>
              <a:t>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–3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Normalize</a:t>
            </a:r>
            <a:r>
              <a:rPr lang="en-US" altLang="en-US" sz="2400" dirty="0">
                <a:latin typeface="Book Antiqua" panose="02040602050305030304" pitchFamily="18" charset="0"/>
              </a:rPr>
              <a:t>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–3</a:t>
            </a:r>
            <a:r>
              <a:rPr lang="en-US" altLang="en-US" sz="2000" dirty="0">
                <a:latin typeface="Book Antiqua" panose="02040602050305030304" pitchFamily="18" charset="0"/>
              </a:rPr>
              <a:t> (no change) with no over/underflow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latin typeface="Book Antiqua" panose="02040602050305030304" pitchFamily="18" charset="0"/>
              </a:rPr>
              <a:t>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–3</a:t>
            </a:r>
            <a:r>
              <a:rPr lang="en-US" altLang="en-US" sz="2000" dirty="0">
                <a:latin typeface="Book Antiqua" panose="02040602050305030304" pitchFamily="18" charset="0"/>
              </a:rPr>
              <a:t> (no change)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latin typeface="Book Antiqua" panose="02040602050305030304" pitchFamily="18" charset="0"/>
              </a:rPr>
              <a:t>Determine sign: +</a:t>
            </a:r>
            <a:r>
              <a:rPr lang="en-US" altLang="en-US" sz="2400" dirty="0" err="1">
                <a:latin typeface="Book Antiqua" panose="02040602050305030304" pitchFamily="18" charset="0"/>
              </a:rPr>
              <a:t>ve</a:t>
            </a:r>
            <a:r>
              <a:rPr lang="en-US" altLang="en-US" sz="2400" dirty="0">
                <a:latin typeface="Book Antiqua" panose="02040602050305030304" pitchFamily="18" charset="0"/>
              </a:rPr>
              <a:t> × –</a:t>
            </a:r>
            <a:r>
              <a:rPr lang="en-US" altLang="en-US" sz="2400" dirty="0" err="1">
                <a:latin typeface="Book Antiqua" panose="02040602050305030304" pitchFamily="18" charset="0"/>
              </a:rPr>
              <a:t>ve</a:t>
            </a:r>
            <a:r>
              <a:rPr lang="en-US" altLang="en-US" sz="2400" dirty="0">
                <a:latin typeface="Book Antiqua" panose="02040602050305030304" pitchFamily="18" charset="0"/>
              </a:rPr>
              <a:t> </a:t>
            </a:r>
            <a:r>
              <a:rPr lang="en-US" altLang="en-US" sz="2400" dirty="0">
                <a:latin typeface="Book Antiqua" panose="02040602050305030304" pitchFamily="18" charset="0"/>
                <a:sym typeface="Symbol" panose="05050102010706020507" pitchFamily="18" charset="2"/>
              </a:rPr>
              <a:t> </a:t>
            </a:r>
            <a:r>
              <a:rPr lang="en-US" altLang="en-US" sz="2400" dirty="0">
                <a:latin typeface="Book Antiqua" panose="02040602050305030304" pitchFamily="18" charset="0"/>
              </a:rPr>
              <a:t>–</a:t>
            </a:r>
            <a:r>
              <a:rPr lang="en-US" altLang="en-US" sz="2400" dirty="0" err="1">
                <a:latin typeface="Book Antiqua" panose="02040602050305030304" pitchFamily="18" charset="0"/>
              </a:rPr>
              <a:t>ve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–1.110</a:t>
            </a:r>
            <a:r>
              <a:rPr lang="en-US" altLang="en-US" sz="2000" baseline="-25000" dirty="0">
                <a:latin typeface="Book Antiqua" panose="02040602050305030304" pitchFamily="18" charset="0"/>
              </a:rPr>
              <a:t>2</a:t>
            </a:r>
            <a:r>
              <a:rPr lang="en-US" altLang="en-US" sz="2000" dirty="0">
                <a:latin typeface="Book Antiqua" panose="02040602050305030304" pitchFamily="18" charset="0"/>
              </a:rPr>
              <a:t> × 2</a:t>
            </a:r>
            <a:r>
              <a:rPr lang="en-US" altLang="en-US" sz="2000" baseline="30000" dirty="0">
                <a:latin typeface="Book Antiqua" panose="02040602050305030304" pitchFamily="18" charset="0"/>
              </a:rPr>
              <a:t>–3</a:t>
            </a:r>
            <a:r>
              <a:rPr lang="en-US" altLang="en-US" sz="2000" dirty="0">
                <a:latin typeface="Book Antiqua" panose="02040602050305030304" pitchFamily="18" charset="0"/>
              </a:rPr>
              <a:t>  = –0.21875</a:t>
            </a:r>
          </a:p>
        </p:txBody>
      </p:sp>
    </p:spTree>
    <p:extLst>
      <p:ext uri="{BB962C8B-B14F-4D97-AF65-F5344CB8AC3E}">
        <p14:creationId xmlns:p14="http://schemas.microsoft.com/office/powerpoint/2010/main" val="27457600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Floating-Point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2823A-536C-45A4-8832-54D9D3EE4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7480" r="6889"/>
          <a:stretch/>
        </p:blipFill>
        <p:spPr>
          <a:xfrm>
            <a:off x="7245669" y="70014"/>
            <a:ext cx="3113747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960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Arithmetic Hardware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But uses a </a:t>
            </a:r>
            <a:r>
              <a:rPr lang="en-US" alt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multiplier</a:t>
            </a:r>
            <a:r>
              <a:rPr lang="en-US" altLang="en-US" dirty="0">
                <a:latin typeface="Book Antiqua" panose="02040602050305030304" pitchFamily="18" charset="0"/>
              </a:rPr>
              <a:t> for significands instead of an </a:t>
            </a:r>
            <a:r>
              <a:rPr lang="en-US" alt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adder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FP </a:t>
            </a:r>
            <a:r>
              <a:rPr lang="en-US" altLang="en-US" dirty="0">
                <a:latin typeface="Book Antiqua" panose="02040602050305030304" pitchFamily="18" charset="0"/>
                <a:sym typeface="Symbol" panose="05050102010706020507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Can be pipelined</a:t>
            </a:r>
            <a:endParaRPr lang="en-AU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6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A129FE-6CAA-4D80-8ED2-D286101AA9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7681" t="11604" r="4522" b="25793"/>
          <a:stretch/>
        </p:blipFill>
        <p:spPr>
          <a:xfrm>
            <a:off x="3129699" y="365125"/>
            <a:ext cx="7994880" cy="64922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Instructions in RISC-V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99246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Instructions in RISC-V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59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Separate FP registers: f0, …, 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double-precision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single-precision values stored in the lower 32 bits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FP </a:t>
            </a: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instructions</a:t>
            </a:r>
            <a:r>
              <a:rPr lang="en-US" altLang="en-US" sz="2800" dirty="0">
                <a:latin typeface="Book Antiqua" panose="02040602050305030304" pitchFamily="18" charset="0"/>
              </a:rPr>
              <a:t> operate only on FP </a:t>
            </a: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flw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fld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fsw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fsd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en-AU" alt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07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0070C0"/>
                </a:solidFill>
                <a:latin typeface="Book Antiqua" panose="02040602050305030304" pitchFamily="18" charset="0"/>
              </a:rPr>
              <a:t>Unsigned</a:t>
            </a:r>
            <a:r>
              <a:rPr lang="en-CA" dirty="0">
                <a:solidFill>
                  <a:srgbClr val="222222"/>
                </a:solidFill>
                <a:latin typeface="Book Antiqua" panose="02040602050305030304" pitchFamily="18" charset="0"/>
              </a:rPr>
              <a:t> integers are 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commonly used for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memory addresses 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where overflows are ignored.</a:t>
            </a:r>
          </a:p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The computer designer must decide how to handle arithmetic overflows. </a:t>
            </a:r>
          </a:p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Some languages, like C and Java, ignore integer overflow.</a:t>
            </a:r>
          </a:p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languages like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Ada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and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Fortran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require that the program be notified. </a:t>
            </a:r>
          </a:p>
          <a:p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The programmer or the programming environment must then decide what to do when an overflow occurs.</a:t>
            </a:r>
            <a:endParaRPr lang="en-CA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Addition and Subtraction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</p:spTree>
    <p:extLst>
      <p:ext uri="{BB962C8B-B14F-4D97-AF65-F5344CB8AC3E}">
        <p14:creationId xmlns:p14="http://schemas.microsoft.com/office/powerpoint/2010/main" val="8514016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Instructions in RISC-V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Single</a:t>
            </a:r>
            <a:r>
              <a:rPr lang="en-US" altLang="en-US" sz="2800" dirty="0">
                <a:latin typeface="Book Antiqua" panose="02040602050305030304" pitchFamily="18" charset="0"/>
              </a:rPr>
              <a:t>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fadd.</a:t>
            </a:r>
            <a:r>
              <a:rPr lang="en-US" altLang="en-US" sz="24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fsub.s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fmul.s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fdiv.s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fsqrt.s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e.g., </a:t>
            </a:r>
            <a:r>
              <a:rPr lang="en-US" altLang="en-US" sz="2000" dirty="0" err="1">
                <a:latin typeface="Book Antiqua" panose="02040602050305030304" pitchFamily="18" charset="0"/>
              </a:rPr>
              <a:t>fadds.s</a:t>
            </a:r>
            <a:r>
              <a:rPr lang="en-US" altLang="en-US" sz="2000" dirty="0">
                <a:latin typeface="Book Antiqua" panose="02040602050305030304" pitchFamily="18" charset="0"/>
              </a:rPr>
              <a:t>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Double</a:t>
            </a:r>
            <a:r>
              <a:rPr lang="en-US" altLang="en-US" sz="2800" dirty="0">
                <a:latin typeface="Book Antiqua" panose="02040602050305030304" pitchFamily="18" charset="0"/>
              </a:rPr>
              <a:t>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fadd.</a:t>
            </a:r>
            <a:r>
              <a:rPr lang="en-US" altLang="en-US" sz="24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fsub.d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fmul.d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fdiv.d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fsqrt.d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e.g., </a:t>
            </a:r>
            <a:r>
              <a:rPr lang="en-US" altLang="en-US" sz="2000" dirty="0" err="1">
                <a:latin typeface="Book Antiqua" panose="02040602050305030304" pitchFamily="18" charset="0"/>
              </a:rPr>
              <a:t>fadd.d</a:t>
            </a:r>
            <a:r>
              <a:rPr lang="en-US" altLang="en-US" sz="2000" dirty="0">
                <a:latin typeface="Book Antiqua" panose="02040602050305030304" pitchFamily="18" charset="0"/>
              </a:rPr>
              <a:t> f2, f4, f6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Single- and double-precision comparison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feq.s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flt.s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fle.s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feq.d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flt.d</a:t>
            </a:r>
            <a:r>
              <a:rPr lang="en-US" altLang="en-US" sz="2400" dirty="0">
                <a:latin typeface="Book Antiqua" panose="02040602050305030304" pitchFamily="18" charset="0"/>
              </a:rPr>
              <a:t>, </a:t>
            </a:r>
            <a:r>
              <a:rPr lang="en-US" altLang="en-US" sz="2400" dirty="0" err="1">
                <a:latin typeface="Book Antiqua" panose="02040602050305030304" pitchFamily="18" charset="0"/>
              </a:rPr>
              <a:t>fle.d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Result is 0 or 1 in integer destination register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>
                <a:latin typeface="Book Antiqua" panose="02040602050305030304" pitchFamily="18" charset="0"/>
              </a:rPr>
              <a:t>Use </a:t>
            </a:r>
            <a:r>
              <a:rPr lang="en-US" altLang="en-US" sz="2000" dirty="0" err="1">
                <a:latin typeface="Book Antiqua" panose="02040602050305030304" pitchFamily="18" charset="0"/>
              </a:rPr>
              <a:t>beq</a:t>
            </a:r>
            <a:r>
              <a:rPr lang="en-US" altLang="en-US" sz="2000" dirty="0">
                <a:latin typeface="Book Antiqua" panose="02040602050305030304" pitchFamily="18" charset="0"/>
              </a:rPr>
              <a:t>, </a:t>
            </a:r>
            <a:r>
              <a:rPr lang="en-US" altLang="en-US" sz="2000" dirty="0" err="1">
                <a:latin typeface="Book Antiqua" panose="02040602050305030304" pitchFamily="18" charset="0"/>
              </a:rPr>
              <a:t>bne</a:t>
            </a:r>
            <a:r>
              <a:rPr lang="en-US" altLang="en-US" sz="2000" dirty="0">
                <a:latin typeface="Book Antiqua" panose="02040602050305030304" pitchFamily="18" charset="0"/>
              </a:rPr>
              <a:t> to branch on comparison result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Branch on FP condition code true or false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err="1">
                <a:latin typeface="Book Antiqua" panose="02040602050305030304" pitchFamily="18" charset="0"/>
              </a:rPr>
              <a:t>B.cond</a:t>
            </a:r>
            <a:endParaRPr lang="en-AU" alt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088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Example: °F to °C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Book Antiqua" panose="02040602050305030304" pitchFamily="18" charset="0"/>
              </a:rPr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Book Antiqua" panose="02040602050305030304" pitchFamily="18" charset="0"/>
              </a:rPr>
              <a:t>	float f2c (float </a:t>
            </a:r>
            <a:r>
              <a:rPr lang="en-US" altLang="en-US" sz="2400" dirty="0" err="1">
                <a:latin typeface="Book Antiqua" panose="02040602050305030304" pitchFamily="18" charset="0"/>
              </a:rPr>
              <a:t>fahr</a:t>
            </a:r>
            <a:r>
              <a:rPr lang="en-US" altLang="en-US" sz="2400" dirty="0">
                <a:latin typeface="Book Antiqua" panose="02040602050305030304" pitchFamily="18" charset="0"/>
              </a:rPr>
              <a:t>) {</a:t>
            </a:r>
            <a:br>
              <a:rPr lang="en-US" altLang="en-US" sz="2400" dirty="0">
                <a:latin typeface="Book Antiqua" panose="02040602050305030304" pitchFamily="18" charset="0"/>
              </a:rPr>
            </a:br>
            <a:r>
              <a:rPr lang="en-US" altLang="en-US" sz="2400" dirty="0">
                <a:latin typeface="Book Antiqua" panose="02040602050305030304" pitchFamily="18" charset="0"/>
              </a:rPr>
              <a:t>  return ((5.0/9.0)*(</a:t>
            </a:r>
            <a:r>
              <a:rPr lang="en-US" altLang="en-US" sz="2400" dirty="0" err="1">
                <a:latin typeface="Book Antiqua" panose="02040602050305030304" pitchFamily="18" charset="0"/>
              </a:rPr>
              <a:t>fahr</a:t>
            </a:r>
            <a:r>
              <a:rPr lang="en-US" altLang="en-US" sz="2400" dirty="0">
                <a:latin typeface="Book Antiqua" panose="02040602050305030304" pitchFamily="18" charset="0"/>
              </a:rPr>
              <a:t> - 32.0));</a:t>
            </a:r>
            <a:br>
              <a:rPr lang="en-US" altLang="en-US" sz="2400" dirty="0">
                <a:latin typeface="Book Antiqua" panose="02040602050305030304" pitchFamily="18" charset="0"/>
              </a:rPr>
            </a:br>
            <a:r>
              <a:rPr lang="en-US" altLang="en-US" sz="2400" dirty="0">
                <a:latin typeface="Book Antiqua" panose="0204060205030503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 err="1">
                <a:solidFill>
                  <a:srgbClr val="0070C0"/>
                </a:solidFill>
                <a:latin typeface="Book Antiqua" panose="02040602050305030304" pitchFamily="18" charset="0"/>
              </a:rPr>
              <a:t>fahr</a:t>
            </a:r>
            <a:r>
              <a:rPr lang="en-US" altLang="en-US" sz="2400" dirty="0">
                <a:latin typeface="Book Antiqua" panose="02040602050305030304" pitchFamily="18" charset="0"/>
              </a:rPr>
              <a:t> in </a:t>
            </a: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f10</a:t>
            </a:r>
            <a:r>
              <a:rPr lang="en-US" altLang="en-US" sz="2400" dirty="0">
                <a:latin typeface="Book Antiqua" panose="02040602050305030304" pitchFamily="18" charset="0"/>
              </a:rPr>
              <a:t>, result in </a:t>
            </a:r>
            <a:r>
              <a:rPr lang="en-US" alt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f10</a:t>
            </a:r>
            <a:r>
              <a:rPr lang="en-US" altLang="en-US" sz="2400" dirty="0">
                <a:latin typeface="Book Antiqua" panose="02040602050305030304" pitchFamily="18" charset="0"/>
              </a:rPr>
              <a:t>, literals in global memory space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latin typeface="Book Antiqua" panose="02040602050305030304" pitchFamily="18" charset="0"/>
              </a:rPr>
              <a:t>Compiled 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latin typeface="Book Antiqua" panose="02040602050305030304" pitchFamily="18" charset="0"/>
              </a:rPr>
              <a:t>	</a:t>
            </a:r>
            <a:r>
              <a:rPr lang="en-US" altLang="en-US" sz="1800" dirty="0">
                <a:latin typeface="Book Antiqua" panose="02040602050305030304" pitchFamily="18" charset="0"/>
              </a:rPr>
              <a:t>f2c: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flw</a:t>
            </a:r>
            <a:r>
              <a:rPr lang="en-US" altLang="en-US" sz="1800" dirty="0">
                <a:latin typeface="Book Antiqua" panose="02040602050305030304" pitchFamily="18" charset="0"/>
              </a:rPr>
              <a:t>    f0,const5(x3)  // f0 = 5.0f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flw</a:t>
            </a:r>
            <a:r>
              <a:rPr lang="en-US" altLang="en-US" sz="1800" dirty="0">
                <a:latin typeface="Book Antiqua" panose="02040602050305030304" pitchFamily="18" charset="0"/>
              </a:rPr>
              <a:t>    f1,const9(x3)  // f1 =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fdiv.s</a:t>
            </a:r>
            <a:r>
              <a:rPr lang="en-US" altLang="en-US" sz="1800" dirty="0">
                <a:latin typeface="Book Antiqua" panose="02040602050305030304" pitchFamily="18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Book Antiqua" panose="02040602050305030304" pitchFamily="18" charset="0"/>
              </a:rPr>
              <a:t>f0</a:t>
            </a:r>
            <a:r>
              <a:rPr lang="en-US" altLang="en-US" sz="1800" dirty="0">
                <a:latin typeface="Book Antiqua" panose="02040602050305030304" pitchFamily="18" charset="0"/>
              </a:rPr>
              <a:t>, f0, f1  // f0 = 5.0f / 9.0f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flw</a:t>
            </a:r>
            <a:r>
              <a:rPr lang="en-US" altLang="en-US" sz="1800" dirty="0">
                <a:latin typeface="Book Antiqua" panose="02040602050305030304" pitchFamily="18" charset="0"/>
              </a:rPr>
              <a:t>    f1,const32(x3) // f1 = 32.0f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fsub.s</a:t>
            </a:r>
            <a:r>
              <a:rPr lang="en-US" altLang="en-US" sz="1800" dirty="0">
                <a:latin typeface="Book Antiqua" panose="02040602050305030304" pitchFamily="18" charset="0"/>
              </a:rPr>
              <a:t> </a:t>
            </a:r>
            <a:r>
              <a:rPr lang="en-US" altLang="en-US" sz="1800" dirty="0">
                <a:solidFill>
                  <a:srgbClr val="0070C0"/>
                </a:solidFill>
                <a:latin typeface="Book Antiqua" panose="02040602050305030304" pitchFamily="18" charset="0"/>
              </a:rPr>
              <a:t>f10</a:t>
            </a:r>
            <a:r>
              <a:rPr lang="en-US" altLang="en-US" sz="1800" dirty="0">
                <a:latin typeface="Book Antiqua" panose="02040602050305030304" pitchFamily="18" charset="0"/>
              </a:rPr>
              <a:t>,f10,f1  // f10 = </a:t>
            </a:r>
            <a:r>
              <a:rPr lang="en-US" altLang="en-US" sz="1800" dirty="0" err="1">
                <a:latin typeface="Book Antiqua" panose="02040602050305030304" pitchFamily="18" charset="0"/>
              </a:rPr>
              <a:t>fahr</a:t>
            </a:r>
            <a:r>
              <a:rPr lang="en-US" altLang="en-US" sz="1800" dirty="0">
                <a:latin typeface="Book Antiqua" panose="02040602050305030304" pitchFamily="18" charset="0"/>
              </a:rPr>
              <a:t> – 32.0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fmul.s</a:t>
            </a:r>
            <a:r>
              <a:rPr lang="en-US" altLang="en-US" sz="1800" dirty="0">
                <a:latin typeface="Book Antiqua" panose="02040602050305030304" pitchFamily="18" charset="0"/>
              </a:rPr>
              <a:t> f10,f0,f10  // f10 = (5.0f/9.0f) * (</a:t>
            </a:r>
            <a:r>
              <a:rPr lang="en-US" altLang="en-US" sz="1800" dirty="0" err="1">
                <a:latin typeface="Book Antiqua" panose="02040602050305030304" pitchFamily="18" charset="0"/>
              </a:rPr>
              <a:t>fahr</a:t>
            </a:r>
            <a:r>
              <a:rPr lang="en-US" altLang="en-US" sz="1800" dirty="0">
                <a:latin typeface="Book Antiqua" panose="02040602050305030304" pitchFamily="18" charset="0"/>
              </a:rPr>
              <a:t>–32.0f)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1800" dirty="0">
                <a:latin typeface="Book Antiqua" panose="02040602050305030304" pitchFamily="18" charset="0"/>
              </a:rPr>
              <a:t>    </a:t>
            </a:r>
            <a:r>
              <a:rPr lang="en-US" altLang="en-US" sz="1800" dirty="0" err="1">
                <a:latin typeface="Book Antiqua" panose="02040602050305030304" pitchFamily="18" charset="0"/>
              </a:rPr>
              <a:t>jalr</a:t>
            </a:r>
            <a:r>
              <a:rPr lang="en-US" altLang="en-US" sz="1800" dirty="0">
                <a:latin typeface="Book Antiqua" panose="02040602050305030304" pitchFamily="18" charset="0"/>
              </a:rPr>
              <a:t>   x0,0(x1)    // return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62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Example: Array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Lucida Console" panose="020B0609040504020204" pitchFamily="49" charset="0"/>
              </a:rPr>
              <a:t>C = C + A </a:t>
            </a:r>
            <a:r>
              <a:rPr lang="en-US" altLang="en-US" sz="2800" dirty="0">
                <a:latin typeface="Lucida Console" panose="020B0609040504020204" pitchFamily="49" charset="0"/>
                <a:cs typeface="Arial" panose="020B0604020202020204" pitchFamily="34" charset="0"/>
              </a:rPr>
              <a:t>×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Lucida Console" panose="020B0609040504020204" pitchFamily="49" charset="0"/>
                <a:cs typeface="Arial" panose="020B0604020202020204" pitchFamily="34" charset="0"/>
              </a:rPr>
              <a:t>All 32 × 32 matrices, 64-bit double-precision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Lucida Console" panose="020B0609040504020204" pitchFamily="49" charset="0"/>
              </a:rPr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nb-NO" altLang="en-US" sz="2400" dirty="0">
                <a:latin typeface="Lucida Console" panose="020B0609040504020204" pitchFamily="49" charset="0"/>
              </a:rPr>
              <a:t>void mm (double </a:t>
            </a:r>
            <a:r>
              <a:rPr lang="nb-NO" alt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c</a:t>
            </a:r>
            <a:r>
              <a:rPr lang="nb-NO" altLang="en-US" sz="2400" dirty="0">
                <a:latin typeface="Lucida Console" panose="020B0609040504020204" pitchFamily="49" charset="0"/>
              </a:rPr>
              <a:t>[][],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       double </a:t>
            </a:r>
            <a:r>
              <a:rPr lang="nb-NO" alt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a</a:t>
            </a:r>
            <a:r>
              <a:rPr lang="nb-NO" altLang="en-US" sz="2400" dirty="0">
                <a:latin typeface="Lucida Console" panose="020B0609040504020204" pitchFamily="49" charset="0"/>
              </a:rPr>
              <a:t>[][], double </a:t>
            </a:r>
            <a:r>
              <a:rPr lang="nb-NO" altLang="en-US" sz="2400" dirty="0">
                <a:solidFill>
                  <a:srgbClr val="0070C0"/>
                </a:solidFill>
                <a:latin typeface="Lucida Console" panose="020B0609040504020204" pitchFamily="49" charset="0"/>
              </a:rPr>
              <a:t>b</a:t>
            </a:r>
            <a:r>
              <a:rPr lang="nb-NO" altLang="en-US" sz="2400" dirty="0">
                <a:latin typeface="Lucida Console" panose="020B0609040504020204" pitchFamily="49" charset="0"/>
              </a:rPr>
              <a:t>[][]) {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size_t i, j, k;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for (i = 0; i &lt; 32; i = i + 1)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  for (j = 0; j &lt; 32; j = j + 1)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    for (k = 0; k &lt; 32; k = k + 1)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      c[i][j] = c[i][j]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                  + a[i][k] * b[k][j];</a:t>
            </a:r>
            <a:br>
              <a:rPr lang="nb-NO" altLang="en-US" sz="2400" dirty="0">
                <a:latin typeface="Lucida Console" panose="020B0609040504020204" pitchFamily="49" charset="0"/>
              </a:rPr>
            </a:br>
            <a:r>
              <a:rPr lang="nb-NO" altLang="en-US" sz="2400" dirty="0">
                <a:latin typeface="Lucida Console" panose="020B0609040504020204" pitchFamily="49" charset="0"/>
              </a:rPr>
              <a:t>}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Lucida Console" panose="020B0609040504020204" pitchFamily="49" charset="0"/>
              </a:rPr>
              <a:t>Addresses of c, a, b in x10, x11, x12, and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i</a:t>
            </a:r>
            <a:r>
              <a:rPr lang="en-US" altLang="en-US" sz="2400" dirty="0">
                <a:latin typeface="Lucida Console" panose="020B0609040504020204" pitchFamily="49" charset="0"/>
              </a:rPr>
              <a:t>, j, k in x5, x6, x7</a:t>
            </a:r>
          </a:p>
        </p:txBody>
      </p:sp>
    </p:spTree>
    <p:extLst>
      <p:ext uri="{BB962C8B-B14F-4D97-AF65-F5344CB8AC3E}">
        <p14:creationId xmlns:p14="http://schemas.microsoft.com/office/powerpoint/2010/main" val="14030247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Example: Array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63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RISC-V code: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3200" dirty="0">
                <a:latin typeface="Lucida Console" panose="020B0609040504020204" pitchFamily="49" charset="0"/>
              </a:rPr>
              <a:t>    </a:t>
            </a:r>
            <a:r>
              <a:rPr lang="en-AU" altLang="en-US" sz="3200" dirty="0">
                <a:latin typeface="Lucida Console" panose="020B0609040504020204" pitchFamily="49" charset="0"/>
              </a:rPr>
              <a:t>mm:...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3200" dirty="0">
                <a:latin typeface="Lucida Console" panose="020B0609040504020204" pitchFamily="49" charset="0"/>
              </a:rPr>
              <a:t>		</a:t>
            </a:r>
            <a:r>
              <a:rPr lang="en-AU" altLang="en-US" sz="2800" dirty="0">
                <a:latin typeface="Lucida Console" panose="020B0609040504020204" pitchFamily="49" charset="0"/>
              </a:rPr>
              <a:t> li    x28,32       // x28 = 32 (row size/loop end)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       li    x5,0         // </a:t>
            </a:r>
            <a:r>
              <a:rPr lang="en-AU" altLang="en-US" sz="2800" dirty="0" err="1">
                <a:latin typeface="Lucida Console" panose="020B0609040504020204" pitchFamily="49" charset="0"/>
              </a:rPr>
              <a:t>i</a:t>
            </a:r>
            <a:r>
              <a:rPr lang="en-AU" altLang="en-US" sz="2800" dirty="0"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L1:    li    x6,0         // j = 0; initialize 2nd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L2:    li    x7,0         // k = 0; initialize 3rd for loop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		 </a:t>
            </a:r>
            <a:r>
              <a:rPr lang="en-US" altLang="en-US" sz="28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800" dirty="0">
                <a:latin typeface="Lucida Console" panose="020B0609040504020204" pitchFamily="49" charset="0"/>
              </a:rPr>
              <a:t>  x30,x5,5     // x30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* 2**5 (size of row of c)</a:t>
            </a:r>
            <a:endParaRPr lang="en-AU" altLang="en-US" sz="28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		 </a:t>
            </a:r>
            <a:r>
              <a:rPr lang="en-US" altLang="en-US" sz="2800" dirty="0">
                <a:latin typeface="Lucida Console" panose="020B0609040504020204" pitchFamily="49" charset="0"/>
              </a:rPr>
              <a:t>add   x30,x30,x6   // x30 = 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 * size(row) + j</a:t>
            </a:r>
            <a:endParaRPr lang="en-AU" altLang="en-US" sz="28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		 </a:t>
            </a:r>
            <a:r>
              <a:rPr lang="en-AU" altLang="en-US" sz="2800" dirty="0" err="1">
                <a:latin typeface="Lucida Console" panose="020B0609040504020204" pitchFamily="49" charset="0"/>
              </a:rPr>
              <a:t>slli</a:t>
            </a:r>
            <a:r>
              <a:rPr lang="en-AU" altLang="en-US" sz="2800" dirty="0">
                <a:latin typeface="Lucida Console" panose="020B0609040504020204" pitchFamily="49" charset="0"/>
              </a:rPr>
              <a:t>  x30,x30,3    // x30 = byte offset of [</a:t>
            </a:r>
            <a:r>
              <a:rPr lang="en-AU" altLang="en-US" sz="2800" dirty="0" err="1">
                <a:latin typeface="Lucida Console" panose="020B0609040504020204" pitchFamily="49" charset="0"/>
              </a:rPr>
              <a:t>i</a:t>
            </a:r>
            <a:r>
              <a:rPr lang="en-AU" altLang="en-US" sz="28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		 </a:t>
            </a:r>
            <a:r>
              <a:rPr lang="en-US" altLang="en-US" sz="2800" dirty="0">
                <a:latin typeface="Lucida Console" panose="020B0609040504020204" pitchFamily="49" charset="0"/>
              </a:rPr>
              <a:t>add   x30,x10,x30  // x30 = byte address of c[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US" altLang="en-US" sz="2800" dirty="0">
                <a:latin typeface="Lucida Console" panose="020B0609040504020204" pitchFamily="49" charset="0"/>
              </a:rPr>
              <a:t>           </a:t>
            </a:r>
            <a:r>
              <a:rPr lang="en-US" altLang="en-US" sz="2800" dirty="0" err="1">
                <a:latin typeface="Lucida Console" panose="020B0609040504020204" pitchFamily="49" charset="0"/>
              </a:rPr>
              <a:t>fld</a:t>
            </a:r>
            <a:r>
              <a:rPr lang="en-US" altLang="en-US" sz="2800" dirty="0">
                <a:latin typeface="Lucida Console" panose="020B0609040504020204" pitchFamily="49" charset="0"/>
              </a:rPr>
              <a:t>   f0,0(x30)    // f0 = c[</a:t>
            </a:r>
            <a:r>
              <a:rPr lang="en-US" altLang="en-US" sz="2800" dirty="0" err="1">
                <a:latin typeface="Lucida Console" panose="020B0609040504020204" pitchFamily="49" charset="0"/>
              </a:rPr>
              <a:t>i</a:t>
            </a:r>
            <a:r>
              <a:rPr lang="en-US" altLang="en-US" sz="2800" dirty="0">
                <a:latin typeface="Lucida Console" panose="020B0609040504020204" pitchFamily="49" charset="0"/>
              </a:rPr>
              <a:t>][j]</a:t>
            </a:r>
            <a:endParaRPr lang="en-AU" altLang="en-US" sz="2800" dirty="0">
              <a:latin typeface="Lucida Console" panose="020B0609040504020204" pitchFamily="49" charset="0"/>
            </a:endParaRP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L3:    </a:t>
            </a:r>
            <a:r>
              <a:rPr lang="en-AU" altLang="en-US" sz="2800" dirty="0" err="1">
                <a:latin typeface="Lucida Console" panose="020B0609040504020204" pitchFamily="49" charset="0"/>
              </a:rPr>
              <a:t>slli</a:t>
            </a:r>
            <a:r>
              <a:rPr lang="en-AU" altLang="en-US" sz="2800" dirty="0">
                <a:latin typeface="Lucida Console" panose="020B0609040504020204" pitchFamily="49" charset="0"/>
              </a:rPr>
              <a:t>  x29,x7,5     // x29 = k * 2**5 (size of row of b)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       add   x29,x29,x6   // x29 = k * size(row) + j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       </a:t>
            </a:r>
            <a:r>
              <a:rPr lang="en-AU" altLang="en-US" sz="2800" dirty="0" err="1">
                <a:latin typeface="Lucida Console" panose="020B0609040504020204" pitchFamily="49" charset="0"/>
              </a:rPr>
              <a:t>slli</a:t>
            </a:r>
            <a:r>
              <a:rPr lang="en-AU" altLang="en-US" sz="2800" dirty="0">
                <a:latin typeface="Lucida Console" panose="020B0609040504020204" pitchFamily="49" charset="0"/>
              </a:rPr>
              <a:t>  x29,x29,3    // x29 = byte offset of 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       add   x29,x12,x29  // x29 = byte address of b[k][j]</a:t>
            </a:r>
          </a:p>
          <a:p>
            <a:pPr marL="746125" indent="-746125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082675" algn="l"/>
              </a:tabLst>
              <a:defRPr/>
            </a:pPr>
            <a:r>
              <a:rPr lang="en-AU" altLang="en-US" sz="2800" dirty="0">
                <a:latin typeface="Lucida Console" panose="020B0609040504020204" pitchFamily="49" charset="0"/>
              </a:rPr>
              <a:t>           </a:t>
            </a:r>
            <a:r>
              <a:rPr lang="en-AU" altLang="en-US" sz="2800" dirty="0" err="1">
                <a:latin typeface="Lucida Console" panose="020B0609040504020204" pitchFamily="49" charset="0"/>
              </a:rPr>
              <a:t>fld</a:t>
            </a:r>
            <a:r>
              <a:rPr lang="en-AU" altLang="en-US" sz="2800" dirty="0">
                <a:latin typeface="Lucida Console" panose="020B0609040504020204" pitchFamily="49" charset="0"/>
              </a:rPr>
              <a:t>   f1,0(x29)    // f1 = b[k][j]</a:t>
            </a:r>
            <a:endParaRPr lang="en-US" altLang="en-US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67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FP Example: Array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64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 fontScale="32500" lnSpcReduction="20000"/>
          </a:bodyPr>
          <a:lstStyle/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Book Antiqua" panose="02040602050305030304" pitchFamily="18" charset="0"/>
              </a:rPr>
              <a:t> </a:t>
            </a:r>
            <a:r>
              <a:rPr lang="en-US" altLang="en-US" sz="4400" dirty="0">
                <a:latin typeface="Lucida Console" panose="020B0609040504020204" pitchFamily="49" charset="0"/>
              </a:rPr>
              <a:t>…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4400" dirty="0">
                <a:latin typeface="Lucida Console" panose="020B0609040504020204" pitchFamily="49" charset="0"/>
              </a:rPr>
              <a:t>   x29,x5,5     // x29 = 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add    x29,x29,x7   // x29 = 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4400" dirty="0">
                <a:latin typeface="Lucida Console" panose="020B0609040504020204" pitchFamily="49" charset="0"/>
              </a:rPr>
              <a:t>   x29,x29,3    // x29 = byte offset of [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add    x29,x11,x29  // x29 = byte address of a[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fld</a:t>
            </a:r>
            <a:r>
              <a:rPr lang="en-US" altLang="en-US" sz="4400" dirty="0">
                <a:latin typeface="Lucida Console" panose="020B0609040504020204" pitchFamily="49" charset="0"/>
              </a:rPr>
              <a:t>    f2,0(x29)    // f2 = a[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][k]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fmul.d</a:t>
            </a:r>
            <a:r>
              <a:rPr lang="en-AU" altLang="en-US" sz="4400" dirty="0">
                <a:latin typeface="Lucida Console" panose="020B0609040504020204" pitchFamily="49" charset="0"/>
              </a:rPr>
              <a:t> f1, f2, f1   // f1 = a[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fadd.d</a:t>
            </a:r>
            <a:r>
              <a:rPr lang="en-AU" altLang="en-US" sz="4400" dirty="0">
                <a:latin typeface="Lucida Console" panose="020B0609040504020204" pitchFamily="49" charset="0"/>
              </a:rPr>
              <a:t> f0, f0, f1   // f0 = c[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][j] + a[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][k] * b[k][j]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4400" dirty="0">
                <a:latin typeface="Lucida Console" panose="020B0609040504020204" pitchFamily="49" charset="0"/>
              </a:rPr>
              <a:t>   x7,x7,1      // k = k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bltu</a:t>
            </a:r>
            <a:r>
              <a:rPr lang="en-US" altLang="en-US" sz="4400" dirty="0">
                <a:latin typeface="Lucida Console" panose="020B0609040504020204" pitchFamily="49" charset="0"/>
              </a:rPr>
              <a:t>   x7,x28,L3    // if (k &lt; 32) go to L3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US" altLang="en-US" sz="4400" dirty="0">
                <a:latin typeface="Lucida Console" panose="020B0609040504020204" pitchFamily="49" charset="0"/>
              </a:rPr>
              <a:t>        </a:t>
            </a:r>
            <a:r>
              <a:rPr lang="en-US" altLang="en-US" sz="4400" dirty="0" err="1">
                <a:latin typeface="Lucida Console" panose="020B0609040504020204" pitchFamily="49" charset="0"/>
              </a:rPr>
              <a:t>fsd</a:t>
            </a:r>
            <a:r>
              <a:rPr lang="en-US" altLang="en-US" sz="4400" dirty="0">
                <a:latin typeface="Lucida Console" panose="020B0609040504020204" pitchFamily="49" charset="0"/>
              </a:rPr>
              <a:t>    f0,0(x30)    // c[</a:t>
            </a:r>
            <a:r>
              <a:rPr lang="en-US" altLang="en-US" sz="4400" dirty="0" err="1">
                <a:latin typeface="Lucida Console" panose="020B0609040504020204" pitchFamily="49" charset="0"/>
              </a:rPr>
              <a:t>i</a:t>
            </a:r>
            <a:r>
              <a:rPr lang="en-US" altLang="en-US" sz="4400" dirty="0">
                <a:latin typeface="Lucida Console" panose="020B0609040504020204" pitchFamily="49" charset="0"/>
              </a:rPr>
              <a:t>][j] = f0</a:t>
            </a:r>
            <a:endParaRPr lang="en-AU" altLang="en-US" sz="4400" dirty="0">
              <a:latin typeface="Lucida Console" panose="020B0609040504020204" pitchFamily="49" charset="0"/>
            </a:endParaRP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4400" dirty="0">
                <a:latin typeface="Lucida Console" panose="020B0609040504020204" pitchFamily="49" charset="0"/>
              </a:rPr>
              <a:t>   x6,x6,1      // j = j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4400" dirty="0">
                <a:latin typeface="Lucida Console" panose="020B0609040504020204" pitchFamily="49" charset="0"/>
              </a:rPr>
              <a:t>   x6,x28,L2    // if (j &lt; 32) go to L2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addi</a:t>
            </a:r>
            <a:r>
              <a:rPr lang="en-AU" altLang="en-US" sz="4400" dirty="0">
                <a:latin typeface="Lucida Console" panose="020B0609040504020204" pitchFamily="49" charset="0"/>
              </a:rPr>
              <a:t>   x5,x5,1      // 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 = 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 + 1</a:t>
            </a:r>
          </a:p>
          <a:p>
            <a:pPr marL="690563" indent="-690563" eaLnBrk="1" hangingPunct="1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7763" algn="l"/>
              </a:tabLst>
              <a:defRPr/>
            </a:pPr>
            <a:r>
              <a:rPr lang="en-AU" altLang="en-US" sz="4400" dirty="0">
                <a:latin typeface="Lucida Console" panose="020B0609040504020204" pitchFamily="49" charset="0"/>
              </a:rPr>
              <a:t>        </a:t>
            </a:r>
            <a:r>
              <a:rPr lang="en-AU" altLang="en-US" sz="4400" dirty="0" err="1">
                <a:latin typeface="Lucida Console" panose="020B0609040504020204" pitchFamily="49" charset="0"/>
              </a:rPr>
              <a:t>bltu</a:t>
            </a:r>
            <a:r>
              <a:rPr lang="en-AU" altLang="en-US" sz="4400" dirty="0">
                <a:latin typeface="Lucida Console" panose="020B0609040504020204" pitchFamily="49" charset="0"/>
              </a:rPr>
              <a:t>   x5,x28,L1    // if (</a:t>
            </a:r>
            <a:r>
              <a:rPr lang="en-AU" altLang="en-US" sz="4400" dirty="0" err="1">
                <a:latin typeface="Lucida Console" panose="020B0609040504020204" pitchFamily="49" charset="0"/>
              </a:rPr>
              <a:t>i</a:t>
            </a:r>
            <a:r>
              <a:rPr lang="en-AU" altLang="en-US" sz="4400" dirty="0">
                <a:latin typeface="Lucida Console" panose="020B0609040504020204" pitchFamily="49" charset="0"/>
              </a:rPr>
              <a:t> &lt; 32) go to L1</a:t>
            </a:r>
          </a:p>
        </p:txBody>
      </p:sp>
    </p:spTree>
    <p:extLst>
      <p:ext uri="{BB962C8B-B14F-4D97-AF65-F5344CB8AC3E}">
        <p14:creationId xmlns:p14="http://schemas.microsoft.com/office/powerpoint/2010/main" val="3356853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Elaboration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65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ook Antiqua" panose="02040602050305030304" pitchFamily="18" charset="0"/>
              </a:rPr>
              <a:t>Another reason for separate integers and floating-point registers is that microprocessors in the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1980s</a:t>
            </a:r>
            <a:r>
              <a:rPr lang="en-US" dirty="0">
                <a:latin typeface="Book Antiqua" panose="02040602050305030304" pitchFamily="18" charset="0"/>
              </a:rPr>
              <a:t> didn’t have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enough transistors </a:t>
            </a:r>
            <a:r>
              <a:rPr lang="en-US" dirty="0">
                <a:latin typeface="Book Antiqua" panose="02040602050305030304" pitchFamily="18" charset="0"/>
              </a:rPr>
              <a:t>to put the floating-point unit on the same chip as the integer unit. 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Hence, the floating-point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unit</a:t>
            </a:r>
            <a:r>
              <a:rPr lang="en-US" dirty="0">
                <a:latin typeface="Book Antiqua" panose="02040602050305030304" pitchFamily="18" charset="0"/>
              </a:rPr>
              <a:t>, including the floating-point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registers</a:t>
            </a:r>
            <a:r>
              <a:rPr lang="en-US" dirty="0">
                <a:latin typeface="Book Antiqua" panose="02040602050305030304" pitchFamily="18" charset="0"/>
              </a:rPr>
              <a:t>, was optionally available as a </a:t>
            </a:r>
            <a:r>
              <a:rPr lang="en-US" dirty="0">
                <a:solidFill>
                  <a:srgbClr val="00B0F0"/>
                </a:solidFill>
                <a:latin typeface="Book Antiqua" panose="02040602050305030304" pitchFamily="18" charset="0"/>
              </a:rPr>
              <a:t>second</a:t>
            </a:r>
            <a:r>
              <a:rPr lang="en-US" dirty="0">
                <a:latin typeface="Book Antiqua" panose="02040602050305030304" pitchFamily="18" charset="0"/>
              </a:rPr>
              <a:t> chip.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 Such optional accelerator chips are called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coprocessor</a:t>
            </a:r>
            <a:r>
              <a:rPr lang="en-US" dirty="0">
                <a:latin typeface="Book Antiqua" panose="02040602050305030304" pitchFamily="18" charset="0"/>
              </a:rPr>
              <a:t> chips. 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Since the early 1990s, microprocessors have integrated floating point (and just about everything else) on chip.</a:t>
            </a:r>
            <a:endParaRPr lang="en-AU" alt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747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812482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754 Floating-Point Format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66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984938"/>
            <a:ext cx="11109194" cy="320631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With 8-bit exponent represented in 2’s complement, comparison should be easy, But: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1111 1111 is -1  (large binary number)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0000 0001 is +1 (small binary number)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The desired notation must have 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All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0’s</a:t>
            </a:r>
            <a:r>
              <a:rPr lang="en-US" altLang="en-US" dirty="0">
                <a:latin typeface="Book Antiqua" panose="02040602050305030304" pitchFamily="18" charset="0"/>
              </a:rPr>
              <a:t> for the most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negative</a:t>
            </a:r>
            <a:r>
              <a:rPr lang="en-US" altLang="en-US" dirty="0">
                <a:latin typeface="Book Antiqua" panose="02040602050305030304" pitchFamily="18" charset="0"/>
              </a:rPr>
              <a:t> number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All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1’s</a:t>
            </a:r>
            <a:r>
              <a:rPr lang="en-US" altLang="en-US" dirty="0">
                <a:latin typeface="Book Antiqua" panose="02040602050305030304" pitchFamily="18" charset="0"/>
              </a:rPr>
              <a:t> for the most positive number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This convention is called </a:t>
            </a: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biased notation</a:t>
            </a:r>
            <a:r>
              <a:rPr lang="en-US" dirty="0">
                <a:latin typeface="Book Antiqua" panose="02040602050305030304" pitchFamily="18" charset="0"/>
              </a:rPr>
              <a:t>, with the bias being the number subtracted from the normal, unsigned representation to determine the real value.</a:t>
            </a:r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A9649ABB-7AF0-4CC2-9469-7B03236AE7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575971"/>
              </p:ext>
            </p:extLst>
          </p:nvPr>
        </p:nvGraphicFramePr>
        <p:xfrm>
          <a:off x="4968766" y="57277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1100" imgH="228600" progId="Equation.3">
                  <p:embed/>
                </p:oleObj>
              </mc:Choice>
              <mc:Fallback>
                <p:oleObj name="Equation" r:id="rId2" imgW="2451100" imgH="22860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A9649ABB-7AF0-4CC2-9469-7B03236AE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766" y="57277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2570ED7-10CA-4A39-B816-CBA35BE23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91" y="2089260"/>
            <a:ext cx="8048625" cy="685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E1500E8-28B7-42A1-BC71-4AE6940EA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16" y="1064391"/>
            <a:ext cx="8153400" cy="819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CC9126-C614-4D8C-B57B-69497D21EEC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-20000" contrast="40000"/>
          </a:blip>
          <a:stretch>
            <a:fillRect/>
          </a:stretch>
        </p:blipFill>
        <p:spPr>
          <a:xfrm>
            <a:off x="10100175" y="1422595"/>
            <a:ext cx="1985409" cy="7315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FF06E8-AD02-4CF2-B3E4-767D9F7FFF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637" y="1167106"/>
            <a:ext cx="1452737" cy="5486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6631B3-BC2E-4E96-9C0D-EC2FF14028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2343" y="2115256"/>
            <a:ext cx="1297091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120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Rounding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Floating</a:t>
            </a:r>
            <a:r>
              <a:rPr lang="en-US" sz="2400" dirty="0">
                <a:latin typeface="Book Antiqua" panose="02040602050305030304" pitchFamily="18" charset="0"/>
              </a:rPr>
              <a:t> point numbers are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approximations</a:t>
            </a:r>
            <a:r>
              <a:rPr lang="en-US" sz="2400" dirty="0">
                <a:latin typeface="Book Antiqua" panose="02040602050305030304" pitchFamily="18" charset="0"/>
              </a:rPr>
              <a:t> of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real</a:t>
            </a:r>
            <a:r>
              <a:rPr lang="en-US" sz="2400" dirty="0">
                <a:latin typeface="Book Antiqua" panose="02040602050305030304" pitchFamily="18" charset="0"/>
              </a:rPr>
              <a:t> numbers.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Rounding</a:t>
            </a:r>
            <a:r>
              <a:rPr lang="en-US" sz="2400" dirty="0">
                <a:latin typeface="Book Antiqua" panose="02040602050305030304" pitchFamily="18" charset="0"/>
              </a:rPr>
              <a:t> is the process of removing the extra bits with the digital system resulting from internal computation with higher precision than the exact bus width.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Thus,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exact</a:t>
            </a:r>
            <a:r>
              <a:rPr lang="en-US" sz="2400" dirty="0">
                <a:latin typeface="Book Antiqua" panose="02040602050305030304" pitchFamily="18" charset="0"/>
              </a:rPr>
              <a:t> results should be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computed</a:t>
            </a:r>
            <a:r>
              <a:rPr lang="en-US" sz="2400" dirty="0">
                <a:latin typeface="Book Antiqua" panose="02040602050305030304" pitchFamily="18" charset="0"/>
              </a:rPr>
              <a:t> and then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rounded</a:t>
            </a:r>
            <a:r>
              <a:rPr lang="en-US" sz="2400" dirty="0">
                <a:latin typeface="Book Antiqua" panose="02040602050305030304" pitchFamily="18" charset="0"/>
              </a:rPr>
              <a:t> to the nearest floating-point number using the ‘</a:t>
            </a:r>
            <a:r>
              <a:rPr lang="en-US" sz="2400" dirty="0">
                <a:highlight>
                  <a:srgbClr val="FFFF00"/>
                </a:highlight>
                <a:latin typeface="Book Antiqua" panose="02040602050305030304" pitchFamily="18" charset="0"/>
              </a:rPr>
              <a:t>round to nearest - even</a:t>
            </a:r>
            <a:r>
              <a:rPr lang="en-US" sz="2400" dirty="0">
                <a:latin typeface="Book Antiqua" panose="02040602050305030304" pitchFamily="18" charset="0"/>
              </a:rPr>
              <a:t>’ approach.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But in practice, with limited precision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hardware resources</a:t>
            </a:r>
            <a:r>
              <a:rPr lang="en-US" sz="2400" dirty="0">
                <a:latin typeface="Book Antiqua" panose="02040602050305030304" pitchFamily="18" charset="0"/>
              </a:rPr>
              <a:t>, it is impossible to compute exact results.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So, two guard bits (</a:t>
            </a:r>
            <a:r>
              <a:rPr lang="en-US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G</a:t>
            </a:r>
            <a:r>
              <a:rPr lang="en-US" sz="2400" dirty="0">
                <a:latin typeface="Book Antiqua" panose="02040602050305030304" pitchFamily="18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R</a:t>
            </a:r>
            <a:r>
              <a:rPr lang="en-US" sz="2400" dirty="0">
                <a:latin typeface="Book Antiqua" panose="02040602050305030304" pitchFamily="18" charset="0"/>
              </a:rPr>
              <a:t>) and a third bit, sticky (</a:t>
            </a:r>
            <a:r>
              <a:rPr lang="en-US" sz="2400" dirty="0">
                <a:solidFill>
                  <a:srgbClr val="C00000"/>
                </a:solidFill>
                <a:latin typeface="Book Antiqua" panose="02040602050305030304" pitchFamily="18" charset="0"/>
              </a:rPr>
              <a:t>S</a:t>
            </a:r>
            <a:r>
              <a:rPr lang="en-US" sz="2400" dirty="0">
                <a:latin typeface="Book Antiqua" panose="02040602050305030304" pitchFamily="18" charset="0"/>
              </a:rPr>
              <a:t>), are introduced to ensure the computation results within an acceptable accuracy using minimum overhead. </a:t>
            </a:r>
          </a:p>
          <a:p>
            <a:pPr eaLnBrk="1" hangingPunct="1">
              <a:lnSpc>
                <a:spcPct val="90000"/>
              </a:lnSpc>
            </a:pPr>
            <a:endParaRPr lang="en-AU" alt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33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Rounding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The default rounding mode specified by the IEEE 754 standard is round to nearest - even.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It can be seen from the table that the average bias (which is the average of the sum of errors for all cases) for the round to nearest scheme is zero.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Rounding is done only if condition R.(M0 +S) is true (Boolean). </a:t>
            </a:r>
            <a:endParaRPr lang="en-AU" altLang="en-US" sz="2400" dirty="0">
              <a:latin typeface="Book Antiqua" panose="0204060205030503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D51E3A-8596-4BF2-8ACF-5C2C11A902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903445" y="1642110"/>
            <a:ext cx="8881066" cy="1920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67AB3B-BC7B-41D6-B615-C734088AFE2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0" contrast="40000"/>
          </a:blip>
          <a:stretch>
            <a:fillRect/>
          </a:stretch>
        </p:blipFill>
        <p:spPr>
          <a:xfrm>
            <a:off x="6296953" y="4716276"/>
            <a:ext cx="5298016" cy="17373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5E720A-145B-4D10-9855-658DFE5933CB}"/>
              </a:ext>
            </a:extLst>
          </p:cNvPr>
          <p:cNvSpPr/>
          <p:nvPr/>
        </p:nvSpPr>
        <p:spPr>
          <a:xfrm>
            <a:off x="987973" y="1642110"/>
            <a:ext cx="4181892" cy="192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987BCE-16E5-40F5-ADB5-CB810044E40F}"/>
              </a:ext>
            </a:extLst>
          </p:cNvPr>
          <p:cNvSpPr/>
          <p:nvPr/>
        </p:nvSpPr>
        <p:spPr>
          <a:xfrm>
            <a:off x="5244665" y="1642110"/>
            <a:ext cx="4539846" cy="1920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57045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IEEE Rounding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69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Book Antiqua" panose="02040602050305030304" pitchFamily="18" charset="0"/>
              </a:rPr>
              <a:t>The default rounding mode specified by the IEEE 754 standard is round to nearest - even.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E1175-DB49-4D15-AB4D-2D14A12B79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3048569" y="1992630"/>
            <a:ext cx="684462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11379654" cy="504825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The first operand is called the </a:t>
            </a:r>
            <a:r>
              <a:rPr lang="en-US" i="1" dirty="0">
                <a:solidFill>
                  <a:srgbClr val="0070C0"/>
                </a:solidFill>
                <a:latin typeface="Book Antiqua" panose="02040602050305030304" pitchFamily="18" charset="0"/>
              </a:rPr>
              <a:t>multiplicand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and the second the </a:t>
            </a:r>
            <a:r>
              <a:rPr lang="en-US" i="1" dirty="0">
                <a:solidFill>
                  <a:srgbClr val="0070C0"/>
                </a:solidFill>
                <a:latin typeface="Book Antiqua" panose="02040602050305030304" pitchFamily="18" charset="0"/>
              </a:rPr>
              <a:t>multiplier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. The final result is called the </a:t>
            </a:r>
            <a:r>
              <a:rPr lang="en-US" i="1" dirty="0">
                <a:solidFill>
                  <a:srgbClr val="0070C0"/>
                </a:solidFill>
                <a:latin typeface="Book Antiqua" panose="02040602050305030304" pitchFamily="18" charset="0"/>
              </a:rPr>
              <a:t>product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For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n-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bit multiplicand and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m-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bit multiplier, the result is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n + m 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bits long.</a:t>
            </a:r>
          </a:p>
          <a:p>
            <a:pPr algn="l"/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The goal is to provide the highly </a:t>
            </a:r>
            <a:r>
              <a:rPr 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optimized</a:t>
            </a:r>
            <a:r>
              <a:rPr lang="en-US" dirty="0">
                <a:solidFill>
                  <a:srgbClr val="222222"/>
                </a:solidFill>
                <a:latin typeface="Book Antiqua" panose="02040602050305030304" pitchFamily="18" charset="0"/>
              </a:rPr>
              <a:t> multiply hardware.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3.3 Multiplication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7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46A11-DAA7-4F45-9E0F-EF552E81A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496" y="3559090"/>
            <a:ext cx="4378017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46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Rounding with Guard Digits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70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D4001-5B12-4FD9-90A9-A79DF63A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9" y="994517"/>
            <a:ext cx="5505804" cy="731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C0288D-6B0C-44A7-89D7-4FCD30A2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138" y="1480035"/>
            <a:ext cx="6409926" cy="4754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E986CF-FC39-4A9D-8C83-CB775FD4A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975" y="1787104"/>
            <a:ext cx="1740258" cy="457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E9965C-9305-4033-B01B-4695CA0F6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280" y="983138"/>
            <a:ext cx="181592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53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Accurate Arithmetic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71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IEEE Std 754 specifies additional rounding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Extra bits of precision (guard, round, sticky)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Choice of rounding modes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Allows programmer to fine-tune numerical behavior of a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1.1101 </a:t>
            </a:r>
            <a:r>
              <a:rPr lang="en-US" altLang="en-US" dirty="0">
                <a:highlight>
                  <a:srgbClr val="FFFF00"/>
                </a:highlight>
                <a:latin typeface="Book Antiqua" panose="02040602050305030304" pitchFamily="18" charset="0"/>
              </a:rPr>
              <a:t>10000</a:t>
            </a:r>
            <a:r>
              <a:rPr lang="en-US" altLang="en-US" dirty="0">
                <a:latin typeface="Book Antiqua" panose="02040602050305030304" pitchFamily="18" charset="0"/>
              </a:rPr>
              <a:t>  </a:t>
            </a:r>
            <a:r>
              <a:rPr lang="en-US" alt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 1.1110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Book Antiqua" panose="02040602050305030304" pitchFamily="18" charset="0"/>
              </a:rPr>
              <a:t>1.1110 </a:t>
            </a:r>
            <a:r>
              <a:rPr lang="en-US" altLang="en-US" dirty="0">
                <a:highlight>
                  <a:srgbClr val="FFFF00"/>
                </a:highlight>
                <a:latin typeface="Book Antiqua" panose="02040602050305030304" pitchFamily="18" charset="0"/>
              </a:rPr>
              <a:t>11000</a:t>
            </a:r>
            <a:r>
              <a:rPr lang="en-US" altLang="en-US" dirty="0">
                <a:latin typeface="Book Antiqua" panose="02040602050305030304" pitchFamily="18" charset="0"/>
              </a:rPr>
              <a:t>  </a:t>
            </a:r>
            <a:r>
              <a:rPr lang="en-US" altLang="en-US" dirty="0">
                <a:latin typeface="Book Antiqua" panose="02040602050305030304" pitchFamily="18" charset="0"/>
                <a:sym typeface="Wingdings" panose="05000000000000000000" pitchFamily="2" charset="2"/>
              </a:rPr>
              <a:t> 1.1111</a:t>
            </a:r>
            <a:endParaRPr lang="en-US" altLang="en-US" dirty="0">
              <a:latin typeface="Book Antiqua" panose="0204060205030503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1.1110 </a:t>
            </a:r>
            <a:r>
              <a:rPr lang="en-US" altLang="en-US" sz="2400" dirty="0">
                <a:highlight>
                  <a:srgbClr val="FFFF00"/>
                </a:highlight>
                <a:latin typeface="Book Antiqua" panose="02040602050305030304" pitchFamily="18" charset="0"/>
              </a:rPr>
              <a:t>01000</a:t>
            </a:r>
            <a:r>
              <a:rPr lang="en-US" altLang="en-US" sz="2400" dirty="0">
                <a:latin typeface="Book Antiqua" panose="02040602050305030304" pitchFamily="18" charset="0"/>
              </a:rPr>
              <a:t>  </a:t>
            </a:r>
            <a:r>
              <a:rPr lang="en-US" altLang="en-US" sz="2400" dirty="0">
                <a:latin typeface="Book Antiqua" panose="02040602050305030304" pitchFamily="18" charset="0"/>
                <a:sym typeface="Wingdings" panose="05000000000000000000" pitchFamily="2" charset="2"/>
              </a:rPr>
              <a:t>1.1110</a:t>
            </a:r>
            <a:endParaRPr lang="en-US" altLang="en-US" sz="2400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Not all FP units implement all options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Book Antiqua" panose="02040602050305030304" pitchFamily="18" charset="0"/>
              </a:rPr>
              <a:t>Most programming languages and FP libraries just use defaults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Book Antiqua" panose="02040602050305030304" pitchFamily="18" charset="0"/>
              </a:rPr>
              <a:t>Trade-off between hardware complexity, performance, and market requirements</a:t>
            </a:r>
            <a:endParaRPr lang="en-AU" alt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703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Subword</a:t>
            </a:r>
            <a:r>
              <a:rPr lang="en-US" sz="400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en-US" sz="40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Parallellism</a:t>
            </a:r>
            <a:endParaRPr lang="en-CA" sz="40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72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EE091-8E0A-4ACA-BFE3-BE071EA92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3450"/>
            <a:ext cx="11109194" cy="52578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Graphics</a:t>
            </a:r>
            <a:r>
              <a:rPr lang="en-US" altLang="en-US" dirty="0">
                <a:latin typeface="Book Antiqua" panose="02040602050305030304" pitchFamily="18" charset="0"/>
              </a:rPr>
              <a:t> and </a:t>
            </a:r>
            <a:r>
              <a:rPr lang="en-US" altLang="en-US" dirty="0">
                <a:solidFill>
                  <a:srgbClr val="0070C0"/>
                </a:solidFill>
                <a:latin typeface="Book Antiqua" panose="02040602050305030304" pitchFamily="18" charset="0"/>
              </a:rPr>
              <a:t>audio</a:t>
            </a:r>
            <a:r>
              <a:rPr lang="en-US" altLang="en-US" dirty="0">
                <a:latin typeface="Book Antiqua" panose="02040602050305030304" pitchFamily="18" charset="0"/>
              </a:rPr>
              <a:t> applications can take advantage of performing simultaneous operations on short vectors</a:t>
            </a:r>
          </a:p>
          <a:p>
            <a:pPr lvl="1"/>
            <a:r>
              <a:rPr lang="en-US" altLang="en-US" dirty="0">
                <a:latin typeface="Book Antiqua" panose="02040602050305030304" pitchFamily="18" charset="0"/>
              </a:rPr>
              <a:t>Example:  128-bit adder:</a:t>
            </a:r>
          </a:p>
          <a:p>
            <a:pPr lvl="2"/>
            <a:r>
              <a:rPr lang="en-US" altLang="en-US" dirty="0">
                <a:latin typeface="Book Antiqua" panose="02040602050305030304" pitchFamily="18" charset="0"/>
              </a:rPr>
              <a:t>Sixteen 8-bit adds</a:t>
            </a:r>
          </a:p>
          <a:p>
            <a:pPr lvl="2"/>
            <a:r>
              <a:rPr lang="en-US" altLang="en-US" dirty="0">
                <a:latin typeface="Book Antiqua" panose="02040602050305030304" pitchFamily="18" charset="0"/>
              </a:rPr>
              <a:t>Eight 16-bit adds</a:t>
            </a:r>
          </a:p>
          <a:p>
            <a:pPr lvl="2"/>
            <a:r>
              <a:rPr lang="en-US" altLang="en-US" dirty="0">
                <a:latin typeface="Book Antiqua" panose="02040602050305030304" pitchFamily="18" charset="0"/>
              </a:rPr>
              <a:t>Four 32-bit adds</a:t>
            </a:r>
          </a:p>
          <a:p>
            <a:r>
              <a:rPr lang="en-US" altLang="en-US" dirty="0">
                <a:latin typeface="Book Antiqua" panose="02040602050305030304" pitchFamily="18" charset="0"/>
              </a:rPr>
              <a:t>Also called data-level parallelism, vector parallelism, or Single Instruction, Multiple Data (SIMD)</a:t>
            </a:r>
          </a:p>
        </p:txBody>
      </p:sp>
    </p:spTree>
    <p:extLst>
      <p:ext uri="{BB962C8B-B14F-4D97-AF65-F5344CB8AC3E}">
        <p14:creationId xmlns:p14="http://schemas.microsoft.com/office/powerpoint/2010/main" val="385967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015-A51B-4396-838C-32B7CBFA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43000"/>
            <a:ext cx="5981013" cy="50482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 multiplier is in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64-bit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Multiplier register and that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128-bit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Product register is initialized to 0.</a:t>
            </a:r>
          </a:p>
          <a:p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We need to move the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multiplicand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left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one digit 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each step, as it may be added to the intermediate products.</a:t>
            </a:r>
          </a:p>
          <a:p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We need a 128-bit Multiplicand register. </a:t>
            </a:r>
            <a:r>
              <a:rPr lang="en-US" sz="2400" dirty="0">
                <a:solidFill>
                  <a:srgbClr val="222222"/>
                </a:solidFill>
                <a:highlight>
                  <a:srgbClr val="FFFF00"/>
                </a:highlight>
                <a:latin typeface="Book Antiqua" panose="02040602050305030304" pitchFamily="18" charset="0"/>
              </a:rPr>
              <a:t>Why??</a:t>
            </a:r>
          </a:p>
          <a:p>
            <a:endParaRPr lang="en-US" sz="2400" dirty="0">
              <a:solidFill>
                <a:srgbClr val="222222"/>
              </a:solidFill>
              <a:highlight>
                <a:srgbClr val="FFFF00"/>
              </a:highlight>
              <a:latin typeface="Book Antiqua" panose="02040602050305030304" pitchFamily="18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Book Antiqua" panose="0204060205030503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Sequential Version of the Multiplication Algorithm and Hardware</a:t>
            </a:r>
            <a:endParaRPr lang="en-CA" sz="28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8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BB25B-822A-4EF5-97EB-27A36899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6640332" y="1610360"/>
            <a:ext cx="5551668" cy="3108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8D7B2B-2C90-4EDC-9C75-AFFA2275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771" y="3937635"/>
            <a:ext cx="3749040" cy="2035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34FFA7-8824-4B65-8CEA-82656B118AE8}"/>
              </a:ext>
            </a:extLst>
          </p:cNvPr>
          <p:cNvSpPr txBox="1"/>
          <p:nvPr/>
        </p:nvSpPr>
        <p:spPr>
          <a:xfrm>
            <a:off x="4550396" y="52042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E4834-8FF3-49AE-B797-208BA5F99C09}"/>
              </a:ext>
            </a:extLst>
          </p:cNvPr>
          <p:cNvSpPr txBox="1"/>
          <p:nvPr/>
        </p:nvSpPr>
        <p:spPr>
          <a:xfrm>
            <a:off x="4667415" y="49370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00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31DC4-A8AB-45C3-AB04-662140F42BD3}"/>
              </a:ext>
            </a:extLst>
          </p:cNvPr>
          <p:cNvSpPr txBox="1"/>
          <p:nvPr/>
        </p:nvSpPr>
        <p:spPr>
          <a:xfrm>
            <a:off x="4798897" y="47193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98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824631-823A-40A9-8387-4AC2CD4F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7891" y="718820"/>
            <a:ext cx="4592816" cy="6035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735A3C-6A34-46B7-B61B-E3BBA790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65125"/>
            <a:ext cx="11268075" cy="5683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ook Antiqua" panose="02040602050305030304" pitchFamily="18" charset="0"/>
              </a:rPr>
              <a:t>Sequential Version of the Multiplication Algorithm and Hardware</a:t>
            </a:r>
            <a:endParaRPr lang="en-CA" sz="28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601CC5-3667-4AAC-BA89-F79FFD7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70969-1D9F-4E41-A1EE-4EB62BCADA54}" type="slidenum">
              <a:rPr lang="en-CA" smtClean="0"/>
              <a:t>9</a:t>
            </a:fld>
            <a:endParaRPr lang="en-CA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4AA3ACE-5FE1-4146-89FC-6FCF8543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@ Dr. Mahmoud S. Masadeh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CBB25B-822A-4EF5-97EB-27A36899AA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5616574" y="1238911"/>
            <a:ext cx="5551668" cy="3108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65CAB-66AC-49FE-B420-8B3643D890D7}"/>
              </a:ext>
            </a:extLst>
          </p:cNvPr>
          <p:cNvSpPr txBox="1"/>
          <p:nvPr/>
        </p:nvSpPr>
        <p:spPr>
          <a:xfrm>
            <a:off x="4685122" y="4473014"/>
            <a:ext cx="7371760" cy="1883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These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three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steps are repeated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64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times to obtain the product.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If each step took a clock cycle, this algorithm would require almost </a:t>
            </a:r>
            <a:r>
              <a:rPr lang="en-US" sz="2400" dirty="0">
                <a:solidFill>
                  <a:srgbClr val="0070C0"/>
                </a:solidFill>
                <a:latin typeface="Book Antiqua" panose="02040602050305030304" pitchFamily="18" charset="0"/>
              </a:rPr>
              <a:t>200</a:t>
            </a:r>
            <a:r>
              <a:rPr lang="en-US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 clock cycles to multiply two </a:t>
            </a:r>
            <a:r>
              <a:rPr lang="en-CA" sz="2400" dirty="0">
                <a:solidFill>
                  <a:srgbClr val="222222"/>
                </a:solidFill>
                <a:latin typeface="Book Antiqua" panose="02040602050305030304" pitchFamily="18" charset="0"/>
              </a:rPr>
              <a:t>64-bit numbers.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CE41BA-6ED5-4E0E-B643-07CDF1888647}"/>
              </a:ext>
            </a:extLst>
          </p:cNvPr>
          <p:cNvSpPr txBox="1"/>
          <p:nvPr/>
        </p:nvSpPr>
        <p:spPr>
          <a:xfrm>
            <a:off x="9632393" y="3223569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Multiplier0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F5484E-43D9-40AC-BC15-96113175DCF1}"/>
              </a:ext>
            </a:extLst>
          </p:cNvPr>
          <p:cNvSpPr/>
          <p:nvPr/>
        </p:nvSpPr>
        <p:spPr>
          <a:xfrm>
            <a:off x="8685283" y="3386933"/>
            <a:ext cx="1118594" cy="5114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898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37073</TotalTime>
  <Words>5365</Words>
  <Application>Microsoft Office PowerPoint</Application>
  <PresentationFormat>Widescreen</PresentationFormat>
  <Paragraphs>654</Paragraphs>
  <Slides>72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2" baseType="lpstr">
      <vt:lpstr>PMingLiU-ExtB</vt:lpstr>
      <vt:lpstr>Arial</vt:lpstr>
      <vt:lpstr>Book Antiqua</vt:lpstr>
      <vt:lpstr>Calibri</vt:lpstr>
      <vt:lpstr>Calibri Light</vt:lpstr>
      <vt:lpstr>Lucida Console</vt:lpstr>
      <vt:lpstr>Tahoma</vt:lpstr>
      <vt:lpstr>Wingdings</vt:lpstr>
      <vt:lpstr>Office Theme</vt:lpstr>
      <vt:lpstr>Equation</vt:lpstr>
      <vt:lpstr>PowerPoint Presentation</vt:lpstr>
      <vt:lpstr>Arithmetic for Computers</vt:lpstr>
      <vt:lpstr>3.1 Introduction</vt:lpstr>
      <vt:lpstr>3.2 Addition and Subtraction</vt:lpstr>
      <vt:lpstr>Addition and Subtraction</vt:lpstr>
      <vt:lpstr>Addition and Subtraction</vt:lpstr>
      <vt:lpstr>3.3 Multiplication</vt:lpstr>
      <vt:lpstr>Sequential Version of the Multiplication Algorithm and Hardware</vt:lpstr>
      <vt:lpstr>Sequential Version of the Multiplication Algorithm and Hardware</vt:lpstr>
      <vt:lpstr>Multiply example</vt:lpstr>
      <vt:lpstr>Refined Version of the Multiplication Algorithm and Hardware</vt:lpstr>
      <vt:lpstr>Multiply example</vt:lpstr>
      <vt:lpstr>Signed Multiplication</vt:lpstr>
      <vt:lpstr>Signed Multiplication (Pencil &amp; Paper)</vt:lpstr>
      <vt:lpstr>Signed Multiplication (Pencil &amp; Paper)</vt:lpstr>
      <vt:lpstr>Faster Multiplication</vt:lpstr>
      <vt:lpstr>Faster Multiplication</vt:lpstr>
      <vt:lpstr>Faster Multiplication</vt:lpstr>
      <vt:lpstr>Multiply in RISC-V</vt:lpstr>
      <vt:lpstr>Multiply - Summary</vt:lpstr>
      <vt:lpstr>3.4 Unsigned Division (Paper &amp; Pencil)</vt:lpstr>
      <vt:lpstr>A Division Algorithm and Hardware</vt:lpstr>
      <vt:lpstr>A Division Algorithm and Hardware</vt:lpstr>
      <vt:lpstr>A Division Algorithm and Hardware</vt:lpstr>
      <vt:lpstr>An improved version of the division hardware.</vt:lpstr>
      <vt:lpstr>Signed Division</vt:lpstr>
      <vt:lpstr>Signed Division Example</vt:lpstr>
      <vt:lpstr>Faster Division</vt:lpstr>
      <vt:lpstr>Divide in RISC-V</vt:lpstr>
      <vt:lpstr>PowerPoint Presentation</vt:lpstr>
      <vt:lpstr>PowerPoint Presentation</vt:lpstr>
      <vt:lpstr>3.5 Floating Point</vt:lpstr>
      <vt:lpstr>3.5 Floating Point</vt:lpstr>
      <vt:lpstr>Floating Point</vt:lpstr>
      <vt:lpstr>Floating-Point Representation</vt:lpstr>
      <vt:lpstr>Floating-Point Representation</vt:lpstr>
      <vt:lpstr>Floating-Point Representation</vt:lpstr>
      <vt:lpstr>Exceptions and Interrupts</vt:lpstr>
      <vt:lpstr>IEEE 754 Floating-Point Format</vt:lpstr>
      <vt:lpstr>Single-Precision Range</vt:lpstr>
      <vt:lpstr>Single-Precision Examples</vt:lpstr>
      <vt:lpstr>Double-Precision Range</vt:lpstr>
      <vt:lpstr>Floating-Point Example</vt:lpstr>
      <vt:lpstr>Floating-Point Example</vt:lpstr>
      <vt:lpstr>De-normal/Sub-normal Numbers</vt:lpstr>
      <vt:lpstr>De-normal/Sub-normal Numbers</vt:lpstr>
      <vt:lpstr>Infinities and NaNs</vt:lpstr>
      <vt:lpstr>IEEE Encoding of Floating-Point Numbers</vt:lpstr>
      <vt:lpstr>Floating-Point Addition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Elaboration</vt:lpstr>
      <vt:lpstr>IEEE 754 Floating-Point Format</vt:lpstr>
      <vt:lpstr>IEEE Rounding</vt:lpstr>
      <vt:lpstr>IEEE Rounding</vt:lpstr>
      <vt:lpstr>IEEE Rounding</vt:lpstr>
      <vt:lpstr>Rounding with Guard Digits</vt:lpstr>
      <vt:lpstr>Accurate Arithmetic</vt:lpstr>
      <vt:lpstr>Subword Parallellism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Mahmoud Masadeh</dc:creator>
  <cp:lastModifiedBy>Mahmoud S. Masadeh</cp:lastModifiedBy>
  <cp:revision>923</cp:revision>
  <dcterms:created xsi:type="dcterms:W3CDTF">2021-02-08T11:18:09Z</dcterms:created>
  <dcterms:modified xsi:type="dcterms:W3CDTF">2022-07-08T01:29:41Z</dcterms:modified>
</cp:coreProperties>
</file>