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6"/>
  </p:notesMasterIdLst>
  <p:handoutMasterIdLst>
    <p:handoutMasterId r:id="rId97"/>
  </p:handoutMasterIdLst>
  <p:sldIdLst>
    <p:sldId id="256" r:id="rId2"/>
    <p:sldId id="258" r:id="rId3"/>
    <p:sldId id="274" r:id="rId4"/>
    <p:sldId id="281" r:id="rId5"/>
    <p:sldId id="282" r:id="rId6"/>
    <p:sldId id="283" r:id="rId7"/>
    <p:sldId id="284" r:id="rId8"/>
    <p:sldId id="332" r:id="rId9"/>
    <p:sldId id="285" r:id="rId10"/>
    <p:sldId id="333" r:id="rId11"/>
    <p:sldId id="287" r:id="rId12"/>
    <p:sldId id="289" r:id="rId13"/>
    <p:sldId id="290" r:id="rId14"/>
    <p:sldId id="291" r:id="rId15"/>
    <p:sldId id="292" r:id="rId16"/>
    <p:sldId id="293" r:id="rId17"/>
    <p:sldId id="294" r:id="rId18"/>
    <p:sldId id="295" r:id="rId19"/>
    <p:sldId id="296" r:id="rId20"/>
    <p:sldId id="297" r:id="rId21"/>
    <p:sldId id="298" r:id="rId22"/>
    <p:sldId id="334" r:id="rId23"/>
    <p:sldId id="299" r:id="rId24"/>
    <p:sldId id="300" r:id="rId25"/>
    <p:sldId id="301" r:id="rId26"/>
    <p:sldId id="302" r:id="rId27"/>
    <p:sldId id="303" r:id="rId28"/>
    <p:sldId id="304" r:id="rId29"/>
    <p:sldId id="335" r:id="rId30"/>
    <p:sldId id="305" r:id="rId31"/>
    <p:sldId id="337" r:id="rId32"/>
    <p:sldId id="336" r:id="rId33"/>
    <p:sldId id="306" r:id="rId34"/>
    <p:sldId id="307" r:id="rId35"/>
    <p:sldId id="308" r:id="rId36"/>
    <p:sldId id="309" r:id="rId37"/>
    <p:sldId id="310" r:id="rId38"/>
    <p:sldId id="311" r:id="rId39"/>
    <p:sldId id="312" r:id="rId40"/>
    <p:sldId id="313" r:id="rId41"/>
    <p:sldId id="338" r:id="rId42"/>
    <p:sldId id="314" r:id="rId43"/>
    <p:sldId id="339" r:id="rId44"/>
    <p:sldId id="315" r:id="rId45"/>
    <p:sldId id="340" r:id="rId46"/>
    <p:sldId id="316" r:id="rId47"/>
    <p:sldId id="317" r:id="rId48"/>
    <p:sldId id="318" r:id="rId49"/>
    <p:sldId id="341" r:id="rId50"/>
    <p:sldId id="319" r:id="rId51"/>
    <p:sldId id="320" r:id="rId52"/>
    <p:sldId id="321" r:id="rId53"/>
    <p:sldId id="322" r:id="rId54"/>
    <p:sldId id="342" r:id="rId55"/>
    <p:sldId id="323" r:id="rId56"/>
    <p:sldId id="324" r:id="rId57"/>
    <p:sldId id="343" r:id="rId58"/>
    <p:sldId id="325" r:id="rId59"/>
    <p:sldId id="354" r:id="rId60"/>
    <p:sldId id="355" r:id="rId61"/>
    <p:sldId id="356" r:id="rId62"/>
    <p:sldId id="328" r:id="rId63"/>
    <p:sldId id="329" r:id="rId64"/>
    <p:sldId id="330" r:id="rId65"/>
    <p:sldId id="331" r:id="rId66"/>
    <p:sldId id="288" r:id="rId67"/>
    <p:sldId id="344" r:id="rId68"/>
    <p:sldId id="371" r:id="rId69"/>
    <p:sldId id="372" r:id="rId70"/>
    <p:sldId id="373" r:id="rId71"/>
    <p:sldId id="374" r:id="rId72"/>
    <p:sldId id="375" r:id="rId73"/>
    <p:sldId id="357" r:id="rId74"/>
    <p:sldId id="346" r:id="rId75"/>
    <p:sldId id="347" r:id="rId76"/>
    <p:sldId id="348" r:id="rId77"/>
    <p:sldId id="358" r:id="rId78"/>
    <p:sldId id="349" r:id="rId79"/>
    <p:sldId id="350" r:id="rId80"/>
    <p:sldId id="359" r:id="rId81"/>
    <p:sldId id="360" r:id="rId82"/>
    <p:sldId id="361" r:id="rId83"/>
    <p:sldId id="351" r:id="rId84"/>
    <p:sldId id="352" r:id="rId85"/>
    <p:sldId id="353" r:id="rId86"/>
    <p:sldId id="362" r:id="rId87"/>
    <p:sldId id="363" r:id="rId88"/>
    <p:sldId id="364" r:id="rId89"/>
    <p:sldId id="365" r:id="rId90"/>
    <p:sldId id="367" r:id="rId91"/>
    <p:sldId id="366" r:id="rId92"/>
    <p:sldId id="368" r:id="rId93"/>
    <p:sldId id="369" r:id="rId94"/>
    <p:sldId id="370"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F1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266" autoAdjust="0"/>
  </p:normalViewPr>
  <p:slideViewPr>
    <p:cSldViewPr snapToGrid="0">
      <p:cViewPr varScale="1">
        <p:scale>
          <a:sx n="67" d="100"/>
          <a:sy n="67" d="100"/>
        </p:scale>
        <p:origin x="1296" y="58"/>
      </p:cViewPr>
      <p:guideLst/>
    </p:cSldViewPr>
  </p:slideViewPr>
  <p:outlineViewPr>
    <p:cViewPr>
      <p:scale>
        <a:sx n="33" d="100"/>
        <a:sy n="33" d="100"/>
      </p:scale>
      <p:origin x="0" y="-380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4F3A87-CFB2-4FCF-941D-4D966486907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A4891EED-7351-4556-BE08-87076FBD492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A3290B2-7E27-4AC5-96BC-5D8CF127BC6F}" type="datetimeFigureOut">
              <a:rPr lang="en-CA" smtClean="0"/>
              <a:t>2021-06-08</a:t>
            </a:fld>
            <a:endParaRPr lang="en-CA"/>
          </a:p>
        </p:txBody>
      </p:sp>
      <p:sp>
        <p:nvSpPr>
          <p:cNvPr id="4" name="Footer Placeholder 3">
            <a:extLst>
              <a:ext uri="{FF2B5EF4-FFF2-40B4-BE49-F238E27FC236}">
                <a16:creationId xmlns:a16="http://schemas.microsoft.com/office/drawing/2014/main" id="{B0A8DF1E-0E31-4C42-957A-F44D93323C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3DC051CB-67AD-4091-86A1-3A8AED96C1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1744E7-7121-41AE-9BD4-B079624C30C6}" type="slidenum">
              <a:rPr lang="en-CA" smtClean="0"/>
              <a:t>‹#›</a:t>
            </a:fld>
            <a:endParaRPr lang="en-CA"/>
          </a:p>
        </p:txBody>
      </p:sp>
    </p:spTree>
    <p:extLst>
      <p:ext uri="{BB962C8B-B14F-4D97-AF65-F5344CB8AC3E}">
        <p14:creationId xmlns:p14="http://schemas.microsoft.com/office/powerpoint/2010/main" val="9922421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D434D5-1D44-480E-8579-711220C8D1AE}" type="datetimeFigureOut">
              <a:rPr lang="en-CA" smtClean="0"/>
              <a:t>2021-06-08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0C5CEF-9ABC-4D45-82ED-3E15E697F849}" type="slidenum">
              <a:rPr lang="en-CA" smtClean="0"/>
              <a:t>‹#›</a:t>
            </a:fld>
            <a:endParaRPr lang="en-CA"/>
          </a:p>
        </p:txBody>
      </p:sp>
    </p:spTree>
    <p:extLst>
      <p:ext uri="{BB962C8B-B14F-4D97-AF65-F5344CB8AC3E}">
        <p14:creationId xmlns:p14="http://schemas.microsoft.com/office/powerpoint/2010/main" val="275472998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https://www.eventhelix.com/fault-handling/reliability-availability-basics/</a:t>
            </a:r>
          </a:p>
        </p:txBody>
      </p:sp>
      <p:sp>
        <p:nvSpPr>
          <p:cNvPr id="4" name="Slide Number Placeholder 3"/>
          <p:cNvSpPr>
            <a:spLocks noGrp="1"/>
          </p:cNvSpPr>
          <p:nvPr>
            <p:ph type="sldNum" sz="quarter" idx="5"/>
          </p:nvPr>
        </p:nvSpPr>
        <p:spPr/>
        <p:txBody>
          <a:bodyPr/>
          <a:lstStyle/>
          <a:p>
            <a:fld id="{4E0C5CEF-9ABC-4D45-82ED-3E15E697F849}" type="slidenum">
              <a:rPr lang="en-CA" smtClean="0"/>
              <a:t>66</a:t>
            </a:fld>
            <a:endParaRPr lang="en-CA"/>
          </a:p>
        </p:txBody>
      </p:sp>
    </p:spTree>
    <p:extLst>
      <p:ext uri="{BB962C8B-B14F-4D97-AF65-F5344CB8AC3E}">
        <p14:creationId xmlns:p14="http://schemas.microsoft.com/office/powerpoint/2010/main" val="3540167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https://www.eventhelix.com/fault-handling/reliability-availability-basics/</a:t>
            </a:r>
          </a:p>
        </p:txBody>
      </p:sp>
      <p:sp>
        <p:nvSpPr>
          <p:cNvPr id="4" name="Slide Number Placeholder 3"/>
          <p:cNvSpPr>
            <a:spLocks noGrp="1"/>
          </p:cNvSpPr>
          <p:nvPr>
            <p:ph type="sldNum" sz="quarter" idx="5"/>
          </p:nvPr>
        </p:nvSpPr>
        <p:spPr/>
        <p:txBody>
          <a:bodyPr/>
          <a:lstStyle/>
          <a:p>
            <a:fld id="{4E0C5CEF-9ABC-4D45-82ED-3E15E697F849}" type="slidenum">
              <a:rPr lang="en-CA" smtClean="0"/>
              <a:t>67</a:t>
            </a:fld>
            <a:endParaRPr lang="en-CA"/>
          </a:p>
        </p:txBody>
      </p:sp>
    </p:spTree>
    <p:extLst>
      <p:ext uri="{BB962C8B-B14F-4D97-AF65-F5344CB8AC3E}">
        <p14:creationId xmlns:p14="http://schemas.microsoft.com/office/powerpoint/2010/main" val="1403343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https://www.eventhelix.com/fault-handling/reliability-availability-basics/</a:t>
            </a:r>
          </a:p>
        </p:txBody>
      </p:sp>
      <p:sp>
        <p:nvSpPr>
          <p:cNvPr id="4" name="Slide Number Placeholder 3"/>
          <p:cNvSpPr>
            <a:spLocks noGrp="1"/>
          </p:cNvSpPr>
          <p:nvPr>
            <p:ph type="sldNum" sz="quarter" idx="5"/>
          </p:nvPr>
        </p:nvSpPr>
        <p:spPr/>
        <p:txBody>
          <a:bodyPr/>
          <a:lstStyle/>
          <a:p>
            <a:fld id="{4E0C5CEF-9ABC-4D45-82ED-3E15E697F849}" type="slidenum">
              <a:rPr lang="en-CA" smtClean="0"/>
              <a:t>68</a:t>
            </a:fld>
            <a:endParaRPr lang="en-CA"/>
          </a:p>
        </p:txBody>
      </p:sp>
    </p:spTree>
    <p:extLst>
      <p:ext uri="{BB962C8B-B14F-4D97-AF65-F5344CB8AC3E}">
        <p14:creationId xmlns:p14="http://schemas.microsoft.com/office/powerpoint/2010/main" val="3780536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https://www.eventhelix.com/fault-handling/reliability-availability-basics/</a:t>
            </a:r>
          </a:p>
        </p:txBody>
      </p:sp>
      <p:sp>
        <p:nvSpPr>
          <p:cNvPr id="4" name="Slide Number Placeholder 3"/>
          <p:cNvSpPr>
            <a:spLocks noGrp="1"/>
          </p:cNvSpPr>
          <p:nvPr>
            <p:ph type="sldNum" sz="quarter" idx="5"/>
          </p:nvPr>
        </p:nvSpPr>
        <p:spPr/>
        <p:txBody>
          <a:bodyPr/>
          <a:lstStyle/>
          <a:p>
            <a:fld id="{4E0C5CEF-9ABC-4D45-82ED-3E15E697F849}" type="slidenum">
              <a:rPr lang="en-CA" smtClean="0"/>
              <a:t>69</a:t>
            </a:fld>
            <a:endParaRPr lang="en-CA"/>
          </a:p>
        </p:txBody>
      </p:sp>
    </p:spTree>
    <p:extLst>
      <p:ext uri="{BB962C8B-B14F-4D97-AF65-F5344CB8AC3E}">
        <p14:creationId xmlns:p14="http://schemas.microsoft.com/office/powerpoint/2010/main" val="77283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https://www.eventhelix.com/fault-handling/reliability-availability-basics/</a:t>
            </a:r>
          </a:p>
        </p:txBody>
      </p:sp>
      <p:sp>
        <p:nvSpPr>
          <p:cNvPr id="4" name="Slide Number Placeholder 3"/>
          <p:cNvSpPr>
            <a:spLocks noGrp="1"/>
          </p:cNvSpPr>
          <p:nvPr>
            <p:ph type="sldNum" sz="quarter" idx="5"/>
          </p:nvPr>
        </p:nvSpPr>
        <p:spPr/>
        <p:txBody>
          <a:bodyPr/>
          <a:lstStyle/>
          <a:p>
            <a:fld id="{4E0C5CEF-9ABC-4D45-82ED-3E15E697F849}" type="slidenum">
              <a:rPr lang="en-CA" smtClean="0"/>
              <a:t>70</a:t>
            </a:fld>
            <a:endParaRPr lang="en-CA"/>
          </a:p>
        </p:txBody>
      </p:sp>
    </p:spTree>
    <p:extLst>
      <p:ext uri="{BB962C8B-B14F-4D97-AF65-F5344CB8AC3E}">
        <p14:creationId xmlns:p14="http://schemas.microsoft.com/office/powerpoint/2010/main" val="1642918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https://www.eventhelix.com/fault-handling/reliability-availability-basics/</a:t>
            </a:r>
          </a:p>
        </p:txBody>
      </p:sp>
      <p:sp>
        <p:nvSpPr>
          <p:cNvPr id="4" name="Slide Number Placeholder 3"/>
          <p:cNvSpPr>
            <a:spLocks noGrp="1"/>
          </p:cNvSpPr>
          <p:nvPr>
            <p:ph type="sldNum" sz="quarter" idx="5"/>
          </p:nvPr>
        </p:nvSpPr>
        <p:spPr/>
        <p:txBody>
          <a:bodyPr/>
          <a:lstStyle/>
          <a:p>
            <a:fld id="{4E0C5CEF-9ABC-4D45-82ED-3E15E697F849}" type="slidenum">
              <a:rPr lang="en-CA" smtClean="0"/>
              <a:t>71</a:t>
            </a:fld>
            <a:endParaRPr lang="en-CA"/>
          </a:p>
        </p:txBody>
      </p:sp>
    </p:spTree>
    <p:extLst>
      <p:ext uri="{BB962C8B-B14F-4D97-AF65-F5344CB8AC3E}">
        <p14:creationId xmlns:p14="http://schemas.microsoft.com/office/powerpoint/2010/main" val="2941546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https://www.eventhelix.com/fault-handling/reliability-availability-basics/</a:t>
            </a:r>
          </a:p>
        </p:txBody>
      </p:sp>
      <p:sp>
        <p:nvSpPr>
          <p:cNvPr id="4" name="Slide Number Placeholder 3"/>
          <p:cNvSpPr>
            <a:spLocks noGrp="1"/>
          </p:cNvSpPr>
          <p:nvPr>
            <p:ph type="sldNum" sz="quarter" idx="5"/>
          </p:nvPr>
        </p:nvSpPr>
        <p:spPr/>
        <p:txBody>
          <a:bodyPr/>
          <a:lstStyle/>
          <a:p>
            <a:fld id="{4E0C5CEF-9ABC-4D45-82ED-3E15E697F849}" type="slidenum">
              <a:rPr lang="en-CA" smtClean="0"/>
              <a:t>72</a:t>
            </a:fld>
            <a:endParaRPr lang="en-CA"/>
          </a:p>
        </p:txBody>
      </p:sp>
    </p:spTree>
    <p:extLst>
      <p:ext uri="{BB962C8B-B14F-4D97-AF65-F5344CB8AC3E}">
        <p14:creationId xmlns:p14="http://schemas.microsoft.com/office/powerpoint/2010/main" val="1437384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https://www.youtube.com/watch?v=Z4kSOv49GNc</a:t>
            </a:r>
          </a:p>
          <a:p>
            <a:r>
              <a:rPr lang="en-CA" dirty="0"/>
              <a:t>https://www.youtube.com/watch?v=qcBIvnQt0Bw&amp;list=PLiwt1iVUib9s2Uo5BeYmwkDFUh70fJPxX</a:t>
            </a:r>
          </a:p>
        </p:txBody>
      </p:sp>
      <p:sp>
        <p:nvSpPr>
          <p:cNvPr id="4" name="Slide Number Placeholder 3"/>
          <p:cNvSpPr>
            <a:spLocks noGrp="1"/>
          </p:cNvSpPr>
          <p:nvPr>
            <p:ph type="sldNum" sz="quarter" idx="5"/>
          </p:nvPr>
        </p:nvSpPr>
        <p:spPr/>
        <p:txBody>
          <a:bodyPr/>
          <a:lstStyle/>
          <a:p>
            <a:fld id="{4E0C5CEF-9ABC-4D45-82ED-3E15E697F849}" type="slidenum">
              <a:rPr lang="en-CA" smtClean="0"/>
              <a:t>82</a:t>
            </a:fld>
            <a:endParaRPr lang="en-CA"/>
          </a:p>
        </p:txBody>
      </p:sp>
    </p:spTree>
    <p:extLst>
      <p:ext uri="{BB962C8B-B14F-4D97-AF65-F5344CB8AC3E}">
        <p14:creationId xmlns:p14="http://schemas.microsoft.com/office/powerpoint/2010/main" val="1781584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2D655-5481-40B0-ACA5-9B34099479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152125B3-C93B-4AAA-B4BC-1E4BEE33CE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A36D977-FD83-4069-B5DA-27460FBB9B18}"/>
              </a:ext>
            </a:extLst>
          </p:cNvPr>
          <p:cNvSpPr>
            <a:spLocks noGrp="1"/>
          </p:cNvSpPr>
          <p:nvPr>
            <p:ph type="dt" sz="half" idx="10"/>
          </p:nvPr>
        </p:nvSpPr>
        <p:spPr/>
        <p:txBody>
          <a:bodyPr/>
          <a:lstStyle/>
          <a:p>
            <a:fld id="{4F4BEAA8-FFCC-42A9-B532-05F5C3F68A69}" type="datetime1">
              <a:rPr lang="en-CA" smtClean="0"/>
              <a:t>2021-06-08</a:t>
            </a:fld>
            <a:endParaRPr lang="en-CA"/>
          </a:p>
        </p:txBody>
      </p:sp>
      <p:sp>
        <p:nvSpPr>
          <p:cNvPr id="5" name="Footer Placeholder 4">
            <a:extLst>
              <a:ext uri="{FF2B5EF4-FFF2-40B4-BE49-F238E27FC236}">
                <a16:creationId xmlns:a16="http://schemas.microsoft.com/office/drawing/2014/main" id="{DEEF64B7-BEA7-4867-A7C1-49C3C33BCE05}"/>
              </a:ext>
            </a:extLst>
          </p:cNvPr>
          <p:cNvSpPr>
            <a:spLocks noGrp="1"/>
          </p:cNvSpPr>
          <p:nvPr>
            <p:ph type="ftr" sz="quarter" idx="11"/>
          </p:nvPr>
        </p:nvSpPr>
        <p:spPr/>
        <p:txBody>
          <a:bodyPr/>
          <a:lstStyle/>
          <a:p>
            <a:r>
              <a:rPr lang="en-CA"/>
              <a:t>@ Dr. Mahmoud S. Masadeh</a:t>
            </a:r>
          </a:p>
        </p:txBody>
      </p:sp>
      <p:sp>
        <p:nvSpPr>
          <p:cNvPr id="6" name="Slide Number Placeholder 5">
            <a:extLst>
              <a:ext uri="{FF2B5EF4-FFF2-40B4-BE49-F238E27FC236}">
                <a16:creationId xmlns:a16="http://schemas.microsoft.com/office/drawing/2014/main" id="{92275C5F-500D-43F3-93E7-1561D46D323B}"/>
              </a:ext>
            </a:extLst>
          </p:cNvPr>
          <p:cNvSpPr>
            <a:spLocks noGrp="1"/>
          </p:cNvSpPr>
          <p:nvPr>
            <p:ph type="sldNum" sz="quarter" idx="12"/>
          </p:nvPr>
        </p:nvSpPr>
        <p:spPr/>
        <p:txBody>
          <a:bodyPr/>
          <a:lstStyle/>
          <a:p>
            <a:fld id="{10570969-1D9F-4E41-A1EE-4EB62BCADA54}" type="slidenum">
              <a:rPr lang="en-CA" smtClean="0"/>
              <a:t>‹#›</a:t>
            </a:fld>
            <a:endParaRPr lang="en-CA"/>
          </a:p>
        </p:txBody>
      </p:sp>
    </p:spTree>
    <p:extLst>
      <p:ext uri="{BB962C8B-B14F-4D97-AF65-F5344CB8AC3E}">
        <p14:creationId xmlns:p14="http://schemas.microsoft.com/office/powerpoint/2010/main" val="2428165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82FF7-EC0B-456B-9174-60092412C85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29DB10F1-8690-4914-BA56-A449F1868E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398CCED-1E47-40DA-9F5B-7727937A94A1}"/>
              </a:ext>
            </a:extLst>
          </p:cNvPr>
          <p:cNvSpPr>
            <a:spLocks noGrp="1"/>
          </p:cNvSpPr>
          <p:nvPr>
            <p:ph type="dt" sz="half" idx="10"/>
          </p:nvPr>
        </p:nvSpPr>
        <p:spPr/>
        <p:txBody>
          <a:bodyPr/>
          <a:lstStyle/>
          <a:p>
            <a:fld id="{97854289-7144-430A-8412-F57B3691E326}" type="datetime1">
              <a:rPr lang="en-CA" smtClean="0"/>
              <a:t>2021-06-08</a:t>
            </a:fld>
            <a:endParaRPr lang="en-CA"/>
          </a:p>
        </p:txBody>
      </p:sp>
      <p:sp>
        <p:nvSpPr>
          <p:cNvPr id="5" name="Footer Placeholder 4">
            <a:extLst>
              <a:ext uri="{FF2B5EF4-FFF2-40B4-BE49-F238E27FC236}">
                <a16:creationId xmlns:a16="http://schemas.microsoft.com/office/drawing/2014/main" id="{B36500FE-ADEF-426C-9CAF-6FB9AC271E71}"/>
              </a:ext>
            </a:extLst>
          </p:cNvPr>
          <p:cNvSpPr>
            <a:spLocks noGrp="1"/>
          </p:cNvSpPr>
          <p:nvPr>
            <p:ph type="ftr" sz="quarter" idx="11"/>
          </p:nvPr>
        </p:nvSpPr>
        <p:spPr/>
        <p:txBody>
          <a:bodyPr/>
          <a:lstStyle/>
          <a:p>
            <a:r>
              <a:rPr lang="en-CA"/>
              <a:t>@ Dr. Mahmoud S. Masadeh</a:t>
            </a:r>
          </a:p>
        </p:txBody>
      </p:sp>
      <p:sp>
        <p:nvSpPr>
          <p:cNvPr id="6" name="Slide Number Placeholder 5">
            <a:extLst>
              <a:ext uri="{FF2B5EF4-FFF2-40B4-BE49-F238E27FC236}">
                <a16:creationId xmlns:a16="http://schemas.microsoft.com/office/drawing/2014/main" id="{C1CF545B-63A2-45D7-9812-263F50364DF0}"/>
              </a:ext>
            </a:extLst>
          </p:cNvPr>
          <p:cNvSpPr>
            <a:spLocks noGrp="1"/>
          </p:cNvSpPr>
          <p:nvPr>
            <p:ph type="sldNum" sz="quarter" idx="12"/>
          </p:nvPr>
        </p:nvSpPr>
        <p:spPr/>
        <p:txBody>
          <a:bodyPr/>
          <a:lstStyle/>
          <a:p>
            <a:fld id="{10570969-1D9F-4E41-A1EE-4EB62BCADA54}" type="slidenum">
              <a:rPr lang="en-CA" smtClean="0"/>
              <a:t>‹#›</a:t>
            </a:fld>
            <a:endParaRPr lang="en-CA"/>
          </a:p>
        </p:txBody>
      </p:sp>
    </p:spTree>
    <p:extLst>
      <p:ext uri="{BB962C8B-B14F-4D97-AF65-F5344CB8AC3E}">
        <p14:creationId xmlns:p14="http://schemas.microsoft.com/office/powerpoint/2010/main" val="2673053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F11004-1D20-48E5-8A23-D007105B16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7542C14-BB8F-4279-889D-A8C240FF69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E1B8111-6B75-4952-9500-0AA628BBD287}"/>
              </a:ext>
            </a:extLst>
          </p:cNvPr>
          <p:cNvSpPr>
            <a:spLocks noGrp="1"/>
          </p:cNvSpPr>
          <p:nvPr>
            <p:ph type="dt" sz="half" idx="10"/>
          </p:nvPr>
        </p:nvSpPr>
        <p:spPr/>
        <p:txBody>
          <a:bodyPr/>
          <a:lstStyle/>
          <a:p>
            <a:fld id="{5CF754B8-5A11-4233-9C1C-0C014D945E1E}" type="datetime1">
              <a:rPr lang="en-CA" smtClean="0"/>
              <a:t>2021-06-08</a:t>
            </a:fld>
            <a:endParaRPr lang="en-CA"/>
          </a:p>
        </p:txBody>
      </p:sp>
      <p:sp>
        <p:nvSpPr>
          <p:cNvPr id="5" name="Footer Placeholder 4">
            <a:extLst>
              <a:ext uri="{FF2B5EF4-FFF2-40B4-BE49-F238E27FC236}">
                <a16:creationId xmlns:a16="http://schemas.microsoft.com/office/drawing/2014/main" id="{B4429B0E-985A-414C-AE01-8C29A9AB12EC}"/>
              </a:ext>
            </a:extLst>
          </p:cNvPr>
          <p:cNvSpPr>
            <a:spLocks noGrp="1"/>
          </p:cNvSpPr>
          <p:nvPr>
            <p:ph type="ftr" sz="quarter" idx="11"/>
          </p:nvPr>
        </p:nvSpPr>
        <p:spPr/>
        <p:txBody>
          <a:bodyPr/>
          <a:lstStyle/>
          <a:p>
            <a:r>
              <a:rPr lang="en-CA"/>
              <a:t>@ Dr. Mahmoud S. Masadeh</a:t>
            </a:r>
          </a:p>
        </p:txBody>
      </p:sp>
      <p:sp>
        <p:nvSpPr>
          <p:cNvPr id="6" name="Slide Number Placeholder 5">
            <a:extLst>
              <a:ext uri="{FF2B5EF4-FFF2-40B4-BE49-F238E27FC236}">
                <a16:creationId xmlns:a16="http://schemas.microsoft.com/office/drawing/2014/main" id="{7BB48CB9-4FD0-42E3-8B7B-E239CBE6B37F}"/>
              </a:ext>
            </a:extLst>
          </p:cNvPr>
          <p:cNvSpPr>
            <a:spLocks noGrp="1"/>
          </p:cNvSpPr>
          <p:nvPr>
            <p:ph type="sldNum" sz="quarter" idx="12"/>
          </p:nvPr>
        </p:nvSpPr>
        <p:spPr/>
        <p:txBody>
          <a:bodyPr/>
          <a:lstStyle/>
          <a:p>
            <a:fld id="{10570969-1D9F-4E41-A1EE-4EB62BCADA54}" type="slidenum">
              <a:rPr lang="en-CA" smtClean="0"/>
              <a:t>‹#›</a:t>
            </a:fld>
            <a:endParaRPr lang="en-CA"/>
          </a:p>
        </p:txBody>
      </p:sp>
    </p:spTree>
    <p:extLst>
      <p:ext uri="{BB962C8B-B14F-4D97-AF65-F5344CB8AC3E}">
        <p14:creationId xmlns:p14="http://schemas.microsoft.com/office/powerpoint/2010/main" val="380661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C897-F8EE-432F-8152-E2107CC4358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A51EAA4-161A-4CEA-96FB-0ADAFBCAA2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4BB0D60-1B1D-4733-9D7F-62F56C777D0F}"/>
              </a:ext>
            </a:extLst>
          </p:cNvPr>
          <p:cNvSpPr>
            <a:spLocks noGrp="1"/>
          </p:cNvSpPr>
          <p:nvPr>
            <p:ph type="dt" sz="half" idx="10"/>
          </p:nvPr>
        </p:nvSpPr>
        <p:spPr/>
        <p:txBody>
          <a:bodyPr/>
          <a:lstStyle/>
          <a:p>
            <a:fld id="{E686AEC7-F6B4-4BE1-BD82-F41AD391680E}" type="datetime1">
              <a:rPr lang="en-CA" smtClean="0"/>
              <a:t>2021-06-08</a:t>
            </a:fld>
            <a:endParaRPr lang="en-CA"/>
          </a:p>
        </p:txBody>
      </p:sp>
      <p:sp>
        <p:nvSpPr>
          <p:cNvPr id="5" name="Footer Placeholder 4">
            <a:extLst>
              <a:ext uri="{FF2B5EF4-FFF2-40B4-BE49-F238E27FC236}">
                <a16:creationId xmlns:a16="http://schemas.microsoft.com/office/drawing/2014/main" id="{DB6E631E-7D42-4202-9082-02D78DF1B863}"/>
              </a:ext>
            </a:extLst>
          </p:cNvPr>
          <p:cNvSpPr>
            <a:spLocks noGrp="1"/>
          </p:cNvSpPr>
          <p:nvPr>
            <p:ph type="ftr" sz="quarter" idx="11"/>
          </p:nvPr>
        </p:nvSpPr>
        <p:spPr/>
        <p:txBody>
          <a:bodyPr/>
          <a:lstStyle/>
          <a:p>
            <a:r>
              <a:rPr lang="en-CA"/>
              <a:t>@ Dr. Mahmoud S. Masadeh</a:t>
            </a:r>
          </a:p>
        </p:txBody>
      </p:sp>
      <p:sp>
        <p:nvSpPr>
          <p:cNvPr id="6" name="Slide Number Placeholder 5">
            <a:extLst>
              <a:ext uri="{FF2B5EF4-FFF2-40B4-BE49-F238E27FC236}">
                <a16:creationId xmlns:a16="http://schemas.microsoft.com/office/drawing/2014/main" id="{94B0F2D2-E5E7-4320-ADDE-F7A538779A7A}"/>
              </a:ext>
            </a:extLst>
          </p:cNvPr>
          <p:cNvSpPr>
            <a:spLocks noGrp="1"/>
          </p:cNvSpPr>
          <p:nvPr>
            <p:ph type="sldNum" sz="quarter" idx="12"/>
          </p:nvPr>
        </p:nvSpPr>
        <p:spPr/>
        <p:txBody>
          <a:bodyPr/>
          <a:lstStyle/>
          <a:p>
            <a:fld id="{10570969-1D9F-4E41-A1EE-4EB62BCADA54}" type="slidenum">
              <a:rPr lang="en-CA" smtClean="0"/>
              <a:t>‹#›</a:t>
            </a:fld>
            <a:endParaRPr lang="en-CA"/>
          </a:p>
        </p:txBody>
      </p:sp>
    </p:spTree>
    <p:extLst>
      <p:ext uri="{BB962C8B-B14F-4D97-AF65-F5344CB8AC3E}">
        <p14:creationId xmlns:p14="http://schemas.microsoft.com/office/powerpoint/2010/main" val="4107367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FBA31-A646-41DC-AF27-23A71B1645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CA58C9E-E43C-4EA7-92DD-FE9DE9AD34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C3683-0948-4834-8112-ACAE0BABCC78}"/>
              </a:ext>
            </a:extLst>
          </p:cNvPr>
          <p:cNvSpPr>
            <a:spLocks noGrp="1"/>
          </p:cNvSpPr>
          <p:nvPr>
            <p:ph type="dt" sz="half" idx="10"/>
          </p:nvPr>
        </p:nvSpPr>
        <p:spPr/>
        <p:txBody>
          <a:bodyPr/>
          <a:lstStyle/>
          <a:p>
            <a:fld id="{BD8C5597-DF86-4784-904B-0E87F5A55809}" type="datetime1">
              <a:rPr lang="en-CA" smtClean="0"/>
              <a:t>2021-06-08</a:t>
            </a:fld>
            <a:endParaRPr lang="en-CA"/>
          </a:p>
        </p:txBody>
      </p:sp>
      <p:sp>
        <p:nvSpPr>
          <p:cNvPr id="5" name="Footer Placeholder 4">
            <a:extLst>
              <a:ext uri="{FF2B5EF4-FFF2-40B4-BE49-F238E27FC236}">
                <a16:creationId xmlns:a16="http://schemas.microsoft.com/office/drawing/2014/main" id="{4D53FDDF-B0DB-4A89-94C3-1F8211423503}"/>
              </a:ext>
            </a:extLst>
          </p:cNvPr>
          <p:cNvSpPr>
            <a:spLocks noGrp="1"/>
          </p:cNvSpPr>
          <p:nvPr>
            <p:ph type="ftr" sz="quarter" idx="11"/>
          </p:nvPr>
        </p:nvSpPr>
        <p:spPr/>
        <p:txBody>
          <a:bodyPr/>
          <a:lstStyle/>
          <a:p>
            <a:r>
              <a:rPr lang="en-CA"/>
              <a:t>@ Dr. Mahmoud S. Masadeh</a:t>
            </a:r>
          </a:p>
        </p:txBody>
      </p:sp>
      <p:sp>
        <p:nvSpPr>
          <p:cNvPr id="6" name="Slide Number Placeholder 5">
            <a:extLst>
              <a:ext uri="{FF2B5EF4-FFF2-40B4-BE49-F238E27FC236}">
                <a16:creationId xmlns:a16="http://schemas.microsoft.com/office/drawing/2014/main" id="{9879AA23-FEB4-40BD-871D-69D70FA641EB}"/>
              </a:ext>
            </a:extLst>
          </p:cNvPr>
          <p:cNvSpPr>
            <a:spLocks noGrp="1"/>
          </p:cNvSpPr>
          <p:nvPr>
            <p:ph type="sldNum" sz="quarter" idx="12"/>
          </p:nvPr>
        </p:nvSpPr>
        <p:spPr/>
        <p:txBody>
          <a:bodyPr/>
          <a:lstStyle/>
          <a:p>
            <a:fld id="{10570969-1D9F-4E41-A1EE-4EB62BCADA54}" type="slidenum">
              <a:rPr lang="en-CA" smtClean="0"/>
              <a:t>‹#›</a:t>
            </a:fld>
            <a:endParaRPr lang="en-CA"/>
          </a:p>
        </p:txBody>
      </p:sp>
    </p:spTree>
    <p:extLst>
      <p:ext uri="{BB962C8B-B14F-4D97-AF65-F5344CB8AC3E}">
        <p14:creationId xmlns:p14="http://schemas.microsoft.com/office/powerpoint/2010/main" val="31891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F86B-8AE7-47F6-8182-93B1DBDC2D4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32C589A-C307-4220-9AB4-5FFF7B4A6E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399FD3D-5E15-4340-8307-7D7622B265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BA8ABF71-1625-461C-9439-B4EB13B70C4F}"/>
              </a:ext>
            </a:extLst>
          </p:cNvPr>
          <p:cNvSpPr>
            <a:spLocks noGrp="1"/>
          </p:cNvSpPr>
          <p:nvPr>
            <p:ph type="dt" sz="half" idx="10"/>
          </p:nvPr>
        </p:nvSpPr>
        <p:spPr/>
        <p:txBody>
          <a:bodyPr/>
          <a:lstStyle/>
          <a:p>
            <a:fld id="{BA426BED-2144-4270-9024-6292FD18FE0E}" type="datetime1">
              <a:rPr lang="en-CA" smtClean="0"/>
              <a:t>2021-06-08</a:t>
            </a:fld>
            <a:endParaRPr lang="en-CA"/>
          </a:p>
        </p:txBody>
      </p:sp>
      <p:sp>
        <p:nvSpPr>
          <p:cNvPr id="6" name="Footer Placeholder 5">
            <a:extLst>
              <a:ext uri="{FF2B5EF4-FFF2-40B4-BE49-F238E27FC236}">
                <a16:creationId xmlns:a16="http://schemas.microsoft.com/office/drawing/2014/main" id="{1297CD09-E1BF-417E-943A-0ED052133D8C}"/>
              </a:ext>
            </a:extLst>
          </p:cNvPr>
          <p:cNvSpPr>
            <a:spLocks noGrp="1"/>
          </p:cNvSpPr>
          <p:nvPr>
            <p:ph type="ftr" sz="quarter" idx="11"/>
          </p:nvPr>
        </p:nvSpPr>
        <p:spPr/>
        <p:txBody>
          <a:bodyPr/>
          <a:lstStyle/>
          <a:p>
            <a:r>
              <a:rPr lang="en-CA"/>
              <a:t>@ Dr. Mahmoud S. Masadeh</a:t>
            </a:r>
          </a:p>
        </p:txBody>
      </p:sp>
      <p:sp>
        <p:nvSpPr>
          <p:cNvPr id="7" name="Slide Number Placeholder 6">
            <a:extLst>
              <a:ext uri="{FF2B5EF4-FFF2-40B4-BE49-F238E27FC236}">
                <a16:creationId xmlns:a16="http://schemas.microsoft.com/office/drawing/2014/main" id="{67453AB9-321C-47BF-9C08-0B5942AE0F36}"/>
              </a:ext>
            </a:extLst>
          </p:cNvPr>
          <p:cNvSpPr>
            <a:spLocks noGrp="1"/>
          </p:cNvSpPr>
          <p:nvPr>
            <p:ph type="sldNum" sz="quarter" idx="12"/>
          </p:nvPr>
        </p:nvSpPr>
        <p:spPr/>
        <p:txBody>
          <a:bodyPr/>
          <a:lstStyle/>
          <a:p>
            <a:fld id="{10570969-1D9F-4E41-A1EE-4EB62BCADA54}" type="slidenum">
              <a:rPr lang="en-CA" smtClean="0"/>
              <a:t>‹#›</a:t>
            </a:fld>
            <a:endParaRPr lang="en-CA"/>
          </a:p>
        </p:txBody>
      </p:sp>
    </p:spTree>
    <p:extLst>
      <p:ext uri="{BB962C8B-B14F-4D97-AF65-F5344CB8AC3E}">
        <p14:creationId xmlns:p14="http://schemas.microsoft.com/office/powerpoint/2010/main" val="2068162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AFAC7-B1E2-4799-B174-1DF28019C76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5B5B41-5191-43BD-B2D4-7CFFD72736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59FBD2-C558-468D-B17C-427D9EF877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97603D0-3A77-4342-AE16-1AA269D4E0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77C099-0DD4-4323-9445-447B9E39E6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239DF6A-4451-400C-A9D9-02D1BF67C856}"/>
              </a:ext>
            </a:extLst>
          </p:cNvPr>
          <p:cNvSpPr>
            <a:spLocks noGrp="1"/>
          </p:cNvSpPr>
          <p:nvPr>
            <p:ph type="dt" sz="half" idx="10"/>
          </p:nvPr>
        </p:nvSpPr>
        <p:spPr/>
        <p:txBody>
          <a:bodyPr/>
          <a:lstStyle/>
          <a:p>
            <a:fld id="{D6A4C544-96F9-4969-9842-C1C5FB3280EE}" type="datetime1">
              <a:rPr lang="en-CA" smtClean="0"/>
              <a:t>2021-06-08</a:t>
            </a:fld>
            <a:endParaRPr lang="en-CA"/>
          </a:p>
        </p:txBody>
      </p:sp>
      <p:sp>
        <p:nvSpPr>
          <p:cNvPr id="8" name="Footer Placeholder 7">
            <a:extLst>
              <a:ext uri="{FF2B5EF4-FFF2-40B4-BE49-F238E27FC236}">
                <a16:creationId xmlns:a16="http://schemas.microsoft.com/office/drawing/2014/main" id="{93E4070F-EBD4-4BFE-B742-BA45261FCB2D}"/>
              </a:ext>
            </a:extLst>
          </p:cNvPr>
          <p:cNvSpPr>
            <a:spLocks noGrp="1"/>
          </p:cNvSpPr>
          <p:nvPr>
            <p:ph type="ftr" sz="quarter" idx="11"/>
          </p:nvPr>
        </p:nvSpPr>
        <p:spPr/>
        <p:txBody>
          <a:bodyPr/>
          <a:lstStyle/>
          <a:p>
            <a:r>
              <a:rPr lang="en-CA"/>
              <a:t>@ Dr. Mahmoud S. Masadeh</a:t>
            </a:r>
          </a:p>
        </p:txBody>
      </p:sp>
      <p:sp>
        <p:nvSpPr>
          <p:cNvPr id="9" name="Slide Number Placeholder 8">
            <a:extLst>
              <a:ext uri="{FF2B5EF4-FFF2-40B4-BE49-F238E27FC236}">
                <a16:creationId xmlns:a16="http://schemas.microsoft.com/office/drawing/2014/main" id="{A0400FB9-45A0-42F7-983A-7661DF38ECA9}"/>
              </a:ext>
            </a:extLst>
          </p:cNvPr>
          <p:cNvSpPr>
            <a:spLocks noGrp="1"/>
          </p:cNvSpPr>
          <p:nvPr>
            <p:ph type="sldNum" sz="quarter" idx="12"/>
          </p:nvPr>
        </p:nvSpPr>
        <p:spPr/>
        <p:txBody>
          <a:bodyPr/>
          <a:lstStyle/>
          <a:p>
            <a:fld id="{10570969-1D9F-4E41-A1EE-4EB62BCADA54}" type="slidenum">
              <a:rPr lang="en-CA" smtClean="0"/>
              <a:t>‹#›</a:t>
            </a:fld>
            <a:endParaRPr lang="en-CA"/>
          </a:p>
        </p:txBody>
      </p:sp>
    </p:spTree>
    <p:extLst>
      <p:ext uri="{BB962C8B-B14F-4D97-AF65-F5344CB8AC3E}">
        <p14:creationId xmlns:p14="http://schemas.microsoft.com/office/powerpoint/2010/main" val="2349416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2DE28-1D8C-42AD-8C29-9F33A570876D}"/>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C001674-5D6C-4F45-9933-05B591B4F6B7}"/>
              </a:ext>
            </a:extLst>
          </p:cNvPr>
          <p:cNvSpPr>
            <a:spLocks noGrp="1"/>
          </p:cNvSpPr>
          <p:nvPr>
            <p:ph type="dt" sz="half" idx="10"/>
          </p:nvPr>
        </p:nvSpPr>
        <p:spPr/>
        <p:txBody>
          <a:bodyPr/>
          <a:lstStyle/>
          <a:p>
            <a:fld id="{AAB6FE15-27B8-45C9-BFA9-B8F3844974CB}" type="datetime1">
              <a:rPr lang="en-CA" smtClean="0"/>
              <a:t>2021-06-08</a:t>
            </a:fld>
            <a:endParaRPr lang="en-CA"/>
          </a:p>
        </p:txBody>
      </p:sp>
      <p:sp>
        <p:nvSpPr>
          <p:cNvPr id="4" name="Footer Placeholder 3">
            <a:extLst>
              <a:ext uri="{FF2B5EF4-FFF2-40B4-BE49-F238E27FC236}">
                <a16:creationId xmlns:a16="http://schemas.microsoft.com/office/drawing/2014/main" id="{2521CCEC-9FF9-47F9-AB4A-CD1AAB5A22D5}"/>
              </a:ext>
            </a:extLst>
          </p:cNvPr>
          <p:cNvSpPr>
            <a:spLocks noGrp="1"/>
          </p:cNvSpPr>
          <p:nvPr>
            <p:ph type="ftr" sz="quarter" idx="11"/>
          </p:nvPr>
        </p:nvSpPr>
        <p:spPr/>
        <p:txBody>
          <a:bodyPr/>
          <a:lstStyle/>
          <a:p>
            <a:r>
              <a:rPr lang="en-CA"/>
              <a:t>@ Dr. Mahmoud S. Masadeh</a:t>
            </a:r>
          </a:p>
        </p:txBody>
      </p:sp>
      <p:sp>
        <p:nvSpPr>
          <p:cNvPr id="5" name="Slide Number Placeholder 4">
            <a:extLst>
              <a:ext uri="{FF2B5EF4-FFF2-40B4-BE49-F238E27FC236}">
                <a16:creationId xmlns:a16="http://schemas.microsoft.com/office/drawing/2014/main" id="{FEC9F806-49D7-4B65-A1FE-BB20E5E8928B}"/>
              </a:ext>
            </a:extLst>
          </p:cNvPr>
          <p:cNvSpPr>
            <a:spLocks noGrp="1"/>
          </p:cNvSpPr>
          <p:nvPr>
            <p:ph type="sldNum" sz="quarter" idx="12"/>
          </p:nvPr>
        </p:nvSpPr>
        <p:spPr/>
        <p:txBody>
          <a:bodyPr/>
          <a:lstStyle/>
          <a:p>
            <a:fld id="{10570969-1D9F-4E41-A1EE-4EB62BCADA54}" type="slidenum">
              <a:rPr lang="en-CA" smtClean="0"/>
              <a:t>‹#›</a:t>
            </a:fld>
            <a:endParaRPr lang="en-CA"/>
          </a:p>
        </p:txBody>
      </p:sp>
    </p:spTree>
    <p:extLst>
      <p:ext uri="{BB962C8B-B14F-4D97-AF65-F5344CB8AC3E}">
        <p14:creationId xmlns:p14="http://schemas.microsoft.com/office/powerpoint/2010/main" val="394150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B28A20-CF70-46AB-87FB-0BA791A2D1EC}"/>
              </a:ext>
            </a:extLst>
          </p:cNvPr>
          <p:cNvSpPr>
            <a:spLocks noGrp="1"/>
          </p:cNvSpPr>
          <p:nvPr>
            <p:ph type="dt" sz="half" idx="10"/>
          </p:nvPr>
        </p:nvSpPr>
        <p:spPr/>
        <p:txBody>
          <a:bodyPr/>
          <a:lstStyle/>
          <a:p>
            <a:fld id="{CE5E0641-756E-41EE-9402-BB9515D31038}" type="datetime1">
              <a:rPr lang="en-CA" smtClean="0"/>
              <a:t>2021-06-08</a:t>
            </a:fld>
            <a:endParaRPr lang="en-CA"/>
          </a:p>
        </p:txBody>
      </p:sp>
      <p:sp>
        <p:nvSpPr>
          <p:cNvPr id="3" name="Footer Placeholder 2">
            <a:extLst>
              <a:ext uri="{FF2B5EF4-FFF2-40B4-BE49-F238E27FC236}">
                <a16:creationId xmlns:a16="http://schemas.microsoft.com/office/drawing/2014/main" id="{D0317F72-A2A5-4F93-902E-3A2078C2901E}"/>
              </a:ext>
            </a:extLst>
          </p:cNvPr>
          <p:cNvSpPr>
            <a:spLocks noGrp="1"/>
          </p:cNvSpPr>
          <p:nvPr>
            <p:ph type="ftr" sz="quarter" idx="11"/>
          </p:nvPr>
        </p:nvSpPr>
        <p:spPr/>
        <p:txBody>
          <a:bodyPr/>
          <a:lstStyle/>
          <a:p>
            <a:r>
              <a:rPr lang="en-CA"/>
              <a:t>@ Dr. Mahmoud S. Masadeh</a:t>
            </a:r>
          </a:p>
        </p:txBody>
      </p:sp>
      <p:sp>
        <p:nvSpPr>
          <p:cNvPr id="4" name="Slide Number Placeholder 3">
            <a:extLst>
              <a:ext uri="{FF2B5EF4-FFF2-40B4-BE49-F238E27FC236}">
                <a16:creationId xmlns:a16="http://schemas.microsoft.com/office/drawing/2014/main" id="{BF02A6D1-6853-4A45-B264-634C23AA9A79}"/>
              </a:ext>
            </a:extLst>
          </p:cNvPr>
          <p:cNvSpPr>
            <a:spLocks noGrp="1"/>
          </p:cNvSpPr>
          <p:nvPr>
            <p:ph type="sldNum" sz="quarter" idx="12"/>
          </p:nvPr>
        </p:nvSpPr>
        <p:spPr/>
        <p:txBody>
          <a:bodyPr/>
          <a:lstStyle/>
          <a:p>
            <a:fld id="{10570969-1D9F-4E41-A1EE-4EB62BCADA54}" type="slidenum">
              <a:rPr lang="en-CA" smtClean="0"/>
              <a:t>‹#›</a:t>
            </a:fld>
            <a:endParaRPr lang="en-CA"/>
          </a:p>
        </p:txBody>
      </p:sp>
    </p:spTree>
    <p:extLst>
      <p:ext uri="{BB962C8B-B14F-4D97-AF65-F5344CB8AC3E}">
        <p14:creationId xmlns:p14="http://schemas.microsoft.com/office/powerpoint/2010/main" val="220487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255DC-FEC0-4725-8E7A-F7F8756A8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A4FDC65-2252-48E7-A038-6409B3F70C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58DDF21-565D-422E-AD46-41D48FD79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D2545-C8A4-4EFB-A895-E501D50511E1}"/>
              </a:ext>
            </a:extLst>
          </p:cNvPr>
          <p:cNvSpPr>
            <a:spLocks noGrp="1"/>
          </p:cNvSpPr>
          <p:nvPr>
            <p:ph type="dt" sz="half" idx="10"/>
          </p:nvPr>
        </p:nvSpPr>
        <p:spPr/>
        <p:txBody>
          <a:bodyPr/>
          <a:lstStyle/>
          <a:p>
            <a:fld id="{FFA66BD9-A562-4066-8199-AACEF848F7DD}" type="datetime1">
              <a:rPr lang="en-CA" smtClean="0"/>
              <a:t>2021-06-08</a:t>
            </a:fld>
            <a:endParaRPr lang="en-CA"/>
          </a:p>
        </p:txBody>
      </p:sp>
      <p:sp>
        <p:nvSpPr>
          <p:cNvPr id="6" name="Footer Placeholder 5">
            <a:extLst>
              <a:ext uri="{FF2B5EF4-FFF2-40B4-BE49-F238E27FC236}">
                <a16:creationId xmlns:a16="http://schemas.microsoft.com/office/drawing/2014/main" id="{791015F5-46EC-43D0-A8FF-57294EACA46A}"/>
              </a:ext>
            </a:extLst>
          </p:cNvPr>
          <p:cNvSpPr>
            <a:spLocks noGrp="1"/>
          </p:cNvSpPr>
          <p:nvPr>
            <p:ph type="ftr" sz="quarter" idx="11"/>
          </p:nvPr>
        </p:nvSpPr>
        <p:spPr/>
        <p:txBody>
          <a:bodyPr/>
          <a:lstStyle/>
          <a:p>
            <a:r>
              <a:rPr lang="en-CA"/>
              <a:t>@ Dr. Mahmoud S. Masadeh</a:t>
            </a:r>
          </a:p>
        </p:txBody>
      </p:sp>
      <p:sp>
        <p:nvSpPr>
          <p:cNvPr id="7" name="Slide Number Placeholder 6">
            <a:extLst>
              <a:ext uri="{FF2B5EF4-FFF2-40B4-BE49-F238E27FC236}">
                <a16:creationId xmlns:a16="http://schemas.microsoft.com/office/drawing/2014/main" id="{25E0C68B-5E8A-437E-B183-038F62DD9577}"/>
              </a:ext>
            </a:extLst>
          </p:cNvPr>
          <p:cNvSpPr>
            <a:spLocks noGrp="1"/>
          </p:cNvSpPr>
          <p:nvPr>
            <p:ph type="sldNum" sz="quarter" idx="12"/>
          </p:nvPr>
        </p:nvSpPr>
        <p:spPr/>
        <p:txBody>
          <a:bodyPr/>
          <a:lstStyle/>
          <a:p>
            <a:fld id="{10570969-1D9F-4E41-A1EE-4EB62BCADA54}" type="slidenum">
              <a:rPr lang="en-CA" smtClean="0"/>
              <a:t>‹#›</a:t>
            </a:fld>
            <a:endParaRPr lang="en-CA"/>
          </a:p>
        </p:txBody>
      </p:sp>
    </p:spTree>
    <p:extLst>
      <p:ext uri="{BB962C8B-B14F-4D97-AF65-F5344CB8AC3E}">
        <p14:creationId xmlns:p14="http://schemas.microsoft.com/office/powerpoint/2010/main" val="1199435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3F65C-1C27-4890-91C2-170140AB5D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78FF4590-2E3F-4B2A-B0D0-D82147C70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3B403A3-84AE-425D-B143-17C2C25F7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78A173-B8D3-4E6D-B0FB-786B92565AF3}"/>
              </a:ext>
            </a:extLst>
          </p:cNvPr>
          <p:cNvSpPr>
            <a:spLocks noGrp="1"/>
          </p:cNvSpPr>
          <p:nvPr>
            <p:ph type="dt" sz="half" idx="10"/>
          </p:nvPr>
        </p:nvSpPr>
        <p:spPr/>
        <p:txBody>
          <a:bodyPr/>
          <a:lstStyle/>
          <a:p>
            <a:fld id="{5F5994AA-78A9-4949-A84B-E93323B6D39E}" type="datetime1">
              <a:rPr lang="en-CA" smtClean="0"/>
              <a:t>2021-06-08</a:t>
            </a:fld>
            <a:endParaRPr lang="en-CA"/>
          </a:p>
        </p:txBody>
      </p:sp>
      <p:sp>
        <p:nvSpPr>
          <p:cNvPr id="6" name="Footer Placeholder 5">
            <a:extLst>
              <a:ext uri="{FF2B5EF4-FFF2-40B4-BE49-F238E27FC236}">
                <a16:creationId xmlns:a16="http://schemas.microsoft.com/office/drawing/2014/main" id="{594A162C-9B7E-464C-8E19-3BE0EFC5B524}"/>
              </a:ext>
            </a:extLst>
          </p:cNvPr>
          <p:cNvSpPr>
            <a:spLocks noGrp="1"/>
          </p:cNvSpPr>
          <p:nvPr>
            <p:ph type="ftr" sz="quarter" idx="11"/>
          </p:nvPr>
        </p:nvSpPr>
        <p:spPr/>
        <p:txBody>
          <a:bodyPr/>
          <a:lstStyle/>
          <a:p>
            <a:r>
              <a:rPr lang="en-CA"/>
              <a:t>@ Dr. Mahmoud S. Masadeh</a:t>
            </a:r>
          </a:p>
        </p:txBody>
      </p:sp>
      <p:sp>
        <p:nvSpPr>
          <p:cNvPr id="7" name="Slide Number Placeholder 6">
            <a:extLst>
              <a:ext uri="{FF2B5EF4-FFF2-40B4-BE49-F238E27FC236}">
                <a16:creationId xmlns:a16="http://schemas.microsoft.com/office/drawing/2014/main" id="{22E9C134-26AF-4993-ACE8-BED4575DCAFF}"/>
              </a:ext>
            </a:extLst>
          </p:cNvPr>
          <p:cNvSpPr>
            <a:spLocks noGrp="1"/>
          </p:cNvSpPr>
          <p:nvPr>
            <p:ph type="sldNum" sz="quarter" idx="12"/>
          </p:nvPr>
        </p:nvSpPr>
        <p:spPr/>
        <p:txBody>
          <a:bodyPr/>
          <a:lstStyle/>
          <a:p>
            <a:fld id="{10570969-1D9F-4E41-A1EE-4EB62BCADA54}" type="slidenum">
              <a:rPr lang="en-CA" smtClean="0"/>
              <a:t>‹#›</a:t>
            </a:fld>
            <a:endParaRPr lang="en-CA"/>
          </a:p>
        </p:txBody>
      </p:sp>
    </p:spTree>
    <p:extLst>
      <p:ext uri="{BB962C8B-B14F-4D97-AF65-F5344CB8AC3E}">
        <p14:creationId xmlns:p14="http://schemas.microsoft.com/office/powerpoint/2010/main" val="971925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55F62B-E627-456F-A5A2-4DAFDD111B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3C54C95-D216-401F-A655-1026EE0E4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16E41A3-EA9D-4E35-95C6-F1560B2F6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68DAED-7E4E-4F17-A965-5BF79014DC61}" type="datetime1">
              <a:rPr lang="en-CA" smtClean="0"/>
              <a:t>2021-06-08</a:t>
            </a:fld>
            <a:endParaRPr lang="en-CA"/>
          </a:p>
        </p:txBody>
      </p:sp>
      <p:sp>
        <p:nvSpPr>
          <p:cNvPr id="5" name="Footer Placeholder 4">
            <a:extLst>
              <a:ext uri="{FF2B5EF4-FFF2-40B4-BE49-F238E27FC236}">
                <a16:creationId xmlns:a16="http://schemas.microsoft.com/office/drawing/2014/main" id="{88C39710-381C-4118-89EB-9070627945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 Dr. Mahmoud S. Masadeh</a:t>
            </a:r>
          </a:p>
        </p:txBody>
      </p:sp>
      <p:sp>
        <p:nvSpPr>
          <p:cNvPr id="6" name="Slide Number Placeholder 5">
            <a:extLst>
              <a:ext uri="{FF2B5EF4-FFF2-40B4-BE49-F238E27FC236}">
                <a16:creationId xmlns:a16="http://schemas.microsoft.com/office/drawing/2014/main" id="{1B01BCCA-5886-4E50-A058-B904587B5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570969-1D9F-4E41-A1EE-4EB62BCADA54}" type="slidenum">
              <a:rPr lang="en-CA" smtClean="0"/>
              <a:t>‹#›</a:t>
            </a:fld>
            <a:endParaRPr lang="en-CA"/>
          </a:p>
        </p:txBody>
      </p:sp>
    </p:spTree>
    <p:extLst>
      <p:ext uri="{BB962C8B-B14F-4D97-AF65-F5344CB8AC3E}">
        <p14:creationId xmlns:p14="http://schemas.microsoft.com/office/powerpoint/2010/main" val="1402623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image" Target="../media/image30.emf"/><Relationship Id="rId1" Type="http://schemas.openxmlformats.org/officeDocument/2006/relationships/slideLayout" Target="../slideLayouts/slideLayout2.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6.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3.emf"/></Relationships>
</file>

<file path=ppt/slides/_rels/slide8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37BEEBDF-32C9-4D84-A11F-79F6C52ABADB}"/>
              </a:ext>
            </a:extLst>
          </p:cNvPr>
          <p:cNvPicPr>
            <a:picLocks noChangeAspect="1"/>
          </p:cNvPicPr>
          <p:nvPr/>
        </p:nvPicPr>
        <p:blipFill>
          <a:blip r:embed="rId2"/>
          <a:stretch>
            <a:fillRect/>
          </a:stretch>
        </p:blipFill>
        <p:spPr>
          <a:xfrm>
            <a:off x="6659974" y="0"/>
            <a:ext cx="5534111" cy="6858000"/>
          </a:xfrm>
          <a:prstGeom prst="rect">
            <a:avLst/>
          </a:prstGeom>
        </p:spPr>
      </p:pic>
      <p:sp>
        <p:nvSpPr>
          <p:cNvPr id="15" name="Rectangle 14">
            <a:extLst>
              <a:ext uri="{FF2B5EF4-FFF2-40B4-BE49-F238E27FC236}">
                <a16:creationId xmlns:a16="http://schemas.microsoft.com/office/drawing/2014/main" id="{9354965D-2D13-479F-88D4-628946287487}"/>
              </a:ext>
            </a:extLst>
          </p:cNvPr>
          <p:cNvSpPr/>
          <p:nvPr/>
        </p:nvSpPr>
        <p:spPr>
          <a:xfrm>
            <a:off x="0" y="0"/>
            <a:ext cx="6659974" cy="289446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Subtitle 2">
            <a:extLst>
              <a:ext uri="{FF2B5EF4-FFF2-40B4-BE49-F238E27FC236}">
                <a16:creationId xmlns:a16="http://schemas.microsoft.com/office/drawing/2014/main" id="{E53690AD-DC02-4F41-8360-45A72FED27B4}"/>
              </a:ext>
            </a:extLst>
          </p:cNvPr>
          <p:cNvSpPr txBox="1">
            <a:spLocks/>
          </p:cNvSpPr>
          <p:nvPr/>
        </p:nvSpPr>
        <p:spPr>
          <a:xfrm>
            <a:off x="260215" y="531132"/>
            <a:ext cx="6139543"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dirty="0">
                <a:latin typeface="Book Antiqua" panose="02040602050305030304" pitchFamily="18" charset="0"/>
                <a:ea typeface="+mj-ea"/>
                <a:cs typeface="+mj-cs"/>
              </a:rPr>
              <a:t>Computer Organization </a:t>
            </a:r>
            <a:r>
              <a:rPr lang="ar-JO" sz="4000" dirty="0">
                <a:latin typeface="Book Antiqua" panose="02040602050305030304" pitchFamily="18" charset="0"/>
                <a:ea typeface="+mj-ea"/>
                <a:cs typeface="+mj-cs"/>
              </a:rPr>
              <a:t>تنظيم الحاسوب</a:t>
            </a:r>
            <a:r>
              <a:rPr lang="en-US" sz="4000" dirty="0">
                <a:latin typeface="Book Antiqua" panose="02040602050305030304" pitchFamily="18" charset="0"/>
                <a:ea typeface="+mj-ea"/>
                <a:cs typeface="+mj-cs"/>
              </a:rPr>
              <a:t> </a:t>
            </a:r>
          </a:p>
          <a:p>
            <a:endParaRPr lang="en-CA" dirty="0"/>
          </a:p>
        </p:txBody>
      </p:sp>
      <p:sp>
        <p:nvSpPr>
          <p:cNvPr id="19" name="Rectangle 18">
            <a:extLst>
              <a:ext uri="{FF2B5EF4-FFF2-40B4-BE49-F238E27FC236}">
                <a16:creationId xmlns:a16="http://schemas.microsoft.com/office/drawing/2014/main" id="{41D22F46-35B5-4B3A-9C6F-E216976A8C4E}"/>
              </a:ext>
            </a:extLst>
          </p:cNvPr>
          <p:cNvSpPr/>
          <p:nvPr/>
        </p:nvSpPr>
        <p:spPr>
          <a:xfrm>
            <a:off x="0" y="2894466"/>
            <a:ext cx="6659974" cy="3960132"/>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Subtitle 2">
            <a:extLst>
              <a:ext uri="{FF2B5EF4-FFF2-40B4-BE49-F238E27FC236}">
                <a16:creationId xmlns:a16="http://schemas.microsoft.com/office/drawing/2014/main" id="{8D0B4C7F-9A01-442A-AAD9-32008510035E}"/>
              </a:ext>
            </a:extLst>
          </p:cNvPr>
          <p:cNvSpPr txBox="1">
            <a:spLocks/>
          </p:cNvSpPr>
          <p:nvPr/>
        </p:nvSpPr>
        <p:spPr>
          <a:xfrm>
            <a:off x="520431" y="5410199"/>
            <a:ext cx="6139543" cy="133179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3600" dirty="0">
                <a:latin typeface="PMingLiU-ExtB" panose="02020500000000000000" pitchFamily="18" charset="-120"/>
                <a:ea typeface="PMingLiU-ExtB" panose="02020500000000000000" pitchFamily="18" charset="-120"/>
                <a:cs typeface="+mj-cs"/>
              </a:rPr>
              <a:t>Dr. Mahmoud Masadeh</a:t>
            </a:r>
          </a:p>
          <a:p>
            <a:endParaRPr lang="en-CA" sz="4000" dirty="0">
              <a:latin typeface="Book Antiqua" panose="02040602050305030304" pitchFamily="18" charset="0"/>
              <a:ea typeface="+mj-ea"/>
              <a:cs typeface="+mj-cs"/>
            </a:endParaRPr>
          </a:p>
          <a:p>
            <a:endParaRPr lang="en-CA" sz="4000" dirty="0">
              <a:latin typeface="Book Antiqua" panose="02040602050305030304" pitchFamily="18" charset="0"/>
              <a:ea typeface="+mj-ea"/>
              <a:cs typeface="+mj-cs"/>
            </a:endParaRPr>
          </a:p>
        </p:txBody>
      </p:sp>
      <p:sp>
        <p:nvSpPr>
          <p:cNvPr id="7" name="Subtitle 2">
            <a:extLst>
              <a:ext uri="{FF2B5EF4-FFF2-40B4-BE49-F238E27FC236}">
                <a16:creationId xmlns:a16="http://schemas.microsoft.com/office/drawing/2014/main" id="{8DAF69EB-C1FB-467F-BAA3-116F55116601}"/>
              </a:ext>
            </a:extLst>
          </p:cNvPr>
          <p:cNvSpPr txBox="1">
            <a:spLocks/>
          </p:cNvSpPr>
          <p:nvPr/>
        </p:nvSpPr>
        <p:spPr>
          <a:xfrm>
            <a:off x="520431" y="3603171"/>
            <a:ext cx="6139543" cy="1331799"/>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3600" dirty="0">
                <a:latin typeface="Book Antiqua" panose="02040602050305030304" pitchFamily="18" charset="0"/>
                <a:ea typeface="+mj-ea"/>
                <a:cs typeface="+mj-cs"/>
              </a:rPr>
              <a:t>Chapter 5</a:t>
            </a:r>
          </a:p>
          <a:p>
            <a:r>
              <a:rPr lang="en-CA" sz="3600" dirty="0">
                <a:latin typeface="Book Antiqua" panose="02040602050305030304" pitchFamily="18" charset="0"/>
                <a:ea typeface="+mj-ea"/>
                <a:cs typeface="+mj-cs"/>
              </a:rPr>
              <a:t>Large and Fast: Exploiting Memory</a:t>
            </a:r>
          </a:p>
          <a:p>
            <a:r>
              <a:rPr lang="en-CA" sz="3600" dirty="0">
                <a:latin typeface="Book Antiqua" panose="02040602050305030304" pitchFamily="18" charset="0"/>
                <a:ea typeface="+mj-ea"/>
                <a:cs typeface="+mj-cs"/>
              </a:rPr>
              <a:t>Hierarchy</a:t>
            </a:r>
          </a:p>
          <a:p>
            <a:endParaRPr lang="en-CA" sz="4000" dirty="0">
              <a:latin typeface="Book Antiqua" panose="02040602050305030304" pitchFamily="18" charset="0"/>
              <a:ea typeface="+mj-ea"/>
              <a:cs typeface="+mj-cs"/>
            </a:endParaRPr>
          </a:p>
          <a:p>
            <a:endParaRPr lang="en-CA" sz="4000" dirty="0">
              <a:latin typeface="Book Antiqua" panose="02040602050305030304" pitchFamily="18" charset="0"/>
              <a:ea typeface="+mj-ea"/>
              <a:cs typeface="+mj-cs"/>
            </a:endParaRPr>
          </a:p>
        </p:txBody>
      </p:sp>
    </p:spTree>
    <p:extLst>
      <p:ext uri="{BB962C8B-B14F-4D97-AF65-F5344CB8AC3E}">
        <p14:creationId xmlns:p14="http://schemas.microsoft.com/office/powerpoint/2010/main" val="2829485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0"/>
            <a:ext cx="11379654" cy="5048250"/>
          </a:xfrm>
        </p:spPr>
        <p:txBody>
          <a:bodyPr>
            <a:normAutofit/>
          </a:bodyPr>
          <a:lstStyle/>
          <a:p>
            <a:pPr eaLnBrk="1" hangingPunct="1"/>
            <a:r>
              <a:rPr lang="en-US" altLang="en-US" dirty="0">
                <a:latin typeface="Book Antiqua" panose="02040602050305030304" pitchFamily="18" charset="0"/>
              </a:rPr>
              <a:t>Bits in a DRAM are organized as a rectangular array</a:t>
            </a:r>
          </a:p>
          <a:p>
            <a:pPr lvl="1" eaLnBrk="1" hangingPunct="1"/>
            <a:r>
              <a:rPr lang="en-US" altLang="en-US" dirty="0">
                <a:latin typeface="Book Antiqua" panose="02040602050305030304" pitchFamily="18" charset="0"/>
              </a:rPr>
              <a:t>DRAM accesses an entire </a:t>
            </a:r>
            <a:r>
              <a:rPr lang="en-US" altLang="en-US" dirty="0">
                <a:solidFill>
                  <a:srgbClr val="0070C0"/>
                </a:solidFill>
                <a:latin typeface="Book Antiqua" panose="02040602050305030304" pitchFamily="18" charset="0"/>
              </a:rPr>
              <a:t>row</a:t>
            </a:r>
          </a:p>
          <a:p>
            <a:pPr lvl="1" eaLnBrk="1" hangingPunct="1"/>
            <a:r>
              <a:rPr lang="en-US" altLang="en-US" dirty="0">
                <a:latin typeface="Book Antiqua" panose="02040602050305030304" pitchFamily="18" charset="0"/>
              </a:rPr>
              <a:t>Burst mode: supply successive words from a row with reduced latency</a:t>
            </a:r>
          </a:p>
          <a:p>
            <a:pPr eaLnBrk="1" hangingPunct="1"/>
            <a:r>
              <a:rPr lang="en-US" altLang="en-US" dirty="0">
                <a:latin typeface="Book Antiqua" panose="02040602050305030304" pitchFamily="18" charset="0"/>
              </a:rPr>
              <a:t>Double data rate (DDR) DRAM</a:t>
            </a:r>
          </a:p>
          <a:p>
            <a:pPr lvl="1" eaLnBrk="1" hangingPunct="1"/>
            <a:r>
              <a:rPr lang="en-US" altLang="en-US" dirty="0">
                <a:latin typeface="Book Antiqua" panose="02040602050305030304" pitchFamily="18" charset="0"/>
              </a:rPr>
              <a:t>Transfer on </a:t>
            </a:r>
            <a:r>
              <a:rPr lang="en-US" altLang="en-US" dirty="0">
                <a:solidFill>
                  <a:srgbClr val="0070C0"/>
                </a:solidFill>
                <a:latin typeface="Book Antiqua" panose="02040602050305030304" pitchFamily="18" charset="0"/>
              </a:rPr>
              <a:t>rising</a:t>
            </a:r>
            <a:r>
              <a:rPr lang="en-US" altLang="en-US" dirty="0">
                <a:latin typeface="Book Antiqua" panose="02040602050305030304" pitchFamily="18" charset="0"/>
              </a:rPr>
              <a:t> and </a:t>
            </a:r>
            <a:r>
              <a:rPr lang="en-US" altLang="en-US" dirty="0">
                <a:solidFill>
                  <a:srgbClr val="0070C0"/>
                </a:solidFill>
                <a:latin typeface="Book Antiqua" panose="02040602050305030304" pitchFamily="18" charset="0"/>
              </a:rPr>
              <a:t>falling</a:t>
            </a:r>
            <a:r>
              <a:rPr lang="en-US" altLang="en-US" dirty="0">
                <a:latin typeface="Book Antiqua" panose="02040602050305030304" pitchFamily="18" charset="0"/>
              </a:rPr>
              <a:t> clock edges</a:t>
            </a:r>
          </a:p>
          <a:p>
            <a:pPr eaLnBrk="1" hangingPunct="1"/>
            <a:r>
              <a:rPr lang="en-US" altLang="en-US" dirty="0">
                <a:latin typeface="Book Antiqua" panose="02040602050305030304" pitchFamily="18" charset="0"/>
              </a:rPr>
              <a:t>Quad data rate (QDR) DRAM</a:t>
            </a:r>
          </a:p>
          <a:p>
            <a:pPr lvl="1" eaLnBrk="1" hangingPunct="1"/>
            <a:r>
              <a:rPr lang="en-US" altLang="en-US" dirty="0">
                <a:latin typeface="Book Antiqua" panose="02040602050305030304" pitchFamily="18" charset="0"/>
              </a:rPr>
              <a:t>Separate DDR inputs and outputs</a:t>
            </a:r>
          </a:p>
          <a:p>
            <a:pPr algn="l"/>
            <a:r>
              <a:rPr lang="en-US" sz="2400" b="0" i="0" u="none" strike="noStrike" baseline="0" dirty="0">
                <a:latin typeface="Book Antiqua" panose="02040602050305030304" pitchFamily="18" charset="0"/>
              </a:rPr>
              <a:t>The latest version of this technology is called DDR4. A DDR4-3200 DRAM can do 3200 million transfers per second, which means it has a 1600-MHz clock.</a:t>
            </a:r>
            <a:endParaRPr lang="en-AU" altLang="en-US" sz="3600"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Advanced DRAM Organization</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10</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1807397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71340" y="1143000"/>
            <a:ext cx="11394089" cy="5048250"/>
          </a:xfrm>
        </p:spPr>
        <p:txBody>
          <a:bodyPr>
            <a:normAutofit/>
          </a:bodyPr>
          <a:lstStyle/>
          <a:p>
            <a:r>
              <a:rPr lang="en-US" altLang="en-US" sz="2800" dirty="0">
                <a:latin typeface="Book Antiqua" panose="02040602050305030304" pitchFamily="18" charset="0"/>
              </a:rPr>
              <a:t>Row buffer</a:t>
            </a:r>
          </a:p>
          <a:p>
            <a:pPr lvl="1"/>
            <a:r>
              <a:rPr lang="en-US" altLang="en-US" sz="2400" dirty="0">
                <a:latin typeface="Book Antiqua" panose="02040602050305030304" pitchFamily="18" charset="0"/>
              </a:rPr>
              <a:t>Allows several words to be read and refreshed in parallel</a:t>
            </a:r>
          </a:p>
          <a:p>
            <a:r>
              <a:rPr lang="en-US" altLang="en-US" sz="2800" dirty="0">
                <a:latin typeface="Book Antiqua" panose="02040602050305030304" pitchFamily="18" charset="0"/>
              </a:rPr>
              <a:t>Synchronous DRAM</a:t>
            </a:r>
          </a:p>
          <a:p>
            <a:pPr lvl="1"/>
            <a:r>
              <a:rPr lang="en-US" altLang="en-US" sz="2400" dirty="0">
                <a:latin typeface="Book Antiqua" panose="02040602050305030304" pitchFamily="18" charset="0"/>
              </a:rPr>
              <a:t>Allows for consecutive accesses in bursts without needing to send each address</a:t>
            </a:r>
          </a:p>
          <a:p>
            <a:pPr lvl="1"/>
            <a:r>
              <a:rPr lang="en-US" altLang="en-US" sz="2400" dirty="0">
                <a:latin typeface="Book Antiqua" panose="02040602050305030304" pitchFamily="18" charset="0"/>
              </a:rPr>
              <a:t>Improves bandwidth</a:t>
            </a:r>
          </a:p>
          <a:p>
            <a:r>
              <a:rPr lang="en-US" altLang="en-US" sz="2800" dirty="0">
                <a:latin typeface="Book Antiqua" panose="02040602050305030304" pitchFamily="18" charset="0"/>
              </a:rPr>
              <a:t>DRAM banking</a:t>
            </a:r>
          </a:p>
          <a:p>
            <a:pPr lvl="1"/>
            <a:r>
              <a:rPr lang="en-US" altLang="en-US" sz="2400" dirty="0">
                <a:latin typeface="Book Antiqua" panose="02040602050305030304" pitchFamily="18" charset="0"/>
              </a:rPr>
              <a:t>Allows simultaneous access to multiple DRAMs</a:t>
            </a:r>
          </a:p>
          <a:p>
            <a:pPr lvl="1"/>
            <a:r>
              <a:rPr lang="en-US" altLang="en-US" sz="2400" dirty="0">
                <a:latin typeface="Book Antiqua" panose="02040602050305030304" pitchFamily="18" charset="0"/>
              </a:rPr>
              <a:t>Improves bandwidth</a:t>
            </a: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DRAM Performance Factors</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11</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2388015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0"/>
            <a:ext cx="11379654" cy="2874963"/>
          </a:xfrm>
        </p:spPr>
        <p:txBody>
          <a:bodyPr>
            <a:normAutofit/>
          </a:bodyPr>
          <a:lstStyle/>
          <a:p>
            <a:pPr algn="l"/>
            <a:r>
              <a:rPr lang="en-US" dirty="0">
                <a:latin typeface="Book Antiqua" panose="02040602050305030304" pitchFamily="18" charset="0"/>
              </a:rPr>
              <a:t>A type of electrically erasable programmable read-only memory </a:t>
            </a:r>
            <a:r>
              <a:rPr lang="en-CA" dirty="0">
                <a:latin typeface="Book Antiqua" panose="02040602050305030304" pitchFamily="18" charset="0"/>
              </a:rPr>
              <a:t>(EEPROM)</a:t>
            </a:r>
            <a:endParaRPr lang="en-AU" altLang="en-US" dirty="0">
              <a:latin typeface="Book Antiqua" panose="02040602050305030304" pitchFamily="18" charset="0"/>
            </a:endParaRPr>
          </a:p>
          <a:p>
            <a:pPr eaLnBrk="1" hangingPunct="1"/>
            <a:r>
              <a:rPr lang="en-AU" altLang="en-US" dirty="0" err="1">
                <a:latin typeface="Book Antiqua" panose="02040602050305030304" pitchFamily="18" charset="0"/>
              </a:rPr>
              <a:t>Nonvolatile</a:t>
            </a:r>
            <a:r>
              <a:rPr lang="en-AU" altLang="en-US" dirty="0">
                <a:latin typeface="Book Antiqua" panose="02040602050305030304" pitchFamily="18" charset="0"/>
              </a:rPr>
              <a:t> semiconductor storage</a:t>
            </a:r>
          </a:p>
          <a:p>
            <a:pPr lvl="1" eaLnBrk="1" hangingPunct="1"/>
            <a:r>
              <a:rPr lang="en-AU" altLang="en-US" dirty="0">
                <a:latin typeface="Book Antiqua" panose="02040602050305030304" pitchFamily="18" charset="0"/>
              </a:rPr>
              <a:t>100</a:t>
            </a:r>
            <a:r>
              <a:rPr lang="en-US" altLang="en-US" dirty="0">
                <a:latin typeface="Book Antiqua" panose="02040602050305030304" pitchFamily="18" charset="0"/>
                <a:cs typeface="Arial" panose="020B0604020202020204" pitchFamily="34" charset="0"/>
              </a:rPr>
              <a:t>× </a:t>
            </a:r>
            <a:r>
              <a:rPr lang="en-AU" altLang="en-US" dirty="0">
                <a:latin typeface="Book Antiqua" panose="02040602050305030304" pitchFamily="18" charset="0"/>
                <a:cs typeface="Arial" panose="020B0604020202020204" pitchFamily="34" charset="0"/>
              </a:rPr>
              <a:t>– 1000</a:t>
            </a:r>
            <a:r>
              <a:rPr lang="en-US" altLang="en-US" dirty="0">
                <a:latin typeface="Book Antiqua" panose="02040602050305030304" pitchFamily="18" charset="0"/>
                <a:cs typeface="Arial" panose="020B0604020202020204" pitchFamily="34" charset="0"/>
              </a:rPr>
              <a:t>× faster than disk</a:t>
            </a:r>
          </a:p>
          <a:p>
            <a:pPr lvl="1" eaLnBrk="1" hangingPunct="1"/>
            <a:r>
              <a:rPr lang="en-AU" altLang="en-US" dirty="0">
                <a:latin typeface="Book Antiqua" panose="02040602050305030304" pitchFamily="18" charset="0"/>
                <a:cs typeface="Arial" panose="020B0604020202020204" pitchFamily="34" charset="0"/>
              </a:rPr>
              <a:t>Smaller, lower power, more robust</a:t>
            </a:r>
          </a:p>
          <a:p>
            <a:pPr lvl="1" eaLnBrk="1" hangingPunct="1"/>
            <a:r>
              <a:rPr lang="en-AU" altLang="en-US" dirty="0">
                <a:latin typeface="Book Antiqua" panose="02040602050305030304" pitchFamily="18" charset="0"/>
                <a:cs typeface="Arial" panose="020B0604020202020204" pitchFamily="34" charset="0"/>
              </a:rPr>
              <a:t>But more $/GB (between disk and DRAM)</a:t>
            </a: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Flash Storage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12</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6" name="Picture 5" descr="flash-cards">
            <a:extLst>
              <a:ext uri="{FF2B5EF4-FFF2-40B4-BE49-F238E27FC236}">
                <a16:creationId xmlns:a16="http://schemas.microsoft.com/office/drawing/2014/main" id="{A0F0E89E-810A-46B4-8C92-BAB6BEF4D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678" y="4017963"/>
            <a:ext cx="35909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flash-memory-exploded">
            <a:extLst>
              <a:ext uri="{FF2B5EF4-FFF2-40B4-BE49-F238E27FC236}">
                <a16:creationId xmlns:a16="http://schemas.microsoft.com/office/drawing/2014/main" id="{D0EECDC1-0B96-4670-833A-9335A9085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2352" y="4665662"/>
            <a:ext cx="2436812" cy="182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5014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0"/>
            <a:ext cx="11379654" cy="5048250"/>
          </a:xfrm>
        </p:spPr>
        <p:txBody>
          <a:bodyPr>
            <a:normAutofit/>
          </a:bodyPr>
          <a:lstStyle/>
          <a:p>
            <a:pPr eaLnBrk="1" hangingPunct="1"/>
            <a:r>
              <a:rPr lang="en-AU" altLang="en-US" sz="2800" dirty="0">
                <a:solidFill>
                  <a:srgbClr val="0070C0"/>
                </a:solidFill>
                <a:latin typeface="Book Antiqua" panose="02040602050305030304" pitchFamily="18" charset="0"/>
              </a:rPr>
              <a:t>NOR</a:t>
            </a:r>
            <a:r>
              <a:rPr lang="en-AU" altLang="en-US" sz="2800" dirty="0">
                <a:latin typeface="Book Antiqua" panose="02040602050305030304" pitchFamily="18" charset="0"/>
              </a:rPr>
              <a:t> flash: bit cell like a NOR gate</a:t>
            </a:r>
          </a:p>
          <a:p>
            <a:pPr lvl="1" eaLnBrk="1" hangingPunct="1"/>
            <a:r>
              <a:rPr lang="en-AU" altLang="en-US" sz="2400" dirty="0">
                <a:latin typeface="Book Antiqua" panose="02040602050305030304" pitchFamily="18" charset="0"/>
              </a:rPr>
              <a:t>Random read/write access</a:t>
            </a:r>
          </a:p>
          <a:p>
            <a:pPr lvl="1" eaLnBrk="1" hangingPunct="1"/>
            <a:r>
              <a:rPr lang="en-AU" altLang="en-US" sz="2400" dirty="0">
                <a:latin typeface="Book Antiqua" panose="02040602050305030304" pitchFamily="18" charset="0"/>
              </a:rPr>
              <a:t>Used for instruction memory in embedded systems</a:t>
            </a:r>
          </a:p>
          <a:p>
            <a:pPr eaLnBrk="1" hangingPunct="1"/>
            <a:r>
              <a:rPr lang="en-AU" altLang="en-US" sz="2800" dirty="0">
                <a:solidFill>
                  <a:srgbClr val="0070C0"/>
                </a:solidFill>
                <a:latin typeface="Book Antiqua" panose="02040602050305030304" pitchFamily="18" charset="0"/>
              </a:rPr>
              <a:t>NAND</a:t>
            </a:r>
            <a:r>
              <a:rPr lang="en-AU" altLang="en-US" sz="2800" dirty="0">
                <a:latin typeface="Book Antiqua" panose="02040602050305030304" pitchFamily="18" charset="0"/>
              </a:rPr>
              <a:t> flash: bit cell like a NAND gate</a:t>
            </a:r>
          </a:p>
          <a:p>
            <a:pPr lvl="1" eaLnBrk="1" hangingPunct="1"/>
            <a:r>
              <a:rPr lang="en-AU" altLang="en-US" sz="2400" dirty="0">
                <a:latin typeface="Book Antiqua" panose="02040602050305030304" pitchFamily="18" charset="0"/>
              </a:rPr>
              <a:t>Denser (bits/area), but block-at-a-time access</a:t>
            </a:r>
          </a:p>
          <a:p>
            <a:pPr lvl="1" eaLnBrk="1" hangingPunct="1"/>
            <a:r>
              <a:rPr lang="en-AU" altLang="en-US" sz="2400" dirty="0">
                <a:latin typeface="Book Antiqua" panose="02040602050305030304" pitchFamily="18" charset="0"/>
              </a:rPr>
              <a:t>Cheaper per GB</a:t>
            </a:r>
          </a:p>
          <a:p>
            <a:pPr lvl="1" eaLnBrk="1" hangingPunct="1"/>
            <a:r>
              <a:rPr lang="en-AU" altLang="en-US" sz="2400" dirty="0">
                <a:latin typeface="Book Antiqua" panose="02040602050305030304" pitchFamily="18" charset="0"/>
              </a:rPr>
              <a:t>Used for USB keys, media storage, …</a:t>
            </a:r>
          </a:p>
          <a:p>
            <a:pPr eaLnBrk="1" hangingPunct="1"/>
            <a:r>
              <a:rPr lang="en-AU" altLang="en-US" sz="2800" dirty="0">
                <a:latin typeface="Book Antiqua" panose="02040602050305030304" pitchFamily="18" charset="0"/>
              </a:rPr>
              <a:t>Flash bits wears out after 1000’s of accesses</a:t>
            </a:r>
          </a:p>
          <a:p>
            <a:pPr lvl="1" eaLnBrk="1" hangingPunct="1"/>
            <a:r>
              <a:rPr lang="en-AU" altLang="en-US" sz="2400" dirty="0">
                <a:latin typeface="Book Antiqua" panose="02040602050305030304" pitchFamily="18" charset="0"/>
              </a:rPr>
              <a:t>Not suitable for direct RAM or disk replacement</a:t>
            </a:r>
          </a:p>
          <a:p>
            <a:pPr lvl="1" eaLnBrk="1" hangingPunct="1"/>
            <a:r>
              <a:rPr lang="en-AU" altLang="en-US" sz="2400" dirty="0">
                <a:latin typeface="Book Antiqua" panose="02040602050305030304" pitchFamily="18" charset="0"/>
              </a:rPr>
              <a:t>Wear leveling: remap data to less used blocks</a:t>
            </a: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Flash Types</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13</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3882102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0"/>
            <a:ext cx="11379654" cy="2435772"/>
          </a:xfrm>
        </p:spPr>
        <p:txBody>
          <a:bodyPr>
            <a:normAutofit fontScale="92500" lnSpcReduction="10000"/>
          </a:bodyPr>
          <a:lstStyle/>
          <a:p>
            <a:pPr eaLnBrk="1" hangingPunct="1"/>
            <a:r>
              <a:rPr lang="en-US" altLang="en-US" dirty="0">
                <a:latin typeface="Book Antiqua" panose="02040602050305030304" pitchFamily="18" charset="0"/>
              </a:rPr>
              <a:t>Nonvolatile, rotating magnetic storage</a:t>
            </a:r>
          </a:p>
          <a:p>
            <a:pPr eaLnBrk="1" hangingPunct="1"/>
            <a:r>
              <a:rPr lang="en-US" dirty="0">
                <a:latin typeface="Book Antiqua" panose="02040602050305030304" pitchFamily="18" charset="0"/>
              </a:rPr>
              <a:t>Disk surface is divided into concentric circles, called tracks</a:t>
            </a:r>
          </a:p>
          <a:p>
            <a:pPr algn="l"/>
            <a:r>
              <a:rPr lang="en-CA" dirty="0">
                <a:solidFill>
                  <a:srgbClr val="0070C0"/>
                </a:solidFill>
                <a:latin typeface="Book Antiqua" panose="02040602050305030304" pitchFamily="18" charset="0"/>
              </a:rPr>
              <a:t>Sector:</a:t>
            </a:r>
            <a:r>
              <a:rPr lang="en-CA" dirty="0">
                <a:latin typeface="Book Antiqua" panose="02040602050305030304" pitchFamily="18" charset="0"/>
              </a:rPr>
              <a:t> One of the </a:t>
            </a:r>
            <a:r>
              <a:rPr lang="en-US" dirty="0">
                <a:latin typeface="Book Antiqua" panose="02040602050305030304" pitchFamily="18" charset="0"/>
              </a:rPr>
              <a:t>segments that make up a track on a magnetic disk; a sector is the smallest </a:t>
            </a:r>
            <a:r>
              <a:rPr lang="en-CA" dirty="0">
                <a:latin typeface="Book Antiqua" panose="02040602050305030304" pitchFamily="18" charset="0"/>
              </a:rPr>
              <a:t>amount of information </a:t>
            </a:r>
            <a:r>
              <a:rPr lang="en-US" dirty="0">
                <a:latin typeface="Book Antiqua" panose="02040602050305030304" pitchFamily="18" charset="0"/>
              </a:rPr>
              <a:t>that is read or written on </a:t>
            </a:r>
            <a:r>
              <a:rPr lang="en-CA" dirty="0">
                <a:latin typeface="Book Antiqua" panose="02040602050305030304" pitchFamily="18" charset="0"/>
              </a:rPr>
              <a:t>a disk (512 to 4096 bytes).</a:t>
            </a:r>
          </a:p>
          <a:p>
            <a:pPr algn="l"/>
            <a:r>
              <a:rPr lang="en-CA" dirty="0">
                <a:solidFill>
                  <a:srgbClr val="0070C0"/>
                </a:solidFill>
                <a:latin typeface="Book Antiqua" panose="02040602050305030304" pitchFamily="18" charset="0"/>
              </a:rPr>
              <a:t>Cylinder</a:t>
            </a:r>
            <a:r>
              <a:rPr lang="en-CA" dirty="0">
                <a:latin typeface="Book Antiqua" panose="02040602050305030304" pitchFamily="18" charset="0"/>
              </a:rPr>
              <a:t>: </a:t>
            </a:r>
            <a:r>
              <a:rPr lang="en-US" dirty="0">
                <a:latin typeface="Book Antiqua" panose="02040602050305030304" pitchFamily="18" charset="0"/>
              </a:rPr>
              <a:t>all the tracks under the heads at a given point on all surfaces.</a:t>
            </a:r>
            <a:endParaRPr lang="en-AU" altLang="en-US"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Disk Storage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14</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8" name="Picture 9" descr="wdfDesktop_CaviarBlack">
            <a:extLst>
              <a:ext uri="{FF2B5EF4-FFF2-40B4-BE49-F238E27FC236}">
                <a16:creationId xmlns:a16="http://schemas.microsoft.com/office/drawing/2014/main" id="{46593DE7-64C0-4289-8E6A-635C29802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623" y="3578772"/>
            <a:ext cx="3033860" cy="3033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2" descr="disk-geometry">
            <a:extLst>
              <a:ext uri="{FF2B5EF4-FFF2-40B4-BE49-F238E27FC236}">
                <a16:creationId xmlns:a16="http://schemas.microsoft.com/office/drawing/2014/main" id="{2EC10065-56BC-4E8B-A201-9616FBCA1A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2225" y="4198070"/>
            <a:ext cx="3516749" cy="2611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8046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0"/>
            <a:ext cx="11379654" cy="5213350"/>
          </a:xfrm>
        </p:spPr>
        <p:txBody>
          <a:bodyPr>
            <a:normAutofit/>
          </a:bodyPr>
          <a:lstStyle/>
          <a:p>
            <a:pPr eaLnBrk="1" hangingPunct="1">
              <a:lnSpc>
                <a:spcPct val="90000"/>
              </a:lnSpc>
            </a:pPr>
            <a:r>
              <a:rPr lang="en-US" altLang="en-US" sz="2800" dirty="0">
                <a:latin typeface="Book Antiqua" panose="02040602050305030304" pitchFamily="18" charset="0"/>
              </a:rPr>
              <a:t>Each sector records</a:t>
            </a:r>
          </a:p>
          <a:p>
            <a:pPr lvl="1" eaLnBrk="1" hangingPunct="1">
              <a:lnSpc>
                <a:spcPct val="90000"/>
              </a:lnSpc>
            </a:pPr>
            <a:r>
              <a:rPr lang="en-US" altLang="en-US" sz="2000" dirty="0">
                <a:latin typeface="Book Antiqua" panose="02040602050305030304" pitchFamily="18" charset="0"/>
              </a:rPr>
              <a:t>Sector ID</a:t>
            </a:r>
          </a:p>
          <a:p>
            <a:pPr lvl="1" eaLnBrk="1" hangingPunct="1">
              <a:lnSpc>
                <a:spcPct val="90000"/>
              </a:lnSpc>
            </a:pPr>
            <a:r>
              <a:rPr lang="en-US" altLang="en-US" sz="2000" dirty="0">
                <a:latin typeface="Book Antiqua" panose="02040602050305030304" pitchFamily="18" charset="0"/>
              </a:rPr>
              <a:t>Data (512 bytes, 4096 bytes proposed)</a:t>
            </a:r>
          </a:p>
          <a:p>
            <a:pPr lvl="1" eaLnBrk="1" hangingPunct="1">
              <a:lnSpc>
                <a:spcPct val="90000"/>
              </a:lnSpc>
            </a:pPr>
            <a:r>
              <a:rPr lang="en-US" altLang="en-US" sz="2000" dirty="0">
                <a:latin typeface="Book Antiqua" panose="02040602050305030304" pitchFamily="18" charset="0"/>
              </a:rPr>
              <a:t>Error correcting code (ECC)</a:t>
            </a:r>
          </a:p>
          <a:p>
            <a:pPr lvl="2" eaLnBrk="1" hangingPunct="1">
              <a:lnSpc>
                <a:spcPct val="90000"/>
              </a:lnSpc>
            </a:pPr>
            <a:r>
              <a:rPr lang="en-US" altLang="en-US" sz="1800" dirty="0">
                <a:latin typeface="Book Antiqua" panose="02040602050305030304" pitchFamily="18" charset="0"/>
              </a:rPr>
              <a:t>Used to hide defects and recording errors</a:t>
            </a:r>
          </a:p>
          <a:p>
            <a:pPr lvl="1" eaLnBrk="1" hangingPunct="1">
              <a:lnSpc>
                <a:spcPct val="90000"/>
              </a:lnSpc>
            </a:pPr>
            <a:r>
              <a:rPr lang="en-US" altLang="en-US" sz="2000" dirty="0">
                <a:latin typeface="Book Antiqua" panose="02040602050305030304" pitchFamily="18" charset="0"/>
              </a:rPr>
              <a:t>Synchronization fields and gaps</a:t>
            </a:r>
          </a:p>
          <a:p>
            <a:pPr eaLnBrk="1" hangingPunct="1">
              <a:lnSpc>
                <a:spcPct val="90000"/>
              </a:lnSpc>
            </a:pPr>
            <a:r>
              <a:rPr lang="en-US" altLang="en-US" sz="2800" dirty="0">
                <a:latin typeface="Book Antiqua" panose="02040602050305030304" pitchFamily="18" charset="0"/>
              </a:rPr>
              <a:t>Access to a sector involves</a:t>
            </a:r>
          </a:p>
          <a:p>
            <a:pPr lvl="1" eaLnBrk="1" hangingPunct="1">
              <a:lnSpc>
                <a:spcPct val="90000"/>
              </a:lnSpc>
            </a:pPr>
            <a:r>
              <a:rPr lang="en-US" altLang="en-US" sz="2000" dirty="0">
                <a:latin typeface="Book Antiqua" panose="02040602050305030304" pitchFamily="18" charset="0"/>
              </a:rPr>
              <a:t>Queuing delay if other accesses are pending</a:t>
            </a:r>
          </a:p>
          <a:p>
            <a:pPr lvl="1"/>
            <a:r>
              <a:rPr lang="en-US" altLang="en-US" sz="2000" dirty="0">
                <a:solidFill>
                  <a:srgbClr val="0070C0"/>
                </a:solidFill>
                <a:latin typeface="Book Antiqua" panose="02040602050305030304" pitchFamily="18" charset="0"/>
              </a:rPr>
              <a:t>Seek</a:t>
            </a:r>
            <a:r>
              <a:rPr lang="en-US" altLang="en-US" sz="2000" dirty="0">
                <a:latin typeface="Book Antiqua" panose="02040602050305030304" pitchFamily="18" charset="0"/>
              </a:rPr>
              <a:t>: move the heads </a:t>
            </a:r>
            <a:r>
              <a:rPr lang="en-CA" sz="2000" dirty="0">
                <a:latin typeface="Book Antiqua" panose="02040602050305030304" pitchFamily="18" charset="0"/>
              </a:rPr>
              <a:t>over the proper track on a disk (3ms to 13ms).</a:t>
            </a:r>
            <a:endParaRPr lang="en-US" altLang="en-US" sz="2000" dirty="0">
              <a:latin typeface="Book Antiqua" panose="02040602050305030304" pitchFamily="18" charset="0"/>
            </a:endParaRPr>
          </a:p>
          <a:p>
            <a:pPr lvl="1"/>
            <a:r>
              <a:rPr lang="en-US" altLang="en-US" sz="2000" dirty="0">
                <a:solidFill>
                  <a:srgbClr val="0070C0"/>
                </a:solidFill>
                <a:latin typeface="Book Antiqua" panose="02040602050305030304" pitchFamily="18" charset="0"/>
              </a:rPr>
              <a:t>Rotational latency</a:t>
            </a:r>
            <a:r>
              <a:rPr lang="en-US" altLang="en-US" sz="2000" dirty="0">
                <a:latin typeface="Book Antiqua" panose="02040602050305030304" pitchFamily="18" charset="0"/>
              </a:rPr>
              <a:t>: the time for </a:t>
            </a:r>
            <a:r>
              <a:rPr lang="en-US" sz="2000" dirty="0">
                <a:latin typeface="Book Antiqua" panose="02040602050305030304" pitchFamily="18" charset="0"/>
              </a:rPr>
              <a:t>the desired sector to rotate under the read/write head (5400 RPM to 15000RPM).</a:t>
            </a:r>
            <a:endParaRPr lang="en-US" altLang="en-US" sz="2000" dirty="0">
              <a:latin typeface="Book Antiqua" panose="02040602050305030304" pitchFamily="18" charset="0"/>
            </a:endParaRPr>
          </a:p>
          <a:p>
            <a:pPr lvl="1"/>
            <a:r>
              <a:rPr lang="en-US" altLang="en-US" sz="2000" dirty="0">
                <a:latin typeface="Book Antiqua" panose="02040602050305030304" pitchFamily="18" charset="0"/>
              </a:rPr>
              <a:t>Data transfer: </a:t>
            </a:r>
            <a:r>
              <a:rPr lang="en-US" sz="2000" dirty="0">
                <a:latin typeface="Book Antiqua" panose="02040602050305030304" pitchFamily="18" charset="0"/>
              </a:rPr>
              <a:t>the time to transfer a block </a:t>
            </a:r>
            <a:r>
              <a:rPr lang="en-CA" sz="2000" dirty="0">
                <a:latin typeface="Book Antiqua" panose="02040602050305030304" pitchFamily="18" charset="0"/>
              </a:rPr>
              <a:t>of bits.</a:t>
            </a:r>
            <a:endParaRPr lang="en-US" altLang="en-US" sz="2000" dirty="0">
              <a:latin typeface="Book Antiqua" panose="02040602050305030304" pitchFamily="18" charset="0"/>
            </a:endParaRPr>
          </a:p>
          <a:p>
            <a:pPr lvl="1" eaLnBrk="1" hangingPunct="1">
              <a:lnSpc>
                <a:spcPct val="90000"/>
              </a:lnSpc>
            </a:pPr>
            <a:r>
              <a:rPr lang="en-US" altLang="en-US" sz="2000" dirty="0">
                <a:latin typeface="Book Antiqua" panose="02040602050305030304" pitchFamily="18" charset="0"/>
              </a:rPr>
              <a:t>Controller overhead</a:t>
            </a:r>
            <a:endParaRPr lang="en-AU" altLang="en-US" sz="2000"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Disk Sectors and Access</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15</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2948650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0"/>
            <a:ext cx="11379654" cy="5048250"/>
          </a:xfrm>
        </p:spPr>
        <p:txBody>
          <a:bodyPr>
            <a:normAutofit/>
          </a:bodyPr>
          <a:lstStyle/>
          <a:p>
            <a:pPr eaLnBrk="1" hangingPunct="1">
              <a:lnSpc>
                <a:spcPct val="80000"/>
              </a:lnSpc>
            </a:pPr>
            <a:r>
              <a:rPr lang="en-US" altLang="en-US" dirty="0">
                <a:latin typeface="Book Antiqua" panose="02040602050305030304" pitchFamily="18" charset="0"/>
              </a:rPr>
              <a:t>Given</a:t>
            </a:r>
          </a:p>
          <a:p>
            <a:pPr lvl="1" eaLnBrk="1" hangingPunct="1">
              <a:lnSpc>
                <a:spcPct val="80000"/>
              </a:lnSpc>
            </a:pPr>
            <a:r>
              <a:rPr lang="en-US" altLang="en-US" dirty="0">
                <a:latin typeface="Book Antiqua" panose="02040602050305030304" pitchFamily="18" charset="0"/>
              </a:rPr>
              <a:t>512B sector, 15,000rpm, 4ms average seek time, 100MB/s transfer rate, 0.2ms controller overhead, idle disk</a:t>
            </a:r>
          </a:p>
          <a:p>
            <a:pPr eaLnBrk="1" hangingPunct="1">
              <a:lnSpc>
                <a:spcPct val="80000"/>
              </a:lnSpc>
            </a:pPr>
            <a:r>
              <a:rPr lang="en-US" altLang="en-US" dirty="0">
                <a:latin typeface="Book Antiqua" panose="02040602050305030304" pitchFamily="18" charset="0"/>
              </a:rPr>
              <a:t>Average read time</a:t>
            </a:r>
          </a:p>
          <a:p>
            <a:pPr lvl="1" eaLnBrk="1" hangingPunct="1">
              <a:lnSpc>
                <a:spcPct val="80000"/>
              </a:lnSpc>
            </a:pPr>
            <a:r>
              <a:rPr lang="en-US" altLang="en-US" dirty="0">
                <a:latin typeface="Book Antiqua" panose="02040602050305030304" pitchFamily="18" charset="0"/>
              </a:rPr>
              <a:t>4ms seek time</a:t>
            </a:r>
            <a:br>
              <a:rPr lang="en-US" altLang="en-US" dirty="0">
                <a:latin typeface="Book Antiqua" panose="02040602050305030304" pitchFamily="18" charset="0"/>
              </a:rPr>
            </a:br>
            <a:r>
              <a:rPr lang="en-US" altLang="en-US" dirty="0">
                <a:latin typeface="Book Antiqua" panose="02040602050305030304" pitchFamily="18" charset="0"/>
              </a:rPr>
              <a:t>+ ½ / (15,000/60) = 2ms rotational latency</a:t>
            </a:r>
            <a:br>
              <a:rPr lang="en-US" altLang="en-US" dirty="0">
                <a:latin typeface="Book Antiqua" panose="02040602050305030304" pitchFamily="18" charset="0"/>
              </a:rPr>
            </a:br>
            <a:r>
              <a:rPr lang="en-US" altLang="en-US" dirty="0">
                <a:latin typeface="Book Antiqua" panose="02040602050305030304" pitchFamily="18" charset="0"/>
              </a:rPr>
              <a:t>+ 512 / 100MB/s = 0.005ms transfer time</a:t>
            </a:r>
            <a:br>
              <a:rPr lang="en-US" altLang="en-US" dirty="0">
                <a:latin typeface="Book Antiqua" panose="02040602050305030304" pitchFamily="18" charset="0"/>
              </a:rPr>
            </a:br>
            <a:r>
              <a:rPr lang="en-US" altLang="en-US" dirty="0">
                <a:latin typeface="Book Antiqua" panose="02040602050305030304" pitchFamily="18" charset="0"/>
              </a:rPr>
              <a:t>+ 0.2ms controller delay</a:t>
            </a:r>
            <a:br>
              <a:rPr lang="en-US" altLang="en-US" dirty="0">
                <a:latin typeface="Book Antiqua" panose="02040602050305030304" pitchFamily="18" charset="0"/>
              </a:rPr>
            </a:br>
            <a:r>
              <a:rPr lang="en-US" altLang="en-US" dirty="0">
                <a:latin typeface="Book Antiqua" panose="02040602050305030304" pitchFamily="18" charset="0"/>
              </a:rPr>
              <a:t>= 6.2ms</a:t>
            </a:r>
          </a:p>
          <a:p>
            <a:pPr eaLnBrk="1" hangingPunct="1">
              <a:lnSpc>
                <a:spcPct val="80000"/>
              </a:lnSpc>
            </a:pPr>
            <a:r>
              <a:rPr lang="en-US" altLang="en-US" dirty="0">
                <a:latin typeface="Book Antiqua" panose="02040602050305030304" pitchFamily="18" charset="0"/>
              </a:rPr>
              <a:t>If actual average </a:t>
            </a:r>
            <a:r>
              <a:rPr lang="en-US" altLang="en-US" dirty="0">
                <a:solidFill>
                  <a:srgbClr val="0070C0"/>
                </a:solidFill>
                <a:latin typeface="Book Antiqua" panose="02040602050305030304" pitchFamily="18" charset="0"/>
              </a:rPr>
              <a:t>seek </a:t>
            </a:r>
            <a:r>
              <a:rPr lang="en-US" altLang="en-US" dirty="0">
                <a:latin typeface="Book Antiqua" panose="02040602050305030304" pitchFamily="18" charset="0"/>
              </a:rPr>
              <a:t>time is 1ms</a:t>
            </a:r>
          </a:p>
          <a:p>
            <a:pPr lvl="1" eaLnBrk="1" hangingPunct="1">
              <a:lnSpc>
                <a:spcPct val="80000"/>
              </a:lnSpc>
            </a:pPr>
            <a:r>
              <a:rPr lang="en-US" altLang="en-US" dirty="0">
                <a:latin typeface="Book Antiqua" panose="02040602050305030304" pitchFamily="18" charset="0"/>
              </a:rPr>
              <a:t>Average </a:t>
            </a:r>
            <a:r>
              <a:rPr lang="en-US" altLang="en-US" dirty="0">
                <a:solidFill>
                  <a:srgbClr val="0070C0"/>
                </a:solidFill>
                <a:latin typeface="Book Antiqua" panose="02040602050305030304" pitchFamily="18" charset="0"/>
              </a:rPr>
              <a:t>read</a:t>
            </a:r>
            <a:r>
              <a:rPr lang="en-US" altLang="en-US" dirty="0">
                <a:latin typeface="Book Antiqua" panose="02040602050305030304" pitchFamily="18" charset="0"/>
              </a:rPr>
              <a:t> time = 3.2ms</a:t>
            </a: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Disk Access Example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16</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1010467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0"/>
            <a:ext cx="11379654" cy="5048250"/>
          </a:xfrm>
        </p:spPr>
        <p:txBody>
          <a:bodyPr>
            <a:normAutofit/>
          </a:bodyPr>
          <a:lstStyle/>
          <a:p>
            <a:pPr eaLnBrk="1" hangingPunct="1"/>
            <a:r>
              <a:rPr lang="en-US" altLang="en-US" sz="2800" dirty="0">
                <a:latin typeface="Book Antiqua" panose="02040602050305030304" pitchFamily="18" charset="0"/>
              </a:rPr>
              <a:t>Manufacturers quote average seek time</a:t>
            </a:r>
          </a:p>
          <a:p>
            <a:pPr lvl="1" eaLnBrk="1" hangingPunct="1"/>
            <a:r>
              <a:rPr lang="en-US" altLang="en-US" sz="2400" dirty="0">
                <a:latin typeface="Book Antiqua" panose="02040602050305030304" pitchFamily="18" charset="0"/>
              </a:rPr>
              <a:t>Based on all possible seeks</a:t>
            </a:r>
          </a:p>
          <a:p>
            <a:pPr lvl="1" eaLnBrk="1" hangingPunct="1"/>
            <a:r>
              <a:rPr lang="en-US" altLang="en-US" sz="2400" dirty="0">
                <a:latin typeface="Book Antiqua" panose="02040602050305030304" pitchFamily="18" charset="0"/>
              </a:rPr>
              <a:t>Locality and OS scheduling lead to smaller actual average seek times</a:t>
            </a:r>
          </a:p>
          <a:p>
            <a:pPr eaLnBrk="1" hangingPunct="1"/>
            <a:r>
              <a:rPr lang="en-US" altLang="en-US" sz="2800" dirty="0">
                <a:latin typeface="Book Antiqua" panose="02040602050305030304" pitchFamily="18" charset="0"/>
              </a:rPr>
              <a:t>Smart disk controller allocate physical sectors on disk</a:t>
            </a:r>
          </a:p>
          <a:p>
            <a:pPr lvl="1" eaLnBrk="1" hangingPunct="1"/>
            <a:r>
              <a:rPr lang="en-US" altLang="en-US" sz="2400" dirty="0">
                <a:latin typeface="Book Antiqua" panose="02040602050305030304" pitchFamily="18" charset="0"/>
              </a:rPr>
              <a:t>Present logical sector interface to host</a:t>
            </a:r>
          </a:p>
          <a:p>
            <a:pPr lvl="1" eaLnBrk="1" hangingPunct="1"/>
            <a:r>
              <a:rPr lang="en-US" altLang="en-US" sz="2400" dirty="0">
                <a:latin typeface="Book Antiqua" panose="02040602050305030304" pitchFamily="18" charset="0"/>
              </a:rPr>
              <a:t>SCSI, ATA, SATA</a:t>
            </a:r>
          </a:p>
          <a:p>
            <a:pPr eaLnBrk="1" hangingPunct="1"/>
            <a:r>
              <a:rPr lang="en-US" altLang="en-US" sz="2800" dirty="0">
                <a:latin typeface="Book Antiqua" panose="02040602050305030304" pitchFamily="18" charset="0"/>
              </a:rPr>
              <a:t>Disk drives include caches</a:t>
            </a:r>
          </a:p>
          <a:p>
            <a:pPr lvl="1" eaLnBrk="1" hangingPunct="1"/>
            <a:r>
              <a:rPr lang="en-US" altLang="en-US" sz="2400" dirty="0">
                <a:latin typeface="Book Antiqua" panose="02040602050305030304" pitchFamily="18" charset="0"/>
              </a:rPr>
              <a:t>Prefetch sectors in anticipation of access</a:t>
            </a:r>
          </a:p>
          <a:p>
            <a:pPr lvl="1" eaLnBrk="1" hangingPunct="1"/>
            <a:r>
              <a:rPr lang="en-US" altLang="en-US" sz="2400" dirty="0">
                <a:latin typeface="Book Antiqua" panose="02040602050305030304" pitchFamily="18" charset="0"/>
              </a:rPr>
              <a:t>Avoid seek and rotational delay</a:t>
            </a:r>
            <a:endParaRPr lang="en-AU" altLang="en-US" sz="2400"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Disk Performance Issues</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17</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3281821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0"/>
            <a:ext cx="11379654" cy="1568669"/>
          </a:xfrm>
        </p:spPr>
        <p:txBody>
          <a:bodyPr>
            <a:normAutofit fontScale="77500" lnSpcReduction="20000"/>
          </a:bodyPr>
          <a:lstStyle/>
          <a:p>
            <a:r>
              <a:rPr lang="en-US" dirty="0">
                <a:solidFill>
                  <a:srgbClr val="0070C0"/>
                </a:solidFill>
                <a:latin typeface="Book Antiqua" panose="02040602050305030304" pitchFamily="18" charset="0"/>
              </a:rPr>
              <a:t>Cache</a:t>
            </a:r>
            <a:r>
              <a:rPr lang="en-US" dirty="0">
                <a:latin typeface="Book Antiqua" panose="02040602050305030304" pitchFamily="18" charset="0"/>
              </a:rPr>
              <a:t>: used to refer to any storage managed to take advantage of </a:t>
            </a:r>
            <a:r>
              <a:rPr lang="en-CA" dirty="0">
                <a:solidFill>
                  <a:srgbClr val="0070C0"/>
                </a:solidFill>
                <a:latin typeface="Book Antiqua" panose="02040602050305030304" pitchFamily="18" charset="0"/>
              </a:rPr>
              <a:t>locality</a:t>
            </a:r>
            <a:r>
              <a:rPr lang="en-CA" dirty="0">
                <a:latin typeface="Book Antiqua" panose="02040602050305030304" pitchFamily="18" charset="0"/>
              </a:rPr>
              <a:t> of access</a:t>
            </a:r>
            <a:endParaRPr lang="en-US" altLang="en-US" dirty="0">
              <a:latin typeface="Book Antiqua" panose="02040602050305030304" pitchFamily="18" charset="0"/>
            </a:endParaRPr>
          </a:p>
          <a:p>
            <a:pPr eaLnBrk="1" hangingPunct="1"/>
            <a:r>
              <a:rPr lang="en-US" altLang="en-US" dirty="0">
                <a:latin typeface="Book Antiqua" panose="02040602050305030304" pitchFamily="18" charset="0"/>
              </a:rPr>
              <a:t>Cache memory</a:t>
            </a:r>
          </a:p>
          <a:p>
            <a:pPr lvl="1" eaLnBrk="1" hangingPunct="1"/>
            <a:r>
              <a:rPr lang="en-US" altLang="en-US" dirty="0">
                <a:latin typeface="Book Antiqua" panose="02040602050305030304" pitchFamily="18" charset="0"/>
              </a:rPr>
              <a:t>The level of the memory hierarchy </a:t>
            </a:r>
            <a:r>
              <a:rPr lang="en-US" altLang="en-US" dirty="0">
                <a:solidFill>
                  <a:srgbClr val="0070C0"/>
                </a:solidFill>
                <a:latin typeface="Book Antiqua" panose="02040602050305030304" pitchFamily="18" charset="0"/>
              </a:rPr>
              <a:t>closest</a:t>
            </a:r>
            <a:r>
              <a:rPr lang="en-US" altLang="en-US" dirty="0">
                <a:latin typeface="Book Antiqua" panose="02040602050305030304" pitchFamily="18" charset="0"/>
              </a:rPr>
              <a:t> to the CPU</a:t>
            </a:r>
          </a:p>
          <a:p>
            <a:pPr eaLnBrk="1" hangingPunct="1"/>
            <a:r>
              <a:rPr lang="en-US" altLang="en-US" dirty="0">
                <a:latin typeface="Book Antiqua" panose="02040602050305030304" pitchFamily="18" charset="0"/>
              </a:rPr>
              <a:t>Given accesses X</a:t>
            </a:r>
            <a:r>
              <a:rPr lang="en-US" altLang="en-US" baseline="-25000" dirty="0">
                <a:latin typeface="Book Antiqua" panose="02040602050305030304" pitchFamily="18" charset="0"/>
              </a:rPr>
              <a:t>1</a:t>
            </a:r>
            <a:r>
              <a:rPr lang="en-US" altLang="en-US" dirty="0">
                <a:latin typeface="Book Antiqua" panose="02040602050305030304" pitchFamily="18" charset="0"/>
              </a:rPr>
              <a:t>, …, </a:t>
            </a:r>
            <a:r>
              <a:rPr lang="en-US" altLang="en-US" dirty="0" err="1">
                <a:latin typeface="Book Antiqua" panose="02040602050305030304" pitchFamily="18" charset="0"/>
              </a:rPr>
              <a:t>X</a:t>
            </a:r>
            <a:r>
              <a:rPr lang="en-US" altLang="en-US" baseline="-25000" dirty="0" err="1">
                <a:latin typeface="Book Antiqua" panose="02040602050305030304" pitchFamily="18" charset="0"/>
              </a:rPr>
              <a:t>n</a:t>
            </a:r>
            <a:r>
              <a:rPr lang="en-US" altLang="en-US" baseline="-25000" dirty="0">
                <a:latin typeface="Book Antiqua" panose="02040602050305030304" pitchFamily="18" charset="0"/>
              </a:rPr>
              <a:t>–1</a:t>
            </a:r>
            <a:r>
              <a:rPr lang="en-US" altLang="en-US" dirty="0">
                <a:latin typeface="Book Antiqua" panose="02040602050305030304" pitchFamily="18" charset="0"/>
              </a:rPr>
              <a:t>, </a:t>
            </a:r>
            <a:r>
              <a:rPr lang="en-US" altLang="en-US" dirty="0" err="1">
                <a:latin typeface="Book Antiqua" panose="02040602050305030304" pitchFamily="18" charset="0"/>
              </a:rPr>
              <a:t>X</a:t>
            </a:r>
            <a:r>
              <a:rPr lang="en-US" altLang="en-US" baseline="-25000" dirty="0" err="1">
                <a:latin typeface="Book Antiqua" panose="02040602050305030304" pitchFamily="18" charset="0"/>
              </a:rPr>
              <a:t>n</a:t>
            </a:r>
            <a:endParaRPr lang="en-AU" altLang="en-US" baseline="-25000"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5.3 The Basics of Cache Memory</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18</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
        <p:nvSpPr>
          <p:cNvPr id="6" name="Rectangle 6">
            <a:extLst>
              <a:ext uri="{FF2B5EF4-FFF2-40B4-BE49-F238E27FC236}">
                <a16:creationId xmlns:a16="http://schemas.microsoft.com/office/drawing/2014/main" id="{30E31557-F3F2-425A-8878-BA42ABF411CF}"/>
              </a:ext>
            </a:extLst>
          </p:cNvPr>
          <p:cNvSpPr>
            <a:spLocks noChangeArrowheads="1"/>
          </p:cNvSpPr>
          <p:nvPr/>
        </p:nvSpPr>
        <p:spPr bwMode="auto">
          <a:xfrm>
            <a:off x="5290008" y="2408548"/>
            <a:ext cx="6155703" cy="102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sz="1900" dirty="0">
                <a:latin typeface="Book Antiqua" panose="02040602050305030304" pitchFamily="18" charset="0"/>
              </a:rPr>
              <a:t>Initially, the word </a:t>
            </a:r>
            <a:r>
              <a:rPr lang="en-US" altLang="en-US" sz="1900" dirty="0" err="1">
                <a:latin typeface="Book Antiqua" panose="02040602050305030304" pitchFamily="18" charset="0"/>
              </a:rPr>
              <a:t>X</a:t>
            </a:r>
            <a:r>
              <a:rPr lang="en-US" altLang="en-US" sz="2200" baseline="-25000" dirty="0" err="1">
                <a:latin typeface="Book Antiqua" panose="02040602050305030304" pitchFamily="18" charset="0"/>
              </a:rPr>
              <a:t>n</a:t>
            </a:r>
            <a:r>
              <a:rPr lang="en-US" altLang="en-US" sz="1900" dirty="0">
                <a:latin typeface="Book Antiqua" panose="02040602050305030304" pitchFamily="18" charset="0"/>
              </a:rPr>
              <a:t> is not-exist (miss)</a:t>
            </a:r>
          </a:p>
        </p:txBody>
      </p:sp>
      <p:pic>
        <p:nvPicPr>
          <p:cNvPr id="7" name="Picture 10" descr="f05-04-P374493">
            <a:extLst>
              <a:ext uri="{FF2B5EF4-FFF2-40B4-BE49-F238E27FC236}">
                <a16:creationId xmlns:a16="http://schemas.microsoft.com/office/drawing/2014/main" id="{2E561B6C-4F22-41C2-88CF-0E7C88363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22" y="2971207"/>
            <a:ext cx="37433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a:extLst>
              <a:ext uri="{FF2B5EF4-FFF2-40B4-BE49-F238E27FC236}">
                <a16:creationId xmlns:a16="http://schemas.microsoft.com/office/drawing/2014/main" id="{379E1D4F-BAC8-40FA-B5F7-D037B63F0D83}"/>
              </a:ext>
            </a:extLst>
          </p:cNvPr>
          <p:cNvSpPr>
            <a:spLocks noChangeArrowheads="1"/>
          </p:cNvSpPr>
          <p:nvPr/>
        </p:nvSpPr>
        <p:spPr bwMode="auto">
          <a:xfrm>
            <a:off x="5290007" y="3125880"/>
            <a:ext cx="6155703" cy="1020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sz="1900" dirty="0">
                <a:latin typeface="Book Antiqua" panose="02040602050305030304" pitchFamily="18" charset="0"/>
              </a:rPr>
              <a:t>How do we know if the data is present?</a:t>
            </a:r>
          </a:p>
          <a:p>
            <a:pPr eaLnBrk="1" hangingPunct="1"/>
            <a:r>
              <a:rPr lang="en-US" altLang="en-US" sz="1900" dirty="0">
                <a:latin typeface="Book Antiqua" panose="02040602050305030304" pitchFamily="18" charset="0"/>
              </a:rPr>
              <a:t>Where do we look?</a:t>
            </a:r>
          </a:p>
        </p:txBody>
      </p:sp>
      <p:sp>
        <p:nvSpPr>
          <p:cNvPr id="11" name="TextBox 10">
            <a:extLst>
              <a:ext uri="{FF2B5EF4-FFF2-40B4-BE49-F238E27FC236}">
                <a16:creationId xmlns:a16="http://schemas.microsoft.com/office/drawing/2014/main" id="{540BAC1A-A852-455F-8230-95C773AFDFFA}"/>
              </a:ext>
            </a:extLst>
          </p:cNvPr>
          <p:cNvSpPr txBox="1"/>
          <p:nvPr/>
        </p:nvSpPr>
        <p:spPr>
          <a:xfrm>
            <a:off x="4831434" y="4393465"/>
            <a:ext cx="6922416" cy="369332"/>
          </a:xfrm>
          <a:prstGeom prst="rect">
            <a:avLst/>
          </a:prstGeom>
          <a:noFill/>
        </p:spPr>
        <p:txBody>
          <a:bodyPr wrap="square">
            <a:spAutoFit/>
          </a:bodyPr>
          <a:lstStyle/>
          <a:p>
            <a:pPr eaLnBrk="1" hangingPunct="1"/>
            <a:r>
              <a:rPr lang="en-US" altLang="en-US" dirty="0">
                <a:solidFill>
                  <a:srgbClr val="0070C0"/>
                </a:solidFill>
                <a:highlight>
                  <a:srgbClr val="FFFF00"/>
                </a:highlight>
                <a:latin typeface="Book Antiqua" panose="02040602050305030304" pitchFamily="18" charset="0"/>
              </a:rPr>
              <a:t>Location</a:t>
            </a:r>
            <a:r>
              <a:rPr lang="en-US" altLang="en-US" dirty="0">
                <a:highlight>
                  <a:srgbClr val="FFFF00"/>
                </a:highlight>
                <a:latin typeface="Book Antiqua" panose="02040602050305030304" pitchFamily="18" charset="0"/>
              </a:rPr>
              <a:t> of each word in the memory is determined by its </a:t>
            </a:r>
            <a:r>
              <a:rPr lang="en-US" altLang="en-US" dirty="0">
                <a:solidFill>
                  <a:srgbClr val="0070C0"/>
                </a:solidFill>
                <a:highlight>
                  <a:srgbClr val="FFFF00"/>
                </a:highlight>
                <a:latin typeface="Book Antiqua" panose="02040602050305030304" pitchFamily="18" charset="0"/>
              </a:rPr>
              <a:t>address</a:t>
            </a:r>
          </a:p>
        </p:txBody>
      </p:sp>
    </p:spTree>
    <p:extLst>
      <p:ext uri="{BB962C8B-B14F-4D97-AF65-F5344CB8AC3E}">
        <p14:creationId xmlns:p14="http://schemas.microsoft.com/office/powerpoint/2010/main" val="20286165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9" descr="f05-05-P374493">
            <a:extLst>
              <a:ext uri="{FF2B5EF4-FFF2-40B4-BE49-F238E27FC236}">
                <a16:creationId xmlns:a16="http://schemas.microsoft.com/office/drawing/2014/main" id="{C2D6830F-2985-41A7-AEFB-E27F995A4C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7679" y="3134233"/>
            <a:ext cx="4692650"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0"/>
            <a:ext cx="11379654" cy="1991233"/>
          </a:xfrm>
        </p:spPr>
        <p:txBody>
          <a:bodyPr>
            <a:normAutofit/>
          </a:bodyPr>
          <a:lstStyle/>
          <a:p>
            <a:pPr algn="l"/>
            <a:r>
              <a:rPr lang="en-US" altLang="en-US" dirty="0">
                <a:solidFill>
                  <a:srgbClr val="0070C0"/>
                </a:solidFill>
                <a:latin typeface="Book Antiqua" panose="02040602050305030304" pitchFamily="18" charset="0"/>
              </a:rPr>
              <a:t>Direct</a:t>
            </a:r>
            <a:r>
              <a:rPr lang="en-US" altLang="en-US" dirty="0">
                <a:latin typeface="Book Antiqua" panose="02040602050305030304" pitchFamily="18" charset="0"/>
              </a:rPr>
              <a:t> mapped: </a:t>
            </a:r>
            <a:r>
              <a:rPr lang="en-US" dirty="0">
                <a:latin typeface="Book Antiqua" panose="02040602050305030304" pitchFamily="18" charset="0"/>
              </a:rPr>
              <a:t>each memory location is mapped directly to </a:t>
            </a:r>
            <a:r>
              <a:rPr lang="en-US" dirty="0">
                <a:solidFill>
                  <a:srgbClr val="FF0000"/>
                </a:solidFill>
                <a:latin typeface="Book Antiqua" panose="02040602050305030304" pitchFamily="18" charset="0"/>
              </a:rPr>
              <a:t>exactly one location</a:t>
            </a:r>
            <a:r>
              <a:rPr lang="en-US" dirty="0">
                <a:latin typeface="Book Antiqua" panose="02040602050305030304" pitchFamily="18" charset="0"/>
              </a:rPr>
              <a:t> in </a:t>
            </a:r>
            <a:r>
              <a:rPr lang="en-CA" dirty="0">
                <a:latin typeface="Book Antiqua" panose="02040602050305030304" pitchFamily="18" charset="0"/>
              </a:rPr>
              <a:t>the cache:</a:t>
            </a:r>
          </a:p>
          <a:p>
            <a:pPr algn="l"/>
            <a:r>
              <a:rPr lang="en-CA" dirty="0">
                <a:latin typeface="Book Antiqua" panose="02040602050305030304" pitchFamily="18" charset="0"/>
              </a:rPr>
              <a:t>The block in the cache is determined by:</a:t>
            </a:r>
          </a:p>
          <a:p>
            <a:pPr marL="457200" lvl="1" indent="0">
              <a:buNone/>
            </a:pPr>
            <a:r>
              <a:rPr lang="en-US" altLang="en-US" dirty="0">
                <a:latin typeface="Book Antiqua" panose="02040602050305030304" pitchFamily="18" charset="0"/>
              </a:rPr>
              <a:t>(Block address) modulo (#Blocks in cache)</a:t>
            </a:r>
            <a:endParaRPr lang="en-AU" altLang="en-US"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Direct Mapped Cache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19</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
        <p:nvSpPr>
          <p:cNvPr id="6" name="Rectangle 6">
            <a:extLst>
              <a:ext uri="{FF2B5EF4-FFF2-40B4-BE49-F238E27FC236}">
                <a16:creationId xmlns:a16="http://schemas.microsoft.com/office/drawing/2014/main" id="{30E31557-F3F2-425A-8878-BA42ABF411CF}"/>
              </a:ext>
            </a:extLst>
          </p:cNvPr>
          <p:cNvSpPr>
            <a:spLocks noChangeArrowheads="1"/>
          </p:cNvSpPr>
          <p:nvPr/>
        </p:nvSpPr>
        <p:spPr bwMode="auto">
          <a:xfrm>
            <a:off x="364796" y="3696634"/>
            <a:ext cx="2309567" cy="52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indent="0" eaLnBrk="1" hangingPunct="1">
              <a:buNone/>
            </a:pPr>
            <a:r>
              <a:rPr lang="en-US" altLang="en-US" sz="2000" dirty="0">
                <a:latin typeface="Book Antiqua" panose="02040602050305030304" pitchFamily="18" charset="0"/>
              </a:rPr>
              <a:t>8-block $</a:t>
            </a:r>
            <a:endParaRPr lang="en-AU" altLang="en-US" sz="2000" dirty="0">
              <a:latin typeface="Book Antiqua" panose="02040602050305030304" pitchFamily="18" charset="0"/>
            </a:endParaRPr>
          </a:p>
        </p:txBody>
      </p:sp>
      <p:sp>
        <p:nvSpPr>
          <p:cNvPr id="9" name="Rectangle 6">
            <a:extLst>
              <a:ext uri="{FF2B5EF4-FFF2-40B4-BE49-F238E27FC236}">
                <a16:creationId xmlns:a16="http://schemas.microsoft.com/office/drawing/2014/main" id="{531D9962-BC15-495F-B1E0-37B786D8AB6E}"/>
              </a:ext>
            </a:extLst>
          </p:cNvPr>
          <p:cNvSpPr>
            <a:spLocks noChangeArrowheads="1"/>
          </p:cNvSpPr>
          <p:nvPr/>
        </p:nvSpPr>
        <p:spPr bwMode="auto">
          <a:xfrm>
            <a:off x="6331673" y="2945495"/>
            <a:ext cx="5189537" cy="119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sz="2800" dirty="0">
                <a:latin typeface="Book Antiqua" panose="02040602050305030304" pitchFamily="18" charset="0"/>
              </a:rPr>
              <a:t>#Blocks is a power of 2</a:t>
            </a:r>
          </a:p>
          <a:p>
            <a:pPr eaLnBrk="1" hangingPunct="1"/>
            <a:r>
              <a:rPr lang="en-US" altLang="en-US" sz="2800" dirty="0">
                <a:latin typeface="Book Antiqua" panose="02040602050305030304" pitchFamily="18" charset="0"/>
              </a:rPr>
              <a:t>Use low-order address bits</a:t>
            </a:r>
            <a:endParaRPr lang="en-AU" altLang="en-US" sz="2800" dirty="0">
              <a:latin typeface="Book Antiqua" panose="02040602050305030304" pitchFamily="18" charset="0"/>
            </a:endParaRPr>
          </a:p>
        </p:txBody>
      </p:sp>
      <p:sp>
        <p:nvSpPr>
          <p:cNvPr id="11" name="Rectangle 6">
            <a:extLst>
              <a:ext uri="{FF2B5EF4-FFF2-40B4-BE49-F238E27FC236}">
                <a16:creationId xmlns:a16="http://schemas.microsoft.com/office/drawing/2014/main" id="{4A3ED25D-D8EC-4021-8B6E-D9EC173A8481}"/>
              </a:ext>
            </a:extLst>
          </p:cNvPr>
          <p:cNvSpPr>
            <a:spLocks noChangeArrowheads="1"/>
          </p:cNvSpPr>
          <p:nvPr/>
        </p:nvSpPr>
        <p:spPr bwMode="auto">
          <a:xfrm>
            <a:off x="250824" y="4423577"/>
            <a:ext cx="2309567" cy="527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indent="0" eaLnBrk="1" hangingPunct="1">
              <a:buNone/>
            </a:pPr>
            <a:r>
              <a:rPr lang="en-US" altLang="en-US" sz="2000" dirty="0">
                <a:latin typeface="Book Antiqua" panose="02040602050305030304" pitchFamily="18" charset="0"/>
              </a:rPr>
              <a:t>The $ has 8 words</a:t>
            </a:r>
            <a:endParaRPr lang="en-AU" altLang="en-US" sz="2000" dirty="0">
              <a:latin typeface="Book Antiqua" panose="02040602050305030304" pitchFamily="18" charset="0"/>
            </a:endParaRPr>
          </a:p>
        </p:txBody>
      </p:sp>
      <p:sp>
        <p:nvSpPr>
          <p:cNvPr id="14" name="Rectangle 6">
            <a:extLst>
              <a:ext uri="{FF2B5EF4-FFF2-40B4-BE49-F238E27FC236}">
                <a16:creationId xmlns:a16="http://schemas.microsoft.com/office/drawing/2014/main" id="{3F8A0AF8-2C11-4B04-8763-FB4E88BD6F27}"/>
              </a:ext>
            </a:extLst>
          </p:cNvPr>
          <p:cNvSpPr>
            <a:spLocks noChangeArrowheads="1"/>
          </p:cNvSpPr>
          <p:nvPr/>
        </p:nvSpPr>
        <p:spPr bwMode="auto">
          <a:xfrm>
            <a:off x="5684364" y="4155567"/>
            <a:ext cx="6256812" cy="1199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indent="0" algn="ctr" eaLnBrk="1" hangingPunct="1">
              <a:buNone/>
            </a:pPr>
            <a:r>
              <a:rPr lang="en-US" altLang="en-US" sz="2400" dirty="0">
                <a:latin typeface="Book Antiqua" panose="02040602050305030304" pitchFamily="18" charset="0"/>
              </a:rPr>
              <a:t>For the given cache, a given block could be from 4 blocks of the memory</a:t>
            </a:r>
            <a:endParaRPr lang="en-AU" altLang="en-US" sz="2400" dirty="0">
              <a:latin typeface="Book Antiqua" panose="02040602050305030304" pitchFamily="18" charset="0"/>
            </a:endParaRPr>
          </a:p>
        </p:txBody>
      </p:sp>
    </p:spTree>
    <p:extLst>
      <p:ext uri="{BB962C8B-B14F-4D97-AF65-F5344CB8AC3E}">
        <p14:creationId xmlns:p14="http://schemas.microsoft.com/office/powerpoint/2010/main" val="345757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BD8206-B3AF-4376-9A90-FC9A2A17E85A}"/>
              </a:ext>
            </a:extLst>
          </p:cNvPr>
          <p:cNvPicPr>
            <a:picLocks noChangeAspect="1"/>
          </p:cNvPicPr>
          <p:nvPr/>
        </p:nvPicPr>
        <p:blipFill>
          <a:blip r:embed="rId2"/>
          <a:stretch>
            <a:fillRect/>
          </a:stretch>
        </p:blipFill>
        <p:spPr>
          <a:xfrm>
            <a:off x="1936928" y="649287"/>
            <a:ext cx="4559121" cy="5655013"/>
          </a:xfrm>
          <a:prstGeom prst="rect">
            <a:avLst/>
          </a:prstGeom>
        </p:spPr>
      </p:pic>
      <p:pic>
        <p:nvPicPr>
          <p:cNvPr id="7" name="Picture 6">
            <a:extLst>
              <a:ext uri="{FF2B5EF4-FFF2-40B4-BE49-F238E27FC236}">
                <a16:creationId xmlns:a16="http://schemas.microsoft.com/office/drawing/2014/main" id="{1F307483-1E00-4079-93A3-3289893A2F08}"/>
              </a:ext>
            </a:extLst>
          </p:cNvPr>
          <p:cNvPicPr>
            <a:picLocks noChangeAspect="1"/>
          </p:cNvPicPr>
          <p:nvPr/>
        </p:nvPicPr>
        <p:blipFill>
          <a:blip r:embed="rId3"/>
          <a:stretch>
            <a:fillRect/>
          </a:stretch>
        </p:blipFill>
        <p:spPr>
          <a:xfrm>
            <a:off x="6683464" y="893424"/>
            <a:ext cx="4559121" cy="5655013"/>
          </a:xfrm>
          <a:prstGeom prst="rect">
            <a:avLst/>
          </a:prstGeom>
        </p:spPr>
      </p:pic>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Large and Fast: Exploiting Memory Hierarchy</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2</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430864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0"/>
            <a:ext cx="11379654" cy="4910959"/>
          </a:xfrm>
        </p:spPr>
        <p:txBody>
          <a:bodyPr>
            <a:normAutofit/>
          </a:bodyPr>
          <a:lstStyle/>
          <a:p>
            <a:pPr eaLnBrk="1" hangingPunct="1"/>
            <a:r>
              <a:rPr lang="en-US" altLang="en-US" dirty="0">
                <a:latin typeface="Book Antiqua" panose="02040602050305030304" pitchFamily="18" charset="0"/>
              </a:rPr>
              <a:t>How do we know which particular block is stored in a cache location?</a:t>
            </a:r>
          </a:p>
          <a:p>
            <a:pPr lvl="1" eaLnBrk="1" hangingPunct="1"/>
            <a:r>
              <a:rPr lang="en-US" altLang="en-US" dirty="0">
                <a:latin typeface="Book Antiqua" panose="02040602050305030304" pitchFamily="18" charset="0"/>
              </a:rPr>
              <a:t>Store </a:t>
            </a:r>
            <a:r>
              <a:rPr lang="en-US" altLang="en-US" dirty="0">
                <a:solidFill>
                  <a:srgbClr val="0070C0"/>
                </a:solidFill>
                <a:latin typeface="Book Antiqua" panose="02040602050305030304" pitchFamily="18" charset="0"/>
              </a:rPr>
              <a:t>block address </a:t>
            </a:r>
            <a:r>
              <a:rPr lang="en-US" altLang="en-US" dirty="0">
                <a:latin typeface="Book Antiqua" panose="02040602050305030304" pitchFamily="18" charset="0"/>
              </a:rPr>
              <a:t>as well as the </a:t>
            </a:r>
            <a:r>
              <a:rPr lang="en-US" altLang="en-US" dirty="0">
                <a:solidFill>
                  <a:srgbClr val="0070C0"/>
                </a:solidFill>
                <a:latin typeface="Book Antiqua" panose="02040602050305030304" pitchFamily="18" charset="0"/>
              </a:rPr>
              <a:t>data</a:t>
            </a:r>
          </a:p>
          <a:p>
            <a:pPr lvl="1" eaLnBrk="1" hangingPunct="1"/>
            <a:r>
              <a:rPr lang="en-US" altLang="en-US" dirty="0">
                <a:latin typeface="Book Antiqua" panose="02040602050305030304" pitchFamily="18" charset="0"/>
              </a:rPr>
              <a:t>Actually, only need the high-order bits</a:t>
            </a:r>
          </a:p>
          <a:p>
            <a:pPr lvl="2"/>
            <a:r>
              <a:rPr lang="en-US" altLang="en-US" sz="1600" dirty="0">
                <a:latin typeface="Book Antiqua" panose="02040602050305030304" pitchFamily="18" charset="0"/>
              </a:rPr>
              <a:t>lower-order bits  are used as index into the cache to specify the block address </a:t>
            </a:r>
            <a:endParaRPr lang="en-US" altLang="en-US" dirty="0">
              <a:latin typeface="Book Antiqua" panose="02040602050305030304" pitchFamily="18" charset="0"/>
            </a:endParaRPr>
          </a:p>
          <a:p>
            <a:pPr lvl="1" eaLnBrk="1" hangingPunct="1"/>
            <a:r>
              <a:rPr lang="en-US" altLang="en-US" dirty="0">
                <a:latin typeface="Book Antiqua" panose="02040602050305030304" pitchFamily="18" charset="0"/>
              </a:rPr>
              <a:t>Called the </a:t>
            </a:r>
            <a:r>
              <a:rPr lang="en-US" altLang="en-US" dirty="0">
                <a:solidFill>
                  <a:srgbClr val="0070C0"/>
                </a:solidFill>
                <a:latin typeface="Book Antiqua" panose="02040602050305030304" pitchFamily="18" charset="0"/>
              </a:rPr>
              <a:t>tag</a:t>
            </a:r>
          </a:p>
          <a:p>
            <a:pPr eaLnBrk="1" hangingPunct="1"/>
            <a:r>
              <a:rPr lang="en-US" altLang="en-US" dirty="0">
                <a:latin typeface="Book Antiqua" panose="02040602050305030304" pitchFamily="18" charset="0"/>
              </a:rPr>
              <a:t>What if there is no data in a location?</a:t>
            </a:r>
          </a:p>
          <a:p>
            <a:pPr lvl="1" eaLnBrk="1" hangingPunct="1"/>
            <a:r>
              <a:rPr lang="en-US" altLang="en-US" dirty="0">
                <a:solidFill>
                  <a:srgbClr val="0070C0"/>
                </a:solidFill>
                <a:latin typeface="Book Antiqua" panose="02040602050305030304" pitchFamily="18" charset="0"/>
              </a:rPr>
              <a:t>Valid</a:t>
            </a:r>
            <a:r>
              <a:rPr lang="en-US" altLang="en-US" dirty="0">
                <a:latin typeface="Book Antiqua" panose="02040602050305030304" pitchFamily="18" charset="0"/>
              </a:rPr>
              <a:t> bit: 1 = present, 0 = not present</a:t>
            </a:r>
          </a:p>
          <a:p>
            <a:pPr lvl="1" eaLnBrk="1" hangingPunct="1"/>
            <a:r>
              <a:rPr lang="en-US" altLang="en-US" dirty="0">
                <a:latin typeface="Book Antiqua" panose="02040602050305030304" pitchFamily="18" charset="0"/>
              </a:rPr>
              <a:t>Initially 0</a:t>
            </a:r>
          </a:p>
          <a:p>
            <a:pPr algn="l"/>
            <a:r>
              <a:rPr lang="en-US" dirty="0">
                <a:latin typeface="Book Antiqua" panose="02040602050305030304" pitchFamily="18" charset="0"/>
              </a:rPr>
              <a:t>Handling </a:t>
            </a:r>
            <a:r>
              <a:rPr lang="en-US" dirty="0">
                <a:solidFill>
                  <a:srgbClr val="0070C0"/>
                </a:solidFill>
                <a:latin typeface="Book Antiqua" panose="02040602050305030304" pitchFamily="18" charset="0"/>
              </a:rPr>
              <a:t>reads</a:t>
            </a:r>
            <a:r>
              <a:rPr lang="en-US" dirty="0">
                <a:latin typeface="Book Antiqua" panose="02040602050305030304" pitchFamily="18" charset="0"/>
              </a:rPr>
              <a:t> is simpler than handling </a:t>
            </a:r>
            <a:r>
              <a:rPr lang="en-US" dirty="0">
                <a:solidFill>
                  <a:srgbClr val="0070C0"/>
                </a:solidFill>
                <a:latin typeface="Book Antiqua" panose="02040602050305030304" pitchFamily="18" charset="0"/>
              </a:rPr>
              <a:t>writes</a:t>
            </a:r>
            <a:r>
              <a:rPr lang="en-US" dirty="0">
                <a:latin typeface="Book Antiqua" panose="02040602050305030304" pitchFamily="18" charset="0"/>
              </a:rPr>
              <a:t>, since reads do not have to change the contents of the cache</a:t>
            </a:r>
            <a:endParaRPr lang="en-AU" altLang="en-US"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Tags and Valid Bits</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20</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2346004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Cache Example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21</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6" name="Picture 5">
            <a:extLst>
              <a:ext uri="{FF2B5EF4-FFF2-40B4-BE49-F238E27FC236}">
                <a16:creationId xmlns:a16="http://schemas.microsoft.com/office/drawing/2014/main" id="{278ADAEA-4831-4BFE-8D3E-0942F85314C8}"/>
              </a:ext>
            </a:extLst>
          </p:cNvPr>
          <p:cNvPicPr>
            <a:picLocks noChangeAspect="1"/>
          </p:cNvPicPr>
          <p:nvPr/>
        </p:nvPicPr>
        <p:blipFill rotWithShape="1">
          <a:blip r:embed="rId2">
            <a:lum bright="-20000" contrast="40000"/>
          </a:blip>
          <a:srcRect r="920"/>
          <a:stretch/>
        </p:blipFill>
        <p:spPr>
          <a:xfrm>
            <a:off x="1989208" y="1994059"/>
            <a:ext cx="6772123" cy="25603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D07F3BC1-3956-49BC-9F93-F54CAE9CDD8C}"/>
              </a:ext>
            </a:extLst>
          </p:cNvPr>
          <p:cNvPicPr>
            <a:picLocks noChangeAspect="1"/>
          </p:cNvPicPr>
          <p:nvPr/>
        </p:nvPicPr>
        <p:blipFill>
          <a:blip r:embed="rId3"/>
          <a:stretch>
            <a:fillRect/>
          </a:stretch>
        </p:blipFill>
        <p:spPr>
          <a:xfrm>
            <a:off x="9501186" y="649287"/>
            <a:ext cx="1804147" cy="2103120"/>
          </a:xfrm>
          <a:prstGeom prst="rect">
            <a:avLst/>
          </a:prstGeom>
        </p:spPr>
      </p:pic>
    </p:spTree>
    <p:extLst>
      <p:ext uri="{BB962C8B-B14F-4D97-AF65-F5344CB8AC3E}">
        <p14:creationId xmlns:p14="http://schemas.microsoft.com/office/powerpoint/2010/main" val="2942750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1"/>
            <a:ext cx="11379654" cy="1284890"/>
          </a:xfrm>
        </p:spPr>
        <p:txBody>
          <a:bodyPr>
            <a:normAutofit/>
          </a:bodyPr>
          <a:lstStyle/>
          <a:p>
            <a:pPr eaLnBrk="1" hangingPunct="1"/>
            <a:r>
              <a:rPr lang="en-US" altLang="en-US" dirty="0"/>
              <a:t>8-blocks, 1 word/block, direct mapped</a:t>
            </a:r>
          </a:p>
          <a:p>
            <a:pPr eaLnBrk="1" hangingPunct="1"/>
            <a:r>
              <a:rPr lang="en-US" altLang="en-US" dirty="0"/>
              <a:t>Initial state</a:t>
            </a:r>
            <a:endParaRPr lang="en-AU" altLang="en-US" dirty="0"/>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Cache Example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22</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graphicFrame>
        <p:nvGraphicFramePr>
          <p:cNvPr id="8" name="Group 4">
            <a:extLst>
              <a:ext uri="{FF2B5EF4-FFF2-40B4-BE49-F238E27FC236}">
                <a16:creationId xmlns:a16="http://schemas.microsoft.com/office/drawing/2014/main" id="{C15DF18C-C80B-4FBD-8E91-A39711A842FE}"/>
              </a:ext>
            </a:extLst>
          </p:cNvPr>
          <p:cNvGraphicFramePr>
            <a:graphicFrameLocks noGrp="1"/>
          </p:cNvGraphicFramePr>
          <p:nvPr/>
        </p:nvGraphicFramePr>
        <p:xfrm>
          <a:off x="1547813" y="2924175"/>
          <a:ext cx="6096000" cy="3292479"/>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Index</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V</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Tag</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Data</a:t>
                      </a:r>
                      <a:endParaRPr kumimoji="0" lang="en-AU" sz="18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93408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Cache Example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23</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graphicFrame>
        <p:nvGraphicFramePr>
          <p:cNvPr id="9" name="Group 55">
            <a:extLst>
              <a:ext uri="{FF2B5EF4-FFF2-40B4-BE49-F238E27FC236}">
                <a16:creationId xmlns:a16="http://schemas.microsoft.com/office/drawing/2014/main" id="{7C10A41F-C4FB-4B1E-AF8D-63CDA33BBF41}"/>
              </a:ext>
            </a:extLst>
          </p:cNvPr>
          <p:cNvGraphicFramePr>
            <a:graphicFrameLocks noGrp="1"/>
          </p:cNvGraphicFramePr>
          <p:nvPr/>
        </p:nvGraphicFramePr>
        <p:xfrm>
          <a:off x="1547813" y="1320800"/>
          <a:ext cx="6072187" cy="731838"/>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Word addr</a:t>
                      </a:r>
                      <a:endParaRPr kumimoji="0" lang="en-AU" sz="1800" b="0" i="0" u="none" strike="noStrike" cap="none" normalizeH="0" baseline="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Binary addr</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Hit/miss</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Cache block</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22</a:t>
                      </a:r>
                      <a:endParaRPr kumimoji="0" lang="en-AU" sz="1800" b="0" i="0" u="none" strike="noStrike" cap="none" normalizeH="0" baseline="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10 110</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Miss</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110</a:t>
                      </a:r>
                      <a:endParaRPr kumimoji="0" lang="en-AU" sz="1800" b="0" i="0" u="none" strike="noStrike" cap="none" normalizeH="0" baseline="0" dirty="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1" name="Group 3">
            <a:extLst>
              <a:ext uri="{FF2B5EF4-FFF2-40B4-BE49-F238E27FC236}">
                <a16:creationId xmlns:a16="http://schemas.microsoft.com/office/drawing/2014/main" id="{264AE339-C1DA-4BB9-B4F8-C6CF2C18B829}"/>
              </a:ext>
            </a:extLst>
          </p:cNvPr>
          <p:cNvGraphicFramePr>
            <a:graphicFrameLocks noGrp="1"/>
          </p:cNvGraphicFramePr>
          <p:nvPr>
            <p:extLst>
              <p:ext uri="{D42A27DB-BD31-4B8C-83A1-F6EECF244321}">
                <p14:modId xmlns:p14="http://schemas.microsoft.com/office/powerpoint/2010/main" val="4192923613"/>
              </p:ext>
            </p:extLst>
          </p:nvPr>
        </p:nvGraphicFramePr>
        <p:xfrm>
          <a:off x="1547813" y="2934462"/>
          <a:ext cx="6096000" cy="3292479"/>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Index</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V</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Tag</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Data</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110</a:t>
                      </a:r>
                      <a:endParaRPr kumimoji="0" lang="en-AU" sz="1800" b="1" i="0" u="none" strike="noStrike" cap="none" normalizeH="0" baseline="0">
                        <a:ln>
                          <a:noFill/>
                        </a:ln>
                        <a:solidFill>
                          <a:schemeClr val="hlink"/>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Y</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10</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Mem[10110]</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0863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Cache Example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24</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graphicFrame>
        <p:nvGraphicFramePr>
          <p:cNvPr id="7" name="Group 3">
            <a:extLst>
              <a:ext uri="{FF2B5EF4-FFF2-40B4-BE49-F238E27FC236}">
                <a16:creationId xmlns:a16="http://schemas.microsoft.com/office/drawing/2014/main" id="{04E9DFC9-E31E-4433-8EFF-2B1DCEB3AAE2}"/>
              </a:ext>
            </a:extLst>
          </p:cNvPr>
          <p:cNvGraphicFramePr>
            <a:graphicFrameLocks noGrp="1"/>
          </p:cNvGraphicFramePr>
          <p:nvPr/>
        </p:nvGraphicFramePr>
        <p:xfrm>
          <a:off x="1547813" y="2924175"/>
          <a:ext cx="6096000" cy="3292479"/>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Index</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V</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Tag</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Data</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010</a:t>
                      </a:r>
                      <a:endParaRPr kumimoji="0" lang="en-AU" sz="1800" b="1" i="0" u="none" strike="noStrike" cap="none" normalizeH="0" baseline="0">
                        <a:ln>
                          <a:noFill/>
                        </a:ln>
                        <a:solidFill>
                          <a:schemeClr val="hlink"/>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Y</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11</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Mem[11010]</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Y</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Mem[10110]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8" name="Group 55">
            <a:extLst>
              <a:ext uri="{FF2B5EF4-FFF2-40B4-BE49-F238E27FC236}">
                <a16:creationId xmlns:a16="http://schemas.microsoft.com/office/drawing/2014/main" id="{B9195D6B-D806-49CF-B63E-FFE8C1D71397}"/>
              </a:ext>
            </a:extLst>
          </p:cNvPr>
          <p:cNvGraphicFramePr>
            <a:graphicFrameLocks noGrp="1"/>
          </p:cNvGraphicFramePr>
          <p:nvPr/>
        </p:nvGraphicFramePr>
        <p:xfrm>
          <a:off x="1547813" y="1320800"/>
          <a:ext cx="6072187" cy="731838"/>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Word addr</a:t>
                      </a:r>
                      <a:endParaRPr kumimoji="0" lang="en-AU" sz="1800" b="0" i="0" u="none" strike="noStrike" cap="none" normalizeH="0" baseline="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Binary addr</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Hit/miss</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Cache block</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26</a:t>
                      </a:r>
                      <a:endParaRPr kumimoji="0" lang="en-AU" sz="1800" b="0" i="0" u="none" strike="noStrike" cap="none" normalizeH="0" baseline="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11 010</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Miss</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010</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163340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Cache Example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25</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graphicFrame>
        <p:nvGraphicFramePr>
          <p:cNvPr id="9" name="Group 3">
            <a:extLst>
              <a:ext uri="{FF2B5EF4-FFF2-40B4-BE49-F238E27FC236}">
                <a16:creationId xmlns:a16="http://schemas.microsoft.com/office/drawing/2014/main" id="{63B7C476-51A9-49C0-A28E-4015AC1C1B5E}"/>
              </a:ext>
            </a:extLst>
          </p:cNvPr>
          <p:cNvGraphicFramePr>
            <a:graphicFrameLocks noGrp="1"/>
          </p:cNvGraphicFramePr>
          <p:nvPr/>
        </p:nvGraphicFramePr>
        <p:xfrm>
          <a:off x="1547813" y="2924175"/>
          <a:ext cx="6096000" cy="3292479"/>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Index</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V</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Tag</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Data</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Y</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Mem[11010]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Y</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Mem[10110]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11" name="Group 55">
            <a:extLst>
              <a:ext uri="{FF2B5EF4-FFF2-40B4-BE49-F238E27FC236}">
                <a16:creationId xmlns:a16="http://schemas.microsoft.com/office/drawing/2014/main" id="{ED87F17E-16CF-4544-A145-C5CBD852B9A1}"/>
              </a:ext>
            </a:extLst>
          </p:cNvPr>
          <p:cNvGraphicFramePr>
            <a:graphicFrameLocks noGrp="1"/>
          </p:cNvGraphicFramePr>
          <p:nvPr/>
        </p:nvGraphicFramePr>
        <p:xfrm>
          <a:off x="1547813" y="1320800"/>
          <a:ext cx="6072187" cy="1096992"/>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Word addr</a:t>
                      </a:r>
                      <a:endParaRPr kumimoji="0" lang="en-AU" sz="1800" b="0" i="0" u="none" strike="noStrike" cap="none" normalizeH="0" baseline="0">
                        <a:ln>
                          <a:noFill/>
                        </a:ln>
                        <a:solidFill>
                          <a:schemeClr val="tx1"/>
                        </a:solidFill>
                        <a:effectLst/>
                        <a:latin typeface="Arial" charset="0"/>
                      </a:endParaRPr>
                    </a:p>
                  </a:txBody>
                  <a:tcPr marT="45672" marB="4567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Binary addr</a:t>
                      </a:r>
                      <a:endParaRPr kumimoji="0" lang="en-AU" sz="1800" b="0" i="0" u="none" strike="noStrike" cap="none" normalizeH="0" baseline="0">
                        <a:ln>
                          <a:noFill/>
                        </a:ln>
                        <a:solidFill>
                          <a:schemeClr val="tx1"/>
                        </a:solidFill>
                        <a:effectLst/>
                        <a:latin typeface="Arial" charset="0"/>
                      </a:endParaRPr>
                    </a:p>
                  </a:txBody>
                  <a:tcPr marT="45672" marB="456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Hit/miss</a:t>
                      </a:r>
                      <a:endParaRPr kumimoji="0" lang="en-AU" sz="1800" b="0" i="0" u="none" strike="noStrike" cap="none" normalizeH="0" baseline="0">
                        <a:ln>
                          <a:noFill/>
                        </a:ln>
                        <a:solidFill>
                          <a:schemeClr val="tx1"/>
                        </a:solidFill>
                        <a:effectLst/>
                        <a:latin typeface="Arial" charset="0"/>
                      </a:endParaRPr>
                    </a:p>
                  </a:txBody>
                  <a:tcPr marT="45672" marB="456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Cache block</a:t>
                      </a:r>
                      <a:endParaRPr kumimoji="0" lang="en-AU" sz="1800" b="0" i="0" u="none" strike="noStrike" cap="none" normalizeH="0" baseline="0">
                        <a:ln>
                          <a:noFill/>
                        </a:ln>
                        <a:solidFill>
                          <a:schemeClr val="tx1"/>
                        </a:solidFill>
                        <a:effectLst/>
                        <a:latin typeface="Arial" charset="0"/>
                      </a:endParaRPr>
                    </a:p>
                  </a:txBody>
                  <a:tcPr marT="45672" marB="456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22</a:t>
                      </a:r>
                      <a:endParaRPr kumimoji="0" lang="en-AU" sz="1800" b="0" i="0" u="none" strike="noStrike" cap="none" normalizeH="0" baseline="0">
                        <a:ln>
                          <a:noFill/>
                        </a:ln>
                        <a:solidFill>
                          <a:schemeClr val="tx1"/>
                        </a:solidFill>
                        <a:effectLst/>
                        <a:latin typeface="Arial" charset="0"/>
                      </a:endParaRPr>
                    </a:p>
                  </a:txBody>
                  <a:tcPr marT="45672" marB="4567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10 110</a:t>
                      </a:r>
                      <a:endParaRPr kumimoji="0" lang="en-AU" sz="1800" b="0" i="0" u="none" strike="noStrike" cap="none" normalizeH="0" baseline="0">
                        <a:ln>
                          <a:noFill/>
                        </a:ln>
                        <a:solidFill>
                          <a:schemeClr val="tx1"/>
                        </a:solidFill>
                        <a:effectLst/>
                        <a:latin typeface="Arial" charset="0"/>
                      </a:endParaRPr>
                    </a:p>
                  </a:txBody>
                  <a:tcPr marT="45672" marB="456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Hit</a:t>
                      </a:r>
                      <a:endParaRPr kumimoji="0" lang="en-AU" sz="1800" b="0" i="0" u="none" strike="noStrike" cap="none" normalizeH="0" baseline="0">
                        <a:ln>
                          <a:noFill/>
                        </a:ln>
                        <a:solidFill>
                          <a:schemeClr val="tx1"/>
                        </a:solidFill>
                        <a:effectLst/>
                        <a:latin typeface="Arial" charset="0"/>
                      </a:endParaRPr>
                    </a:p>
                  </a:txBody>
                  <a:tcPr marT="45672" marB="456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110</a:t>
                      </a:r>
                      <a:endParaRPr kumimoji="0" lang="en-AU" sz="1800" b="0" i="0" u="none" strike="noStrike" cap="none" normalizeH="0" baseline="0">
                        <a:ln>
                          <a:noFill/>
                        </a:ln>
                        <a:solidFill>
                          <a:schemeClr val="tx1"/>
                        </a:solidFill>
                        <a:effectLst/>
                        <a:latin typeface="Arial" charset="0"/>
                      </a:endParaRPr>
                    </a:p>
                  </a:txBody>
                  <a:tcPr marT="45672" marB="456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26</a:t>
                      </a:r>
                      <a:endParaRPr kumimoji="0" lang="en-AU" sz="1800" b="0" i="0" u="none" strike="noStrike" cap="none" normalizeH="0" baseline="0">
                        <a:ln>
                          <a:noFill/>
                        </a:ln>
                        <a:solidFill>
                          <a:schemeClr val="tx1"/>
                        </a:solidFill>
                        <a:effectLst/>
                        <a:latin typeface="Arial" charset="0"/>
                      </a:endParaRPr>
                    </a:p>
                  </a:txBody>
                  <a:tcPr marT="45672" marB="4567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11 010</a:t>
                      </a:r>
                      <a:endParaRPr kumimoji="0" lang="en-AU" sz="1800" b="0" i="0" u="none" strike="noStrike" cap="none" normalizeH="0" baseline="0">
                        <a:ln>
                          <a:noFill/>
                        </a:ln>
                        <a:solidFill>
                          <a:schemeClr val="tx1"/>
                        </a:solidFill>
                        <a:effectLst/>
                        <a:latin typeface="Arial" charset="0"/>
                      </a:endParaRPr>
                    </a:p>
                  </a:txBody>
                  <a:tcPr marT="45672" marB="456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Hit</a:t>
                      </a:r>
                      <a:endParaRPr kumimoji="0" lang="en-AU" sz="1800" b="0" i="0" u="none" strike="noStrike" cap="none" normalizeH="0" baseline="0">
                        <a:ln>
                          <a:noFill/>
                        </a:ln>
                        <a:solidFill>
                          <a:schemeClr val="tx1"/>
                        </a:solidFill>
                        <a:effectLst/>
                        <a:latin typeface="Arial" charset="0"/>
                      </a:endParaRPr>
                    </a:p>
                  </a:txBody>
                  <a:tcPr marT="45672" marB="456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010</a:t>
                      </a:r>
                      <a:endParaRPr kumimoji="0" lang="en-AU" sz="1800" b="0" i="0" u="none" strike="noStrike" cap="none" normalizeH="0" baseline="0">
                        <a:ln>
                          <a:noFill/>
                        </a:ln>
                        <a:solidFill>
                          <a:schemeClr val="tx1"/>
                        </a:solidFill>
                        <a:effectLst/>
                        <a:latin typeface="Arial" charset="0"/>
                      </a:endParaRPr>
                    </a:p>
                  </a:txBody>
                  <a:tcPr marT="45672" marB="4567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170671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Cache Example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26</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graphicFrame>
        <p:nvGraphicFramePr>
          <p:cNvPr id="7" name="Group 3">
            <a:extLst>
              <a:ext uri="{FF2B5EF4-FFF2-40B4-BE49-F238E27FC236}">
                <a16:creationId xmlns:a16="http://schemas.microsoft.com/office/drawing/2014/main" id="{9F0778AD-C496-48FA-AEB0-A1554F00958B}"/>
              </a:ext>
            </a:extLst>
          </p:cNvPr>
          <p:cNvGraphicFramePr>
            <a:graphicFrameLocks noGrp="1"/>
          </p:cNvGraphicFramePr>
          <p:nvPr/>
        </p:nvGraphicFramePr>
        <p:xfrm>
          <a:off x="1547813" y="2924175"/>
          <a:ext cx="6096000" cy="3292479"/>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Index</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V</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Tag</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Data</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000</a:t>
                      </a:r>
                      <a:endParaRPr kumimoji="0" lang="en-AU" sz="1800" b="1" i="0" u="none" strike="noStrike" cap="none" normalizeH="0" baseline="0">
                        <a:ln>
                          <a:noFill/>
                        </a:ln>
                        <a:solidFill>
                          <a:schemeClr val="hlink"/>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Y</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10</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Mem[10000]</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Y</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Mem[11010]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011</a:t>
                      </a:r>
                      <a:endParaRPr kumimoji="0" lang="en-AU" sz="1800" b="1" i="0" u="none" strike="noStrike" cap="none" normalizeH="0" baseline="0">
                        <a:ln>
                          <a:noFill/>
                        </a:ln>
                        <a:solidFill>
                          <a:schemeClr val="hlink"/>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Y</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00</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chemeClr val="hlink"/>
                          </a:solidFill>
                          <a:effectLst/>
                          <a:latin typeface="Arial" charset="0"/>
                        </a:rPr>
                        <a:t>Mem[00011]</a:t>
                      </a:r>
                      <a:endParaRPr kumimoji="0" lang="en-AU" sz="1800" b="1" i="0" u="none" strike="noStrike" cap="none" normalizeH="0" baseline="0">
                        <a:ln>
                          <a:noFill/>
                        </a:ln>
                        <a:solidFill>
                          <a:schemeClr val="hlink"/>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Y</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Mem[10110]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8" name="Group 55">
            <a:extLst>
              <a:ext uri="{FF2B5EF4-FFF2-40B4-BE49-F238E27FC236}">
                <a16:creationId xmlns:a16="http://schemas.microsoft.com/office/drawing/2014/main" id="{1022B2F2-EB41-4426-8E9D-65F9DA0B8D2C}"/>
              </a:ext>
            </a:extLst>
          </p:cNvPr>
          <p:cNvGraphicFramePr>
            <a:graphicFrameLocks noGrp="1"/>
          </p:cNvGraphicFramePr>
          <p:nvPr/>
        </p:nvGraphicFramePr>
        <p:xfrm>
          <a:off x="1547813" y="1320800"/>
          <a:ext cx="6072187" cy="1463676"/>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Word addr</a:t>
                      </a:r>
                      <a:endParaRPr kumimoji="0" lang="en-AU" sz="1800" b="0" i="0" u="none" strike="noStrike" cap="none" normalizeH="0" baseline="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Binary addr</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Hit/miss</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Cache block</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16</a:t>
                      </a:r>
                      <a:endParaRPr kumimoji="0" lang="en-AU" sz="1800" b="0" i="0" u="none" strike="noStrike" cap="none" normalizeH="0" baseline="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10 000</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Miss</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000</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3</a:t>
                      </a:r>
                      <a:endParaRPr kumimoji="0" lang="en-AU" sz="1800" b="0" i="0" u="none" strike="noStrike" cap="none" normalizeH="0" baseline="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00 011</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Miss</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011</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16</a:t>
                      </a:r>
                      <a:endParaRPr kumimoji="0" lang="en-AU" sz="1800" b="0" i="0" u="none" strike="noStrike" cap="none" normalizeH="0" baseline="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10 000</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Hit</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000</a:t>
                      </a:r>
                      <a:endParaRPr kumimoji="0" lang="en-AU" sz="1800" b="0" i="0" u="none" strike="noStrike" cap="none" normalizeH="0" baseline="0" dirty="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27477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Cache Example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27</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graphicFrame>
        <p:nvGraphicFramePr>
          <p:cNvPr id="9" name="Group 3">
            <a:extLst>
              <a:ext uri="{FF2B5EF4-FFF2-40B4-BE49-F238E27FC236}">
                <a16:creationId xmlns:a16="http://schemas.microsoft.com/office/drawing/2014/main" id="{15DD3605-A1B7-430D-9019-50394A1A8B6A}"/>
              </a:ext>
            </a:extLst>
          </p:cNvPr>
          <p:cNvGraphicFramePr>
            <a:graphicFrameLocks noGrp="1"/>
          </p:cNvGraphicFramePr>
          <p:nvPr/>
        </p:nvGraphicFramePr>
        <p:xfrm>
          <a:off x="1547813" y="2924175"/>
          <a:ext cx="6096000" cy="3292479"/>
        </p:xfrm>
        <a:graphic>
          <a:graphicData uri="http://schemas.openxmlformats.org/drawingml/2006/table">
            <a:tbl>
              <a:tblPr/>
              <a:tblGrid>
                <a:gridCol w="1079500">
                  <a:extLst>
                    <a:ext uri="{9D8B030D-6E8A-4147-A177-3AD203B41FA5}">
                      <a16:colId xmlns:a16="http://schemas.microsoft.com/office/drawing/2014/main" val="20000"/>
                    </a:ext>
                  </a:extLst>
                </a:gridCol>
                <a:gridCol w="649287">
                  <a:extLst>
                    <a:ext uri="{9D8B030D-6E8A-4147-A177-3AD203B41FA5}">
                      <a16:colId xmlns:a16="http://schemas.microsoft.com/office/drawing/2014/main" val="20001"/>
                    </a:ext>
                  </a:extLst>
                </a:gridCol>
                <a:gridCol w="1150938">
                  <a:extLst>
                    <a:ext uri="{9D8B030D-6E8A-4147-A177-3AD203B41FA5}">
                      <a16:colId xmlns:a16="http://schemas.microsoft.com/office/drawing/2014/main" val="20002"/>
                    </a:ext>
                  </a:extLst>
                </a:gridCol>
                <a:gridCol w="3216275">
                  <a:extLst>
                    <a:ext uri="{9D8B030D-6E8A-4147-A177-3AD203B41FA5}">
                      <a16:colId xmlns:a16="http://schemas.microsoft.com/office/drawing/2014/main" val="20003"/>
                    </a:ext>
                  </a:extLst>
                </a:gridCol>
              </a:tblGrid>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Index</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V</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Tag</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Data</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Y</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chemeClr val="tx1"/>
                          </a:solidFill>
                          <a:effectLst/>
                          <a:latin typeface="Arial" charset="0"/>
                        </a:rPr>
                        <a:t>Mem[10000]</a:t>
                      </a:r>
                      <a:endParaRPr kumimoji="0" lang="en-AU" sz="18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rgbClr val="FF0000"/>
                          </a:solidFill>
                          <a:effectLst/>
                          <a:latin typeface="Arial" charset="0"/>
                        </a:rPr>
                        <a:t>010</a:t>
                      </a:r>
                      <a:endParaRPr kumimoji="0" lang="en-AU" sz="1800" b="1" i="0" u="none" strike="noStrike" cap="none" normalizeH="0" baseline="0">
                        <a:ln>
                          <a:noFill/>
                        </a:ln>
                        <a:solidFill>
                          <a:srgbClr val="FF0000"/>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rgbClr val="FF0000"/>
                          </a:solidFill>
                          <a:effectLst/>
                          <a:latin typeface="Arial" charset="0"/>
                        </a:rPr>
                        <a:t>Y</a:t>
                      </a:r>
                      <a:endParaRPr kumimoji="0" lang="en-AU" sz="1800" b="1" i="0" u="none" strike="noStrike" cap="none" normalizeH="0" baseline="0">
                        <a:ln>
                          <a:noFill/>
                        </a:ln>
                        <a:solidFill>
                          <a:srgbClr val="FF0000"/>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rgbClr val="FF0000"/>
                          </a:solidFill>
                          <a:effectLst/>
                          <a:latin typeface="Arial" charset="0"/>
                        </a:rPr>
                        <a:t>10</a:t>
                      </a:r>
                      <a:endParaRPr kumimoji="0" lang="en-AU" sz="1800" b="1" i="0" u="none" strike="noStrike" cap="none" normalizeH="0" baseline="0">
                        <a:ln>
                          <a:noFill/>
                        </a:ln>
                        <a:solidFill>
                          <a:srgbClr val="FF0000"/>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a:ln>
                            <a:noFill/>
                          </a:ln>
                          <a:solidFill>
                            <a:srgbClr val="FF0000"/>
                          </a:solidFill>
                          <a:effectLst/>
                          <a:latin typeface="Arial" charset="0"/>
                        </a:rPr>
                        <a:t>Mem[10010]</a:t>
                      </a:r>
                      <a:endParaRPr kumimoji="0" lang="en-AU" sz="1800" b="1" i="0" u="none" strike="noStrike" cap="none" normalizeH="0" baseline="0">
                        <a:ln>
                          <a:noFill/>
                        </a:ln>
                        <a:solidFill>
                          <a:srgbClr val="FF0000"/>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Y</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Mem[00011]</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110</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Y</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Mem[10110]</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111</a:t>
                      </a:r>
                      <a:endParaRPr kumimoji="0" lang="en-AU" sz="1800" b="0" i="0" u="none" strike="noStrike" cap="none" normalizeH="0" baseline="0">
                        <a:ln>
                          <a:noFill/>
                        </a:ln>
                        <a:solidFill>
                          <a:schemeClr val="tx1"/>
                        </a:solidFill>
                        <a:effectLst/>
                        <a:latin typeface="Arial" charset="0"/>
                      </a:endParaRP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N</a:t>
                      </a:r>
                      <a:endParaRPr kumimoji="0" lang="en-AU"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dirty="0">
                        <a:ln>
                          <a:noFill/>
                        </a:ln>
                        <a:solidFill>
                          <a:schemeClr val="tx1"/>
                        </a:solidFill>
                        <a:effectLst/>
                        <a:latin typeface="Arial" charset="0"/>
                      </a:endParaRP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11" name="Group 55">
            <a:extLst>
              <a:ext uri="{FF2B5EF4-FFF2-40B4-BE49-F238E27FC236}">
                <a16:creationId xmlns:a16="http://schemas.microsoft.com/office/drawing/2014/main" id="{4E65002F-A5B2-48D3-823C-F7DDAC7F935A}"/>
              </a:ext>
            </a:extLst>
          </p:cNvPr>
          <p:cNvGraphicFramePr>
            <a:graphicFrameLocks noGrp="1"/>
          </p:cNvGraphicFramePr>
          <p:nvPr/>
        </p:nvGraphicFramePr>
        <p:xfrm>
          <a:off x="1547813" y="1320800"/>
          <a:ext cx="6072187" cy="731838"/>
        </p:xfrm>
        <a:graphic>
          <a:graphicData uri="http://schemas.openxmlformats.org/drawingml/2006/table">
            <a:tbl>
              <a:tblPr/>
              <a:tblGrid>
                <a:gridCol w="1673225">
                  <a:extLst>
                    <a:ext uri="{9D8B030D-6E8A-4147-A177-3AD203B41FA5}">
                      <a16:colId xmlns:a16="http://schemas.microsoft.com/office/drawing/2014/main" val="20000"/>
                    </a:ext>
                  </a:extLst>
                </a:gridCol>
                <a:gridCol w="1649412">
                  <a:extLst>
                    <a:ext uri="{9D8B030D-6E8A-4147-A177-3AD203B41FA5}">
                      <a16:colId xmlns:a16="http://schemas.microsoft.com/office/drawing/2014/main" val="20001"/>
                    </a:ext>
                  </a:extLst>
                </a:gridCol>
                <a:gridCol w="1231900">
                  <a:extLst>
                    <a:ext uri="{9D8B030D-6E8A-4147-A177-3AD203B41FA5}">
                      <a16:colId xmlns:a16="http://schemas.microsoft.com/office/drawing/2014/main" val="20002"/>
                    </a:ext>
                  </a:extLst>
                </a:gridCol>
                <a:gridCol w="1517650">
                  <a:extLst>
                    <a:ext uri="{9D8B030D-6E8A-4147-A177-3AD203B41FA5}">
                      <a16:colId xmlns:a16="http://schemas.microsoft.com/office/drawing/2014/main" val="20003"/>
                    </a:ext>
                  </a:extLst>
                </a:gridCol>
              </a:tblGrid>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Word addr</a:t>
                      </a:r>
                      <a:endParaRPr kumimoji="0" lang="en-AU" sz="1800" b="0" i="0" u="none" strike="noStrike" cap="none" normalizeH="0" baseline="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Binary addr</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Hit/miss</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Cache block</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18</a:t>
                      </a:r>
                      <a:endParaRPr kumimoji="0" lang="en-AU" sz="1800" b="0" i="0" u="none" strike="noStrike" cap="none" normalizeH="0" baseline="0">
                        <a:ln>
                          <a:noFill/>
                        </a:ln>
                        <a:solidFill>
                          <a:schemeClr val="tx1"/>
                        </a:solidFill>
                        <a:effectLst/>
                        <a:latin typeface="Arial" charset="0"/>
                      </a:endParaRPr>
                    </a:p>
                  </a:txBody>
                  <a:tcPr marT="45740" marB="457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10 010</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Miss</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chemeClr val="tx1"/>
                          </a:solidFill>
                          <a:effectLst/>
                          <a:latin typeface="Arial" charset="0"/>
                        </a:rPr>
                        <a:t>010</a:t>
                      </a:r>
                      <a:endParaRPr kumimoji="0" lang="en-AU" sz="1800" b="0" i="0" u="none" strike="noStrike" cap="none" normalizeH="0" baseline="0">
                        <a:ln>
                          <a:noFill/>
                        </a:ln>
                        <a:solidFill>
                          <a:schemeClr val="tx1"/>
                        </a:solidFill>
                        <a:effectLst/>
                        <a:latin typeface="Arial" charset="0"/>
                      </a:endParaRPr>
                    </a:p>
                  </a:txBody>
                  <a:tcPr marT="45740" marB="457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16744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Address Subdivision</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28</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7" name="Picture 1">
            <a:extLst>
              <a:ext uri="{FF2B5EF4-FFF2-40B4-BE49-F238E27FC236}">
                <a16:creationId xmlns:a16="http://schemas.microsoft.com/office/drawing/2014/main" id="{F31D1094-3551-4E78-893C-814C6CE71A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9189" y="1134554"/>
            <a:ext cx="5049837" cy="500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2">
            <a:extLst>
              <a:ext uri="{FF2B5EF4-FFF2-40B4-BE49-F238E27FC236}">
                <a16:creationId xmlns:a16="http://schemas.microsoft.com/office/drawing/2014/main" id="{418E0C76-293B-428E-867E-58A005A556F0}"/>
              </a:ext>
            </a:extLst>
          </p:cNvPr>
          <p:cNvSpPr>
            <a:spLocks noGrp="1"/>
          </p:cNvSpPr>
          <p:nvPr>
            <p:ph idx="1"/>
          </p:nvPr>
        </p:nvSpPr>
        <p:spPr>
          <a:xfrm>
            <a:off x="5844619" y="603315"/>
            <a:ext cx="6155703" cy="5538213"/>
          </a:xfrm>
        </p:spPr>
        <p:txBody>
          <a:bodyPr>
            <a:normAutofit/>
          </a:bodyPr>
          <a:lstStyle/>
          <a:p>
            <a:pPr marL="0" indent="0" algn="l">
              <a:buNone/>
            </a:pPr>
            <a:r>
              <a:rPr lang="en-CA" sz="2000" b="0" i="0" u="none" strike="noStrike" baseline="0" dirty="0">
                <a:latin typeface="Book Antiqua" panose="02040602050305030304" pitchFamily="18" charset="0"/>
              </a:rPr>
              <a:t>The address is divided into</a:t>
            </a:r>
          </a:p>
          <a:p>
            <a:pPr algn="l"/>
            <a:r>
              <a:rPr lang="en-US" sz="2000" b="0" i="0" u="none" strike="noStrike" baseline="0" dirty="0">
                <a:latin typeface="Book Antiqua" panose="02040602050305030304" pitchFamily="18" charset="0"/>
              </a:rPr>
              <a:t>A </a:t>
            </a:r>
            <a:r>
              <a:rPr lang="en-US" sz="2000" b="0" i="1" u="none" strike="noStrike" baseline="0" dirty="0">
                <a:solidFill>
                  <a:srgbClr val="0070C0"/>
                </a:solidFill>
                <a:latin typeface="Book Antiqua" panose="02040602050305030304" pitchFamily="18" charset="0"/>
              </a:rPr>
              <a:t>tag field</a:t>
            </a:r>
            <a:r>
              <a:rPr lang="en-US" sz="2000" b="0" i="0" u="none" strike="noStrike" baseline="0" dirty="0">
                <a:latin typeface="Book Antiqua" panose="02040602050305030304" pitchFamily="18" charset="0"/>
              </a:rPr>
              <a:t>, which is used to compare with the value of the tag field of the </a:t>
            </a:r>
            <a:r>
              <a:rPr lang="en-CA" sz="2000" b="0" i="0" u="none" strike="noStrike" baseline="0" dirty="0">
                <a:latin typeface="Book Antiqua" panose="02040602050305030304" pitchFamily="18" charset="0"/>
              </a:rPr>
              <a:t>cache</a:t>
            </a:r>
          </a:p>
          <a:p>
            <a:pPr algn="l"/>
            <a:r>
              <a:rPr lang="en-US" sz="2000" b="0" i="0" u="none" strike="noStrike" baseline="0" dirty="0">
                <a:latin typeface="Book Antiqua" panose="02040602050305030304" pitchFamily="18" charset="0"/>
              </a:rPr>
              <a:t> A </a:t>
            </a:r>
            <a:r>
              <a:rPr lang="en-US" sz="2000" b="0" i="1" u="none" strike="noStrike" baseline="0" dirty="0">
                <a:solidFill>
                  <a:srgbClr val="0070C0"/>
                </a:solidFill>
                <a:latin typeface="Book Antiqua" panose="02040602050305030304" pitchFamily="18" charset="0"/>
              </a:rPr>
              <a:t>cache index</a:t>
            </a:r>
            <a:r>
              <a:rPr lang="en-US" sz="2000" b="0" i="0" u="none" strike="noStrike" baseline="0" dirty="0">
                <a:latin typeface="Book Antiqua" panose="02040602050305030304" pitchFamily="18" charset="0"/>
              </a:rPr>
              <a:t>, which is used to select the block</a:t>
            </a:r>
          </a:p>
          <a:p>
            <a:pPr algn="l"/>
            <a:r>
              <a:rPr lang="en-US" sz="2000" dirty="0">
                <a:latin typeface="Book Antiqua" panose="02040602050305030304" pitchFamily="18" charset="0"/>
              </a:rPr>
              <a:t>Words are aligned to multiples of four bytes. Therefore,  the least significant two bits of every address specify a byte within a word.</a:t>
            </a:r>
          </a:p>
          <a:p>
            <a:r>
              <a:rPr lang="en-US" sz="2000" dirty="0">
                <a:latin typeface="Book Antiqua" panose="02040602050305030304" pitchFamily="18" charset="0"/>
              </a:rPr>
              <a:t>The total number of bits needed for a cache is a function of the </a:t>
            </a:r>
            <a:r>
              <a:rPr lang="en-US" sz="2000" dirty="0">
                <a:solidFill>
                  <a:srgbClr val="0070C0"/>
                </a:solidFill>
                <a:latin typeface="Book Antiqua" panose="02040602050305030304" pitchFamily="18" charset="0"/>
              </a:rPr>
              <a:t>cache size </a:t>
            </a:r>
            <a:r>
              <a:rPr lang="en-US" sz="2000" dirty="0">
                <a:latin typeface="Book Antiqua" panose="02040602050305030304" pitchFamily="18" charset="0"/>
              </a:rPr>
              <a:t>and the </a:t>
            </a:r>
            <a:r>
              <a:rPr lang="en-US" sz="2000" dirty="0">
                <a:solidFill>
                  <a:srgbClr val="0070C0"/>
                </a:solidFill>
                <a:latin typeface="Book Antiqua" panose="02040602050305030304" pitchFamily="18" charset="0"/>
              </a:rPr>
              <a:t>address size</a:t>
            </a:r>
            <a:r>
              <a:rPr lang="en-US" sz="2000" dirty="0">
                <a:latin typeface="Book Antiqua" panose="02040602050305030304" pitchFamily="18" charset="0"/>
              </a:rPr>
              <a:t>, because the cache includes both the </a:t>
            </a:r>
            <a:r>
              <a:rPr lang="en-US" sz="2000" b="1" dirty="0">
                <a:latin typeface="Book Antiqua" panose="02040602050305030304" pitchFamily="18" charset="0"/>
              </a:rPr>
              <a:t>storage</a:t>
            </a:r>
            <a:r>
              <a:rPr lang="en-US" sz="2000" dirty="0">
                <a:latin typeface="Book Antiqua" panose="02040602050305030304" pitchFamily="18" charset="0"/>
              </a:rPr>
              <a:t> for the data and the </a:t>
            </a:r>
            <a:r>
              <a:rPr lang="en-CA" sz="2000" b="1" dirty="0">
                <a:latin typeface="Book Antiqua" panose="02040602050305030304" pitchFamily="18" charset="0"/>
              </a:rPr>
              <a:t>tags.</a:t>
            </a:r>
          </a:p>
          <a:p>
            <a:r>
              <a:rPr lang="en-US" sz="2000" dirty="0">
                <a:latin typeface="Book Antiqua" panose="02040602050305030304" pitchFamily="18" charset="0"/>
              </a:rPr>
              <a:t>The size of the block above was one </a:t>
            </a:r>
            <a:r>
              <a:rPr lang="en-US" sz="2000" dirty="0">
                <a:solidFill>
                  <a:srgbClr val="0070C0"/>
                </a:solidFill>
                <a:latin typeface="Book Antiqua" panose="02040602050305030304" pitchFamily="18" charset="0"/>
              </a:rPr>
              <a:t>word (=4 bytes)</a:t>
            </a:r>
            <a:r>
              <a:rPr lang="en-US" sz="2000" dirty="0">
                <a:latin typeface="Book Antiqua" panose="02040602050305030304" pitchFamily="18" charset="0"/>
              </a:rPr>
              <a:t>, but normally it is several.</a:t>
            </a:r>
          </a:p>
          <a:p>
            <a:r>
              <a:rPr lang="en-US" altLang="en-US" sz="2000" dirty="0">
                <a:latin typeface="Book Antiqua" panose="02040602050305030304" pitchFamily="18" charset="0"/>
              </a:rPr>
              <a:t>The size of the given cache is 1024 word =  1K word = 4 K Bytes = 4KiB</a:t>
            </a:r>
            <a:endParaRPr lang="en-AU" altLang="en-US" sz="2000" dirty="0">
              <a:latin typeface="Book Antiqua" panose="02040602050305030304" pitchFamily="18" charset="0"/>
            </a:endParaRPr>
          </a:p>
        </p:txBody>
      </p:sp>
      <p:sp>
        <p:nvSpPr>
          <p:cNvPr id="2" name="Oval 1">
            <a:extLst>
              <a:ext uri="{FF2B5EF4-FFF2-40B4-BE49-F238E27FC236}">
                <a16:creationId xmlns:a16="http://schemas.microsoft.com/office/drawing/2014/main" id="{85C913B1-272F-4E91-9006-F2DF59C5CDED}"/>
              </a:ext>
            </a:extLst>
          </p:cNvPr>
          <p:cNvSpPr/>
          <p:nvPr/>
        </p:nvSpPr>
        <p:spPr>
          <a:xfrm>
            <a:off x="2950590" y="2177592"/>
            <a:ext cx="527901" cy="4619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D5D85D5C-BC3F-44A4-A7D0-7EA6F76B31C7}"/>
              </a:ext>
            </a:extLst>
          </p:cNvPr>
          <p:cNvSpPr/>
          <p:nvPr/>
        </p:nvSpPr>
        <p:spPr>
          <a:xfrm>
            <a:off x="2828729" y="3565776"/>
            <a:ext cx="527901" cy="461913"/>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Oval 8">
            <a:extLst>
              <a:ext uri="{FF2B5EF4-FFF2-40B4-BE49-F238E27FC236}">
                <a16:creationId xmlns:a16="http://schemas.microsoft.com/office/drawing/2014/main" id="{D47E934A-ED3E-4ACF-B622-B277F6B9F9BB}"/>
              </a:ext>
            </a:extLst>
          </p:cNvPr>
          <p:cNvSpPr/>
          <p:nvPr/>
        </p:nvSpPr>
        <p:spPr>
          <a:xfrm>
            <a:off x="2169736" y="3471420"/>
            <a:ext cx="527901" cy="46191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AEF75E2C-06C0-497F-B62D-AC6B691BE6EA}"/>
              </a:ext>
            </a:extLst>
          </p:cNvPr>
          <p:cNvSpPr/>
          <p:nvPr/>
        </p:nvSpPr>
        <p:spPr>
          <a:xfrm>
            <a:off x="1905785" y="1993769"/>
            <a:ext cx="527901" cy="461913"/>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57577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Address Subdivision Example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29</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
        <p:nvSpPr>
          <p:cNvPr id="6" name="Content Placeholder 2">
            <a:extLst>
              <a:ext uri="{FF2B5EF4-FFF2-40B4-BE49-F238E27FC236}">
                <a16:creationId xmlns:a16="http://schemas.microsoft.com/office/drawing/2014/main" id="{418E0C76-293B-428E-867E-58A005A556F0}"/>
              </a:ext>
            </a:extLst>
          </p:cNvPr>
          <p:cNvSpPr>
            <a:spLocks noGrp="1"/>
          </p:cNvSpPr>
          <p:nvPr>
            <p:ph idx="1"/>
          </p:nvPr>
        </p:nvSpPr>
        <p:spPr>
          <a:xfrm>
            <a:off x="792008" y="1205732"/>
            <a:ext cx="10435316" cy="4878336"/>
          </a:xfrm>
        </p:spPr>
        <p:txBody>
          <a:bodyPr>
            <a:normAutofit/>
          </a:bodyPr>
          <a:lstStyle/>
          <a:p>
            <a:pPr marL="0" indent="0" algn="l">
              <a:buNone/>
            </a:pPr>
            <a:r>
              <a:rPr lang="en-CA" sz="1800" b="0" i="0" u="none" strike="noStrike" baseline="0" dirty="0">
                <a:latin typeface="Book Antiqua" panose="02040602050305030304" pitchFamily="18" charset="0"/>
              </a:rPr>
              <a:t>Consider the following situation:</a:t>
            </a:r>
          </a:p>
          <a:p>
            <a:pPr algn="l"/>
            <a:r>
              <a:rPr lang="en-CA" sz="1800" b="0" i="0" u="none" strike="noStrike" baseline="0" dirty="0">
                <a:latin typeface="Book Antiqua" panose="02040602050305030304" pitchFamily="18" charset="0"/>
              </a:rPr>
              <a:t>64-bit addresses</a:t>
            </a:r>
          </a:p>
          <a:p>
            <a:pPr algn="l"/>
            <a:r>
              <a:rPr lang="en-CA" sz="1800" b="0" i="0" u="none" strike="noStrike" baseline="0" dirty="0">
                <a:latin typeface="Book Antiqua" panose="02040602050305030304" pitchFamily="18" charset="0"/>
              </a:rPr>
              <a:t>A direct-mapped cache</a:t>
            </a:r>
          </a:p>
          <a:p>
            <a:pPr algn="l"/>
            <a:r>
              <a:rPr lang="en-US" sz="1800" b="0" i="0" u="none" strike="noStrike" baseline="0" dirty="0">
                <a:latin typeface="Book Antiqua" panose="02040602050305030304" pitchFamily="18" charset="0"/>
              </a:rPr>
              <a:t>The cache size is 2</a:t>
            </a:r>
            <a:r>
              <a:rPr lang="en-US" sz="1800" b="0" i="1" u="none" strike="noStrike" baseline="30000" dirty="0">
                <a:latin typeface="Book Antiqua" panose="02040602050305030304" pitchFamily="18" charset="0"/>
              </a:rPr>
              <a:t>n</a:t>
            </a:r>
            <a:r>
              <a:rPr lang="en-US" sz="1800" b="0" i="1" u="none" strike="noStrike" baseline="0" dirty="0">
                <a:latin typeface="Book Antiqua" panose="02040602050305030304" pitchFamily="18" charset="0"/>
              </a:rPr>
              <a:t> </a:t>
            </a:r>
            <a:r>
              <a:rPr lang="en-US" sz="1800" b="0" i="0" u="none" strike="noStrike" baseline="0" dirty="0">
                <a:solidFill>
                  <a:srgbClr val="0070C0"/>
                </a:solidFill>
                <a:latin typeface="Book Antiqua" panose="02040602050305030304" pitchFamily="18" charset="0"/>
              </a:rPr>
              <a:t>blocks</a:t>
            </a:r>
            <a:r>
              <a:rPr lang="en-US" sz="1800" b="0" i="0" u="none" strike="noStrike" baseline="0" dirty="0">
                <a:latin typeface="Book Antiqua" panose="02040602050305030304" pitchFamily="18" charset="0"/>
              </a:rPr>
              <a:t>, so </a:t>
            </a:r>
            <a:r>
              <a:rPr lang="en-US" sz="1800" b="0" i="1" u="none" strike="noStrike" baseline="0" dirty="0">
                <a:latin typeface="Book Antiqua" panose="02040602050305030304" pitchFamily="18" charset="0"/>
              </a:rPr>
              <a:t>n </a:t>
            </a:r>
            <a:r>
              <a:rPr lang="en-US" sz="1800" b="0" i="0" u="none" strike="noStrike" baseline="0" dirty="0">
                <a:latin typeface="Book Antiqua" panose="02040602050305030304" pitchFamily="18" charset="0"/>
              </a:rPr>
              <a:t>bits are used for the index</a:t>
            </a:r>
          </a:p>
          <a:p>
            <a:pPr algn="l"/>
            <a:r>
              <a:rPr lang="en-US" sz="1800" b="0" i="0" u="none" strike="noStrike" baseline="0" dirty="0">
                <a:latin typeface="Book Antiqua" panose="02040602050305030304" pitchFamily="18" charset="0"/>
              </a:rPr>
              <a:t>The block size is 2</a:t>
            </a:r>
            <a:r>
              <a:rPr lang="en-US" sz="1800" i="1" baseline="30000" dirty="0">
                <a:latin typeface="Book Antiqua" panose="02040602050305030304" pitchFamily="18" charset="0"/>
              </a:rPr>
              <a:t>m</a:t>
            </a:r>
            <a:r>
              <a:rPr lang="en-US" sz="1800" b="0" i="1" u="none" strike="noStrike" baseline="0" dirty="0">
                <a:latin typeface="Book Antiqua" panose="02040602050305030304" pitchFamily="18" charset="0"/>
              </a:rPr>
              <a:t> </a:t>
            </a:r>
            <a:r>
              <a:rPr lang="en-US" sz="1800" b="0" i="0" u="none" strike="noStrike" baseline="0" dirty="0">
                <a:solidFill>
                  <a:srgbClr val="0070C0"/>
                </a:solidFill>
                <a:latin typeface="Book Antiqua" panose="02040602050305030304" pitchFamily="18" charset="0"/>
              </a:rPr>
              <a:t>words</a:t>
            </a:r>
            <a:r>
              <a:rPr lang="en-US" sz="1800" b="0" i="0" u="none" strike="noStrike" baseline="0" dirty="0">
                <a:latin typeface="Book Antiqua" panose="02040602050305030304" pitchFamily="18" charset="0"/>
              </a:rPr>
              <a:t> (2</a:t>
            </a:r>
            <a:r>
              <a:rPr lang="en-US" sz="1800" i="1" baseline="30000" dirty="0">
                <a:latin typeface="Book Antiqua" panose="02040602050305030304" pitchFamily="18" charset="0"/>
              </a:rPr>
              <a:t>m+2</a:t>
            </a:r>
            <a:r>
              <a:rPr lang="en-US" sz="1800" b="0" i="0" u="none" strike="noStrike" baseline="0" dirty="0">
                <a:latin typeface="Book Antiqua" panose="02040602050305030304" pitchFamily="18" charset="0"/>
              </a:rPr>
              <a:t> bytes = 2</a:t>
            </a:r>
            <a:r>
              <a:rPr lang="en-US" sz="1800" i="1" baseline="30000" dirty="0">
                <a:latin typeface="Book Antiqua" panose="02040602050305030304" pitchFamily="18" charset="0"/>
              </a:rPr>
              <a:t>m+5</a:t>
            </a:r>
            <a:r>
              <a:rPr lang="en-US" sz="1800" b="0" i="0" u="none" strike="noStrike" baseline="0" dirty="0">
                <a:latin typeface="Book Antiqua" panose="02040602050305030304" pitchFamily="18" charset="0"/>
              </a:rPr>
              <a:t>  bits), so </a:t>
            </a:r>
            <a:r>
              <a:rPr lang="en-US" sz="1800" b="0" i="1" u="none" strike="noStrike" baseline="0" dirty="0">
                <a:latin typeface="Book Antiqua" panose="02040602050305030304" pitchFamily="18" charset="0"/>
              </a:rPr>
              <a:t>m </a:t>
            </a:r>
            <a:r>
              <a:rPr lang="en-US" sz="1800" b="0" i="0" u="none" strike="noStrike" baseline="0" dirty="0">
                <a:latin typeface="Book Antiqua" panose="02040602050305030304" pitchFamily="18" charset="0"/>
              </a:rPr>
              <a:t>bits are used for the word within the block, and two bits are used for the byte part of the address</a:t>
            </a:r>
          </a:p>
          <a:p>
            <a:r>
              <a:rPr lang="en-US" sz="1800" dirty="0">
                <a:latin typeface="Book Antiqua" panose="02040602050305030304" pitchFamily="18" charset="0"/>
              </a:rPr>
              <a:t>The size of the tag field is </a:t>
            </a:r>
            <a:r>
              <a:rPr lang="en-CA" sz="1800" dirty="0">
                <a:latin typeface="Book Antiqua" panose="02040602050305030304" pitchFamily="18" charset="0"/>
              </a:rPr>
              <a:t>64 − (n + m + 2).</a:t>
            </a:r>
          </a:p>
          <a:p>
            <a:pPr algn="l"/>
            <a:r>
              <a:rPr lang="en-US" sz="1800" b="0" i="0" u="none" strike="noStrike" baseline="0" dirty="0">
                <a:latin typeface="Book Antiqua" panose="02040602050305030304" pitchFamily="18" charset="0"/>
              </a:rPr>
              <a:t>The total number of bits in a direct-mapped cache is 2</a:t>
            </a:r>
            <a:r>
              <a:rPr lang="en-US" sz="1800" b="0" i="1" u="none" strike="noStrike" baseline="30000" dirty="0">
                <a:latin typeface="Book Antiqua" panose="02040602050305030304" pitchFamily="18" charset="0"/>
              </a:rPr>
              <a:t>n </a:t>
            </a:r>
            <a:r>
              <a:rPr lang="en-US" sz="1800" b="0" i="1" u="none" strike="noStrike" baseline="0" dirty="0">
                <a:latin typeface="Book Antiqua" panose="02040602050305030304" pitchFamily="18" charset="0"/>
              </a:rPr>
              <a:t> </a:t>
            </a:r>
            <a:r>
              <a:rPr lang="en-US" sz="1800" b="0" i="0" u="none" strike="noStrike" baseline="0" dirty="0">
                <a:latin typeface="Book Antiqua" panose="02040602050305030304" pitchFamily="18" charset="0"/>
              </a:rPr>
              <a:t>×(block size + </a:t>
            </a:r>
            <a:r>
              <a:rPr lang="en-US" sz="1800" b="0" i="0" u="none" strike="noStrike" baseline="0" dirty="0">
                <a:solidFill>
                  <a:srgbClr val="0070C0"/>
                </a:solidFill>
                <a:latin typeface="Book Antiqua" panose="02040602050305030304" pitchFamily="18" charset="0"/>
              </a:rPr>
              <a:t>tag</a:t>
            </a:r>
            <a:r>
              <a:rPr lang="en-US" sz="1800" b="0" i="0" u="none" strike="noStrike" baseline="0" dirty="0">
                <a:latin typeface="Book Antiqua" panose="02040602050305030304" pitchFamily="18" charset="0"/>
              </a:rPr>
              <a:t> size + </a:t>
            </a:r>
            <a:r>
              <a:rPr lang="en-US" sz="1800" b="0" i="0" u="none" strike="noStrike" baseline="0" dirty="0">
                <a:solidFill>
                  <a:srgbClr val="0070C0"/>
                </a:solidFill>
                <a:latin typeface="Book Antiqua" panose="02040602050305030304" pitchFamily="18" charset="0"/>
              </a:rPr>
              <a:t>valid field </a:t>
            </a:r>
            <a:r>
              <a:rPr lang="en-US" sz="1800" b="0" i="0" u="none" strike="noStrike" baseline="0" dirty="0">
                <a:latin typeface="Book Antiqua" panose="02040602050305030304" pitchFamily="18" charset="0"/>
              </a:rPr>
              <a:t>size).</a:t>
            </a:r>
          </a:p>
          <a:p>
            <a:pPr algn="l"/>
            <a:r>
              <a:rPr lang="en-US" sz="1800" dirty="0">
                <a:latin typeface="Book Antiqua" panose="02040602050305030304" pitchFamily="18" charset="0"/>
              </a:rPr>
              <a:t>Although this is the actual size in bits, the naming convention is to exclude the size of the tag and valid field and to count only the size of the data. </a:t>
            </a:r>
          </a:p>
          <a:p>
            <a:pPr algn="l"/>
            <a:r>
              <a:rPr lang="en-US" sz="1800" dirty="0">
                <a:latin typeface="Book Antiqua" panose="02040602050305030304" pitchFamily="18" charset="0"/>
              </a:rPr>
              <a:t>Thus, the cache in previous Figure is called a 4 KiB cache.</a:t>
            </a:r>
            <a:endParaRPr lang="en-AU" altLang="en-US" sz="1800" dirty="0">
              <a:latin typeface="Book Antiqua" panose="02040602050305030304" pitchFamily="18" charset="0"/>
            </a:endParaRPr>
          </a:p>
        </p:txBody>
      </p:sp>
    </p:spTree>
    <p:extLst>
      <p:ext uri="{BB962C8B-B14F-4D97-AF65-F5344CB8AC3E}">
        <p14:creationId xmlns:p14="http://schemas.microsoft.com/office/powerpoint/2010/main" val="2268259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5.1 Introduction: Principle of Locality</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3</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
        <p:nvSpPr>
          <p:cNvPr id="8" name="Rectangle 5">
            <a:extLst>
              <a:ext uri="{FF2B5EF4-FFF2-40B4-BE49-F238E27FC236}">
                <a16:creationId xmlns:a16="http://schemas.microsoft.com/office/drawing/2014/main" id="{7E7F1D85-53D1-4B9A-98DA-DCA633D0F750}"/>
              </a:ext>
            </a:extLst>
          </p:cNvPr>
          <p:cNvSpPr txBox="1">
            <a:spLocks noChangeArrowheads="1"/>
          </p:cNvSpPr>
          <p:nvPr/>
        </p:nvSpPr>
        <p:spPr>
          <a:xfrm>
            <a:off x="485775" y="1046375"/>
            <a:ext cx="11372850" cy="5190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latin typeface="Book Antiqua" panose="02040602050305030304" pitchFamily="18" charset="0"/>
              </a:rPr>
              <a:t>Programs access a small proportion of their address space at any time</a:t>
            </a:r>
          </a:p>
          <a:p>
            <a:r>
              <a:rPr lang="en-US" altLang="en-US" dirty="0">
                <a:solidFill>
                  <a:srgbClr val="00B0F0"/>
                </a:solidFill>
                <a:latin typeface="Book Antiqua" panose="02040602050305030304" pitchFamily="18" charset="0"/>
              </a:rPr>
              <a:t>Temporal</a:t>
            </a:r>
            <a:r>
              <a:rPr lang="en-US" altLang="en-US" dirty="0">
                <a:latin typeface="Book Antiqua" panose="02040602050305030304" pitchFamily="18" charset="0"/>
              </a:rPr>
              <a:t> locality</a:t>
            </a:r>
          </a:p>
          <a:p>
            <a:pPr lvl="1"/>
            <a:r>
              <a:rPr lang="en-US" altLang="en-US" dirty="0">
                <a:latin typeface="Book Antiqua" panose="02040602050305030304" pitchFamily="18" charset="0"/>
              </a:rPr>
              <a:t>Items accessed recently are likely to be accessed again soon</a:t>
            </a:r>
          </a:p>
          <a:p>
            <a:pPr lvl="1"/>
            <a:r>
              <a:rPr lang="en-US" altLang="en-US" dirty="0">
                <a:latin typeface="Book Antiqua" panose="02040602050305030304" pitchFamily="18" charset="0"/>
              </a:rPr>
              <a:t>e.g., instructions in a loop, induction variables</a:t>
            </a:r>
          </a:p>
          <a:p>
            <a:r>
              <a:rPr lang="en-US" altLang="en-US" dirty="0">
                <a:solidFill>
                  <a:srgbClr val="00B0F0"/>
                </a:solidFill>
                <a:latin typeface="Book Antiqua" panose="02040602050305030304" pitchFamily="18" charset="0"/>
              </a:rPr>
              <a:t>Spatial</a:t>
            </a:r>
            <a:r>
              <a:rPr lang="en-US" altLang="en-US" dirty="0">
                <a:latin typeface="Book Antiqua" panose="02040602050305030304" pitchFamily="18" charset="0"/>
              </a:rPr>
              <a:t> locality</a:t>
            </a:r>
          </a:p>
          <a:p>
            <a:pPr lvl="1"/>
            <a:r>
              <a:rPr lang="en-US" altLang="en-US" dirty="0">
                <a:latin typeface="Book Antiqua" panose="02040602050305030304" pitchFamily="18" charset="0"/>
              </a:rPr>
              <a:t>Items near those accessed recently are likely to be accessed soon</a:t>
            </a:r>
          </a:p>
          <a:p>
            <a:pPr lvl="1"/>
            <a:r>
              <a:rPr lang="en-US" altLang="en-US" dirty="0">
                <a:latin typeface="Book Antiqua" panose="02040602050305030304" pitchFamily="18" charset="0"/>
              </a:rPr>
              <a:t>E.g., sequential instruction access, array data</a:t>
            </a:r>
            <a:endParaRPr lang="en-AU" altLang="en-US" dirty="0">
              <a:latin typeface="Book Antiqua" panose="02040602050305030304" pitchFamily="18" charset="0"/>
            </a:endParaRPr>
          </a:p>
        </p:txBody>
      </p:sp>
    </p:spTree>
    <p:extLst>
      <p:ext uri="{BB962C8B-B14F-4D97-AF65-F5344CB8AC3E}">
        <p14:creationId xmlns:p14="http://schemas.microsoft.com/office/powerpoint/2010/main" val="3658105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Example 1</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30</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6" name="Picture 5">
            <a:extLst>
              <a:ext uri="{FF2B5EF4-FFF2-40B4-BE49-F238E27FC236}">
                <a16:creationId xmlns:a16="http://schemas.microsoft.com/office/drawing/2014/main" id="{59173833-8BA6-4F34-89D5-5E050A6F29FC}"/>
              </a:ext>
            </a:extLst>
          </p:cNvPr>
          <p:cNvPicPr>
            <a:picLocks noChangeAspect="1"/>
          </p:cNvPicPr>
          <p:nvPr/>
        </p:nvPicPr>
        <p:blipFill>
          <a:blip r:embed="rId2">
            <a:lum bright="-20000" contrast="40000"/>
          </a:blip>
          <a:stretch>
            <a:fillRect/>
          </a:stretch>
        </p:blipFill>
        <p:spPr>
          <a:xfrm>
            <a:off x="1311578" y="1382137"/>
            <a:ext cx="8467385" cy="4389120"/>
          </a:xfrm>
          <a:prstGeom prst="rect">
            <a:avLst/>
          </a:prstGeom>
        </p:spPr>
      </p:pic>
      <p:sp>
        <p:nvSpPr>
          <p:cNvPr id="7" name="TextBox 6">
            <a:extLst>
              <a:ext uri="{FF2B5EF4-FFF2-40B4-BE49-F238E27FC236}">
                <a16:creationId xmlns:a16="http://schemas.microsoft.com/office/drawing/2014/main" id="{1DA65CBE-CD81-4986-8515-144669E0C5A9}"/>
              </a:ext>
            </a:extLst>
          </p:cNvPr>
          <p:cNvSpPr txBox="1"/>
          <p:nvPr/>
        </p:nvSpPr>
        <p:spPr>
          <a:xfrm>
            <a:off x="7809321" y="2454838"/>
            <a:ext cx="4203569" cy="646331"/>
          </a:xfrm>
          <a:prstGeom prst="rect">
            <a:avLst/>
          </a:prstGeom>
          <a:noFill/>
        </p:spPr>
        <p:txBody>
          <a:bodyPr wrap="square">
            <a:spAutoFit/>
          </a:bodyPr>
          <a:lstStyle/>
          <a:p>
            <a:r>
              <a:rPr lang="en-US" sz="1800" dirty="0">
                <a:solidFill>
                  <a:srgbClr val="0070C0"/>
                </a:solidFill>
                <a:latin typeface="Book Antiqua" panose="02040602050305030304" pitchFamily="18" charset="0"/>
              </a:rPr>
              <a:t>word=4 bytes</a:t>
            </a:r>
          </a:p>
          <a:p>
            <a:r>
              <a:rPr lang="en-US" dirty="0">
                <a:solidFill>
                  <a:srgbClr val="0070C0"/>
                </a:solidFill>
                <a:latin typeface="Book Antiqua" panose="02040602050305030304" pitchFamily="18" charset="0"/>
              </a:rPr>
              <a:t>Block= 4 words= 16 byte =16*8= 128 bit</a:t>
            </a:r>
            <a:r>
              <a:rPr lang="en-US" sz="1800" dirty="0">
                <a:latin typeface="Book Antiqua" panose="02040602050305030304" pitchFamily="18" charset="0"/>
              </a:rPr>
              <a:t> </a:t>
            </a:r>
            <a:endParaRPr lang="en-CA" dirty="0"/>
          </a:p>
        </p:txBody>
      </p:sp>
    </p:spTree>
    <p:extLst>
      <p:ext uri="{BB962C8B-B14F-4D97-AF65-F5344CB8AC3E}">
        <p14:creationId xmlns:p14="http://schemas.microsoft.com/office/powerpoint/2010/main" val="22126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8389856" y="365125"/>
            <a:ext cx="3363994" cy="568325"/>
          </a:xfrm>
        </p:spPr>
        <p:txBody>
          <a:bodyPr>
            <a:noAutofit/>
          </a:bodyPr>
          <a:lstStyle/>
          <a:p>
            <a:r>
              <a:rPr lang="en-US" sz="4000" dirty="0">
                <a:solidFill>
                  <a:srgbClr val="C00000"/>
                </a:solidFill>
                <a:latin typeface="Book Antiqua" panose="02040602050305030304" pitchFamily="18" charset="0"/>
              </a:rPr>
              <a:t>Example 2</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31</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3" name="Picture 2">
            <a:extLst>
              <a:ext uri="{FF2B5EF4-FFF2-40B4-BE49-F238E27FC236}">
                <a16:creationId xmlns:a16="http://schemas.microsoft.com/office/drawing/2014/main" id="{0E91796E-2695-4C3F-A543-B04BA0C7741A}"/>
              </a:ext>
            </a:extLst>
          </p:cNvPr>
          <p:cNvPicPr>
            <a:picLocks noChangeAspect="1"/>
          </p:cNvPicPr>
          <p:nvPr/>
        </p:nvPicPr>
        <p:blipFill>
          <a:blip r:embed="rId2">
            <a:lum bright="-20000" contrast="40000"/>
          </a:blip>
          <a:stretch>
            <a:fillRect/>
          </a:stretch>
        </p:blipFill>
        <p:spPr>
          <a:xfrm>
            <a:off x="125410" y="136525"/>
            <a:ext cx="7223760" cy="40321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a:extLst>
              <a:ext uri="{FF2B5EF4-FFF2-40B4-BE49-F238E27FC236}">
                <a16:creationId xmlns:a16="http://schemas.microsoft.com/office/drawing/2014/main" id="{7AF746C9-0F45-4417-9016-E16BEB0CB24C}"/>
              </a:ext>
            </a:extLst>
          </p:cNvPr>
          <p:cNvPicPr>
            <a:picLocks noChangeAspect="1"/>
          </p:cNvPicPr>
          <p:nvPr/>
        </p:nvPicPr>
        <p:blipFill>
          <a:blip r:embed="rId3">
            <a:lum bright="-20000" contrast="40000"/>
          </a:blip>
          <a:stretch>
            <a:fillRect/>
          </a:stretch>
        </p:blipFill>
        <p:spPr>
          <a:xfrm>
            <a:off x="5902855" y="3491379"/>
            <a:ext cx="6031615" cy="29260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34737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0"/>
            <a:ext cx="11379654" cy="2286000"/>
          </a:xfrm>
        </p:spPr>
        <p:txBody>
          <a:bodyPr>
            <a:normAutofit/>
          </a:bodyPr>
          <a:lstStyle/>
          <a:p>
            <a:pPr eaLnBrk="1" hangingPunct="1"/>
            <a:r>
              <a:rPr lang="en-US" altLang="en-US" dirty="0"/>
              <a:t>64 blocks, 16 bytes/block</a:t>
            </a:r>
          </a:p>
          <a:p>
            <a:pPr lvl="1" eaLnBrk="1" hangingPunct="1"/>
            <a:r>
              <a:rPr lang="en-US" altLang="en-US" dirty="0"/>
              <a:t>To what block number does address 1200 map?</a:t>
            </a:r>
          </a:p>
          <a:p>
            <a:pPr eaLnBrk="1" hangingPunct="1"/>
            <a:r>
              <a:rPr lang="en-US" altLang="en-US" dirty="0"/>
              <a:t>Block address = </a:t>
            </a:r>
            <a:r>
              <a:rPr lang="en-US" altLang="en-US" dirty="0">
                <a:latin typeface="Arial Unicode MS" pitchFamily="34" charset="-128"/>
                <a:ea typeface="Arial Unicode MS" pitchFamily="34" charset="-128"/>
                <a:sym typeface="Symbol" panose="05050102010706020507" pitchFamily="18" charset="2"/>
              </a:rPr>
              <a:t></a:t>
            </a:r>
            <a:r>
              <a:rPr lang="en-US" altLang="en-US" dirty="0"/>
              <a:t>1200/16</a:t>
            </a:r>
            <a:r>
              <a:rPr lang="en-US" altLang="en-US" dirty="0">
                <a:sym typeface="Symbol" panose="05050102010706020507" pitchFamily="18" charset="2"/>
              </a:rPr>
              <a:t></a:t>
            </a:r>
            <a:r>
              <a:rPr lang="en-US" altLang="en-US" dirty="0"/>
              <a:t> = 75</a:t>
            </a:r>
          </a:p>
          <a:p>
            <a:pPr eaLnBrk="1" hangingPunct="1"/>
            <a:r>
              <a:rPr lang="en-US" altLang="en-US" dirty="0"/>
              <a:t>Block number = 75 modulo 64 = 11</a:t>
            </a:r>
            <a:endParaRPr lang="en-AU" altLang="en-US" dirty="0"/>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Example: Larger Block Size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32</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grpSp>
        <p:nvGrpSpPr>
          <p:cNvPr id="9" name="Group 18">
            <a:extLst>
              <a:ext uri="{FF2B5EF4-FFF2-40B4-BE49-F238E27FC236}">
                <a16:creationId xmlns:a16="http://schemas.microsoft.com/office/drawing/2014/main" id="{131C30C5-391E-4232-B466-E1C7318A64DF}"/>
              </a:ext>
            </a:extLst>
          </p:cNvPr>
          <p:cNvGrpSpPr>
            <a:grpSpLocks/>
          </p:cNvGrpSpPr>
          <p:nvPr/>
        </p:nvGrpSpPr>
        <p:grpSpPr bwMode="auto">
          <a:xfrm>
            <a:off x="3104548" y="4260056"/>
            <a:ext cx="5982904" cy="1265237"/>
            <a:chOff x="1226" y="2755"/>
            <a:chExt cx="3294" cy="696"/>
          </a:xfrm>
        </p:grpSpPr>
        <p:sp>
          <p:nvSpPr>
            <p:cNvPr id="11" name="Rectangle 4">
              <a:extLst>
                <a:ext uri="{FF2B5EF4-FFF2-40B4-BE49-F238E27FC236}">
                  <a16:creationId xmlns:a16="http://schemas.microsoft.com/office/drawing/2014/main" id="{DA601060-A6F1-49F9-AD78-3EFDB2BB3BF3}"/>
                </a:ext>
              </a:extLst>
            </p:cNvPr>
            <p:cNvSpPr>
              <a:spLocks noChangeArrowheads="1"/>
            </p:cNvSpPr>
            <p:nvPr/>
          </p:nvSpPr>
          <p:spPr bwMode="auto">
            <a:xfrm>
              <a:off x="1247" y="2976"/>
              <a:ext cx="1724"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t>Tag</a:t>
              </a:r>
              <a:endParaRPr lang="en-AU" altLang="en-US" sz="2400"/>
            </a:p>
          </p:txBody>
        </p:sp>
        <p:sp>
          <p:nvSpPr>
            <p:cNvPr id="14" name="Rectangle 5">
              <a:extLst>
                <a:ext uri="{FF2B5EF4-FFF2-40B4-BE49-F238E27FC236}">
                  <a16:creationId xmlns:a16="http://schemas.microsoft.com/office/drawing/2014/main" id="{3863B216-9CED-4E99-B0C3-B8D2A49011E0}"/>
                </a:ext>
              </a:extLst>
            </p:cNvPr>
            <p:cNvSpPr>
              <a:spLocks noChangeArrowheads="1"/>
            </p:cNvSpPr>
            <p:nvPr/>
          </p:nvSpPr>
          <p:spPr bwMode="auto">
            <a:xfrm>
              <a:off x="2971" y="2976"/>
              <a:ext cx="862"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a:t>Index</a:t>
              </a:r>
              <a:endParaRPr lang="en-AU" altLang="en-US" sz="2400"/>
            </a:p>
          </p:txBody>
        </p:sp>
        <p:sp>
          <p:nvSpPr>
            <p:cNvPr id="15" name="Rectangle 6">
              <a:extLst>
                <a:ext uri="{FF2B5EF4-FFF2-40B4-BE49-F238E27FC236}">
                  <a16:creationId xmlns:a16="http://schemas.microsoft.com/office/drawing/2014/main" id="{CE3F067A-7C19-4399-9001-4A2AE92C9A68}"/>
                </a:ext>
              </a:extLst>
            </p:cNvPr>
            <p:cNvSpPr>
              <a:spLocks noChangeArrowheads="1"/>
            </p:cNvSpPr>
            <p:nvPr/>
          </p:nvSpPr>
          <p:spPr bwMode="auto">
            <a:xfrm>
              <a:off x="3833" y="2976"/>
              <a:ext cx="635" cy="27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400" dirty="0"/>
                <a:t>Offset</a:t>
              </a:r>
              <a:endParaRPr lang="en-AU" altLang="en-US" sz="2400" dirty="0"/>
            </a:p>
          </p:txBody>
        </p:sp>
        <p:sp>
          <p:nvSpPr>
            <p:cNvPr id="16" name="Text Box 7">
              <a:extLst>
                <a:ext uri="{FF2B5EF4-FFF2-40B4-BE49-F238E27FC236}">
                  <a16:creationId xmlns:a16="http://schemas.microsoft.com/office/drawing/2014/main" id="{D327E61D-8CE9-45B7-9887-90DE87FE0BA4}"/>
                </a:ext>
              </a:extLst>
            </p:cNvPr>
            <p:cNvSpPr txBox="1">
              <a:spLocks noChangeArrowheads="1"/>
            </p:cNvSpPr>
            <p:nvPr/>
          </p:nvSpPr>
          <p:spPr bwMode="auto">
            <a:xfrm>
              <a:off x="4324" y="27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0</a:t>
              </a:r>
              <a:endParaRPr lang="en-AU" altLang="en-US" sz="1800"/>
            </a:p>
          </p:txBody>
        </p:sp>
        <p:sp>
          <p:nvSpPr>
            <p:cNvPr id="17" name="Text Box 8">
              <a:extLst>
                <a:ext uri="{FF2B5EF4-FFF2-40B4-BE49-F238E27FC236}">
                  <a16:creationId xmlns:a16="http://schemas.microsoft.com/office/drawing/2014/main" id="{8A64871C-3605-4BFA-A248-C7ADA46ABFBE}"/>
                </a:ext>
              </a:extLst>
            </p:cNvPr>
            <p:cNvSpPr txBox="1">
              <a:spLocks noChangeArrowheads="1"/>
            </p:cNvSpPr>
            <p:nvPr/>
          </p:nvSpPr>
          <p:spPr bwMode="auto">
            <a:xfrm>
              <a:off x="3825" y="27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3</a:t>
              </a:r>
              <a:endParaRPr lang="en-AU" altLang="en-US" sz="1800"/>
            </a:p>
          </p:txBody>
        </p:sp>
        <p:sp>
          <p:nvSpPr>
            <p:cNvPr id="18" name="Text Box 9">
              <a:extLst>
                <a:ext uri="{FF2B5EF4-FFF2-40B4-BE49-F238E27FC236}">
                  <a16:creationId xmlns:a16="http://schemas.microsoft.com/office/drawing/2014/main" id="{B79BE30D-1447-4D34-AC70-451997554E14}"/>
                </a:ext>
              </a:extLst>
            </p:cNvPr>
            <p:cNvSpPr txBox="1">
              <a:spLocks noChangeArrowheads="1"/>
            </p:cNvSpPr>
            <p:nvPr/>
          </p:nvSpPr>
          <p:spPr bwMode="auto">
            <a:xfrm>
              <a:off x="3602" y="27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4</a:t>
              </a:r>
              <a:endParaRPr lang="en-AU" altLang="en-US" sz="1800"/>
            </a:p>
          </p:txBody>
        </p:sp>
        <p:sp>
          <p:nvSpPr>
            <p:cNvPr id="19" name="Text Box 10">
              <a:extLst>
                <a:ext uri="{FF2B5EF4-FFF2-40B4-BE49-F238E27FC236}">
                  <a16:creationId xmlns:a16="http://schemas.microsoft.com/office/drawing/2014/main" id="{7F955EDF-E9D3-40A6-8818-40C6F59DFC4E}"/>
                </a:ext>
              </a:extLst>
            </p:cNvPr>
            <p:cNvSpPr txBox="1">
              <a:spLocks noChangeArrowheads="1"/>
            </p:cNvSpPr>
            <p:nvPr/>
          </p:nvSpPr>
          <p:spPr bwMode="auto">
            <a:xfrm>
              <a:off x="2963" y="275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9</a:t>
              </a:r>
              <a:endParaRPr lang="en-AU" altLang="en-US" sz="1800"/>
            </a:p>
          </p:txBody>
        </p:sp>
        <p:sp>
          <p:nvSpPr>
            <p:cNvPr id="20" name="Text Box 11">
              <a:extLst>
                <a:ext uri="{FF2B5EF4-FFF2-40B4-BE49-F238E27FC236}">
                  <a16:creationId xmlns:a16="http://schemas.microsoft.com/office/drawing/2014/main" id="{A8FD2EB1-83A1-4D47-9724-DCCB48723A07}"/>
                </a:ext>
              </a:extLst>
            </p:cNvPr>
            <p:cNvSpPr txBox="1">
              <a:spLocks noChangeArrowheads="1"/>
            </p:cNvSpPr>
            <p:nvPr/>
          </p:nvSpPr>
          <p:spPr bwMode="auto">
            <a:xfrm>
              <a:off x="2740" y="275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10</a:t>
              </a:r>
              <a:endParaRPr lang="en-AU" altLang="en-US" sz="1800"/>
            </a:p>
          </p:txBody>
        </p:sp>
        <p:sp>
          <p:nvSpPr>
            <p:cNvPr id="21" name="Text Box 12">
              <a:extLst>
                <a:ext uri="{FF2B5EF4-FFF2-40B4-BE49-F238E27FC236}">
                  <a16:creationId xmlns:a16="http://schemas.microsoft.com/office/drawing/2014/main" id="{BA6414A6-8E9F-4BA0-923B-68D839FCDA49}"/>
                </a:ext>
              </a:extLst>
            </p:cNvPr>
            <p:cNvSpPr txBox="1">
              <a:spLocks noChangeArrowheads="1"/>
            </p:cNvSpPr>
            <p:nvPr/>
          </p:nvSpPr>
          <p:spPr bwMode="auto">
            <a:xfrm>
              <a:off x="1226" y="2755"/>
              <a:ext cx="27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63</a:t>
              </a:r>
              <a:endParaRPr lang="en-AU" altLang="en-US" sz="1800"/>
            </a:p>
          </p:txBody>
        </p:sp>
        <p:sp>
          <p:nvSpPr>
            <p:cNvPr id="22" name="Text Box 13">
              <a:extLst>
                <a:ext uri="{FF2B5EF4-FFF2-40B4-BE49-F238E27FC236}">
                  <a16:creationId xmlns:a16="http://schemas.microsoft.com/office/drawing/2014/main" id="{1776365F-1F8D-4956-B67C-A9C562297472}"/>
                </a:ext>
              </a:extLst>
            </p:cNvPr>
            <p:cNvSpPr txBox="1">
              <a:spLocks noChangeArrowheads="1"/>
            </p:cNvSpPr>
            <p:nvPr/>
          </p:nvSpPr>
          <p:spPr bwMode="auto">
            <a:xfrm>
              <a:off x="3919" y="3220"/>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dirty="0"/>
                <a:t>4 bits</a:t>
              </a:r>
              <a:endParaRPr lang="en-AU" altLang="en-US" sz="1800" dirty="0"/>
            </a:p>
          </p:txBody>
        </p:sp>
        <p:sp>
          <p:nvSpPr>
            <p:cNvPr id="23" name="Text Box 14">
              <a:extLst>
                <a:ext uri="{FF2B5EF4-FFF2-40B4-BE49-F238E27FC236}">
                  <a16:creationId xmlns:a16="http://schemas.microsoft.com/office/drawing/2014/main" id="{2FCF3240-7D16-45BA-9E2D-2A44EBA9238B}"/>
                </a:ext>
              </a:extLst>
            </p:cNvPr>
            <p:cNvSpPr txBox="1">
              <a:spLocks noChangeArrowheads="1"/>
            </p:cNvSpPr>
            <p:nvPr/>
          </p:nvSpPr>
          <p:spPr bwMode="auto">
            <a:xfrm>
              <a:off x="3162" y="3220"/>
              <a:ext cx="4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6 bits</a:t>
              </a:r>
              <a:endParaRPr lang="en-AU" altLang="en-US" sz="1800"/>
            </a:p>
          </p:txBody>
        </p:sp>
        <p:sp>
          <p:nvSpPr>
            <p:cNvPr id="24" name="Text Box 15">
              <a:extLst>
                <a:ext uri="{FF2B5EF4-FFF2-40B4-BE49-F238E27FC236}">
                  <a16:creationId xmlns:a16="http://schemas.microsoft.com/office/drawing/2014/main" id="{EAAD480E-C041-492D-B736-66751A9AD498}"/>
                </a:ext>
              </a:extLst>
            </p:cNvPr>
            <p:cNvSpPr txBox="1">
              <a:spLocks noChangeArrowheads="1"/>
            </p:cNvSpPr>
            <p:nvPr/>
          </p:nvSpPr>
          <p:spPr bwMode="auto">
            <a:xfrm>
              <a:off x="1851" y="3220"/>
              <a:ext cx="5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22 bits</a:t>
              </a:r>
              <a:endParaRPr lang="en-AU" altLang="en-US" sz="1800"/>
            </a:p>
          </p:txBody>
        </p:sp>
      </p:grpSp>
    </p:spTree>
    <p:extLst>
      <p:ext uri="{BB962C8B-B14F-4D97-AF65-F5344CB8AC3E}">
        <p14:creationId xmlns:p14="http://schemas.microsoft.com/office/powerpoint/2010/main" val="342826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2999"/>
            <a:ext cx="11379654" cy="5213351"/>
          </a:xfrm>
        </p:spPr>
        <p:txBody>
          <a:bodyPr>
            <a:normAutofit fontScale="92500" lnSpcReduction="20000"/>
          </a:bodyPr>
          <a:lstStyle/>
          <a:p>
            <a:pPr algn="just" eaLnBrk="1" hangingPunct="1"/>
            <a:r>
              <a:rPr lang="en-US" altLang="en-US" dirty="0">
                <a:solidFill>
                  <a:srgbClr val="0070C0"/>
                </a:solidFill>
                <a:latin typeface="Book Antiqua" panose="02040602050305030304" pitchFamily="18" charset="0"/>
              </a:rPr>
              <a:t>Larger</a:t>
            </a:r>
            <a:r>
              <a:rPr lang="en-US" altLang="en-US" dirty="0">
                <a:latin typeface="Book Antiqua" panose="02040602050305030304" pitchFamily="18" charset="0"/>
              </a:rPr>
              <a:t> blocks should reduce miss rate</a:t>
            </a:r>
          </a:p>
          <a:p>
            <a:pPr lvl="1" algn="just" eaLnBrk="1" hangingPunct="1"/>
            <a:r>
              <a:rPr lang="en-US" altLang="en-US" dirty="0">
                <a:latin typeface="Book Antiqua" panose="02040602050305030304" pitchFamily="18" charset="0"/>
              </a:rPr>
              <a:t>Due to </a:t>
            </a:r>
            <a:r>
              <a:rPr lang="en-US" altLang="en-US" dirty="0">
                <a:solidFill>
                  <a:srgbClr val="0070C0"/>
                </a:solidFill>
                <a:latin typeface="Book Antiqua" panose="02040602050305030304" pitchFamily="18" charset="0"/>
              </a:rPr>
              <a:t>spatial</a:t>
            </a:r>
            <a:r>
              <a:rPr lang="en-US" altLang="en-US" dirty="0">
                <a:latin typeface="Book Antiqua" panose="02040602050305030304" pitchFamily="18" charset="0"/>
              </a:rPr>
              <a:t> locality</a:t>
            </a:r>
          </a:p>
          <a:p>
            <a:pPr algn="just" eaLnBrk="1" hangingPunct="1"/>
            <a:r>
              <a:rPr lang="en-US" altLang="en-US" dirty="0">
                <a:latin typeface="Book Antiqua" panose="02040602050305030304" pitchFamily="18" charset="0"/>
              </a:rPr>
              <a:t>But in a fixed-sized cache</a:t>
            </a:r>
          </a:p>
          <a:p>
            <a:pPr lvl="1" algn="just" eaLnBrk="1" hangingPunct="1"/>
            <a:r>
              <a:rPr lang="en-US" altLang="en-US" dirty="0">
                <a:latin typeface="Book Antiqua" panose="02040602050305030304" pitchFamily="18" charset="0"/>
              </a:rPr>
              <a:t>Larger blocks </a:t>
            </a:r>
            <a:r>
              <a:rPr lang="en-US" altLang="en-US" dirty="0">
                <a:latin typeface="Book Antiqua" panose="02040602050305030304" pitchFamily="18" charset="0"/>
                <a:sym typeface="Symbol" panose="05050102010706020507" pitchFamily="18" charset="2"/>
              </a:rPr>
              <a:t> fewer of them</a:t>
            </a:r>
          </a:p>
          <a:p>
            <a:pPr lvl="2" algn="just" eaLnBrk="1" hangingPunct="1"/>
            <a:r>
              <a:rPr lang="en-US" altLang="en-US" dirty="0">
                <a:latin typeface="Book Antiqua" panose="02040602050305030304" pitchFamily="18" charset="0"/>
                <a:sym typeface="Symbol" panose="05050102010706020507" pitchFamily="18" charset="2"/>
              </a:rPr>
              <a:t>More competition  increased miss rate</a:t>
            </a:r>
          </a:p>
          <a:p>
            <a:pPr lvl="1" algn="just" eaLnBrk="1" hangingPunct="1"/>
            <a:r>
              <a:rPr lang="en-US" altLang="en-US" dirty="0">
                <a:latin typeface="Book Antiqua" panose="02040602050305030304" pitchFamily="18" charset="0"/>
                <a:sym typeface="Symbol" panose="05050102010706020507" pitchFamily="18" charset="2"/>
              </a:rPr>
              <a:t>Larger blocks  </a:t>
            </a:r>
            <a:r>
              <a:rPr lang="en-US" altLang="en-US" dirty="0">
                <a:solidFill>
                  <a:srgbClr val="0070C0"/>
                </a:solidFill>
                <a:latin typeface="Book Antiqua" panose="02040602050305030304" pitchFamily="18" charset="0"/>
                <a:sym typeface="Symbol" panose="05050102010706020507" pitchFamily="18" charset="2"/>
              </a:rPr>
              <a:t>pollution</a:t>
            </a:r>
            <a:r>
              <a:rPr lang="en-US" altLang="en-US" dirty="0">
                <a:latin typeface="Book Antiqua" panose="02040602050305030304" pitchFamily="18" charset="0"/>
                <a:sym typeface="Symbol" panose="05050102010706020507" pitchFamily="18" charset="2"/>
              </a:rPr>
              <a:t> ( Loading a large cache block which contain unnecessary information will cause other useful data to be evicted from the cache into lower levels of the memory hierarchy, degrading performance).</a:t>
            </a:r>
          </a:p>
          <a:p>
            <a:pPr algn="just"/>
            <a:r>
              <a:rPr lang="en-US" altLang="en-US" dirty="0">
                <a:solidFill>
                  <a:srgbClr val="0070C0"/>
                </a:solidFill>
                <a:latin typeface="Book Antiqua" panose="02040602050305030304" pitchFamily="18" charset="0"/>
                <a:sym typeface="Symbol" panose="05050102010706020507" pitchFamily="18" charset="2"/>
              </a:rPr>
              <a:t>Miss penalty</a:t>
            </a:r>
            <a:r>
              <a:rPr lang="en-US" altLang="en-US" dirty="0">
                <a:latin typeface="Book Antiqua" panose="02040602050305030304" pitchFamily="18" charset="0"/>
                <a:sym typeface="Symbol" panose="05050102010706020507" pitchFamily="18" charset="2"/>
              </a:rPr>
              <a:t>: </a:t>
            </a:r>
            <a:r>
              <a:rPr lang="en-US" dirty="0">
                <a:latin typeface="Book Antiqua" panose="02040602050305030304" pitchFamily="18" charset="0"/>
              </a:rPr>
              <a:t>the time required to </a:t>
            </a:r>
            <a:r>
              <a:rPr lang="en-US" dirty="0">
                <a:solidFill>
                  <a:srgbClr val="0070C0"/>
                </a:solidFill>
                <a:latin typeface="Book Antiqua" panose="02040602050305030304" pitchFamily="18" charset="0"/>
              </a:rPr>
              <a:t>fetch</a:t>
            </a:r>
            <a:r>
              <a:rPr lang="en-US" dirty="0">
                <a:solidFill>
                  <a:srgbClr val="0070C0"/>
                </a:solidFill>
                <a:latin typeface="Book Antiqua" panose="02040602050305030304" pitchFamily="18" charset="0"/>
                <a:sym typeface="Symbol" panose="05050102010706020507" pitchFamily="18" charset="2"/>
              </a:rPr>
              <a:t> </a:t>
            </a:r>
            <a:r>
              <a:rPr lang="en-US" dirty="0">
                <a:solidFill>
                  <a:srgbClr val="0070C0"/>
                </a:solidFill>
                <a:latin typeface="Book Antiqua" panose="02040602050305030304" pitchFamily="18" charset="0"/>
              </a:rPr>
              <a:t>the block </a:t>
            </a:r>
            <a:r>
              <a:rPr lang="en-US" dirty="0">
                <a:latin typeface="Book Antiqua" panose="02040602050305030304" pitchFamily="18" charset="0"/>
              </a:rPr>
              <a:t>from the next lower level of the hierarchy and </a:t>
            </a:r>
            <a:r>
              <a:rPr lang="en-US" dirty="0">
                <a:solidFill>
                  <a:srgbClr val="0070C0"/>
                </a:solidFill>
                <a:latin typeface="Book Antiqua" panose="02040602050305030304" pitchFamily="18" charset="0"/>
              </a:rPr>
              <a:t>load it into the cache</a:t>
            </a:r>
            <a:r>
              <a:rPr lang="en-US" dirty="0">
                <a:latin typeface="Book Antiqua" panose="02040602050305030304" pitchFamily="18" charset="0"/>
              </a:rPr>
              <a:t>. </a:t>
            </a:r>
          </a:p>
          <a:p>
            <a:pPr algn="just"/>
            <a:r>
              <a:rPr lang="en-CA" dirty="0">
                <a:latin typeface="Book Antiqua" panose="02040602050305030304" pitchFamily="18" charset="0"/>
              </a:rPr>
              <a:t>The </a:t>
            </a:r>
            <a:r>
              <a:rPr lang="en-US" dirty="0">
                <a:latin typeface="Book Antiqua" panose="02040602050305030304" pitchFamily="18" charset="0"/>
              </a:rPr>
              <a:t>time to fetch the block has two parts: </a:t>
            </a:r>
          </a:p>
          <a:p>
            <a:pPr lvl="1" algn="just"/>
            <a:r>
              <a:rPr lang="en-US" dirty="0">
                <a:latin typeface="Book Antiqua" panose="02040602050305030304" pitchFamily="18" charset="0"/>
              </a:rPr>
              <a:t>The latency to the first word </a:t>
            </a:r>
          </a:p>
          <a:p>
            <a:pPr lvl="1" algn="just"/>
            <a:r>
              <a:rPr lang="en-US" dirty="0">
                <a:latin typeface="Book Antiqua" panose="02040602050305030304" pitchFamily="18" charset="0"/>
              </a:rPr>
              <a:t>The transfer time for the rest of the block.</a:t>
            </a:r>
          </a:p>
          <a:p>
            <a:pPr algn="just" eaLnBrk="1" hangingPunct="1"/>
            <a:r>
              <a:rPr lang="en-US" altLang="en-US" dirty="0">
                <a:latin typeface="Book Antiqua" panose="02040602050305030304" pitchFamily="18" charset="0"/>
                <a:sym typeface="Symbol" panose="05050102010706020507" pitchFamily="18" charset="2"/>
              </a:rPr>
              <a:t>Larger </a:t>
            </a:r>
            <a:r>
              <a:rPr lang="en-US" altLang="en-US" dirty="0">
                <a:solidFill>
                  <a:srgbClr val="0070C0"/>
                </a:solidFill>
                <a:latin typeface="Book Antiqua" panose="02040602050305030304" pitchFamily="18" charset="0"/>
                <a:sym typeface="Symbol" panose="05050102010706020507" pitchFamily="18" charset="2"/>
              </a:rPr>
              <a:t>miss penalty</a:t>
            </a:r>
          </a:p>
          <a:p>
            <a:pPr lvl="1" algn="just" eaLnBrk="1" hangingPunct="1"/>
            <a:r>
              <a:rPr lang="en-US" altLang="en-US" dirty="0">
                <a:latin typeface="Book Antiqua" panose="02040602050305030304" pitchFamily="18" charset="0"/>
                <a:sym typeface="Symbol" panose="05050102010706020507" pitchFamily="18" charset="2"/>
              </a:rPr>
              <a:t>Can override benefit of reduced miss rate</a:t>
            </a:r>
          </a:p>
          <a:p>
            <a:pPr lvl="1" algn="just" eaLnBrk="1" hangingPunct="1"/>
            <a:r>
              <a:rPr lang="en-US" altLang="en-US" dirty="0">
                <a:solidFill>
                  <a:srgbClr val="0070C0"/>
                </a:solidFill>
                <a:latin typeface="Book Antiqua" panose="02040602050305030304" pitchFamily="18" charset="0"/>
                <a:sym typeface="Symbol" panose="05050102010706020507" pitchFamily="18" charset="2"/>
              </a:rPr>
              <a:t>Early restart </a:t>
            </a:r>
            <a:r>
              <a:rPr lang="en-US" altLang="en-US" dirty="0">
                <a:latin typeface="Book Antiqua" panose="02040602050305030304" pitchFamily="18" charset="0"/>
                <a:sym typeface="Symbol" panose="05050102010706020507" pitchFamily="18" charset="2"/>
              </a:rPr>
              <a:t>and critical-word-first can help</a:t>
            </a:r>
          </a:p>
          <a:p>
            <a:pPr lvl="1" algn="just"/>
            <a:endParaRPr lang="en-US" altLang="en-US" dirty="0">
              <a:latin typeface="Book Antiqua" panose="02040602050305030304" pitchFamily="18" charset="0"/>
              <a:sym typeface="Symbol" panose="05050102010706020507" pitchFamily="18" charset="2"/>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Block Size Considerations</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33</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4" name="Picture 3">
            <a:extLst>
              <a:ext uri="{FF2B5EF4-FFF2-40B4-BE49-F238E27FC236}">
                <a16:creationId xmlns:a16="http://schemas.microsoft.com/office/drawing/2014/main" id="{CEC8F793-3A08-4924-9C4B-73055BF01CF6}"/>
              </a:ext>
            </a:extLst>
          </p:cNvPr>
          <p:cNvPicPr>
            <a:picLocks noChangeAspect="1"/>
          </p:cNvPicPr>
          <p:nvPr/>
        </p:nvPicPr>
        <p:blipFill>
          <a:blip r:embed="rId2">
            <a:lum contrast="20000"/>
          </a:blip>
          <a:stretch>
            <a:fillRect/>
          </a:stretch>
        </p:blipFill>
        <p:spPr>
          <a:xfrm>
            <a:off x="7337746" y="136525"/>
            <a:ext cx="4416104" cy="2439345"/>
          </a:xfrm>
          <a:prstGeom prst="rect">
            <a:avLst/>
          </a:prstGeom>
        </p:spPr>
      </p:pic>
    </p:spTree>
    <p:extLst>
      <p:ext uri="{BB962C8B-B14F-4D97-AF65-F5344CB8AC3E}">
        <p14:creationId xmlns:p14="http://schemas.microsoft.com/office/powerpoint/2010/main" val="500814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2999"/>
            <a:ext cx="11379654" cy="5037083"/>
          </a:xfrm>
        </p:spPr>
        <p:txBody>
          <a:bodyPr>
            <a:normAutofit/>
          </a:bodyPr>
          <a:lstStyle/>
          <a:p>
            <a:pPr eaLnBrk="1" hangingPunct="1"/>
            <a:r>
              <a:rPr lang="en-US" altLang="en-US" dirty="0">
                <a:latin typeface="Book Antiqua" panose="02040602050305030304" pitchFamily="18" charset="0"/>
              </a:rPr>
              <a:t>On cache hit, CPU proceeds normally</a:t>
            </a:r>
          </a:p>
          <a:p>
            <a:pPr eaLnBrk="1" hangingPunct="1"/>
            <a:r>
              <a:rPr lang="en-US" altLang="en-US" dirty="0">
                <a:latin typeface="Book Antiqua" panose="02040602050305030304" pitchFamily="18" charset="0"/>
              </a:rPr>
              <a:t>On cache miss</a:t>
            </a:r>
          </a:p>
          <a:p>
            <a:pPr lvl="1" eaLnBrk="1" hangingPunct="1"/>
            <a:r>
              <a:rPr lang="en-US" altLang="en-US" dirty="0">
                <a:solidFill>
                  <a:srgbClr val="0070C0"/>
                </a:solidFill>
                <a:latin typeface="Book Antiqua" panose="02040602050305030304" pitchFamily="18" charset="0"/>
              </a:rPr>
              <a:t>Stall</a:t>
            </a:r>
            <a:r>
              <a:rPr lang="en-US" altLang="en-US" dirty="0">
                <a:latin typeface="Book Antiqua" panose="02040602050305030304" pitchFamily="18" charset="0"/>
              </a:rPr>
              <a:t> the CPU pipeline</a:t>
            </a:r>
          </a:p>
          <a:p>
            <a:pPr lvl="1" eaLnBrk="1" hangingPunct="1"/>
            <a:r>
              <a:rPr lang="en-US" altLang="en-US" dirty="0">
                <a:solidFill>
                  <a:srgbClr val="0070C0"/>
                </a:solidFill>
                <a:latin typeface="Book Antiqua" panose="02040602050305030304" pitchFamily="18" charset="0"/>
              </a:rPr>
              <a:t>Fetch</a:t>
            </a:r>
            <a:r>
              <a:rPr lang="en-US" altLang="en-US" dirty="0">
                <a:latin typeface="Book Antiqua" panose="02040602050305030304" pitchFamily="18" charset="0"/>
              </a:rPr>
              <a:t> block from next level of hierarchy</a:t>
            </a:r>
          </a:p>
          <a:p>
            <a:pPr lvl="1" eaLnBrk="1" hangingPunct="1"/>
            <a:r>
              <a:rPr lang="en-US" altLang="en-US" dirty="0">
                <a:solidFill>
                  <a:srgbClr val="FF0000"/>
                </a:solidFill>
                <a:latin typeface="Book Antiqua" panose="02040602050305030304" pitchFamily="18" charset="0"/>
              </a:rPr>
              <a:t>Instruction</a:t>
            </a:r>
            <a:r>
              <a:rPr lang="en-US" altLang="en-US" dirty="0">
                <a:latin typeface="Book Antiqua" panose="02040602050305030304" pitchFamily="18" charset="0"/>
              </a:rPr>
              <a:t> cache miss</a:t>
            </a:r>
          </a:p>
          <a:p>
            <a:pPr lvl="2" eaLnBrk="1" hangingPunct="1"/>
            <a:r>
              <a:rPr lang="en-US" altLang="en-US" dirty="0">
                <a:latin typeface="Book Antiqua" panose="02040602050305030304" pitchFamily="18" charset="0"/>
              </a:rPr>
              <a:t>Restart instruction fetch</a:t>
            </a:r>
          </a:p>
          <a:p>
            <a:pPr lvl="1" eaLnBrk="1" hangingPunct="1"/>
            <a:r>
              <a:rPr lang="en-US" altLang="en-US" dirty="0">
                <a:solidFill>
                  <a:srgbClr val="FF0000"/>
                </a:solidFill>
                <a:latin typeface="Book Antiqua" panose="02040602050305030304" pitchFamily="18" charset="0"/>
              </a:rPr>
              <a:t>Data</a:t>
            </a:r>
            <a:r>
              <a:rPr lang="en-US" altLang="en-US" dirty="0">
                <a:latin typeface="Book Antiqua" panose="02040602050305030304" pitchFamily="18" charset="0"/>
              </a:rPr>
              <a:t> cache miss</a:t>
            </a:r>
          </a:p>
          <a:p>
            <a:pPr lvl="2" eaLnBrk="1" hangingPunct="1"/>
            <a:r>
              <a:rPr lang="en-US" altLang="en-US" dirty="0">
                <a:latin typeface="Book Antiqua" panose="02040602050305030304" pitchFamily="18" charset="0"/>
              </a:rPr>
              <a:t>Complete data access</a:t>
            </a:r>
            <a:endParaRPr lang="en-AU" altLang="en-US"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Cache Misses</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34</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7122775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2999"/>
            <a:ext cx="11379654" cy="5037083"/>
          </a:xfrm>
        </p:spPr>
        <p:txBody>
          <a:bodyPr>
            <a:normAutofit/>
          </a:bodyPr>
          <a:lstStyle/>
          <a:p>
            <a:pPr eaLnBrk="1" hangingPunct="1">
              <a:lnSpc>
                <a:spcPct val="90000"/>
              </a:lnSpc>
            </a:pPr>
            <a:r>
              <a:rPr lang="en-US" altLang="en-US" sz="2800" dirty="0">
                <a:latin typeface="Book Antiqua" panose="02040602050305030304" pitchFamily="18" charset="0"/>
              </a:rPr>
              <a:t>On data-write hit, could just update the block in cache</a:t>
            </a:r>
          </a:p>
          <a:p>
            <a:pPr lvl="1" eaLnBrk="1" hangingPunct="1">
              <a:lnSpc>
                <a:spcPct val="90000"/>
              </a:lnSpc>
            </a:pPr>
            <a:r>
              <a:rPr lang="en-US" altLang="en-US" sz="2400" dirty="0">
                <a:latin typeface="Book Antiqua" panose="02040602050305030304" pitchFamily="18" charset="0"/>
              </a:rPr>
              <a:t>But then cache and memory would be </a:t>
            </a:r>
            <a:r>
              <a:rPr lang="en-US" altLang="en-US" sz="2400" dirty="0">
                <a:solidFill>
                  <a:srgbClr val="0070C0"/>
                </a:solidFill>
                <a:latin typeface="Book Antiqua" panose="02040602050305030304" pitchFamily="18" charset="0"/>
              </a:rPr>
              <a:t>inconsistent</a:t>
            </a:r>
          </a:p>
          <a:p>
            <a:pPr eaLnBrk="1" hangingPunct="1">
              <a:lnSpc>
                <a:spcPct val="90000"/>
              </a:lnSpc>
            </a:pPr>
            <a:r>
              <a:rPr lang="en-US" altLang="en-US" sz="2800" dirty="0">
                <a:solidFill>
                  <a:srgbClr val="0070C0"/>
                </a:solidFill>
                <a:latin typeface="Book Antiqua" panose="02040602050305030304" pitchFamily="18" charset="0"/>
              </a:rPr>
              <a:t>Write-through</a:t>
            </a:r>
            <a:r>
              <a:rPr lang="en-US" altLang="en-US" sz="2800" dirty="0">
                <a:latin typeface="Book Antiqua" panose="02040602050305030304" pitchFamily="18" charset="0"/>
              </a:rPr>
              <a:t>: also update memory</a:t>
            </a:r>
          </a:p>
          <a:p>
            <a:pPr eaLnBrk="1" hangingPunct="1">
              <a:lnSpc>
                <a:spcPct val="90000"/>
              </a:lnSpc>
            </a:pPr>
            <a:r>
              <a:rPr lang="en-US" altLang="en-US" sz="2800" dirty="0">
                <a:latin typeface="Book Antiqua" panose="02040602050305030304" pitchFamily="18" charset="0"/>
              </a:rPr>
              <a:t>But makes writes take longer</a:t>
            </a:r>
          </a:p>
          <a:p>
            <a:pPr lvl="1" eaLnBrk="1" hangingPunct="1">
              <a:lnSpc>
                <a:spcPct val="90000"/>
              </a:lnSpc>
            </a:pPr>
            <a:r>
              <a:rPr lang="en-US" altLang="en-US" sz="2400" dirty="0">
                <a:latin typeface="Book Antiqua" panose="02040602050305030304" pitchFamily="18" charset="0"/>
              </a:rPr>
              <a:t>e.g., if base CPI = 1, 10% of instructions are stores, write to memory takes 100 cycles</a:t>
            </a:r>
          </a:p>
          <a:p>
            <a:pPr lvl="2" eaLnBrk="1" hangingPunct="1">
              <a:lnSpc>
                <a:spcPct val="90000"/>
              </a:lnSpc>
            </a:pPr>
            <a:r>
              <a:rPr lang="en-US" altLang="en-US" sz="2000" dirty="0">
                <a:latin typeface="Book Antiqua" panose="02040602050305030304" pitchFamily="18" charset="0"/>
              </a:rPr>
              <a:t> Effective CPI = 1 + 0.1×100 = 11</a:t>
            </a:r>
          </a:p>
          <a:p>
            <a:pPr eaLnBrk="1" hangingPunct="1">
              <a:lnSpc>
                <a:spcPct val="90000"/>
              </a:lnSpc>
            </a:pPr>
            <a:r>
              <a:rPr lang="en-US" altLang="en-US" sz="2800" dirty="0">
                <a:latin typeface="Book Antiqua" panose="02040602050305030304" pitchFamily="18" charset="0"/>
              </a:rPr>
              <a:t>Solution: write </a:t>
            </a:r>
            <a:r>
              <a:rPr lang="en-US" altLang="en-US" sz="2800" dirty="0">
                <a:solidFill>
                  <a:srgbClr val="0070C0"/>
                </a:solidFill>
                <a:latin typeface="Book Antiqua" panose="02040602050305030304" pitchFamily="18" charset="0"/>
              </a:rPr>
              <a:t>buffer</a:t>
            </a:r>
          </a:p>
          <a:p>
            <a:pPr lvl="1" eaLnBrk="1" hangingPunct="1">
              <a:lnSpc>
                <a:spcPct val="90000"/>
              </a:lnSpc>
            </a:pPr>
            <a:r>
              <a:rPr lang="en-US" altLang="en-US" sz="2400" dirty="0">
                <a:latin typeface="Book Antiqua" panose="02040602050305030304" pitchFamily="18" charset="0"/>
              </a:rPr>
              <a:t>Holds data waiting to be written to memory</a:t>
            </a:r>
          </a:p>
          <a:p>
            <a:pPr lvl="1" eaLnBrk="1" hangingPunct="1">
              <a:lnSpc>
                <a:spcPct val="90000"/>
              </a:lnSpc>
            </a:pPr>
            <a:r>
              <a:rPr lang="en-US" altLang="en-US" sz="2400" dirty="0">
                <a:latin typeface="Book Antiqua" panose="02040602050305030304" pitchFamily="18" charset="0"/>
              </a:rPr>
              <a:t>CPU continues immediately</a:t>
            </a:r>
          </a:p>
          <a:p>
            <a:pPr lvl="2" eaLnBrk="1" hangingPunct="1">
              <a:lnSpc>
                <a:spcPct val="90000"/>
              </a:lnSpc>
            </a:pPr>
            <a:r>
              <a:rPr lang="en-US" altLang="en-US" sz="2000" dirty="0">
                <a:latin typeface="Book Antiqua" panose="02040602050305030304" pitchFamily="18" charset="0"/>
              </a:rPr>
              <a:t>Only stalls on write if write buffer is already full</a:t>
            </a: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Write-Through</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35</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4" name="Picture 3" descr="Text&#10;&#10;Description automatically generated">
            <a:extLst>
              <a:ext uri="{FF2B5EF4-FFF2-40B4-BE49-F238E27FC236}">
                <a16:creationId xmlns:a16="http://schemas.microsoft.com/office/drawing/2014/main" id="{D0202F52-5FF9-41E9-ABD0-2C019D5F12A1}"/>
              </a:ext>
            </a:extLst>
          </p:cNvPr>
          <p:cNvPicPr>
            <a:picLocks noChangeAspect="1"/>
          </p:cNvPicPr>
          <p:nvPr/>
        </p:nvPicPr>
        <p:blipFill rotWithShape="1">
          <a:blip r:embed="rId2">
            <a:extLst>
              <a:ext uri="{28A0092B-C50C-407E-A947-70E740481C1C}">
                <a14:useLocalDpi xmlns:a14="http://schemas.microsoft.com/office/drawing/2010/main" val="0"/>
              </a:ext>
            </a:extLst>
          </a:blip>
          <a:srcRect l="19167" t="14167" r="20625" b="63333"/>
          <a:stretch/>
        </p:blipFill>
        <p:spPr>
          <a:xfrm>
            <a:off x="7950442" y="4200523"/>
            <a:ext cx="3914987" cy="1097280"/>
          </a:xfrm>
          <a:prstGeom prst="rect">
            <a:avLst/>
          </a:prstGeom>
        </p:spPr>
      </p:pic>
    </p:spTree>
    <p:extLst>
      <p:ext uri="{BB962C8B-B14F-4D97-AF65-F5344CB8AC3E}">
        <p14:creationId xmlns:p14="http://schemas.microsoft.com/office/powerpoint/2010/main" val="3025799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2999"/>
            <a:ext cx="11379654" cy="5037083"/>
          </a:xfrm>
        </p:spPr>
        <p:txBody>
          <a:bodyPr>
            <a:normAutofit/>
          </a:bodyPr>
          <a:lstStyle/>
          <a:p>
            <a:pPr eaLnBrk="1" hangingPunct="1"/>
            <a:r>
              <a:rPr lang="en-US" altLang="en-US" dirty="0">
                <a:latin typeface="Book Antiqua" panose="02040602050305030304" pitchFamily="18" charset="0"/>
              </a:rPr>
              <a:t>Alternative: On data-write hit, just update the block in cache</a:t>
            </a:r>
          </a:p>
          <a:p>
            <a:pPr lvl="1" eaLnBrk="1" hangingPunct="1"/>
            <a:r>
              <a:rPr lang="en-US" altLang="en-US" dirty="0">
                <a:latin typeface="Book Antiqua" panose="02040602050305030304" pitchFamily="18" charset="0"/>
              </a:rPr>
              <a:t>Keep track of whether each block is dirty</a:t>
            </a:r>
          </a:p>
          <a:p>
            <a:pPr eaLnBrk="1" hangingPunct="1"/>
            <a:r>
              <a:rPr lang="en-US" altLang="en-US" dirty="0">
                <a:latin typeface="Book Antiqua" panose="02040602050305030304" pitchFamily="18" charset="0"/>
              </a:rPr>
              <a:t>When a </a:t>
            </a:r>
            <a:r>
              <a:rPr lang="en-US" altLang="en-US" dirty="0">
                <a:solidFill>
                  <a:srgbClr val="0070C0"/>
                </a:solidFill>
                <a:latin typeface="Book Antiqua" panose="02040602050305030304" pitchFamily="18" charset="0"/>
              </a:rPr>
              <a:t>dirty</a:t>
            </a:r>
            <a:r>
              <a:rPr lang="en-US" altLang="en-US" dirty="0">
                <a:latin typeface="Book Antiqua" panose="02040602050305030304" pitchFamily="18" charset="0"/>
              </a:rPr>
              <a:t> block is replaced</a:t>
            </a:r>
          </a:p>
          <a:p>
            <a:pPr lvl="1" eaLnBrk="1" hangingPunct="1"/>
            <a:r>
              <a:rPr lang="en-US" altLang="en-US" dirty="0">
                <a:latin typeface="Book Antiqua" panose="02040602050305030304" pitchFamily="18" charset="0"/>
              </a:rPr>
              <a:t>Write it back to memory</a:t>
            </a:r>
          </a:p>
          <a:p>
            <a:pPr lvl="1" eaLnBrk="1" hangingPunct="1"/>
            <a:r>
              <a:rPr lang="en-US" altLang="en-US" dirty="0">
                <a:latin typeface="Book Antiqua" panose="02040602050305030304" pitchFamily="18" charset="0"/>
              </a:rPr>
              <a:t>Can use a write </a:t>
            </a:r>
            <a:r>
              <a:rPr lang="en-US" altLang="en-US" dirty="0">
                <a:solidFill>
                  <a:srgbClr val="0070C0"/>
                </a:solidFill>
                <a:latin typeface="Book Antiqua" panose="02040602050305030304" pitchFamily="18" charset="0"/>
              </a:rPr>
              <a:t>buffer</a:t>
            </a:r>
            <a:r>
              <a:rPr lang="en-US" altLang="en-US" dirty="0">
                <a:latin typeface="Book Antiqua" panose="02040602050305030304" pitchFamily="18" charset="0"/>
              </a:rPr>
              <a:t> to allow replacing block to be read first</a:t>
            </a:r>
          </a:p>
          <a:p>
            <a:pPr algn="l"/>
            <a:r>
              <a:rPr lang="en-US" dirty="0">
                <a:latin typeface="Book Antiqua" panose="02040602050305030304" pitchFamily="18" charset="0"/>
              </a:rPr>
              <a:t>Write-back schemes can improve </a:t>
            </a:r>
            <a:r>
              <a:rPr lang="en-US" dirty="0">
                <a:solidFill>
                  <a:srgbClr val="0070C0"/>
                </a:solidFill>
                <a:latin typeface="Book Antiqua" panose="02040602050305030304" pitchFamily="18" charset="0"/>
              </a:rPr>
              <a:t>performance</a:t>
            </a:r>
            <a:r>
              <a:rPr lang="en-US" dirty="0">
                <a:latin typeface="Book Antiqua" panose="02040602050305030304" pitchFamily="18" charset="0"/>
              </a:rPr>
              <a:t>, especially when processors can generate writes as fast or faster than the writes can be handled by main memory.</a:t>
            </a:r>
          </a:p>
          <a:p>
            <a:pPr algn="l"/>
            <a:r>
              <a:rPr lang="en-US" dirty="0">
                <a:latin typeface="Book Antiqua" panose="02040602050305030304" pitchFamily="18" charset="0"/>
              </a:rPr>
              <a:t>Write-back scheme is more </a:t>
            </a:r>
            <a:r>
              <a:rPr lang="en-US" dirty="0">
                <a:solidFill>
                  <a:srgbClr val="0070C0"/>
                </a:solidFill>
                <a:latin typeface="Book Antiqua" panose="02040602050305030304" pitchFamily="18" charset="0"/>
              </a:rPr>
              <a:t>complex</a:t>
            </a:r>
            <a:r>
              <a:rPr lang="en-US" dirty="0">
                <a:latin typeface="Book Antiqua" panose="02040602050305030304" pitchFamily="18" charset="0"/>
              </a:rPr>
              <a:t> to implement than </a:t>
            </a:r>
            <a:r>
              <a:rPr lang="en-CA" dirty="0">
                <a:latin typeface="Book Antiqua" panose="02040602050305030304" pitchFamily="18" charset="0"/>
              </a:rPr>
              <a:t>write-through.</a:t>
            </a:r>
            <a:endParaRPr lang="en-AU" altLang="en-US"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Write-Back</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36</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3042971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2999"/>
            <a:ext cx="11379654" cy="5037083"/>
          </a:xfrm>
        </p:spPr>
        <p:txBody>
          <a:bodyPr>
            <a:normAutofit/>
          </a:bodyPr>
          <a:lstStyle/>
          <a:p>
            <a:pPr eaLnBrk="1" hangingPunct="1"/>
            <a:r>
              <a:rPr lang="en-US" altLang="en-US" dirty="0">
                <a:latin typeface="Book Antiqua" panose="02040602050305030304" pitchFamily="18" charset="0"/>
              </a:rPr>
              <a:t>What should happen on a write miss?</a:t>
            </a:r>
          </a:p>
          <a:p>
            <a:pPr eaLnBrk="1" hangingPunct="1"/>
            <a:r>
              <a:rPr lang="en-US" altLang="en-US" dirty="0">
                <a:latin typeface="Book Antiqua" panose="02040602050305030304" pitchFamily="18" charset="0"/>
              </a:rPr>
              <a:t>Alternatives for </a:t>
            </a:r>
            <a:r>
              <a:rPr lang="en-US" altLang="en-US" dirty="0">
                <a:solidFill>
                  <a:srgbClr val="0070C0"/>
                </a:solidFill>
                <a:latin typeface="Book Antiqua" panose="02040602050305030304" pitchFamily="18" charset="0"/>
              </a:rPr>
              <a:t>write-through</a:t>
            </a:r>
          </a:p>
          <a:p>
            <a:pPr lvl="1" eaLnBrk="1" hangingPunct="1"/>
            <a:r>
              <a:rPr lang="en-US" altLang="en-US" dirty="0">
                <a:solidFill>
                  <a:srgbClr val="0070C0"/>
                </a:solidFill>
                <a:latin typeface="Book Antiqua" panose="02040602050305030304" pitchFamily="18" charset="0"/>
              </a:rPr>
              <a:t>Write Allocate on miss</a:t>
            </a:r>
            <a:r>
              <a:rPr lang="en-US" altLang="en-US" dirty="0">
                <a:latin typeface="Book Antiqua" panose="02040602050305030304" pitchFamily="18" charset="0"/>
              </a:rPr>
              <a:t>: fetch the block (</a:t>
            </a:r>
            <a:r>
              <a:rPr lang="en-US" dirty="0">
                <a:latin typeface="Book Antiqua" panose="02040602050305030304" pitchFamily="18" charset="0"/>
              </a:rPr>
              <a:t>The block is fetched from memory and then the appropriate portion of the block is overwritten).</a:t>
            </a:r>
            <a:endParaRPr lang="en-US" altLang="en-US" dirty="0">
              <a:latin typeface="Book Antiqua" panose="02040602050305030304" pitchFamily="18" charset="0"/>
            </a:endParaRPr>
          </a:p>
          <a:p>
            <a:pPr lvl="1"/>
            <a:r>
              <a:rPr lang="en-US" altLang="en-US" dirty="0">
                <a:solidFill>
                  <a:srgbClr val="0070C0"/>
                </a:solidFill>
                <a:latin typeface="Book Antiqua" panose="02040602050305030304" pitchFamily="18" charset="0"/>
              </a:rPr>
              <a:t>No Write Allocate on miss/ </a:t>
            </a:r>
            <a:r>
              <a:rPr lang="en-US" altLang="en-US" dirty="0">
                <a:latin typeface="Book Antiqua" panose="02040602050305030304" pitchFamily="18" charset="0"/>
              </a:rPr>
              <a:t>Write around: don’t fetch the block (</a:t>
            </a:r>
            <a:r>
              <a:rPr lang="en-CA" dirty="0">
                <a:latin typeface="Book Antiqua" panose="02040602050305030304" pitchFamily="18" charset="0"/>
              </a:rPr>
              <a:t>update the </a:t>
            </a:r>
            <a:r>
              <a:rPr lang="en-US" dirty="0">
                <a:latin typeface="Book Antiqua" panose="02040602050305030304" pitchFamily="18" charset="0"/>
              </a:rPr>
              <a:t>portion of the block in memory but not put it in the cache)</a:t>
            </a:r>
            <a:endParaRPr lang="en-US" altLang="en-US" dirty="0">
              <a:latin typeface="Book Antiqua" panose="02040602050305030304" pitchFamily="18" charset="0"/>
            </a:endParaRPr>
          </a:p>
          <a:p>
            <a:pPr eaLnBrk="1" hangingPunct="1"/>
            <a:r>
              <a:rPr lang="en-US" altLang="en-US" dirty="0">
                <a:latin typeface="Book Antiqua" panose="02040602050305030304" pitchFamily="18" charset="0"/>
              </a:rPr>
              <a:t>For </a:t>
            </a:r>
            <a:r>
              <a:rPr lang="en-US" altLang="en-US" dirty="0">
                <a:solidFill>
                  <a:srgbClr val="0070C0"/>
                </a:solidFill>
                <a:latin typeface="Book Antiqua" panose="02040602050305030304" pitchFamily="18" charset="0"/>
              </a:rPr>
              <a:t>write-back</a:t>
            </a:r>
          </a:p>
          <a:p>
            <a:pPr lvl="1" eaLnBrk="1" hangingPunct="1"/>
            <a:r>
              <a:rPr lang="en-US" altLang="en-US" dirty="0">
                <a:latin typeface="Book Antiqua" panose="02040602050305030304" pitchFamily="18" charset="0"/>
              </a:rPr>
              <a:t>Usually fetch the block</a:t>
            </a:r>
            <a:endParaRPr lang="en-AU" altLang="en-US"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Write Allocation</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37</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3123180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2999"/>
            <a:ext cx="11379654" cy="5037083"/>
          </a:xfrm>
        </p:spPr>
        <p:txBody>
          <a:bodyPr>
            <a:normAutofit fontScale="92500" lnSpcReduction="20000"/>
          </a:bodyPr>
          <a:lstStyle/>
          <a:p>
            <a:pPr eaLnBrk="1" hangingPunct="1">
              <a:lnSpc>
                <a:spcPct val="90000"/>
              </a:lnSpc>
            </a:pPr>
            <a:r>
              <a:rPr lang="en-AU" altLang="en-US" dirty="0">
                <a:latin typeface="Book Antiqua" panose="02040602050305030304" pitchFamily="18" charset="0"/>
              </a:rPr>
              <a:t>Embedded MIPS processor</a:t>
            </a:r>
          </a:p>
          <a:p>
            <a:pPr lvl="1" eaLnBrk="1" hangingPunct="1">
              <a:lnSpc>
                <a:spcPct val="90000"/>
              </a:lnSpc>
            </a:pPr>
            <a:r>
              <a:rPr lang="en-AU" altLang="en-US" dirty="0">
                <a:latin typeface="Book Antiqua" panose="02040602050305030304" pitchFamily="18" charset="0"/>
              </a:rPr>
              <a:t>12-stage pipeline</a:t>
            </a:r>
          </a:p>
          <a:p>
            <a:pPr lvl="1" eaLnBrk="1" hangingPunct="1">
              <a:lnSpc>
                <a:spcPct val="90000"/>
              </a:lnSpc>
            </a:pPr>
            <a:r>
              <a:rPr lang="en-AU" altLang="en-US" dirty="0">
                <a:latin typeface="Book Antiqua" panose="02040602050305030304" pitchFamily="18" charset="0"/>
              </a:rPr>
              <a:t>Instruction and data access on each cycle</a:t>
            </a:r>
          </a:p>
          <a:p>
            <a:pPr eaLnBrk="1" hangingPunct="1">
              <a:lnSpc>
                <a:spcPct val="90000"/>
              </a:lnSpc>
            </a:pPr>
            <a:r>
              <a:rPr lang="en-AU" altLang="en-US" dirty="0">
                <a:latin typeface="Book Antiqua" panose="02040602050305030304" pitchFamily="18" charset="0"/>
              </a:rPr>
              <a:t>Split cache: separate I-cache and D-cache</a:t>
            </a:r>
          </a:p>
          <a:p>
            <a:pPr lvl="1" eaLnBrk="1" hangingPunct="1">
              <a:lnSpc>
                <a:spcPct val="90000"/>
              </a:lnSpc>
            </a:pPr>
            <a:r>
              <a:rPr lang="en-AU" altLang="en-US" dirty="0">
                <a:latin typeface="Book Antiqua" panose="02040602050305030304" pitchFamily="18" charset="0"/>
              </a:rPr>
              <a:t>Each 16KB: 256 blocks </a:t>
            </a:r>
            <a:r>
              <a:rPr lang="en-US" altLang="en-US" dirty="0">
                <a:latin typeface="Book Antiqua" panose="02040602050305030304" pitchFamily="18" charset="0"/>
                <a:cs typeface="Arial" panose="020B0604020202020204" pitchFamily="34" charset="0"/>
              </a:rPr>
              <a:t>×</a:t>
            </a:r>
            <a:r>
              <a:rPr lang="en-AU" altLang="en-US" dirty="0">
                <a:latin typeface="Book Antiqua" panose="02040602050305030304" pitchFamily="18" charset="0"/>
              </a:rPr>
              <a:t> 16 words/block </a:t>
            </a:r>
          </a:p>
          <a:p>
            <a:pPr marL="457200" lvl="1" indent="0" eaLnBrk="1" hangingPunct="1">
              <a:lnSpc>
                <a:spcPct val="90000"/>
              </a:lnSpc>
              <a:buNone/>
            </a:pPr>
            <a:r>
              <a:rPr lang="en-AU" altLang="en-US" dirty="0">
                <a:latin typeface="Book Antiqua" panose="02040602050305030304" pitchFamily="18" charset="0"/>
              </a:rPr>
              <a:t>	(256 block x 16 words/block x 4 bytes/word = 16K bytes)</a:t>
            </a:r>
          </a:p>
          <a:p>
            <a:pPr lvl="1" eaLnBrk="1" hangingPunct="1">
              <a:lnSpc>
                <a:spcPct val="90000"/>
              </a:lnSpc>
            </a:pPr>
            <a:r>
              <a:rPr lang="en-AU" altLang="en-US" dirty="0">
                <a:latin typeface="Book Antiqua" panose="02040602050305030304" pitchFamily="18" charset="0"/>
              </a:rPr>
              <a:t>D-cache: write-through or write-back</a:t>
            </a:r>
          </a:p>
          <a:p>
            <a:pPr eaLnBrk="1" hangingPunct="1">
              <a:lnSpc>
                <a:spcPct val="90000"/>
              </a:lnSpc>
            </a:pPr>
            <a:r>
              <a:rPr lang="en-AU" altLang="en-US" dirty="0">
                <a:latin typeface="Book Antiqua" panose="02040602050305030304" pitchFamily="18" charset="0"/>
              </a:rPr>
              <a:t>SPEC2000 miss rates</a:t>
            </a:r>
          </a:p>
          <a:p>
            <a:pPr lvl="1" eaLnBrk="1" hangingPunct="1">
              <a:lnSpc>
                <a:spcPct val="90000"/>
              </a:lnSpc>
            </a:pPr>
            <a:r>
              <a:rPr lang="en-AU" altLang="en-US" dirty="0">
                <a:latin typeface="Book Antiqua" panose="02040602050305030304" pitchFamily="18" charset="0"/>
              </a:rPr>
              <a:t>I-cache: 0.4%</a:t>
            </a:r>
          </a:p>
          <a:p>
            <a:pPr lvl="1" eaLnBrk="1" hangingPunct="1">
              <a:lnSpc>
                <a:spcPct val="90000"/>
              </a:lnSpc>
            </a:pPr>
            <a:r>
              <a:rPr lang="en-AU" altLang="en-US" dirty="0">
                <a:latin typeface="Book Antiqua" panose="02040602050305030304" pitchFamily="18" charset="0"/>
              </a:rPr>
              <a:t>D-cache: 11.4%</a:t>
            </a:r>
          </a:p>
          <a:p>
            <a:pPr lvl="1" eaLnBrk="1" hangingPunct="1">
              <a:lnSpc>
                <a:spcPct val="90000"/>
              </a:lnSpc>
            </a:pPr>
            <a:r>
              <a:rPr lang="en-AU" altLang="en-US" dirty="0">
                <a:latin typeface="Book Antiqua" panose="02040602050305030304" pitchFamily="18" charset="0"/>
              </a:rPr>
              <a:t>Weighted average: 3.2%</a:t>
            </a:r>
          </a:p>
          <a:p>
            <a:pPr>
              <a:lnSpc>
                <a:spcPct val="100000"/>
              </a:lnSpc>
            </a:pPr>
            <a:r>
              <a:rPr lang="en-US" dirty="0">
                <a:latin typeface="Book Antiqua" panose="02040602050305030304" pitchFamily="18" charset="0"/>
              </a:rPr>
              <a:t>Miss rate is an important characteristic of cache designs.</a:t>
            </a:r>
          </a:p>
          <a:p>
            <a:pPr>
              <a:lnSpc>
                <a:spcPct val="100000"/>
              </a:lnSpc>
            </a:pPr>
            <a:r>
              <a:rPr lang="en-US" dirty="0">
                <a:latin typeface="Book Antiqua" panose="02040602050305030304" pitchFamily="18" charset="0"/>
              </a:rPr>
              <a:t>The ultimate measure is the effect of the </a:t>
            </a:r>
            <a:r>
              <a:rPr lang="en-US" dirty="0">
                <a:solidFill>
                  <a:srgbClr val="0070C0"/>
                </a:solidFill>
                <a:latin typeface="Book Antiqua" panose="02040602050305030304" pitchFamily="18" charset="0"/>
              </a:rPr>
              <a:t>memory</a:t>
            </a:r>
            <a:r>
              <a:rPr lang="en-US" dirty="0">
                <a:latin typeface="Book Antiqua" panose="02040602050305030304" pitchFamily="18" charset="0"/>
              </a:rPr>
              <a:t> system on program </a:t>
            </a:r>
            <a:r>
              <a:rPr lang="en-US" dirty="0">
                <a:solidFill>
                  <a:srgbClr val="0070C0"/>
                </a:solidFill>
                <a:latin typeface="Book Antiqua" panose="02040602050305030304" pitchFamily="18" charset="0"/>
              </a:rPr>
              <a:t>execution time</a:t>
            </a:r>
            <a:r>
              <a:rPr lang="en-US" dirty="0">
                <a:latin typeface="Book Antiqua" panose="02040602050305030304" pitchFamily="18" charset="0"/>
              </a:rPr>
              <a:t>.</a:t>
            </a:r>
            <a:endParaRPr lang="en-AU" altLang="en-US"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Example: Intrinsity </a:t>
            </a:r>
            <a:r>
              <a:rPr lang="en-US" sz="4000" dirty="0" err="1">
                <a:solidFill>
                  <a:srgbClr val="C00000"/>
                </a:solidFill>
                <a:latin typeface="Book Antiqua" panose="02040602050305030304" pitchFamily="18" charset="0"/>
              </a:rPr>
              <a:t>FastMATH</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38</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4" name="Picture 3" descr="A picture containing text, electronics, circuit&#10;&#10;Description automatically generated">
            <a:extLst>
              <a:ext uri="{FF2B5EF4-FFF2-40B4-BE49-F238E27FC236}">
                <a16:creationId xmlns:a16="http://schemas.microsoft.com/office/drawing/2014/main" id="{C096D95B-DEE7-4891-A548-613F604F54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81445" y="515304"/>
            <a:ext cx="2665293" cy="2651760"/>
          </a:xfrm>
          <a:prstGeom prst="rect">
            <a:avLst/>
          </a:prstGeom>
        </p:spPr>
      </p:pic>
    </p:spTree>
    <p:extLst>
      <p:ext uri="{BB962C8B-B14F-4D97-AF65-F5344CB8AC3E}">
        <p14:creationId xmlns:p14="http://schemas.microsoft.com/office/powerpoint/2010/main" val="35676904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Example: Intrinsity </a:t>
            </a:r>
            <a:r>
              <a:rPr lang="en-US" sz="4000" dirty="0" err="1">
                <a:solidFill>
                  <a:srgbClr val="C00000"/>
                </a:solidFill>
                <a:latin typeface="Book Antiqua" panose="02040602050305030304" pitchFamily="18" charset="0"/>
              </a:rPr>
              <a:t>FastMATH</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39</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8" name="Picture 4" descr="f05-09-P374493">
            <a:extLst>
              <a:ext uri="{FF2B5EF4-FFF2-40B4-BE49-F238E27FC236}">
                <a16:creationId xmlns:a16="http://schemas.microsoft.com/office/drawing/2014/main" id="{A2617D12-EE59-4805-9992-752C42A09C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127" y="1196975"/>
            <a:ext cx="7975600" cy="505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a:extLst>
              <a:ext uri="{FF2B5EF4-FFF2-40B4-BE49-F238E27FC236}">
                <a16:creationId xmlns:a16="http://schemas.microsoft.com/office/drawing/2014/main" id="{F435A6AC-4F31-4C4A-8E98-C310FD8B168B}"/>
              </a:ext>
            </a:extLst>
          </p:cNvPr>
          <p:cNvSpPr/>
          <p:nvPr/>
        </p:nvSpPr>
        <p:spPr>
          <a:xfrm>
            <a:off x="8936610" y="3436528"/>
            <a:ext cx="876693" cy="928082"/>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0C5E86F9-93B9-4953-9D26-80739B877774}"/>
              </a:ext>
            </a:extLst>
          </p:cNvPr>
          <p:cNvSpPr/>
          <p:nvPr/>
        </p:nvSpPr>
        <p:spPr>
          <a:xfrm>
            <a:off x="5439266" y="1797835"/>
            <a:ext cx="656733" cy="662561"/>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a:extLst>
              <a:ext uri="{FF2B5EF4-FFF2-40B4-BE49-F238E27FC236}">
                <a16:creationId xmlns:a16="http://schemas.microsoft.com/office/drawing/2014/main" id="{CDBB2D31-197A-48C0-9ADF-FEC4D9DB045A}"/>
              </a:ext>
            </a:extLst>
          </p:cNvPr>
          <p:cNvSpPr/>
          <p:nvPr/>
        </p:nvSpPr>
        <p:spPr>
          <a:xfrm>
            <a:off x="4526438" y="2309567"/>
            <a:ext cx="656733" cy="367645"/>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TextBox 13">
            <a:extLst>
              <a:ext uri="{FF2B5EF4-FFF2-40B4-BE49-F238E27FC236}">
                <a16:creationId xmlns:a16="http://schemas.microsoft.com/office/drawing/2014/main" id="{51090D6D-122B-45FE-B32F-602B47F1C96F}"/>
              </a:ext>
            </a:extLst>
          </p:cNvPr>
          <p:cNvSpPr txBox="1"/>
          <p:nvPr/>
        </p:nvSpPr>
        <p:spPr>
          <a:xfrm>
            <a:off x="7711518" y="848116"/>
            <a:ext cx="4203569" cy="646331"/>
          </a:xfrm>
          <a:prstGeom prst="rect">
            <a:avLst/>
          </a:prstGeom>
          <a:noFill/>
        </p:spPr>
        <p:txBody>
          <a:bodyPr wrap="square">
            <a:spAutoFit/>
          </a:bodyPr>
          <a:lstStyle/>
          <a:p>
            <a:r>
              <a:rPr lang="en-US" sz="1800" dirty="0">
                <a:solidFill>
                  <a:srgbClr val="0070C0"/>
                </a:solidFill>
                <a:latin typeface="Book Antiqua" panose="02040602050305030304" pitchFamily="18" charset="0"/>
              </a:rPr>
              <a:t>word=4 bytes</a:t>
            </a:r>
          </a:p>
          <a:p>
            <a:r>
              <a:rPr lang="en-US" dirty="0">
                <a:solidFill>
                  <a:srgbClr val="0070C0"/>
                </a:solidFill>
                <a:latin typeface="Book Antiqua" panose="02040602050305030304" pitchFamily="18" charset="0"/>
              </a:rPr>
              <a:t>Block= 4 words= 16 byte =16*8= 128 bit</a:t>
            </a:r>
            <a:r>
              <a:rPr lang="en-US" sz="1800" dirty="0">
                <a:latin typeface="Book Antiqua" panose="02040602050305030304" pitchFamily="18" charset="0"/>
              </a:rPr>
              <a:t> </a:t>
            </a:r>
            <a:endParaRPr lang="en-CA" dirty="0"/>
          </a:p>
        </p:txBody>
      </p:sp>
      <p:sp>
        <p:nvSpPr>
          <p:cNvPr id="15" name="TextBox 14">
            <a:extLst>
              <a:ext uri="{FF2B5EF4-FFF2-40B4-BE49-F238E27FC236}">
                <a16:creationId xmlns:a16="http://schemas.microsoft.com/office/drawing/2014/main" id="{EE6004DB-085C-4A55-B3E7-557610004273}"/>
              </a:ext>
            </a:extLst>
          </p:cNvPr>
          <p:cNvSpPr txBox="1"/>
          <p:nvPr/>
        </p:nvSpPr>
        <p:spPr>
          <a:xfrm>
            <a:off x="6488608" y="2493389"/>
            <a:ext cx="1829762" cy="369332"/>
          </a:xfrm>
          <a:prstGeom prst="rect">
            <a:avLst/>
          </a:prstGeom>
          <a:noFill/>
        </p:spPr>
        <p:txBody>
          <a:bodyPr wrap="square">
            <a:spAutoFit/>
          </a:bodyPr>
          <a:lstStyle/>
          <a:p>
            <a:r>
              <a:rPr lang="en-US" sz="1800" dirty="0">
                <a:solidFill>
                  <a:srgbClr val="0070C0"/>
                </a:solidFill>
                <a:latin typeface="Book Antiqua" panose="02040602050305030304" pitchFamily="18" charset="0"/>
              </a:rPr>
              <a:t>16 x 4 x 8 = 512</a:t>
            </a:r>
          </a:p>
        </p:txBody>
      </p:sp>
    </p:spTree>
    <p:extLst>
      <p:ext uri="{BB962C8B-B14F-4D97-AF65-F5344CB8AC3E}">
        <p14:creationId xmlns:p14="http://schemas.microsoft.com/office/powerpoint/2010/main" val="424193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036948"/>
            <a:ext cx="11379654" cy="5154302"/>
          </a:xfrm>
        </p:spPr>
        <p:txBody>
          <a:bodyPr>
            <a:normAutofit/>
          </a:bodyPr>
          <a:lstStyle/>
          <a:p>
            <a:pPr eaLnBrk="1" hangingPunct="1">
              <a:lnSpc>
                <a:spcPct val="90000"/>
              </a:lnSpc>
            </a:pPr>
            <a:r>
              <a:rPr lang="en-US" altLang="en-US" sz="2800" dirty="0">
                <a:latin typeface="Book Antiqua" panose="02040602050305030304" pitchFamily="18" charset="0"/>
              </a:rPr>
              <a:t>Memory hierarchy</a:t>
            </a:r>
          </a:p>
          <a:p>
            <a:pPr eaLnBrk="1" hangingPunct="1">
              <a:lnSpc>
                <a:spcPct val="90000"/>
              </a:lnSpc>
            </a:pPr>
            <a:r>
              <a:rPr lang="en-US" altLang="en-US" sz="2800" dirty="0">
                <a:latin typeface="Book Antiqua" panose="02040602050305030304" pitchFamily="18" charset="0"/>
              </a:rPr>
              <a:t>Store everything on disk</a:t>
            </a:r>
          </a:p>
          <a:p>
            <a:pPr eaLnBrk="1" hangingPunct="1">
              <a:lnSpc>
                <a:spcPct val="90000"/>
              </a:lnSpc>
            </a:pPr>
            <a:r>
              <a:rPr lang="en-US" altLang="en-US" sz="2800" dirty="0">
                <a:latin typeface="Book Antiqua" panose="02040602050305030304" pitchFamily="18" charset="0"/>
              </a:rPr>
              <a:t>Copy recently accessed (and nearby) items from </a:t>
            </a:r>
            <a:r>
              <a:rPr lang="en-US" altLang="en-US" sz="2800" dirty="0">
                <a:solidFill>
                  <a:srgbClr val="00B0F0"/>
                </a:solidFill>
                <a:latin typeface="Book Antiqua" panose="02040602050305030304" pitchFamily="18" charset="0"/>
              </a:rPr>
              <a:t>disk</a:t>
            </a:r>
            <a:r>
              <a:rPr lang="en-US" altLang="en-US" sz="2800" dirty="0">
                <a:latin typeface="Book Antiqua" panose="02040602050305030304" pitchFamily="18" charset="0"/>
              </a:rPr>
              <a:t> to smaller </a:t>
            </a:r>
            <a:r>
              <a:rPr lang="en-US" altLang="en-US" sz="2800" dirty="0">
                <a:solidFill>
                  <a:srgbClr val="00B0F0"/>
                </a:solidFill>
                <a:latin typeface="Book Antiqua" panose="02040602050305030304" pitchFamily="18" charset="0"/>
              </a:rPr>
              <a:t>DRAM</a:t>
            </a:r>
            <a:r>
              <a:rPr lang="en-US" altLang="en-US" sz="2800" dirty="0">
                <a:latin typeface="Book Antiqua" panose="02040602050305030304" pitchFamily="18" charset="0"/>
              </a:rPr>
              <a:t> memory</a:t>
            </a:r>
          </a:p>
          <a:p>
            <a:pPr lvl="1"/>
            <a:r>
              <a:rPr lang="en-US" altLang="en-US" dirty="0">
                <a:latin typeface="Book Antiqua" panose="02040602050305030304" pitchFamily="18" charset="0"/>
              </a:rPr>
              <a:t>Main memory</a:t>
            </a:r>
          </a:p>
          <a:p>
            <a:pPr eaLnBrk="1" hangingPunct="1">
              <a:lnSpc>
                <a:spcPct val="90000"/>
              </a:lnSpc>
            </a:pPr>
            <a:r>
              <a:rPr lang="en-US" altLang="en-US" sz="2800" dirty="0">
                <a:latin typeface="Book Antiqua" panose="02040602050305030304" pitchFamily="18" charset="0"/>
              </a:rPr>
              <a:t>Copy more recently accessed (and nearby) items from </a:t>
            </a:r>
            <a:r>
              <a:rPr lang="en-US" altLang="en-US" sz="2800" dirty="0">
                <a:solidFill>
                  <a:srgbClr val="00B0F0"/>
                </a:solidFill>
                <a:latin typeface="Book Antiqua" panose="02040602050305030304" pitchFamily="18" charset="0"/>
              </a:rPr>
              <a:t>DRAM</a:t>
            </a:r>
            <a:r>
              <a:rPr lang="en-US" altLang="en-US" sz="2800" dirty="0">
                <a:latin typeface="Book Antiqua" panose="02040602050305030304" pitchFamily="18" charset="0"/>
              </a:rPr>
              <a:t> to smaller </a:t>
            </a:r>
            <a:r>
              <a:rPr lang="en-US" altLang="en-US" sz="2800" dirty="0">
                <a:solidFill>
                  <a:srgbClr val="00B0F0"/>
                </a:solidFill>
                <a:latin typeface="Book Antiqua" panose="02040602050305030304" pitchFamily="18" charset="0"/>
              </a:rPr>
              <a:t>SRAM</a:t>
            </a:r>
            <a:r>
              <a:rPr lang="en-US" altLang="en-US" sz="2800" dirty="0">
                <a:latin typeface="Book Antiqua" panose="02040602050305030304" pitchFamily="18" charset="0"/>
              </a:rPr>
              <a:t> memory</a:t>
            </a:r>
          </a:p>
          <a:p>
            <a:pPr lvl="1"/>
            <a:r>
              <a:rPr lang="en-US" altLang="en-US" dirty="0">
                <a:latin typeface="Book Antiqua" panose="02040602050305030304" pitchFamily="18" charset="0"/>
              </a:rPr>
              <a:t>Cache memory attached to CPU</a:t>
            </a: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Taking Advantage of Locality</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4</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851401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2999"/>
            <a:ext cx="11379654" cy="5037083"/>
          </a:xfrm>
        </p:spPr>
        <p:txBody>
          <a:bodyPr>
            <a:normAutofit/>
          </a:bodyPr>
          <a:lstStyle/>
          <a:p>
            <a:r>
              <a:rPr lang="en-CA" sz="2400" dirty="0">
                <a:solidFill>
                  <a:srgbClr val="0070C0"/>
                </a:solidFill>
                <a:latin typeface="Book Antiqua" panose="02040602050305030304" pitchFamily="18" charset="0"/>
              </a:rPr>
              <a:t>Split cache</a:t>
            </a:r>
            <a:r>
              <a:rPr lang="en-CA" sz="2400" dirty="0">
                <a:latin typeface="Book Antiqua" panose="02040602050305030304" pitchFamily="18" charset="0"/>
              </a:rPr>
              <a:t>: A scheme </a:t>
            </a:r>
            <a:r>
              <a:rPr lang="en-US" sz="2400" dirty="0">
                <a:latin typeface="Book Antiqua" panose="02040602050305030304" pitchFamily="18" charset="0"/>
              </a:rPr>
              <a:t>in which a level of the </a:t>
            </a:r>
            <a:r>
              <a:rPr lang="en-CA" sz="2400" dirty="0">
                <a:latin typeface="Book Antiqua" panose="02040602050305030304" pitchFamily="18" charset="0"/>
              </a:rPr>
              <a:t>memory hierarchy is composed of two </a:t>
            </a:r>
            <a:r>
              <a:rPr lang="en-CA" sz="2400" dirty="0">
                <a:solidFill>
                  <a:srgbClr val="0070C0"/>
                </a:solidFill>
                <a:latin typeface="Book Antiqua" panose="02040602050305030304" pitchFamily="18" charset="0"/>
              </a:rPr>
              <a:t>independent</a:t>
            </a:r>
            <a:r>
              <a:rPr lang="en-CA" sz="2400" dirty="0">
                <a:latin typeface="Book Antiqua" panose="02040602050305030304" pitchFamily="18" charset="0"/>
              </a:rPr>
              <a:t> caches that operate in parallel with each other, with one handling </a:t>
            </a:r>
            <a:r>
              <a:rPr lang="en-CA" sz="2400" dirty="0">
                <a:solidFill>
                  <a:srgbClr val="0070C0"/>
                </a:solidFill>
                <a:latin typeface="Book Antiqua" panose="02040602050305030304" pitchFamily="18" charset="0"/>
              </a:rPr>
              <a:t>instructions</a:t>
            </a:r>
            <a:r>
              <a:rPr lang="en-CA" sz="2400" dirty="0">
                <a:latin typeface="Book Antiqua" panose="02040602050305030304" pitchFamily="18" charset="0"/>
              </a:rPr>
              <a:t> and one handling </a:t>
            </a:r>
            <a:r>
              <a:rPr lang="en-CA" sz="2400" dirty="0">
                <a:solidFill>
                  <a:srgbClr val="0070C0"/>
                </a:solidFill>
                <a:latin typeface="Book Antiqua" panose="02040602050305030304" pitchFamily="18" charset="0"/>
              </a:rPr>
              <a:t>data</a:t>
            </a:r>
            <a:r>
              <a:rPr lang="en-CA" sz="2400" dirty="0">
                <a:latin typeface="Book Antiqua" panose="02040602050305030304" pitchFamily="18" charset="0"/>
              </a:rPr>
              <a:t>.</a:t>
            </a:r>
          </a:p>
          <a:p>
            <a:pPr algn="l"/>
            <a:r>
              <a:rPr lang="en-US" sz="2400" dirty="0">
                <a:latin typeface="Book Antiqua" panose="02040602050305030304" pitchFamily="18" charset="0"/>
              </a:rPr>
              <a:t>A </a:t>
            </a:r>
            <a:r>
              <a:rPr lang="en-US" sz="2400" dirty="0">
                <a:solidFill>
                  <a:srgbClr val="0070C0"/>
                </a:solidFill>
                <a:latin typeface="Book Antiqua" panose="02040602050305030304" pitchFamily="18" charset="0"/>
              </a:rPr>
              <a:t>combined</a:t>
            </a:r>
            <a:r>
              <a:rPr lang="en-US" sz="2400" dirty="0">
                <a:latin typeface="Book Antiqua" panose="02040602050305030304" pitchFamily="18" charset="0"/>
              </a:rPr>
              <a:t> cache with a total size equal to the sum of the two split caches will usually have a </a:t>
            </a:r>
            <a:r>
              <a:rPr lang="en-US" sz="2400" dirty="0">
                <a:solidFill>
                  <a:srgbClr val="0070C0"/>
                </a:solidFill>
                <a:latin typeface="Book Antiqua" panose="02040602050305030304" pitchFamily="18" charset="0"/>
              </a:rPr>
              <a:t>better hit rate</a:t>
            </a:r>
            <a:r>
              <a:rPr lang="en-US" sz="2400" dirty="0">
                <a:latin typeface="Book Antiqua" panose="02040602050305030304" pitchFamily="18" charset="0"/>
              </a:rPr>
              <a:t>.</a:t>
            </a:r>
          </a:p>
          <a:p>
            <a:pPr algn="l"/>
            <a:endParaRPr lang="en-US" altLang="en-US" sz="2400" dirty="0">
              <a:latin typeface="Book Antiqua" panose="02040602050305030304" pitchFamily="18" charset="0"/>
            </a:endParaRPr>
          </a:p>
          <a:p>
            <a:pPr algn="l"/>
            <a:r>
              <a:rPr lang="en-US" sz="2400" dirty="0">
                <a:latin typeface="Book Antiqua" panose="02040602050305030304" pitchFamily="18" charset="0"/>
              </a:rPr>
              <a:t>The miss rate of the split cache is only slightly worse.</a:t>
            </a:r>
          </a:p>
          <a:p>
            <a:pPr algn="l"/>
            <a:r>
              <a:rPr lang="en-US" sz="2400" dirty="0">
                <a:latin typeface="Book Antiqua" panose="02040602050305030304" pitchFamily="18" charset="0"/>
              </a:rPr>
              <a:t>Supporting both an instruction and data access simultaneously</a:t>
            </a:r>
          </a:p>
          <a:p>
            <a:pPr lvl="1"/>
            <a:r>
              <a:rPr lang="en-US" sz="2000" dirty="0">
                <a:latin typeface="Book Antiqua" panose="02040602050305030304" pitchFamily="18" charset="0"/>
              </a:rPr>
              <a:t>Doubling the cache bandwidth </a:t>
            </a:r>
            <a:r>
              <a:rPr lang="en-US" sz="2000" dirty="0">
                <a:latin typeface="Book Antiqua" panose="02040602050305030304" pitchFamily="18" charset="0"/>
                <a:sym typeface="Wingdings" panose="05000000000000000000" pitchFamily="2" charset="2"/>
              </a:rPr>
              <a:t></a:t>
            </a:r>
            <a:endParaRPr lang="en-US" sz="2000" dirty="0">
              <a:latin typeface="Book Antiqua" panose="02040602050305030304" pitchFamily="18" charset="0"/>
            </a:endParaRPr>
          </a:p>
          <a:p>
            <a:pPr lvl="1"/>
            <a:r>
              <a:rPr lang="en-US" sz="2000" dirty="0">
                <a:latin typeface="Book Antiqua" panose="02040602050305030304" pitchFamily="18" charset="0"/>
              </a:rPr>
              <a:t>Slightly increased miss rate </a:t>
            </a:r>
            <a:r>
              <a:rPr lang="en-US" sz="2000" dirty="0">
                <a:latin typeface="Book Antiqua" panose="02040602050305030304" pitchFamily="18" charset="0"/>
                <a:sym typeface="Wingdings" panose="05000000000000000000" pitchFamily="2" charset="2"/>
              </a:rPr>
              <a:t></a:t>
            </a:r>
            <a:endParaRPr lang="en-US" sz="2000" dirty="0">
              <a:latin typeface="Book Antiqua" panose="02040602050305030304" pitchFamily="18" charset="0"/>
            </a:endParaRPr>
          </a:p>
          <a:p>
            <a:r>
              <a:rPr lang="en-US" sz="2400" dirty="0">
                <a:latin typeface="Book Antiqua" panose="02040602050305030304" pitchFamily="18" charset="0"/>
              </a:rPr>
              <a:t>This observation cautions us that we cannot use miss rate as the sole measure of cache performance</a:t>
            </a:r>
            <a:endParaRPr lang="en-US" altLang="en-US" sz="2400"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Split / combined cache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40</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4" name="Picture 3">
            <a:extLst>
              <a:ext uri="{FF2B5EF4-FFF2-40B4-BE49-F238E27FC236}">
                <a16:creationId xmlns:a16="http://schemas.microsoft.com/office/drawing/2014/main" id="{2D5102F5-5836-476A-8653-F89387A752A9}"/>
              </a:ext>
            </a:extLst>
          </p:cNvPr>
          <p:cNvPicPr>
            <a:picLocks noChangeAspect="1"/>
          </p:cNvPicPr>
          <p:nvPr/>
        </p:nvPicPr>
        <p:blipFill>
          <a:blip r:embed="rId2">
            <a:lum bright="-20000" contrast="40000"/>
          </a:blip>
          <a:stretch>
            <a:fillRect/>
          </a:stretch>
        </p:blipFill>
        <p:spPr>
          <a:xfrm>
            <a:off x="4817138" y="2664693"/>
            <a:ext cx="3782306" cy="8229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898312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2999"/>
            <a:ext cx="11379654" cy="5037083"/>
          </a:xfrm>
        </p:spPr>
        <p:txBody>
          <a:bodyPr>
            <a:normAutofit/>
          </a:bodyPr>
          <a:lstStyle/>
          <a:p>
            <a:pPr eaLnBrk="1" hangingPunct="1">
              <a:lnSpc>
                <a:spcPct val="90000"/>
              </a:lnSpc>
            </a:pPr>
            <a:r>
              <a:rPr lang="en-US" altLang="en-US" sz="2800" dirty="0">
                <a:latin typeface="Book Antiqua" panose="02040602050305030304" pitchFamily="18" charset="0"/>
              </a:rPr>
              <a:t>Use DRAMs for main memory</a:t>
            </a:r>
          </a:p>
          <a:p>
            <a:pPr lvl="1" eaLnBrk="1" hangingPunct="1">
              <a:lnSpc>
                <a:spcPct val="90000"/>
              </a:lnSpc>
            </a:pPr>
            <a:r>
              <a:rPr lang="en-US" altLang="en-US" sz="2400" dirty="0">
                <a:latin typeface="Book Antiqua" panose="02040602050305030304" pitchFamily="18" charset="0"/>
              </a:rPr>
              <a:t>Fixed width (e.g., 1 word)</a:t>
            </a:r>
          </a:p>
          <a:p>
            <a:pPr lvl="1" eaLnBrk="1" hangingPunct="1">
              <a:lnSpc>
                <a:spcPct val="90000"/>
              </a:lnSpc>
            </a:pPr>
            <a:r>
              <a:rPr lang="en-US" altLang="en-US" sz="2400" dirty="0">
                <a:latin typeface="Book Antiqua" panose="02040602050305030304" pitchFamily="18" charset="0"/>
              </a:rPr>
              <a:t>Connected by fixed-width clocked bus</a:t>
            </a:r>
          </a:p>
          <a:p>
            <a:pPr lvl="2" eaLnBrk="1" hangingPunct="1">
              <a:lnSpc>
                <a:spcPct val="90000"/>
              </a:lnSpc>
            </a:pPr>
            <a:r>
              <a:rPr lang="en-US" altLang="en-US" sz="2000" dirty="0">
                <a:latin typeface="Book Antiqua" panose="02040602050305030304" pitchFamily="18" charset="0"/>
              </a:rPr>
              <a:t>Bus clock is typically slower than CPU clock</a:t>
            </a:r>
          </a:p>
          <a:p>
            <a:pPr eaLnBrk="1" hangingPunct="1">
              <a:lnSpc>
                <a:spcPct val="90000"/>
              </a:lnSpc>
            </a:pPr>
            <a:r>
              <a:rPr lang="en-US" altLang="en-US" sz="2800" dirty="0">
                <a:latin typeface="Book Antiqua" panose="02040602050305030304" pitchFamily="18" charset="0"/>
              </a:rPr>
              <a:t>Example cache block read</a:t>
            </a:r>
          </a:p>
          <a:p>
            <a:pPr lvl="1" eaLnBrk="1" hangingPunct="1">
              <a:lnSpc>
                <a:spcPct val="90000"/>
              </a:lnSpc>
            </a:pPr>
            <a:r>
              <a:rPr lang="en-US" altLang="en-US" sz="2400" dirty="0">
                <a:latin typeface="Book Antiqua" panose="02040602050305030304" pitchFamily="18" charset="0"/>
              </a:rPr>
              <a:t>1 bus cycle for address transfer</a:t>
            </a:r>
          </a:p>
          <a:p>
            <a:pPr lvl="1" eaLnBrk="1" hangingPunct="1">
              <a:lnSpc>
                <a:spcPct val="90000"/>
              </a:lnSpc>
            </a:pPr>
            <a:r>
              <a:rPr lang="en-US" altLang="en-US" sz="2400" dirty="0">
                <a:latin typeface="Book Antiqua" panose="02040602050305030304" pitchFamily="18" charset="0"/>
              </a:rPr>
              <a:t>15 bus cycles per DRAM access</a:t>
            </a:r>
          </a:p>
          <a:p>
            <a:pPr lvl="1" eaLnBrk="1" hangingPunct="1">
              <a:lnSpc>
                <a:spcPct val="90000"/>
              </a:lnSpc>
            </a:pPr>
            <a:r>
              <a:rPr lang="en-US" altLang="en-US" sz="2400" dirty="0">
                <a:latin typeface="Book Antiqua" panose="02040602050305030304" pitchFamily="18" charset="0"/>
              </a:rPr>
              <a:t>1 bus cycle per data transfer</a:t>
            </a:r>
          </a:p>
          <a:p>
            <a:pPr eaLnBrk="1" hangingPunct="1">
              <a:lnSpc>
                <a:spcPct val="90000"/>
              </a:lnSpc>
            </a:pPr>
            <a:r>
              <a:rPr lang="en-US" altLang="en-US" sz="2800" dirty="0">
                <a:latin typeface="Book Antiqua" panose="02040602050305030304" pitchFamily="18" charset="0"/>
              </a:rPr>
              <a:t>For 4-word block, 1-word-wide DRAM</a:t>
            </a:r>
          </a:p>
          <a:p>
            <a:pPr lvl="1" eaLnBrk="1" hangingPunct="1">
              <a:lnSpc>
                <a:spcPct val="90000"/>
              </a:lnSpc>
            </a:pPr>
            <a:r>
              <a:rPr lang="en-US" altLang="en-US" sz="2400" dirty="0">
                <a:latin typeface="Book Antiqua" panose="02040602050305030304" pitchFamily="18" charset="0"/>
              </a:rPr>
              <a:t>Miss penalty = 1 + 4×15 + 4×1 = 65 bus cycles</a:t>
            </a:r>
          </a:p>
          <a:p>
            <a:pPr lvl="1" eaLnBrk="1" hangingPunct="1">
              <a:lnSpc>
                <a:spcPct val="90000"/>
              </a:lnSpc>
            </a:pPr>
            <a:r>
              <a:rPr lang="en-US" altLang="en-US" sz="2400" dirty="0">
                <a:latin typeface="Book Antiqua" panose="02040602050305030304" pitchFamily="18" charset="0"/>
              </a:rPr>
              <a:t>Bandwidth = 16 bytes / 65 cycles = 0.25 B/cycle</a:t>
            </a:r>
            <a:endParaRPr lang="en-AU" altLang="en-US" sz="2400"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Main Memory Supporting Caches</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41</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3993484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0"/>
            <a:ext cx="11379654" cy="2420008"/>
          </a:xfrm>
        </p:spPr>
        <p:txBody>
          <a:bodyPr>
            <a:normAutofit/>
          </a:bodyPr>
          <a:lstStyle/>
          <a:p>
            <a:pPr eaLnBrk="1" hangingPunct="1">
              <a:lnSpc>
                <a:spcPct val="80000"/>
              </a:lnSpc>
            </a:pPr>
            <a:r>
              <a:rPr lang="en-US" altLang="en-US" dirty="0">
                <a:latin typeface="Book Antiqua" panose="02040602050305030304" pitchFamily="18" charset="0"/>
              </a:rPr>
              <a:t>Components of CPU time</a:t>
            </a:r>
          </a:p>
          <a:p>
            <a:pPr lvl="1" eaLnBrk="1" hangingPunct="1">
              <a:lnSpc>
                <a:spcPct val="80000"/>
              </a:lnSpc>
            </a:pPr>
            <a:r>
              <a:rPr lang="en-US" altLang="en-US" dirty="0">
                <a:latin typeface="Book Antiqua" panose="02040602050305030304" pitchFamily="18" charset="0"/>
              </a:rPr>
              <a:t>Program </a:t>
            </a:r>
            <a:r>
              <a:rPr lang="en-US" altLang="en-US" dirty="0">
                <a:solidFill>
                  <a:srgbClr val="0070C0"/>
                </a:solidFill>
                <a:latin typeface="Book Antiqua" panose="02040602050305030304" pitchFamily="18" charset="0"/>
              </a:rPr>
              <a:t>execution</a:t>
            </a:r>
            <a:r>
              <a:rPr lang="en-US" altLang="en-US" dirty="0">
                <a:latin typeface="Book Antiqua" panose="02040602050305030304" pitchFamily="18" charset="0"/>
              </a:rPr>
              <a:t> cycles</a:t>
            </a:r>
          </a:p>
          <a:p>
            <a:pPr lvl="2" eaLnBrk="1" hangingPunct="1">
              <a:lnSpc>
                <a:spcPct val="80000"/>
              </a:lnSpc>
            </a:pPr>
            <a:r>
              <a:rPr lang="en-US" altLang="en-US" dirty="0">
                <a:latin typeface="Book Antiqua" panose="02040602050305030304" pitchFamily="18" charset="0"/>
              </a:rPr>
              <a:t>Includes cache hit time</a:t>
            </a:r>
          </a:p>
          <a:p>
            <a:pPr lvl="1" eaLnBrk="1" hangingPunct="1">
              <a:lnSpc>
                <a:spcPct val="80000"/>
              </a:lnSpc>
            </a:pPr>
            <a:r>
              <a:rPr lang="en-US" altLang="en-US" dirty="0">
                <a:latin typeface="Book Antiqua" panose="02040602050305030304" pitchFamily="18" charset="0"/>
              </a:rPr>
              <a:t>Memory </a:t>
            </a:r>
            <a:r>
              <a:rPr lang="en-US" altLang="en-US" dirty="0">
                <a:solidFill>
                  <a:srgbClr val="0070C0"/>
                </a:solidFill>
                <a:latin typeface="Book Antiqua" panose="02040602050305030304" pitchFamily="18" charset="0"/>
              </a:rPr>
              <a:t>stall</a:t>
            </a:r>
            <a:r>
              <a:rPr lang="en-US" altLang="en-US" dirty="0">
                <a:latin typeface="Book Antiqua" panose="02040602050305030304" pitchFamily="18" charset="0"/>
              </a:rPr>
              <a:t> cycles</a:t>
            </a:r>
          </a:p>
          <a:p>
            <a:pPr lvl="2" eaLnBrk="1" hangingPunct="1">
              <a:lnSpc>
                <a:spcPct val="80000"/>
              </a:lnSpc>
            </a:pPr>
            <a:r>
              <a:rPr lang="en-US" altLang="en-US" dirty="0">
                <a:latin typeface="Book Antiqua" panose="02040602050305030304" pitchFamily="18" charset="0"/>
              </a:rPr>
              <a:t>Mainly from cache </a:t>
            </a:r>
            <a:r>
              <a:rPr lang="en-US" altLang="en-US" dirty="0">
                <a:solidFill>
                  <a:srgbClr val="0070C0"/>
                </a:solidFill>
                <a:latin typeface="Book Antiqua" panose="02040602050305030304" pitchFamily="18" charset="0"/>
              </a:rPr>
              <a:t>misses</a:t>
            </a:r>
          </a:p>
          <a:p>
            <a:pPr eaLnBrk="1" hangingPunct="1">
              <a:lnSpc>
                <a:spcPct val="80000"/>
              </a:lnSpc>
            </a:pPr>
            <a:r>
              <a:rPr lang="en-US" altLang="en-US" dirty="0">
                <a:latin typeface="Book Antiqua" panose="02040602050305030304" pitchFamily="18" charset="0"/>
              </a:rPr>
              <a:t>With simplifying assumptions:</a:t>
            </a:r>
            <a:endParaRPr lang="en-AU" altLang="en-US"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5.4 Measuring Cache Performance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42</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graphicFrame>
        <p:nvGraphicFramePr>
          <p:cNvPr id="6" name="Object 5">
            <a:extLst>
              <a:ext uri="{FF2B5EF4-FFF2-40B4-BE49-F238E27FC236}">
                <a16:creationId xmlns:a16="http://schemas.microsoft.com/office/drawing/2014/main" id="{4394C2D2-F848-4BF5-8974-0F79EAF156A2}"/>
              </a:ext>
            </a:extLst>
          </p:cNvPr>
          <p:cNvGraphicFramePr>
            <a:graphicFrameLocks noChangeAspect="1"/>
          </p:cNvGraphicFramePr>
          <p:nvPr/>
        </p:nvGraphicFramePr>
        <p:xfrm>
          <a:off x="1385888" y="3905250"/>
          <a:ext cx="6148387" cy="2362200"/>
        </p:xfrm>
        <a:graphic>
          <a:graphicData uri="http://schemas.openxmlformats.org/presentationml/2006/ole">
            <mc:AlternateContent xmlns:mc="http://schemas.openxmlformats.org/markup-compatibility/2006">
              <mc:Choice xmlns:v="urn:schemas-microsoft-com:vml" Requires="v">
                <p:oleObj name="Equation" r:id="rId2" imgW="3073400" imgH="1181100" progId="Equation.3">
                  <p:embed/>
                </p:oleObj>
              </mc:Choice>
              <mc:Fallback>
                <p:oleObj name="Equation" r:id="rId2" imgW="3073400" imgH="1181100" progId="Equation.3">
                  <p:embed/>
                  <p:pic>
                    <p:nvPicPr>
                      <p:cNvPr id="74758" name="Object 5">
                        <a:extLst>
                          <a:ext uri="{FF2B5EF4-FFF2-40B4-BE49-F238E27FC236}">
                            <a16:creationId xmlns:a16="http://schemas.microsoft.com/office/drawing/2014/main" id="{010D5CDE-0D4B-4E47-B930-79A225997F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888" y="3905250"/>
                        <a:ext cx="6148387" cy="236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134892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5.4 Measuring Cache Performance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43</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4" name="Picture 3">
            <a:extLst>
              <a:ext uri="{FF2B5EF4-FFF2-40B4-BE49-F238E27FC236}">
                <a16:creationId xmlns:a16="http://schemas.microsoft.com/office/drawing/2014/main" id="{48FCCFB5-AB5E-4D53-BD1F-7CBEC145B67A}"/>
              </a:ext>
            </a:extLst>
          </p:cNvPr>
          <p:cNvPicPr>
            <a:picLocks noChangeAspect="1"/>
          </p:cNvPicPr>
          <p:nvPr/>
        </p:nvPicPr>
        <p:blipFill>
          <a:blip r:embed="rId2">
            <a:lum bright="-20000" contrast="40000"/>
          </a:blip>
          <a:stretch>
            <a:fillRect/>
          </a:stretch>
        </p:blipFill>
        <p:spPr>
          <a:xfrm>
            <a:off x="233550" y="1054469"/>
            <a:ext cx="6984318" cy="91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FDE73602-6978-4A98-812F-2744012A44F2}"/>
              </a:ext>
            </a:extLst>
          </p:cNvPr>
          <p:cNvPicPr>
            <a:picLocks noChangeAspect="1"/>
          </p:cNvPicPr>
          <p:nvPr/>
        </p:nvPicPr>
        <p:blipFill>
          <a:blip r:embed="rId3">
            <a:lum bright="-20000" contrast="40000"/>
          </a:blip>
          <a:stretch>
            <a:fillRect/>
          </a:stretch>
        </p:blipFill>
        <p:spPr>
          <a:xfrm>
            <a:off x="4874939" y="1589013"/>
            <a:ext cx="7118417" cy="7315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4" name="Picture 13">
            <a:extLst>
              <a:ext uri="{FF2B5EF4-FFF2-40B4-BE49-F238E27FC236}">
                <a16:creationId xmlns:a16="http://schemas.microsoft.com/office/drawing/2014/main" id="{F2C44AEE-7500-4A95-947D-1525833F42C0}"/>
              </a:ext>
            </a:extLst>
          </p:cNvPr>
          <p:cNvPicPr>
            <a:picLocks noChangeAspect="1"/>
          </p:cNvPicPr>
          <p:nvPr/>
        </p:nvPicPr>
        <p:blipFill>
          <a:blip r:embed="rId4">
            <a:lum bright="-20000" contrast="40000"/>
          </a:blip>
          <a:stretch>
            <a:fillRect/>
          </a:stretch>
        </p:blipFill>
        <p:spPr>
          <a:xfrm>
            <a:off x="233550" y="2430683"/>
            <a:ext cx="6704942" cy="91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6" name="Picture 15">
            <a:extLst>
              <a:ext uri="{FF2B5EF4-FFF2-40B4-BE49-F238E27FC236}">
                <a16:creationId xmlns:a16="http://schemas.microsoft.com/office/drawing/2014/main" id="{75B141DA-17B5-4AED-B7D7-619A93763EF5}"/>
              </a:ext>
            </a:extLst>
          </p:cNvPr>
          <p:cNvPicPr>
            <a:picLocks noChangeAspect="1"/>
          </p:cNvPicPr>
          <p:nvPr/>
        </p:nvPicPr>
        <p:blipFill>
          <a:blip r:embed="rId5">
            <a:lum bright="-20000" contrast="40000"/>
          </a:blip>
          <a:stretch>
            <a:fillRect/>
          </a:stretch>
        </p:blipFill>
        <p:spPr>
          <a:xfrm>
            <a:off x="5528026" y="3177206"/>
            <a:ext cx="6465330" cy="118872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8" name="Picture 17">
            <a:extLst>
              <a:ext uri="{FF2B5EF4-FFF2-40B4-BE49-F238E27FC236}">
                <a16:creationId xmlns:a16="http://schemas.microsoft.com/office/drawing/2014/main" id="{9A227873-BCB0-41A5-A41E-DD4D2A6BEFC2}"/>
              </a:ext>
            </a:extLst>
          </p:cNvPr>
          <p:cNvPicPr>
            <a:picLocks noChangeAspect="1"/>
          </p:cNvPicPr>
          <p:nvPr/>
        </p:nvPicPr>
        <p:blipFill>
          <a:blip r:embed="rId6">
            <a:lum bright="-20000" contrast="40000"/>
          </a:blip>
          <a:stretch>
            <a:fillRect/>
          </a:stretch>
        </p:blipFill>
        <p:spPr>
          <a:xfrm>
            <a:off x="228801" y="4413735"/>
            <a:ext cx="7036692" cy="82296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0" name="Picture 19">
            <a:extLst>
              <a:ext uri="{FF2B5EF4-FFF2-40B4-BE49-F238E27FC236}">
                <a16:creationId xmlns:a16="http://schemas.microsoft.com/office/drawing/2014/main" id="{2F2F54BB-54E8-4F92-A24A-BFDA6B327810}"/>
              </a:ext>
            </a:extLst>
          </p:cNvPr>
          <p:cNvPicPr>
            <a:picLocks noChangeAspect="1"/>
          </p:cNvPicPr>
          <p:nvPr/>
        </p:nvPicPr>
        <p:blipFill>
          <a:blip r:embed="rId7">
            <a:lum bright="-20000" contrast="40000"/>
          </a:blip>
          <a:stretch>
            <a:fillRect/>
          </a:stretch>
        </p:blipFill>
        <p:spPr>
          <a:xfrm>
            <a:off x="4871168" y="5346331"/>
            <a:ext cx="7122188" cy="91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82842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0"/>
            <a:ext cx="11379654" cy="5068614"/>
          </a:xfrm>
        </p:spPr>
        <p:txBody>
          <a:bodyPr>
            <a:normAutofit/>
          </a:bodyPr>
          <a:lstStyle/>
          <a:p>
            <a:pPr eaLnBrk="1" hangingPunct="1">
              <a:lnSpc>
                <a:spcPct val="80000"/>
              </a:lnSpc>
            </a:pPr>
            <a:r>
              <a:rPr lang="en-US" altLang="en-US" dirty="0">
                <a:latin typeface="Book Antiqua" panose="02040602050305030304" pitchFamily="18" charset="0"/>
              </a:rPr>
              <a:t>Given</a:t>
            </a:r>
          </a:p>
          <a:p>
            <a:pPr lvl="1" eaLnBrk="1" hangingPunct="1">
              <a:lnSpc>
                <a:spcPct val="80000"/>
              </a:lnSpc>
            </a:pPr>
            <a:r>
              <a:rPr lang="en-US" altLang="en-US" dirty="0">
                <a:latin typeface="Book Antiqua" panose="02040602050305030304" pitchFamily="18" charset="0"/>
              </a:rPr>
              <a:t>I-cache miss rate = 2%</a:t>
            </a:r>
          </a:p>
          <a:p>
            <a:pPr lvl="1" eaLnBrk="1" hangingPunct="1">
              <a:lnSpc>
                <a:spcPct val="80000"/>
              </a:lnSpc>
            </a:pPr>
            <a:r>
              <a:rPr lang="en-US" altLang="en-US" dirty="0">
                <a:latin typeface="Book Antiqua" panose="02040602050305030304" pitchFamily="18" charset="0"/>
              </a:rPr>
              <a:t>D-cache miss rate = 4%</a:t>
            </a:r>
          </a:p>
          <a:p>
            <a:pPr lvl="1" eaLnBrk="1" hangingPunct="1">
              <a:lnSpc>
                <a:spcPct val="80000"/>
              </a:lnSpc>
            </a:pPr>
            <a:r>
              <a:rPr lang="en-US" altLang="en-US" dirty="0">
                <a:latin typeface="Book Antiqua" panose="02040602050305030304" pitchFamily="18" charset="0"/>
              </a:rPr>
              <a:t>Miss penalty = 100 cycles</a:t>
            </a:r>
          </a:p>
          <a:p>
            <a:pPr lvl="1" eaLnBrk="1" hangingPunct="1">
              <a:lnSpc>
                <a:spcPct val="80000"/>
              </a:lnSpc>
            </a:pPr>
            <a:r>
              <a:rPr lang="en-US" altLang="en-US" dirty="0">
                <a:latin typeface="Book Antiqua" panose="02040602050305030304" pitchFamily="18" charset="0"/>
              </a:rPr>
              <a:t>Base CPI (ideal cache) = 2</a:t>
            </a:r>
          </a:p>
          <a:p>
            <a:pPr lvl="1" eaLnBrk="1" hangingPunct="1">
              <a:lnSpc>
                <a:spcPct val="80000"/>
              </a:lnSpc>
            </a:pPr>
            <a:r>
              <a:rPr lang="en-US" altLang="en-US" dirty="0">
                <a:latin typeface="Book Antiqua" panose="02040602050305030304" pitchFamily="18" charset="0"/>
              </a:rPr>
              <a:t>Load &amp; stores are 36% of instructions</a:t>
            </a:r>
          </a:p>
          <a:p>
            <a:pPr algn="l"/>
            <a:r>
              <a:rPr lang="en-CA" sz="2400" dirty="0">
                <a:highlight>
                  <a:srgbClr val="FFFF00"/>
                </a:highlight>
                <a:latin typeface="Book Antiqua" panose="02040602050305030304" pitchFamily="18" charset="0"/>
              </a:rPr>
              <a:t>Determine: how much faster </a:t>
            </a:r>
            <a:r>
              <a:rPr lang="en-US" sz="2400" dirty="0">
                <a:highlight>
                  <a:srgbClr val="FFFF00"/>
                </a:highlight>
                <a:latin typeface="Book Antiqua" panose="02040602050305030304" pitchFamily="18" charset="0"/>
              </a:rPr>
              <a:t>a processor would run with a perfect cache that never missed</a:t>
            </a:r>
            <a:endParaRPr lang="en-US" altLang="en-US" sz="2400" dirty="0">
              <a:highlight>
                <a:srgbClr val="FFFF00"/>
              </a:highlight>
              <a:latin typeface="Book Antiqua" panose="02040602050305030304" pitchFamily="18" charset="0"/>
            </a:endParaRPr>
          </a:p>
          <a:p>
            <a:pPr eaLnBrk="1" hangingPunct="1">
              <a:lnSpc>
                <a:spcPct val="80000"/>
              </a:lnSpc>
            </a:pPr>
            <a:r>
              <a:rPr lang="en-US" altLang="en-US" dirty="0">
                <a:latin typeface="Book Antiqua" panose="02040602050305030304" pitchFamily="18" charset="0"/>
              </a:rPr>
              <a:t>Miss cycles per instruction</a:t>
            </a:r>
          </a:p>
          <a:p>
            <a:pPr lvl="1" eaLnBrk="1" hangingPunct="1">
              <a:lnSpc>
                <a:spcPct val="80000"/>
              </a:lnSpc>
            </a:pPr>
            <a:r>
              <a:rPr lang="en-US" altLang="en-US" dirty="0">
                <a:latin typeface="Book Antiqua" panose="02040602050305030304" pitchFamily="18" charset="0"/>
              </a:rPr>
              <a:t>I-cache: 0.02 × 100 = 2 (</a:t>
            </a:r>
            <a:r>
              <a:rPr lang="en-US" b="0" i="0" u="none" strike="noStrike" baseline="0" dirty="0">
                <a:latin typeface="Book Antiqua" panose="02040602050305030304" pitchFamily="18" charset="0"/>
              </a:rPr>
              <a:t>Instruction miss cycles = I×2%×100 = 2.00×I</a:t>
            </a:r>
            <a:r>
              <a:rPr lang="en-US" altLang="en-US" dirty="0">
                <a:latin typeface="Book Antiqua" panose="02040602050305030304" pitchFamily="18" charset="0"/>
              </a:rPr>
              <a:t>)</a:t>
            </a:r>
          </a:p>
          <a:p>
            <a:pPr lvl="1" eaLnBrk="1" hangingPunct="1">
              <a:lnSpc>
                <a:spcPct val="80000"/>
              </a:lnSpc>
            </a:pPr>
            <a:r>
              <a:rPr lang="en-US" altLang="en-US" dirty="0">
                <a:latin typeface="Book Antiqua" panose="02040602050305030304" pitchFamily="18" charset="0"/>
              </a:rPr>
              <a:t>D-cache: 0.36 × 0.04 × 100 = 1.44 (</a:t>
            </a:r>
            <a:r>
              <a:rPr lang="en-US" b="0" i="0" u="none" strike="noStrike" baseline="0" dirty="0">
                <a:latin typeface="Book Antiqua" panose="02040602050305030304" pitchFamily="18" charset="0"/>
              </a:rPr>
              <a:t>Data miss cycles = I×36%×4%×100 = 1.44×I</a:t>
            </a:r>
            <a:r>
              <a:rPr lang="en-US" altLang="en-US" dirty="0">
                <a:latin typeface="Book Antiqua" panose="02040602050305030304" pitchFamily="18" charset="0"/>
              </a:rPr>
              <a:t>)</a:t>
            </a:r>
          </a:p>
          <a:p>
            <a:pPr eaLnBrk="1" hangingPunct="1">
              <a:lnSpc>
                <a:spcPct val="80000"/>
              </a:lnSpc>
            </a:pPr>
            <a:r>
              <a:rPr lang="en-US" altLang="en-US" dirty="0">
                <a:latin typeface="Book Antiqua" panose="02040602050305030304" pitchFamily="18" charset="0"/>
              </a:rPr>
              <a:t>Actual CPI = 2 + 2 + 1.44 = 5.44</a:t>
            </a:r>
          </a:p>
          <a:p>
            <a:pPr lvl="1" eaLnBrk="1" hangingPunct="1">
              <a:lnSpc>
                <a:spcPct val="80000"/>
              </a:lnSpc>
            </a:pPr>
            <a:r>
              <a:rPr lang="en-US" altLang="en-US" dirty="0">
                <a:latin typeface="Book Antiqua" panose="02040602050305030304" pitchFamily="18" charset="0"/>
              </a:rPr>
              <a:t>Ideal CPU is 5.44/2 =2.72 times faster</a:t>
            </a:r>
            <a:endParaRPr lang="en-AU" altLang="en-US"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Cache Performance Example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44</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230711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0"/>
            <a:ext cx="11379654" cy="5068614"/>
          </a:xfrm>
        </p:spPr>
        <p:txBody>
          <a:bodyPr>
            <a:normAutofit/>
          </a:bodyPr>
          <a:lstStyle/>
          <a:p>
            <a:pPr eaLnBrk="1" hangingPunct="1">
              <a:lnSpc>
                <a:spcPct val="80000"/>
              </a:lnSpc>
            </a:pPr>
            <a:r>
              <a:rPr lang="en-US" sz="2400" dirty="0">
                <a:latin typeface="Book Antiqua" panose="02040602050305030304" pitchFamily="18" charset="0"/>
              </a:rPr>
              <a:t>What happens if the </a:t>
            </a:r>
            <a:r>
              <a:rPr lang="en-US" sz="2400" dirty="0">
                <a:solidFill>
                  <a:srgbClr val="0070C0"/>
                </a:solidFill>
                <a:latin typeface="Book Antiqua" panose="02040602050305030304" pitchFamily="18" charset="0"/>
              </a:rPr>
              <a:t>processor</a:t>
            </a:r>
            <a:r>
              <a:rPr lang="en-US" sz="2400" dirty="0">
                <a:latin typeface="Book Antiqua" panose="02040602050305030304" pitchFamily="18" charset="0"/>
              </a:rPr>
              <a:t> is made </a:t>
            </a:r>
            <a:r>
              <a:rPr lang="en-US" sz="2400" dirty="0">
                <a:solidFill>
                  <a:srgbClr val="0070C0"/>
                </a:solidFill>
                <a:latin typeface="Book Antiqua" panose="02040602050305030304" pitchFamily="18" charset="0"/>
              </a:rPr>
              <a:t>faster</a:t>
            </a:r>
            <a:r>
              <a:rPr lang="en-US" sz="2400" dirty="0">
                <a:latin typeface="Book Antiqua" panose="02040602050305030304" pitchFamily="18" charset="0"/>
              </a:rPr>
              <a:t>, but the memory system is not? </a:t>
            </a:r>
          </a:p>
          <a:p>
            <a:pPr algn="l"/>
            <a:r>
              <a:rPr lang="en-CA" sz="2400" dirty="0">
                <a:latin typeface="Book Antiqua" panose="02040602050305030304" pitchFamily="18" charset="0"/>
              </a:rPr>
              <a:t>Suppose </a:t>
            </a:r>
            <a:r>
              <a:rPr lang="en-US" sz="2400" dirty="0">
                <a:latin typeface="Book Antiqua" panose="02040602050305030304" pitchFamily="18" charset="0"/>
              </a:rPr>
              <a:t>we speed-up the computer in the previous example by reducing its </a:t>
            </a:r>
            <a:r>
              <a:rPr lang="en-US" sz="2400" dirty="0">
                <a:solidFill>
                  <a:srgbClr val="0070C0"/>
                </a:solidFill>
                <a:latin typeface="Book Antiqua" panose="02040602050305030304" pitchFamily="18" charset="0"/>
              </a:rPr>
              <a:t>CPI</a:t>
            </a:r>
            <a:r>
              <a:rPr lang="en-US" sz="2400" dirty="0">
                <a:latin typeface="Book Antiqua" panose="02040602050305030304" pitchFamily="18" charset="0"/>
              </a:rPr>
              <a:t> from 2 to </a:t>
            </a:r>
            <a:r>
              <a:rPr lang="en-US" sz="2400" dirty="0">
                <a:solidFill>
                  <a:srgbClr val="0070C0"/>
                </a:solidFill>
                <a:latin typeface="Book Antiqua" panose="02040602050305030304" pitchFamily="18" charset="0"/>
              </a:rPr>
              <a:t>1</a:t>
            </a:r>
            <a:r>
              <a:rPr lang="en-US" sz="2400" dirty="0">
                <a:latin typeface="Book Antiqua" panose="02040602050305030304" pitchFamily="18" charset="0"/>
              </a:rPr>
              <a:t> without changing the clock rate, which might be done with an improved </a:t>
            </a:r>
            <a:r>
              <a:rPr lang="en-US" sz="2400" dirty="0">
                <a:solidFill>
                  <a:srgbClr val="0070C0"/>
                </a:solidFill>
                <a:latin typeface="Book Antiqua" panose="02040602050305030304" pitchFamily="18" charset="0"/>
              </a:rPr>
              <a:t>pipeline</a:t>
            </a:r>
            <a:r>
              <a:rPr lang="en-US" sz="2400" dirty="0">
                <a:latin typeface="Book Antiqua" panose="02040602050305030304" pitchFamily="18" charset="0"/>
              </a:rPr>
              <a:t>.</a:t>
            </a:r>
          </a:p>
          <a:p>
            <a:pPr algn="l"/>
            <a:r>
              <a:rPr lang="en-US" sz="2400" dirty="0">
                <a:latin typeface="Book Antiqua" panose="02040602050305030304" pitchFamily="18" charset="0"/>
              </a:rPr>
              <a:t>The system with cache misses would then have a CPI of 1 + 3.44 = 4.44</a:t>
            </a:r>
          </a:p>
          <a:p>
            <a:pPr algn="l"/>
            <a:r>
              <a:rPr lang="en-CA" sz="2400" dirty="0">
                <a:latin typeface="Book Antiqua" panose="02040602050305030304" pitchFamily="18" charset="0"/>
              </a:rPr>
              <a:t>The </a:t>
            </a:r>
            <a:r>
              <a:rPr lang="en-US" sz="2400" dirty="0">
                <a:latin typeface="Book Antiqua" panose="02040602050305030304" pitchFamily="18" charset="0"/>
              </a:rPr>
              <a:t>system with the perfect cache would be </a:t>
            </a:r>
            <a:r>
              <a:rPr lang="en-CA" sz="2400" dirty="0">
                <a:latin typeface="Book Antiqua" panose="02040602050305030304" pitchFamily="18" charset="0"/>
              </a:rPr>
              <a:t>4.44/1 = 4.44 times as fast.</a:t>
            </a:r>
          </a:p>
          <a:p>
            <a:pPr lvl="1"/>
            <a:r>
              <a:rPr lang="en-US" sz="2000" dirty="0">
                <a:latin typeface="Book Antiqua" panose="02040602050305030304" pitchFamily="18" charset="0"/>
              </a:rPr>
              <a:t>The amount of execution time spent on memory </a:t>
            </a:r>
            <a:r>
              <a:rPr lang="en-US" sz="2000" dirty="0">
                <a:solidFill>
                  <a:srgbClr val="0070C0"/>
                </a:solidFill>
                <a:latin typeface="Book Antiqua" panose="02040602050305030304" pitchFamily="18" charset="0"/>
              </a:rPr>
              <a:t>stalls</a:t>
            </a:r>
            <a:r>
              <a:rPr lang="en-US" sz="2000" dirty="0">
                <a:latin typeface="Book Antiqua" panose="02040602050305030304" pitchFamily="18" charset="0"/>
              </a:rPr>
              <a:t> was </a:t>
            </a:r>
            <a:r>
              <a:rPr lang="en-CA" sz="2000" dirty="0">
                <a:latin typeface="Book Antiqua" panose="02040602050305030304" pitchFamily="18" charset="0"/>
              </a:rPr>
              <a:t>3.44/ 5.44 = </a:t>
            </a:r>
            <a:r>
              <a:rPr lang="en-CA" sz="2000" dirty="0">
                <a:solidFill>
                  <a:srgbClr val="0070C0"/>
                </a:solidFill>
                <a:latin typeface="Book Antiqua" panose="02040602050305030304" pitchFamily="18" charset="0"/>
              </a:rPr>
              <a:t>63%</a:t>
            </a:r>
          </a:p>
          <a:p>
            <a:pPr lvl="1"/>
            <a:r>
              <a:rPr lang="en-US" sz="2000" dirty="0">
                <a:latin typeface="Book Antiqua" panose="02040602050305030304" pitchFamily="18" charset="0"/>
              </a:rPr>
              <a:t>Now, the amount of execution time spent on memory </a:t>
            </a:r>
            <a:r>
              <a:rPr lang="en-US" sz="2000" dirty="0">
                <a:solidFill>
                  <a:srgbClr val="0070C0"/>
                </a:solidFill>
                <a:latin typeface="Book Antiqua" panose="02040602050305030304" pitchFamily="18" charset="0"/>
              </a:rPr>
              <a:t>stalls</a:t>
            </a:r>
            <a:r>
              <a:rPr lang="en-US" sz="2000" dirty="0">
                <a:latin typeface="Book Antiqua" panose="02040602050305030304" pitchFamily="18" charset="0"/>
              </a:rPr>
              <a:t> is  </a:t>
            </a:r>
            <a:r>
              <a:rPr lang="en-CA" sz="2000" dirty="0">
                <a:latin typeface="Book Antiqua" panose="02040602050305030304" pitchFamily="18" charset="0"/>
              </a:rPr>
              <a:t>3.44/ 4.44 = </a:t>
            </a:r>
            <a:r>
              <a:rPr lang="en-CA" sz="2000" dirty="0">
                <a:solidFill>
                  <a:srgbClr val="0070C0"/>
                </a:solidFill>
                <a:latin typeface="Book Antiqua" panose="02040602050305030304" pitchFamily="18" charset="0"/>
              </a:rPr>
              <a:t>77%</a:t>
            </a:r>
          </a:p>
          <a:p>
            <a:pPr algn="l"/>
            <a:endParaRPr lang="en-CA" sz="1800" b="0" i="0" u="none" strike="noStrike" baseline="0" dirty="0">
              <a:latin typeface="MinionPro-Regular"/>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Cache Performance Example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45</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26934380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0"/>
            <a:ext cx="11379654" cy="5068614"/>
          </a:xfrm>
        </p:spPr>
        <p:txBody>
          <a:bodyPr>
            <a:normAutofit/>
          </a:bodyPr>
          <a:lstStyle/>
          <a:p>
            <a:pPr eaLnBrk="1" hangingPunct="1"/>
            <a:r>
              <a:rPr lang="en-AU" altLang="en-US" dirty="0">
                <a:latin typeface="Book Antiqua" panose="02040602050305030304" pitchFamily="18" charset="0"/>
              </a:rPr>
              <a:t>Hit time is also important for performance</a:t>
            </a:r>
          </a:p>
          <a:p>
            <a:pPr eaLnBrk="1" hangingPunct="1"/>
            <a:r>
              <a:rPr lang="en-AU" altLang="en-US" dirty="0">
                <a:latin typeface="Book Antiqua" panose="02040602050305030304" pitchFamily="18" charset="0"/>
              </a:rPr>
              <a:t>Average memory access time (AMAT)</a:t>
            </a:r>
          </a:p>
          <a:p>
            <a:pPr lvl="1" eaLnBrk="1" hangingPunct="1"/>
            <a:r>
              <a:rPr lang="en-AU" altLang="en-US" dirty="0">
                <a:latin typeface="Book Antiqua" panose="02040602050305030304" pitchFamily="18" charset="0"/>
              </a:rPr>
              <a:t>AMAT = Hit time + Miss rate </a:t>
            </a:r>
            <a:r>
              <a:rPr lang="en-US" altLang="en-US" dirty="0">
                <a:latin typeface="Book Antiqua" panose="02040602050305030304" pitchFamily="18" charset="0"/>
                <a:cs typeface="Arial" panose="020B0604020202020204" pitchFamily="34" charset="0"/>
              </a:rPr>
              <a:t>× Miss penalty</a:t>
            </a:r>
          </a:p>
          <a:p>
            <a:pPr eaLnBrk="1" hangingPunct="1"/>
            <a:r>
              <a:rPr lang="en-US" altLang="en-US" dirty="0">
                <a:latin typeface="Book Antiqua" panose="02040602050305030304" pitchFamily="18" charset="0"/>
                <a:cs typeface="Arial" panose="020B0604020202020204" pitchFamily="34" charset="0"/>
              </a:rPr>
              <a:t>Example</a:t>
            </a:r>
          </a:p>
          <a:p>
            <a:pPr lvl="1" eaLnBrk="1" hangingPunct="1"/>
            <a:r>
              <a:rPr lang="en-US" altLang="en-US" dirty="0">
                <a:latin typeface="Book Antiqua" panose="02040602050305030304" pitchFamily="18" charset="0"/>
                <a:cs typeface="Arial" panose="020B0604020202020204" pitchFamily="34" charset="0"/>
              </a:rPr>
              <a:t>CPU with 1ns clock,</a:t>
            </a:r>
          </a:p>
          <a:p>
            <a:pPr lvl="1" eaLnBrk="1" hangingPunct="1"/>
            <a:r>
              <a:rPr lang="en-US" altLang="en-US" dirty="0">
                <a:latin typeface="Book Antiqua" panose="02040602050305030304" pitchFamily="18" charset="0"/>
                <a:cs typeface="Arial" panose="020B0604020202020204" pitchFamily="34" charset="0"/>
              </a:rPr>
              <a:t>Hit time = 1 cycle, </a:t>
            </a:r>
          </a:p>
          <a:p>
            <a:pPr lvl="1" eaLnBrk="1" hangingPunct="1"/>
            <a:r>
              <a:rPr lang="en-US" altLang="en-US" dirty="0">
                <a:latin typeface="Book Antiqua" panose="02040602050305030304" pitchFamily="18" charset="0"/>
                <a:cs typeface="Arial" panose="020B0604020202020204" pitchFamily="34" charset="0"/>
              </a:rPr>
              <a:t>Miss penalty = 20 cycles,</a:t>
            </a:r>
          </a:p>
          <a:p>
            <a:pPr lvl="1" eaLnBrk="1" hangingPunct="1"/>
            <a:r>
              <a:rPr lang="en-US" altLang="en-US" dirty="0">
                <a:latin typeface="Book Antiqua" panose="02040602050305030304" pitchFamily="18" charset="0"/>
                <a:cs typeface="Arial" panose="020B0604020202020204" pitchFamily="34" charset="0"/>
              </a:rPr>
              <a:t>I-cache miss rate = 5%</a:t>
            </a:r>
          </a:p>
          <a:p>
            <a:pPr lvl="1" eaLnBrk="1" hangingPunct="1"/>
            <a:r>
              <a:rPr lang="en-US" altLang="en-US" dirty="0">
                <a:latin typeface="Book Antiqua" panose="02040602050305030304" pitchFamily="18" charset="0"/>
                <a:cs typeface="Arial" panose="020B0604020202020204" pitchFamily="34" charset="0"/>
              </a:rPr>
              <a:t>AMAT = 1 + 0.05 × 20 = 2ns</a:t>
            </a:r>
          </a:p>
          <a:p>
            <a:pPr lvl="2" eaLnBrk="1" hangingPunct="1"/>
            <a:r>
              <a:rPr lang="en-US" altLang="en-US" dirty="0">
                <a:latin typeface="Book Antiqua" panose="02040602050305030304" pitchFamily="18" charset="0"/>
                <a:cs typeface="Arial" panose="020B0604020202020204" pitchFamily="34" charset="0"/>
              </a:rPr>
              <a:t>2 cycles per instruction</a:t>
            </a: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Average Access Time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46</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33531571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0"/>
            <a:ext cx="11379654" cy="5068614"/>
          </a:xfrm>
        </p:spPr>
        <p:txBody>
          <a:bodyPr>
            <a:normAutofit/>
          </a:bodyPr>
          <a:lstStyle/>
          <a:p>
            <a:pPr eaLnBrk="1" hangingPunct="1"/>
            <a:r>
              <a:rPr lang="en-US" altLang="en-US" dirty="0">
                <a:latin typeface="Book Antiqua" panose="02040602050305030304" pitchFamily="18" charset="0"/>
              </a:rPr>
              <a:t>When CPU performance increased</a:t>
            </a:r>
          </a:p>
          <a:p>
            <a:pPr lvl="1" eaLnBrk="1" hangingPunct="1"/>
            <a:r>
              <a:rPr lang="en-US" altLang="en-US" dirty="0">
                <a:latin typeface="Book Antiqua" panose="02040602050305030304" pitchFamily="18" charset="0"/>
              </a:rPr>
              <a:t>Miss penalty becomes more significant</a:t>
            </a:r>
          </a:p>
          <a:p>
            <a:pPr eaLnBrk="1" hangingPunct="1"/>
            <a:r>
              <a:rPr lang="en-US" altLang="en-US" dirty="0">
                <a:latin typeface="Book Antiqua" panose="02040602050305030304" pitchFamily="18" charset="0"/>
              </a:rPr>
              <a:t>Decreasing base CPI</a:t>
            </a:r>
          </a:p>
          <a:p>
            <a:pPr lvl="1" eaLnBrk="1" hangingPunct="1"/>
            <a:r>
              <a:rPr lang="en-US" altLang="en-US" dirty="0">
                <a:latin typeface="Book Antiqua" panose="02040602050305030304" pitchFamily="18" charset="0"/>
              </a:rPr>
              <a:t>Greater proportion of time spent on memory stalls</a:t>
            </a:r>
          </a:p>
          <a:p>
            <a:pPr eaLnBrk="1" hangingPunct="1"/>
            <a:r>
              <a:rPr lang="en-US" altLang="en-US" dirty="0">
                <a:latin typeface="Book Antiqua" panose="02040602050305030304" pitchFamily="18" charset="0"/>
              </a:rPr>
              <a:t>Increasing clock rate</a:t>
            </a:r>
          </a:p>
          <a:p>
            <a:pPr lvl="1" eaLnBrk="1" hangingPunct="1"/>
            <a:r>
              <a:rPr lang="en-US" altLang="en-US" dirty="0">
                <a:latin typeface="Book Antiqua" panose="02040602050305030304" pitchFamily="18" charset="0"/>
              </a:rPr>
              <a:t>Memory stalls account for more CPU cycles</a:t>
            </a:r>
          </a:p>
          <a:p>
            <a:pPr eaLnBrk="1" hangingPunct="1"/>
            <a:r>
              <a:rPr lang="en-US" altLang="en-US" dirty="0">
                <a:latin typeface="Book Antiqua" panose="02040602050305030304" pitchFamily="18" charset="0"/>
              </a:rPr>
              <a:t>Can’t neglect cache behavior when evaluating system performance</a:t>
            </a:r>
            <a:endParaRPr lang="en-AU" altLang="en-US"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Performance Summary</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47</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3701266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0"/>
            <a:ext cx="11379654" cy="5213350"/>
          </a:xfrm>
        </p:spPr>
        <p:txBody>
          <a:bodyPr>
            <a:normAutofit/>
          </a:bodyPr>
          <a:lstStyle/>
          <a:p>
            <a:pPr eaLnBrk="1" hangingPunct="1"/>
            <a:r>
              <a:rPr lang="en-US" altLang="en-US" sz="2400" dirty="0">
                <a:solidFill>
                  <a:srgbClr val="0070C0"/>
                </a:solidFill>
                <a:latin typeface="Book Antiqua" panose="02040602050305030304" pitchFamily="18" charset="0"/>
              </a:rPr>
              <a:t>Direct mapping: </a:t>
            </a:r>
            <a:r>
              <a:rPr lang="en-US" sz="2400" dirty="0">
                <a:latin typeface="Book Antiqua" panose="02040602050305030304" pitchFamily="18" charset="0"/>
              </a:rPr>
              <a:t>A block can go in exactly one place in the cache</a:t>
            </a:r>
            <a:endParaRPr lang="en-US" altLang="en-US" sz="2400" dirty="0">
              <a:latin typeface="Book Antiqua" panose="02040602050305030304" pitchFamily="18" charset="0"/>
            </a:endParaRPr>
          </a:p>
          <a:p>
            <a:pPr eaLnBrk="1" hangingPunct="1"/>
            <a:r>
              <a:rPr lang="en-US" altLang="en-US" sz="2400" dirty="0">
                <a:solidFill>
                  <a:srgbClr val="0070C0"/>
                </a:solidFill>
                <a:latin typeface="Book Antiqua" panose="02040602050305030304" pitchFamily="18" charset="0"/>
              </a:rPr>
              <a:t>Fully</a:t>
            </a:r>
            <a:r>
              <a:rPr lang="en-US" altLang="en-US" sz="2400" dirty="0">
                <a:latin typeface="Book Antiqua" panose="02040602050305030304" pitchFamily="18" charset="0"/>
              </a:rPr>
              <a:t> associative</a:t>
            </a:r>
          </a:p>
          <a:p>
            <a:pPr lvl="1" eaLnBrk="1" hangingPunct="1"/>
            <a:r>
              <a:rPr lang="en-US" altLang="en-US" sz="2000" dirty="0">
                <a:latin typeface="Book Antiqua" panose="02040602050305030304" pitchFamily="18" charset="0"/>
              </a:rPr>
              <a:t>Allow a given block to go in </a:t>
            </a:r>
            <a:r>
              <a:rPr lang="en-US" altLang="en-US" sz="2000" dirty="0">
                <a:solidFill>
                  <a:srgbClr val="0070C0"/>
                </a:solidFill>
                <a:latin typeface="Book Antiqua" panose="02040602050305030304" pitchFamily="18" charset="0"/>
              </a:rPr>
              <a:t>any</a:t>
            </a:r>
            <a:r>
              <a:rPr lang="en-US" altLang="en-US" sz="2000" dirty="0">
                <a:latin typeface="Book Antiqua" panose="02040602050305030304" pitchFamily="18" charset="0"/>
              </a:rPr>
              <a:t> cache entry</a:t>
            </a:r>
          </a:p>
          <a:p>
            <a:pPr lvl="1" eaLnBrk="1" hangingPunct="1"/>
            <a:r>
              <a:rPr lang="en-US" altLang="en-US" sz="2000" dirty="0">
                <a:latin typeface="Book Antiqua" panose="02040602050305030304" pitchFamily="18" charset="0"/>
              </a:rPr>
              <a:t>Requires all entries to be searched at once to find the required block</a:t>
            </a:r>
          </a:p>
          <a:p>
            <a:pPr lvl="1" eaLnBrk="1" hangingPunct="1"/>
            <a:r>
              <a:rPr lang="en-US" altLang="en-US" sz="2000" dirty="0">
                <a:latin typeface="Book Antiqua" panose="02040602050305030304" pitchFamily="18" charset="0"/>
              </a:rPr>
              <a:t>Parallel search by having comparator per entry (</a:t>
            </a:r>
            <a:r>
              <a:rPr lang="en-US" altLang="en-US" sz="2000" dirty="0">
                <a:solidFill>
                  <a:srgbClr val="0070C0"/>
                </a:solidFill>
                <a:latin typeface="Book Antiqua" panose="02040602050305030304" pitchFamily="18" charset="0"/>
              </a:rPr>
              <a:t>expensive</a:t>
            </a:r>
            <a:r>
              <a:rPr lang="en-US" altLang="en-US" sz="2000" dirty="0">
                <a:latin typeface="Book Antiqua" panose="02040602050305030304" pitchFamily="18" charset="0"/>
              </a:rPr>
              <a:t>)</a:t>
            </a:r>
          </a:p>
          <a:p>
            <a:pPr algn="l"/>
            <a:r>
              <a:rPr lang="en-US" sz="2400" dirty="0">
                <a:latin typeface="Book Antiqua" panose="02040602050305030304" pitchFamily="18" charset="0"/>
              </a:rPr>
              <a:t>The middle range of designs between </a:t>
            </a:r>
            <a:r>
              <a:rPr lang="en-US" sz="2400" dirty="0">
                <a:solidFill>
                  <a:srgbClr val="0070C0"/>
                </a:solidFill>
                <a:latin typeface="Book Antiqua" panose="02040602050305030304" pitchFamily="18" charset="0"/>
              </a:rPr>
              <a:t>direct</a:t>
            </a:r>
            <a:r>
              <a:rPr lang="en-US" sz="2400" dirty="0">
                <a:latin typeface="Book Antiqua" panose="02040602050305030304" pitchFamily="18" charset="0"/>
              </a:rPr>
              <a:t> mapped and </a:t>
            </a:r>
            <a:r>
              <a:rPr lang="en-US" sz="2400" dirty="0">
                <a:solidFill>
                  <a:srgbClr val="0070C0"/>
                </a:solidFill>
                <a:latin typeface="Book Antiqua" panose="02040602050305030304" pitchFamily="18" charset="0"/>
              </a:rPr>
              <a:t>fully</a:t>
            </a:r>
            <a:r>
              <a:rPr lang="en-US" sz="2400" dirty="0">
                <a:latin typeface="Book Antiqua" panose="02040602050305030304" pitchFamily="18" charset="0"/>
              </a:rPr>
              <a:t> associative </a:t>
            </a:r>
            <a:r>
              <a:rPr lang="en-CA" sz="2400" dirty="0">
                <a:latin typeface="Book Antiqua" panose="02040602050305030304" pitchFamily="18" charset="0"/>
              </a:rPr>
              <a:t>is called </a:t>
            </a:r>
            <a:r>
              <a:rPr lang="en-CA" sz="2400" dirty="0">
                <a:solidFill>
                  <a:srgbClr val="0070C0"/>
                </a:solidFill>
                <a:latin typeface="Book Antiqua" panose="02040602050305030304" pitchFamily="18" charset="0"/>
              </a:rPr>
              <a:t>set</a:t>
            </a:r>
            <a:r>
              <a:rPr lang="en-CA" sz="2400" dirty="0">
                <a:latin typeface="Book Antiqua" panose="02040602050305030304" pitchFamily="18" charset="0"/>
              </a:rPr>
              <a:t> associative</a:t>
            </a:r>
            <a:r>
              <a:rPr lang="en-CA" sz="1600" b="0" i="0" u="none" strike="noStrike" baseline="0" dirty="0">
                <a:solidFill>
                  <a:srgbClr val="000000"/>
                </a:solidFill>
                <a:latin typeface="MinionPro-Regular"/>
              </a:rPr>
              <a:t>.</a:t>
            </a: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Associative Caches</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48</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3004338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0"/>
            <a:ext cx="11379654" cy="5213350"/>
          </a:xfrm>
        </p:spPr>
        <p:txBody>
          <a:bodyPr>
            <a:normAutofit/>
          </a:bodyPr>
          <a:lstStyle/>
          <a:p>
            <a:pPr algn="l"/>
            <a:r>
              <a:rPr lang="en-CA" sz="2400" dirty="0">
                <a:solidFill>
                  <a:srgbClr val="0070C0"/>
                </a:solidFill>
                <a:latin typeface="Book Antiqua" panose="02040602050305030304" pitchFamily="18" charset="0"/>
              </a:rPr>
              <a:t>Set-associative cache</a:t>
            </a:r>
            <a:r>
              <a:rPr lang="en-CA" sz="2400" dirty="0">
                <a:latin typeface="Book Antiqua" panose="02040602050305030304" pitchFamily="18" charset="0"/>
              </a:rPr>
              <a:t>: </a:t>
            </a:r>
            <a:r>
              <a:rPr lang="en-US" sz="2400" dirty="0">
                <a:latin typeface="Book Antiqua" panose="02040602050305030304" pitchFamily="18" charset="0"/>
              </a:rPr>
              <a:t>A cache that has a fixed </a:t>
            </a:r>
            <a:r>
              <a:rPr lang="en-CA" sz="2400" dirty="0">
                <a:latin typeface="Book Antiqua" panose="02040602050305030304" pitchFamily="18" charset="0"/>
              </a:rPr>
              <a:t>number of locations (at least two) where each block can be placed.</a:t>
            </a:r>
            <a:endParaRPr lang="en-US" altLang="en-US" sz="2400" dirty="0">
              <a:latin typeface="Book Antiqua" panose="02040602050305030304" pitchFamily="18" charset="0"/>
            </a:endParaRPr>
          </a:p>
          <a:p>
            <a:pPr eaLnBrk="1" hangingPunct="1"/>
            <a:r>
              <a:rPr lang="en-US" altLang="en-US" sz="2400" i="1" dirty="0">
                <a:solidFill>
                  <a:srgbClr val="0070C0"/>
                </a:solidFill>
                <a:latin typeface="Book Antiqua" panose="02040602050305030304" pitchFamily="18" charset="0"/>
              </a:rPr>
              <a:t>n</a:t>
            </a:r>
            <a:r>
              <a:rPr lang="en-US" altLang="en-US" sz="2400" dirty="0">
                <a:solidFill>
                  <a:srgbClr val="0070C0"/>
                </a:solidFill>
                <a:latin typeface="Book Antiqua" panose="02040602050305030304" pitchFamily="18" charset="0"/>
              </a:rPr>
              <a:t>-way set </a:t>
            </a:r>
            <a:r>
              <a:rPr lang="en-US" altLang="en-US" sz="2400" dirty="0">
                <a:latin typeface="Book Antiqua" panose="02040602050305030304" pitchFamily="18" charset="0"/>
              </a:rPr>
              <a:t>associative</a:t>
            </a:r>
          </a:p>
          <a:p>
            <a:pPr algn="l"/>
            <a:r>
              <a:rPr lang="en-US" altLang="en-US" sz="2000" dirty="0">
                <a:latin typeface="Book Antiqua" panose="02040602050305030304" pitchFamily="18" charset="0"/>
              </a:rPr>
              <a:t>Each set contains </a:t>
            </a:r>
            <a:r>
              <a:rPr lang="en-US" altLang="en-US" sz="2000" i="1" dirty="0">
                <a:latin typeface="Book Antiqua" panose="02040602050305030304" pitchFamily="18" charset="0"/>
              </a:rPr>
              <a:t>n</a:t>
            </a:r>
            <a:r>
              <a:rPr lang="en-US" altLang="en-US" sz="2000" dirty="0">
                <a:latin typeface="Book Antiqua" panose="02040602050305030304" pitchFamily="18" charset="0"/>
              </a:rPr>
              <a:t> entries </a:t>
            </a:r>
            <a:r>
              <a:rPr lang="en-US" altLang="en-US" sz="2100" dirty="0">
                <a:latin typeface="Book Antiqua" panose="02040602050305030304" pitchFamily="18" charset="0"/>
                <a:sym typeface="Wingdings" panose="05000000000000000000" pitchFamily="2" charset="2"/>
              </a:rPr>
              <a:t> there is </a:t>
            </a:r>
            <a:r>
              <a:rPr lang="en-CA" sz="2100" b="1" dirty="0">
                <a:solidFill>
                  <a:srgbClr val="0070C0"/>
                </a:solidFill>
                <a:latin typeface="Book Antiqua" panose="02040602050305030304" pitchFamily="18" charset="0"/>
              </a:rPr>
              <a:t>n</a:t>
            </a:r>
            <a:r>
              <a:rPr lang="en-CA" sz="2100" dirty="0">
                <a:latin typeface="Book Antiqua" panose="02040602050305030304" pitchFamily="18" charset="0"/>
              </a:rPr>
              <a:t> locations for a block</a:t>
            </a:r>
            <a:endParaRPr lang="en-AU" altLang="en-US" sz="2100" dirty="0">
              <a:latin typeface="Book Antiqua" panose="02040602050305030304" pitchFamily="18" charset="0"/>
            </a:endParaRPr>
          </a:p>
          <a:p>
            <a:pPr lvl="1" eaLnBrk="1" hangingPunct="1"/>
            <a:r>
              <a:rPr lang="en-US" altLang="en-US" sz="2000" dirty="0">
                <a:latin typeface="Book Antiqua" panose="02040602050305030304" pitchFamily="18" charset="0"/>
              </a:rPr>
              <a:t>Block number determines which set</a:t>
            </a:r>
          </a:p>
          <a:p>
            <a:pPr lvl="2" eaLnBrk="1" hangingPunct="1"/>
            <a:r>
              <a:rPr lang="en-US" altLang="en-US" sz="1800" dirty="0">
                <a:latin typeface="Book Antiqua" panose="02040602050305030304" pitchFamily="18" charset="0"/>
              </a:rPr>
              <a:t>(Block number) modulo (#</a:t>
            </a:r>
            <a:r>
              <a:rPr lang="en-US" altLang="en-US" sz="1800" dirty="0">
                <a:solidFill>
                  <a:srgbClr val="0070C0"/>
                </a:solidFill>
                <a:latin typeface="Book Antiqua" panose="02040602050305030304" pitchFamily="18" charset="0"/>
              </a:rPr>
              <a:t>Sets</a:t>
            </a:r>
            <a:r>
              <a:rPr lang="en-US" altLang="en-US" sz="1800" dirty="0">
                <a:latin typeface="Book Antiqua" panose="02040602050305030304" pitchFamily="18" charset="0"/>
              </a:rPr>
              <a:t> in cache)</a:t>
            </a:r>
          </a:p>
          <a:p>
            <a:pPr lvl="1" eaLnBrk="1" hangingPunct="1"/>
            <a:r>
              <a:rPr lang="en-US" altLang="en-US" sz="2000" dirty="0">
                <a:latin typeface="Book Antiqua" panose="02040602050305030304" pitchFamily="18" charset="0"/>
              </a:rPr>
              <a:t>Search all entries in a given set at once</a:t>
            </a:r>
          </a:p>
          <a:p>
            <a:pPr lvl="1" eaLnBrk="1" hangingPunct="1"/>
            <a:r>
              <a:rPr lang="en-US" altLang="en-US" sz="2000" i="1" dirty="0">
                <a:latin typeface="Book Antiqua" panose="02040602050305030304" pitchFamily="18" charset="0"/>
              </a:rPr>
              <a:t>n</a:t>
            </a:r>
            <a:r>
              <a:rPr lang="en-US" altLang="en-US" sz="2000" dirty="0">
                <a:latin typeface="Book Antiqua" panose="02040602050305030304" pitchFamily="18" charset="0"/>
              </a:rPr>
              <a:t> comparators (less expensive) </a:t>
            </a:r>
          </a:p>
          <a:p>
            <a:pPr lvl="1" eaLnBrk="1" hangingPunct="1"/>
            <a:r>
              <a:rPr lang="en-US" altLang="en-US" sz="2000" dirty="0">
                <a:latin typeface="Book Antiqua" panose="02040602050305030304" pitchFamily="18" charset="0"/>
              </a:rPr>
              <a:t>compare with all the tags of all the elements of the </a:t>
            </a:r>
            <a:r>
              <a:rPr lang="en-US" altLang="en-US" sz="2000" dirty="0">
                <a:solidFill>
                  <a:srgbClr val="0070C0"/>
                </a:solidFill>
                <a:latin typeface="Book Antiqua" panose="02040602050305030304" pitchFamily="18" charset="0"/>
              </a:rPr>
              <a:t>set</a:t>
            </a: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Associative Caches</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49</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425151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955582" y="933450"/>
            <a:ext cx="7155995" cy="5257800"/>
          </a:xfrm>
        </p:spPr>
        <p:txBody>
          <a:bodyPr>
            <a:normAutofit fontScale="92500" lnSpcReduction="10000"/>
          </a:bodyPr>
          <a:lstStyle/>
          <a:p>
            <a:pPr eaLnBrk="1" hangingPunct="1"/>
            <a:r>
              <a:rPr lang="en-US" altLang="en-US" sz="2400" dirty="0">
                <a:latin typeface="Book Antiqua" panose="02040602050305030304" pitchFamily="18" charset="0"/>
              </a:rPr>
              <a:t>Block (line): unit of copying</a:t>
            </a:r>
          </a:p>
          <a:p>
            <a:pPr lvl="1" eaLnBrk="1" hangingPunct="1"/>
            <a:r>
              <a:rPr lang="en-US" altLang="en-US" sz="2000" dirty="0">
                <a:latin typeface="Book Antiqua" panose="02040602050305030304" pitchFamily="18" charset="0"/>
              </a:rPr>
              <a:t>May be multiple words</a:t>
            </a:r>
          </a:p>
          <a:p>
            <a:pPr eaLnBrk="1" hangingPunct="1"/>
            <a:r>
              <a:rPr lang="en-US" altLang="en-US" sz="2400" dirty="0">
                <a:latin typeface="Book Antiqua" panose="02040602050305030304" pitchFamily="18" charset="0"/>
              </a:rPr>
              <a:t>If accessed data is present in upper level</a:t>
            </a:r>
          </a:p>
          <a:p>
            <a:pPr lvl="1" eaLnBrk="1" hangingPunct="1"/>
            <a:r>
              <a:rPr lang="en-US" altLang="en-US" sz="2000" dirty="0">
                <a:solidFill>
                  <a:srgbClr val="0070C0"/>
                </a:solidFill>
                <a:latin typeface="Book Antiqua" panose="02040602050305030304" pitchFamily="18" charset="0"/>
              </a:rPr>
              <a:t>Hit</a:t>
            </a:r>
            <a:r>
              <a:rPr lang="en-US" altLang="en-US" sz="2000" dirty="0">
                <a:latin typeface="Book Antiqua" panose="02040602050305030304" pitchFamily="18" charset="0"/>
              </a:rPr>
              <a:t>: access satisfied by upper level</a:t>
            </a:r>
          </a:p>
          <a:p>
            <a:pPr lvl="2" eaLnBrk="1" hangingPunct="1"/>
            <a:r>
              <a:rPr lang="en-US" altLang="en-US" sz="1800" dirty="0">
                <a:latin typeface="Book Antiqua" panose="02040602050305030304" pitchFamily="18" charset="0"/>
              </a:rPr>
              <a:t>Hit ratio: hits/accesses</a:t>
            </a:r>
          </a:p>
          <a:p>
            <a:pPr eaLnBrk="1" hangingPunct="1"/>
            <a:r>
              <a:rPr lang="en-US" altLang="en-US" sz="2400" dirty="0">
                <a:latin typeface="Book Antiqua" panose="02040602050305030304" pitchFamily="18" charset="0"/>
              </a:rPr>
              <a:t>If accessed data is absent</a:t>
            </a:r>
          </a:p>
          <a:p>
            <a:pPr lvl="1" eaLnBrk="1" hangingPunct="1"/>
            <a:r>
              <a:rPr lang="en-US" altLang="en-US" sz="2000" dirty="0">
                <a:solidFill>
                  <a:srgbClr val="0070C0"/>
                </a:solidFill>
                <a:latin typeface="Book Antiqua" panose="02040602050305030304" pitchFamily="18" charset="0"/>
              </a:rPr>
              <a:t>Miss</a:t>
            </a:r>
            <a:r>
              <a:rPr lang="en-US" altLang="en-US" sz="2000" dirty="0">
                <a:latin typeface="Book Antiqua" panose="02040602050305030304" pitchFamily="18" charset="0"/>
              </a:rPr>
              <a:t>: block copied from lower level</a:t>
            </a:r>
          </a:p>
          <a:p>
            <a:pPr lvl="2" eaLnBrk="1" hangingPunct="1"/>
            <a:r>
              <a:rPr lang="en-US" altLang="en-US" sz="1800" dirty="0">
                <a:latin typeface="Book Antiqua" panose="02040602050305030304" pitchFamily="18" charset="0"/>
              </a:rPr>
              <a:t>Time taken: miss penalty</a:t>
            </a:r>
          </a:p>
          <a:p>
            <a:pPr lvl="2" eaLnBrk="1" hangingPunct="1"/>
            <a:r>
              <a:rPr lang="en-US" altLang="en-US" sz="1800" dirty="0">
                <a:latin typeface="Book Antiqua" panose="02040602050305030304" pitchFamily="18" charset="0"/>
              </a:rPr>
              <a:t>Miss ratio: misses/accesses</a:t>
            </a:r>
            <a:br>
              <a:rPr lang="en-US" altLang="en-US" sz="1800" dirty="0">
                <a:latin typeface="Book Antiqua" panose="02040602050305030304" pitchFamily="18" charset="0"/>
              </a:rPr>
            </a:br>
            <a:r>
              <a:rPr lang="en-US" altLang="en-US" sz="1800" dirty="0">
                <a:latin typeface="Book Antiqua" panose="02040602050305030304" pitchFamily="18" charset="0"/>
              </a:rPr>
              <a:t>= 1 – hit ratio</a:t>
            </a:r>
          </a:p>
          <a:p>
            <a:pPr lvl="1" eaLnBrk="1" hangingPunct="1"/>
            <a:r>
              <a:rPr lang="en-US" altLang="en-US" sz="2000" dirty="0">
                <a:latin typeface="Book Antiqua" panose="02040602050305030304" pitchFamily="18" charset="0"/>
              </a:rPr>
              <a:t>Then accessed data supplied from upper level</a:t>
            </a:r>
          </a:p>
          <a:p>
            <a:pPr algn="l"/>
            <a:r>
              <a:rPr lang="en-CA" sz="2200" dirty="0">
                <a:solidFill>
                  <a:srgbClr val="0070C0"/>
                </a:solidFill>
                <a:latin typeface="Book Antiqua" panose="02040602050305030304" pitchFamily="18" charset="0"/>
              </a:rPr>
              <a:t>Hit time</a:t>
            </a:r>
            <a:r>
              <a:rPr lang="en-CA" sz="2200" dirty="0">
                <a:latin typeface="Book Antiqua" panose="02040602050305030304" pitchFamily="18" charset="0"/>
              </a:rPr>
              <a:t>: The time </a:t>
            </a:r>
            <a:r>
              <a:rPr lang="en-US" sz="2200" dirty="0">
                <a:latin typeface="Book Antiqua" panose="02040602050305030304" pitchFamily="18" charset="0"/>
              </a:rPr>
              <a:t>required to access a level </a:t>
            </a:r>
            <a:r>
              <a:rPr lang="en-CA" sz="2200" dirty="0">
                <a:latin typeface="Book Antiqua" panose="02040602050305030304" pitchFamily="18" charset="0"/>
              </a:rPr>
              <a:t>of the memory hierarchy, including the time needed to determine whether the </a:t>
            </a:r>
            <a:r>
              <a:rPr lang="en-US" sz="2200" dirty="0">
                <a:latin typeface="Book Antiqua" panose="02040602050305030304" pitchFamily="18" charset="0"/>
              </a:rPr>
              <a:t>access is a hit or a miss.</a:t>
            </a:r>
          </a:p>
          <a:p>
            <a:pPr algn="l"/>
            <a:r>
              <a:rPr lang="en-CA" sz="2200" dirty="0">
                <a:solidFill>
                  <a:srgbClr val="0070C0"/>
                </a:solidFill>
                <a:latin typeface="Book Antiqua" panose="02040602050305030304" pitchFamily="18" charset="0"/>
              </a:rPr>
              <a:t>Miss penalty</a:t>
            </a:r>
            <a:r>
              <a:rPr lang="en-CA" sz="2200" dirty="0">
                <a:latin typeface="Book Antiqua" panose="02040602050305030304" pitchFamily="18" charset="0"/>
              </a:rPr>
              <a:t>: The time </a:t>
            </a:r>
            <a:r>
              <a:rPr lang="en-US" sz="2200" dirty="0">
                <a:latin typeface="Book Antiqua" panose="02040602050305030304" pitchFamily="18" charset="0"/>
              </a:rPr>
              <a:t>required to fetch a block into a level of the memory </a:t>
            </a:r>
            <a:r>
              <a:rPr lang="en-CA" sz="2200" dirty="0">
                <a:latin typeface="Book Antiqua" panose="02040602050305030304" pitchFamily="18" charset="0"/>
              </a:rPr>
              <a:t>hierarchy from the lower level</a:t>
            </a:r>
            <a:endParaRPr lang="en-AU" altLang="en-US" sz="2200"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Memory Hierarchy Levels</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5</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4" name="Picture 3">
            <a:extLst>
              <a:ext uri="{FF2B5EF4-FFF2-40B4-BE49-F238E27FC236}">
                <a16:creationId xmlns:a16="http://schemas.microsoft.com/office/drawing/2014/main" id="{44A69A74-0331-41D9-8C5F-7EF30CD34D29}"/>
              </a:ext>
            </a:extLst>
          </p:cNvPr>
          <p:cNvPicPr>
            <a:picLocks noChangeAspect="1"/>
          </p:cNvPicPr>
          <p:nvPr/>
        </p:nvPicPr>
        <p:blipFill>
          <a:blip r:embed="rId2">
            <a:lum bright="-20000" contrast="40000"/>
          </a:blip>
          <a:stretch>
            <a:fillRect/>
          </a:stretch>
        </p:blipFill>
        <p:spPr>
          <a:xfrm>
            <a:off x="396461" y="2983930"/>
            <a:ext cx="4559121" cy="2795081"/>
          </a:xfrm>
          <a:prstGeom prst="rect">
            <a:avLst/>
          </a:prstGeom>
        </p:spPr>
      </p:pic>
      <p:sp>
        <p:nvSpPr>
          <p:cNvPr id="8" name="TextBox 7">
            <a:extLst>
              <a:ext uri="{FF2B5EF4-FFF2-40B4-BE49-F238E27FC236}">
                <a16:creationId xmlns:a16="http://schemas.microsoft.com/office/drawing/2014/main" id="{63035EA1-F189-4218-A0CD-38D2D1A23B18}"/>
              </a:ext>
            </a:extLst>
          </p:cNvPr>
          <p:cNvSpPr txBox="1"/>
          <p:nvPr/>
        </p:nvSpPr>
        <p:spPr>
          <a:xfrm>
            <a:off x="80422" y="1078989"/>
            <a:ext cx="5038334" cy="1631216"/>
          </a:xfrm>
          <a:prstGeom prst="rect">
            <a:avLst/>
          </a:prstGeom>
          <a:noFill/>
        </p:spPr>
        <p:txBody>
          <a:bodyPr wrap="square">
            <a:spAutoFit/>
          </a:bodyPr>
          <a:lstStyle/>
          <a:p>
            <a:pPr algn="l"/>
            <a:r>
              <a:rPr lang="en-CA" sz="2000" dirty="0">
                <a:solidFill>
                  <a:srgbClr val="0070C0"/>
                </a:solidFill>
                <a:latin typeface="Book Antiqua" panose="02040602050305030304" pitchFamily="18" charset="0"/>
              </a:rPr>
              <a:t>Memory hierarchy</a:t>
            </a:r>
            <a:r>
              <a:rPr lang="en-CA" sz="2000" dirty="0">
                <a:latin typeface="Book Antiqua" panose="02040602050305030304" pitchFamily="18" charset="0"/>
              </a:rPr>
              <a:t>:</a:t>
            </a:r>
            <a:r>
              <a:rPr lang="ar-JO" sz="2000" dirty="0">
                <a:latin typeface="Book Antiqua" panose="02040602050305030304" pitchFamily="18" charset="0"/>
              </a:rPr>
              <a:t> </a:t>
            </a:r>
            <a:r>
              <a:rPr lang="en-CA" sz="2000" dirty="0">
                <a:latin typeface="Book Antiqua" panose="02040602050305030304" pitchFamily="18" charset="0"/>
              </a:rPr>
              <a:t>A structure that uses</a:t>
            </a:r>
          </a:p>
          <a:p>
            <a:pPr algn="l"/>
            <a:r>
              <a:rPr lang="en-CA" sz="2000" dirty="0">
                <a:latin typeface="Book Antiqua" panose="02040602050305030304" pitchFamily="18" charset="0"/>
              </a:rPr>
              <a:t>multiple levels of</a:t>
            </a:r>
            <a:r>
              <a:rPr lang="ar-JO" sz="2000" dirty="0">
                <a:latin typeface="Book Antiqua" panose="02040602050305030304" pitchFamily="18" charset="0"/>
              </a:rPr>
              <a:t> </a:t>
            </a:r>
            <a:r>
              <a:rPr lang="en-CA" sz="2000" dirty="0">
                <a:latin typeface="Book Antiqua" panose="02040602050305030304" pitchFamily="18" charset="0"/>
              </a:rPr>
              <a:t>memories; as the </a:t>
            </a:r>
            <a:r>
              <a:rPr lang="en-CA" sz="2000" dirty="0">
                <a:solidFill>
                  <a:srgbClr val="0070C0"/>
                </a:solidFill>
                <a:latin typeface="Book Antiqua" panose="02040602050305030304" pitchFamily="18" charset="0"/>
              </a:rPr>
              <a:t>distance </a:t>
            </a:r>
            <a:r>
              <a:rPr lang="en-CA" sz="2000" dirty="0">
                <a:latin typeface="Book Antiqua" panose="02040602050305030304" pitchFamily="18" charset="0"/>
              </a:rPr>
              <a:t>from the processor</a:t>
            </a:r>
            <a:r>
              <a:rPr lang="ar-JO" sz="2000" dirty="0">
                <a:latin typeface="Book Antiqua" panose="02040602050305030304" pitchFamily="18" charset="0"/>
              </a:rPr>
              <a:t> </a:t>
            </a:r>
            <a:r>
              <a:rPr lang="en-US" sz="2000" dirty="0">
                <a:latin typeface="Book Antiqua" panose="02040602050305030304" pitchFamily="18" charset="0"/>
              </a:rPr>
              <a:t>increases, the </a:t>
            </a:r>
            <a:r>
              <a:rPr lang="en-US" sz="2000" dirty="0">
                <a:solidFill>
                  <a:srgbClr val="0070C0"/>
                </a:solidFill>
                <a:latin typeface="Book Antiqua" panose="02040602050305030304" pitchFamily="18" charset="0"/>
              </a:rPr>
              <a:t>size</a:t>
            </a:r>
            <a:r>
              <a:rPr lang="en-US" sz="2000" dirty="0">
                <a:latin typeface="Book Antiqua" panose="02040602050305030304" pitchFamily="18" charset="0"/>
              </a:rPr>
              <a:t> of the </a:t>
            </a:r>
            <a:r>
              <a:rPr lang="en-CA" sz="2000" dirty="0">
                <a:latin typeface="Book Antiqua" panose="02040602050305030304" pitchFamily="18" charset="0"/>
              </a:rPr>
              <a:t>memories and the </a:t>
            </a:r>
            <a:r>
              <a:rPr lang="en-CA" sz="2000" dirty="0">
                <a:solidFill>
                  <a:srgbClr val="0070C0"/>
                </a:solidFill>
                <a:latin typeface="Book Antiqua" panose="02040602050305030304" pitchFamily="18" charset="0"/>
              </a:rPr>
              <a:t>access</a:t>
            </a:r>
            <a:r>
              <a:rPr lang="ar-JO" sz="2000" dirty="0">
                <a:solidFill>
                  <a:srgbClr val="0070C0"/>
                </a:solidFill>
                <a:latin typeface="Book Antiqua" panose="02040602050305030304" pitchFamily="18" charset="0"/>
              </a:rPr>
              <a:t> </a:t>
            </a:r>
            <a:r>
              <a:rPr lang="en-CA" sz="2000" dirty="0">
                <a:solidFill>
                  <a:srgbClr val="0070C0"/>
                </a:solidFill>
                <a:latin typeface="Book Antiqua" panose="02040602050305030304" pitchFamily="18" charset="0"/>
              </a:rPr>
              <a:t>time</a:t>
            </a:r>
            <a:r>
              <a:rPr lang="en-CA" sz="2000" dirty="0">
                <a:latin typeface="Book Antiqua" panose="02040602050305030304" pitchFamily="18" charset="0"/>
              </a:rPr>
              <a:t> both increase.</a:t>
            </a:r>
          </a:p>
        </p:txBody>
      </p:sp>
    </p:spTree>
    <p:extLst>
      <p:ext uri="{BB962C8B-B14F-4D97-AF65-F5344CB8AC3E}">
        <p14:creationId xmlns:p14="http://schemas.microsoft.com/office/powerpoint/2010/main" val="26164378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Associative Cache Example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50</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8" name="Picture 5" descr="f05-13-P374493">
            <a:extLst>
              <a:ext uri="{FF2B5EF4-FFF2-40B4-BE49-F238E27FC236}">
                <a16:creationId xmlns:a16="http://schemas.microsoft.com/office/drawing/2014/main" id="{6F0188E9-16BB-4CB6-89D2-36F1CF3122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191" y="1844675"/>
            <a:ext cx="7731125"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77801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Spectrum of Associativity</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51</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6" name="Picture 7" descr="f05-14-P374493">
            <a:extLst>
              <a:ext uri="{FF2B5EF4-FFF2-40B4-BE49-F238E27FC236}">
                <a16:creationId xmlns:a16="http://schemas.microsoft.com/office/drawing/2014/main" id="{840198BF-615A-4406-A686-5FD17478D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810" y="1543991"/>
            <a:ext cx="5963227" cy="4663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E0456E7-5E34-4B8D-94B6-9B7E71BBAEDE}"/>
              </a:ext>
            </a:extLst>
          </p:cNvPr>
          <p:cNvSpPr txBox="1"/>
          <p:nvPr/>
        </p:nvSpPr>
        <p:spPr>
          <a:xfrm>
            <a:off x="256247" y="1216260"/>
            <a:ext cx="6093372" cy="2732030"/>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US" altLang="en-US" sz="2400" dirty="0">
                <a:latin typeface="Book Antiqua" panose="02040602050305030304" pitchFamily="18" charset="0"/>
              </a:rPr>
              <a:t>For a cache with 8 entries/blocks</a:t>
            </a:r>
          </a:p>
          <a:p>
            <a:pPr marL="228600" indent="-228600">
              <a:lnSpc>
                <a:spcPct val="90000"/>
              </a:lnSpc>
              <a:spcBef>
                <a:spcPts val="1000"/>
              </a:spcBef>
              <a:buFont typeface="Arial" panose="020B0604020202020204" pitchFamily="34" charset="0"/>
              <a:buChar char="•"/>
            </a:pPr>
            <a:endParaRPr lang="en-US" altLang="en-US" sz="2400" dirty="0">
              <a:latin typeface="Book Antiqua" panose="02040602050305030304" pitchFamily="18" charset="0"/>
            </a:endParaRPr>
          </a:p>
          <a:p>
            <a:pPr marL="285750" indent="-285750" algn="l">
              <a:buFont typeface="Arial" panose="020B0604020202020204" pitchFamily="34" charset="0"/>
              <a:buChar char="•"/>
            </a:pPr>
            <a:r>
              <a:rPr lang="en-US" sz="2400" b="0" i="0" u="none" strike="noStrike" baseline="0" dirty="0">
                <a:latin typeface="Book Antiqua" panose="02040602050305030304" pitchFamily="18" charset="0"/>
              </a:rPr>
              <a:t>Increasing the degree of associativity will </a:t>
            </a:r>
            <a:r>
              <a:rPr lang="en-US" sz="2400" b="0" i="0" u="none" strike="noStrike" baseline="0" dirty="0">
                <a:solidFill>
                  <a:srgbClr val="0070C0"/>
                </a:solidFill>
                <a:latin typeface="Book Antiqua" panose="02040602050305030304" pitchFamily="18" charset="0"/>
              </a:rPr>
              <a:t>decrease </a:t>
            </a:r>
            <a:r>
              <a:rPr lang="en-CA" sz="2400" b="0" i="0" u="none" strike="noStrike" baseline="0" dirty="0">
                <a:solidFill>
                  <a:srgbClr val="0070C0"/>
                </a:solidFill>
                <a:latin typeface="Book Antiqua" panose="02040602050305030304" pitchFamily="18" charset="0"/>
              </a:rPr>
              <a:t>the miss rate </a:t>
            </a:r>
            <a:r>
              <a:rPr lang="en-CA" sz="2400" b="0" i="0" u="none" strike="noStrike" baseline="0" dirty="0">
                <a:latin typeface="Book Antiqua" panose="02040602050305030304" pitchFamily="18" charset="0"/>
                <a:sym typeface="Wingdings" panose="05000000000000000000" pitchFamily="2" charset="2"/>
              </a:rPr>
              <a:t></a:t>
            </a:r>
          </a:p>
          <a:p>
            <a:pPr marL="285750" indent="-285750" algn="l">
              <a:buFont typeface="Arial" panose="020B0604020202020204" pitchFamily="34" charset="0"/>
              <a:buChar char="•"/>
            </a:pPr>
            <a:endParaRPr lang="en-CA" sz="2400" b="0" i="0" u="none" strike="noStrike" baseline="0" dirty="0">
              <a:latin typeface="Book Antiqua" panose="02040602050305030304" pitchFamily="18" charset="0"/>
              <a:sym typeface="Wingdings" panose="05000000000000000000" pitchFamily="2" charset="2"/>
            </a:endParaRPr>
          </a:p>
          <a:p>
            <a:pPr marL="285750" indent="-285750" algn="l">
              <a:buFont typeface="Arial" panose="020B0604020202020204" pitchFamily="34" charset="0"/>
              <a:buChar char="•"/>
            </a:pPr>
            <a:r>
              <a:rPr lang="en-US" sz="2400" b="0" i="0" u="none" strike="noStrike" baseline="0" dirty="0">
                <a:latin typeface="Book Antiqua" panose="02040602050305030304" pitchFamily="18" charset="0"/>
              </a:rPr>
              <a:t>Increasing the degree of associativity will </a:t>
            </a:r>
            <a:r>
              <a:rPr lang="en-US" sz="2400" dirty="0">
                <a:solidFill>
                  <a:srgbClr val="0070C0"/>
                </a:solidFill>
                <a:latin typeface="Book Antiqua" panose="02040602050305030304" pitchFamily="18" charset="0"/>
              </a:rPr>
              <a:t>increase the hit time </a:t>
            </a:r>
            <a:r>
              <a:rPr lang="en-US" sz="2400" dirty="0">
                <a:latin typeface="Book Antiqua" panose="02040602050305030304" pitchFamily="18" charset="0"/>
                <a:sym typeface="Wingdings" panose="05000000000000000000" pitchFamily="2" charset="2"/>
              </a:rPr>
              <a:t></a:t>
            </a:r>
            <a:endParaRPr lang="en-AU" altLang="en-US" sz="2400" dirty="0">
              <a:latin typeface="Book Antiqua" panose="02040602050305030304" pitchFamily="18" charset="0"/>
            </a:endParaRPr>
          </a:p>
        </p:txBody>
      </p:sp>
    </p:spTree>
    <p:extLst>
      <p:ext uri="{BB962C8B-B14F-4D97-AF65-F5344CB8AC3E}">
        <p14:creationId xmlns:p14="http://schemas.microsoft.com/office/powerpoint/2010/main" val="1341864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1"/>
            <a:ext cx="11379654" cy="1314450"/>
          </a:xfrm>
        </p:spPr>
        <p:txBody>
          <a:bodyPr>
            <a:normAutofit/>
          </a:bodyPr>
          <a:lstStyle/>
          <a:p>
            <a:pPr eaLnBrk="1" hangingPunct="1"/>
            <a:r>
              <a:rPr lang="en-US" altLang="en-US" sz="2400" dirty="0">
                <a:latin typeface="Book Antiqua" panose="02040602050305030304" pitchFamily="18" charset="0"/>
              </a:rPr>
              <a:t>Compare 4-block caches</a:t>
            </a:r>
          </a:p>
          <a:p>
            <a:pPr lvl="1" eaLnBrk="1" hangingPunct="1"/>
            <a:r>
              <a:rPr lang="en-US" altLang="en-US" sz="2000" dirty="0">
                <a:latin typeface="Book Antiqua" panose="02040602050305030304" pitchFamily="18" charset="0"/>
              </a:rPr>
              <a:t>Direct mapped, 2-way set associative, fully associative</a:t>
            </a:r>
          </a:p>
          <a:p>
            <a:pPr lvl="1" eaLnBrk="1" hangingPunct="1"/>
            <a:r>
              <a:rPr lang="en-US" altLang="en-US" sz="2000" dirty="0">
                <a:latin typeface="Book Antiqua" panose="02040602050305030304" pitchFamily="18" charset="0"/>
              </a:rPr>
              <a:t>Block access sequence: 0, 8, 0, 6, 8</a:t>
            </a: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Associativity Example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52</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graphicFrame>
        <p:nvGraphicFramePr>
          <p:cNvPr id="6" name="Group 4">
            <a:extLst>
              <a:ext uri="{FF2B5EF4-FFF2-40B4-BE49-F238E27FC236}">
                <a16:creationId xmlns:a16="http://schemas.microsoft.com/office/drawing/2014/main" id="{EAA23A76-F254-4E23-9C35-C83B5EA734F1}"/>
              </a:ext>
            </a:extLst>
          </p:cNvPr>
          <p:cNvGraphicFramePr>
            <a:graphicFrameLocks noGrp="1"/>
          </p:cNvGraphicFramePr>
          <p:nvPr>
            <p:extLst>
              <p:ext uri="{D42A27DB-BD31-4B8C-83A1-F6EECF244321}">
                <p14:modId xmlns:p14="http://schemas.microsoft.com/office/powerpoint/2010/main" val="3530820565"/>
              </p:ext>
            </p:extLst>
          </p:nvPr>
        </p:nvGraphicFramePr>
        <p:xfrm>
          <a:off x="2349062" y="4188979"/>
          <a:ext cx="7676335" cy="1844619"/>
        </p:xfrm>
        <a:graphic>
          <a:graphicData uri="http://schemas.openxmlformats.org/drawingml/2006/table">
            <a:tbl>
              <a:tblPr/>
              <a:tblGrid>
                <a:gridCol w="1095622">
                  <a:extLst>
                    <a:ext uri="{9D8B030D-6E8A-4147-A177-3AD203B41FA5}">
                      <a16:colId xmlns:a16="http://schemas.microsoft.com/office/drawing/2014/main" val="20000"/>
                    </a:ext>
                  </a:extLst>
                </a:gridCol>
                <a:gridCol w="1099112">
                  <a:extLst>
                    <a:ext uri="{9D8B030D-6E8A-4147-A177-3AD203B41FA5}">
                      <a16:colId xmlns:a16="http://schemas.microsoft.com/office/drawing/2014/main" val="20001"/>
                    </a:ext>
                  </a:extLst>
                </a:gridCol>
                <a:gridCol w="1095622">
                  <a:extLst>
                    <a:ext uri="{9D8B030D-6E8A-4147-A177-3AD203B41FA5}">
                      <a16:colId xmlns:a16="http://schemas.microsoft.com/office/drawing/2014/main" val="20002"/>
                    </a:ext>
                  </a:extLst>
                </a:gridCol>
                <a:gridCol w="1095622">
                  <a:extLst>
                    <a:ext uri="{9D8B030D-6E8A-4147-A177-3AD203B41FA5}">
                      <a16:colId xmlns:a16="http://schemas.microsoft.com/office/drawing/2014/main" val="20003"/>
                    </a:ext>
                  </a:extLst>
                </a:gridCol>
                <a:gridCol w="1097367">
                  <a:extLst>
                    <a:ext uri="{9D8B030D-6E8A-4147-A177-3AD203B41FA5}">
                      <a16:colId xmlns:a16="http://schemas.microsoft.com/office/drawing/2014/main" val="20004"/>
                    </a:ext>
                  </a:extLst>
                </a:gridCol>
                <a:gridCol w="1097368">
                  <a:extLst>
                    <a:ext uri="{9D8B030D-6E8A-4147-A177-3AD203B41FA5}">
                      <a16:colId xmlns:a16="http://schemas.microsoft.com/office/drawing/2014/main" val="20005"/>
                    </a:ext>
                  </a:extLst>
                </a:gridCol>
                <a:gridCol w="1095622">
                  <a:extLst>
                    <a:ext uri="{9D8B030D-6E8A-4147-A177-3AD203B41FA5}">
                      <a16:colId xmlns:a16="http://schemas.microsoft.com/office/drawing/2014/main" val="20006"/>
                    </a:ext>
                  </a:extLst>
                </a:gridCol>
              </a:tblGrid>
              <a:tr h="263517">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Block address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Cache index</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Cache content after access</a:t>
                      </a:r>
                      <a:endParaRPr kumimoji="0" lang="en-AU" sz="1400" b="0" i="0" u="none" strike="noStrike" cap="none" normalizeH="0" baseline="0" dirty="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3517">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1</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2</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3</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6351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hlink"/>
                          </a:solidFill>
                          <a:effectLst/>
                          <a:latin typeface="Arial" charset="0"/>
                        </a:rPr>
                        <a:t>Mem[0]</a:t>
                      </a:r>
                      <a:endParaRPr kumimoji="0" lang="en-AU" sz="1400" b="1" i="0" u="none" strike="noStrike" cap="none" normalizeH="0" baseline="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351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FF0000"/>
                          </a:solidFill>
                          <a:effectLst/>
                          <a:latin typeface="Arial" charset="0"/>
                        </a:rPr>
                        <a:t>Mem[8]</a:t>
                      </a:r>
                      <a:endParaRPr kumimoji="0" lang="en-AU" sz="1400" b="1" i="0" u="none" strike="noStrike" cap="none" normalizeH="0" baseline="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351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FF0000"/>
                          </a:solidFill>
                          <a:effectLst/>
                          <a:latin typeface="Arial" charset="0"/>
                        </a:rPr>
                        <a:t>Mem[0]</a:t>
                      </a:r>
                      <a:endParaRPr kumimoji="0" lang="en-AU" sz="1400" b="1" i="0" u="none" strike="noStrike" cap="none" normalizeH="0" baseline="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351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2</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hlink"/>
                          </a:solidFill>
                          <a:effectLst/>
                          <a:latin typeface="Arial" charset="0"/>
                        </a:rPr>
                        <a:t>Mem[6]</a:t>
                      </a:r>
                      <a:endParaRPr kumimoji="0" lang="en-AU" sz="1400" b="1" i="0" u="none" strike="noStrike" cap="none" normalizeH="0" baseline="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6351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FF0000"/>
                          </a:solidFill>
                          <a:effectLst/>
                          <a:latin typeface="Arial" charset="0"/>
                        </a:rPr>
                        <a:t>Mem[8]</a:t>
                      </a:r>
                      <a:endParaRPr kumimoji="0" lang="en-AU" sz="1400" b="1" i="0" u="none" strike="noStrike" cap="none" normalizeH="0" baseline="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4" name="Picture 3">
            <a:extLst>
              <a:ext uri="{FF2B5EF4-FFF2-40B4-BE49-F238E27FC236}">
                <a16:creationId xmlns:a16="http://schemas.microsoft.com/office/drawing/2014/main" id="{86BCD1D2-C19D-4900-B6FD-35E54A42834B}"/>
              </a:ext>
            </a:extLst>
          </p:cNvPr>
          <p:cNvPicPr>
            <a:picLocks noChangeAspect="1"/>
          </p:cNvPicPr>
          <p:nvPr/>
        </p:nvPicPr>
        <p:blipFill>
          <a:blip r:embed="rId2">
            <a:lum bright="-20000" contrast="40000"/>
          </a:blip>
          <a:stretch>
            <a:fillRect/>
          </a:stretch>
        </p:blipFill>
        <p:spPr>
          <a:xfrm>
            <a:off x="7867650" y="2780203"/>
            <a:ext cx="3731207" cy="1005840"/>
          </a:xfrm>
          <a:prstGeom prst="rect">
            <a:avLst/>
          </a:prstGeom>
        </p:spPr>
      </p:pic>
      <p:sp>
        <p:nvSpPr>
          <p:cNvPr id="11" name="TextBox 10">
            <a:extLst>
              <a:ext uri="{FF2B5EF4-FFF2-40B4-BE49-F238E27FC236}">
                <a16:creationId xmlns:a16="http://schemas.microsoft.com/office/drawing/2014/main" id="{6AAEAB61-5C71-4A95-B16D-D818977C4E04}"/>
              </a:ext>
            </a:extLst>
          </p:cNvPr>
          <p:cNvSpPr txBox="1"/>
          <p:nvPr/>
        </p:nvSpPr>
        <p:spPr>
          <a:xfrm>
            <a:off x="628650" y="2272371"/>
            <a:ext cx="7239000" cy="1323439"/>
          </a:xfrm>
          <a:prstGeom prst="rect">
            <a:avLst/>
          </a:prstGeom>
          <a:noFill/>
        </p:spPr>
        <p:txBody>
          <a:bodyPr wrap="square">
            <a:spAutoFit/>
          </a:bodyPr>
          <a:lstStyle/>
          <a:p>
            <a:pPr eaLnBrk="1" hangingPunct="1">
              <a:spcBef>
                <a:spcPct val="50000"/>
              </a:spcBef>
            </a:pPr>
            <a:r>
              <a:rPr lang="en-US" altLang="en-US" sz="2000" dirty="0">
                <a:highlight>
                  <a:srgbClr val="FFFF00"/>
                </a:highlight>
                <a:latin typeface="Book Antiqua" panose="02040602050305030304" pitchFamily="18" charset="0"/>
              </a:rPr>
              <a:t>Direct mapped</a:t>
            </a:r>
          </a:p>
          <a:p>
            <a:pPr marL="285750" indent="-285750" algn="l">
              <a:buFont typeface="Arial" panose="020B0604020202020204" pitchFamily="34" charset="0"/>
              <a:buChar char="•"/>
            </a:pPr>
            <a:r>
              <a:rPr lang="en-US" sz="2000" b="0" i="0" u="none" strike="noStrike" baseline="0" dirty="0">
                <a:latin typeface="Book Antiqua" panose="02040602050305030304" pitchFamily="18" charset="0"/>
              </a:rPr>
              <a:t> For each block address, determine the cache block</a:t>
            </a:r>
          </a:p>
          <a:p>
            <a:pPr marL="285750" indent="-285750" algn="l">
              <a:buFont typeface="Arial" panose="020B0604020202020204" pitchFamily="34" charset="0"/>
              <a:buChar char="•"/>
            </a:pPr>
            <a:r>
              <a:rPr lang="en-US" sz="2000" dirty="0">
                <a:latin typeface="Book Antiqua" panose="02040602050305030304" pitchFamily="18" charset="0"/>
              </a:rPr>
              <a:t>The direct-mapped cache generates five misses for the five accesses</a:t>
            </a:r>
          </a:p>
        </p:txBody>
      </p:sp>
    </p:spTree>
    <p:extLst>
      <p:ext uri="{BB962C8B-B14F-4D97-AF65-F5344CB8AC3E}">
        <p14:creationId xmlns:p14="http://schemas.microsoft.com/office/powerpoint/2010/main" val="32367522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Associativity Example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53</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
        <p:nvSpPr>
          <p:cNvPr id="9" name="Rectangle 119">
            <a:extLst>
              <a:ext uri="{FF2B5EF4-FFF2-40B4-BE49-F238E27FC236}">
                <a16:creationId xmlns:a16="http://schemas.microsoft.com/office/drawing/2014/main" id="{0C641B68-031A-47C1-BD21-F7FA913809B2}"/>
              </a:ext>
            </a:extLst>
          </p:cNvPr>
          <p:cNvSpPr txBox="1">
            <a:spLocks noChangeArrowheads="1"/>
          </p:cNvSpPr>
          <p:nvPr/>
        </p:nvSpPr>
        <p:spPr>
          <a:xfrm>
            <a:off x="684213" y="1125538"/>
            <a:ext cx="8270875" cy="7191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en-US" dirty="0">
              <a:latin typeface="Book Antiqua" panose="02040602050305030304" pitchFamily="18" charset="0"/>
            </a:endParaRPr>
          </a:p>
        </p:txBody>
      </p:sp>
      <p:graphicFrame>
        <p:nvGraphicFramePr>
          <p:cNvPr id="11" name="Group 4">
            <a:extLst>
              <a:ext uri="{FF2B5EF4-FFF2-40B4-BE49-F238E27FC236}">
                <a16:creationId xmlns:a16="http://schemas.microsoft.com/office/drawing/2014/main" id="{00790C3F-1C97-448B-BF1B-B02E0C11A560}"/>
              </a:ext>
            </a:extLst>
          </p:cNvPr>
          <p:cNvGraphicFramePr>
            <a:graphicFrameLocks noGrp="1"/>
          </p:cNvGraphicFramePr>
          <p:nvPr>
            <p:extLst>
              <p:ext uri="{D42A27DB-BD31-4B8C-83A1-F6EECF244321}">
                <p14:modId xmlns:p14="http://schemas.microsoft.com/office/powerpoint/2010/main" val="3372486571"/>
              </p:ext>
            </p:extLst>
          </p:nvPr>
        </p:nvGraphicFramePr>
        <p:xfrm>
          <a:off x="2157413" y="3761186"/>
          <a:ext cx="6985000" cy="1655766"/>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236538">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Block address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Cache index</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Cache content after access</a:t>
                      </a:r>
                      <a:endParaRPr kumimoji="0" lang="en-AU" sz="1400" b="0" i="0" u="none" strike="noStrike" cap="none" normalizeH="0" baseline="0" dirty="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6538">
                <a:tc vMerge="1">
                  <a:txBody>
                    <a:bodyPr/>
                    <a:lstStyle/>
                    <a:p>
                      <a:endParaRPr lang="en-US"/>
                    </a:p>
                  </a:txBody>
                  <a:tcPr/>
                </a:tc>
                <a:tc vMerge="1">
                  <a:txBody>
                    <a:bodyPr/>
                    <a:lstStyle/>
                    <a:p>
                      <a:endParaRPr lang="en-US"/>
                    </a:p>
                  </a:txBody>
                  <a:tcPr/>
                </a:tc>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Set 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Set 1</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1"/>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hlink"/>
                          </a:solidFill>
                          <a:effectLst/>
                          <a:latin typeface="Arial" charset="0"/>
                        </a:rPr>
                        <a:t>Mem[0]</a:t>
                      </a:r>
                      <a:endParaRPr kumimoji="0" lang="en-AU" sz="1400" b="1" i="0" u="none" strike="noStrike" cap="none" normalizeH="0" baseline="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hlink"/>
                          </a:solidFill>
                          <a:effectLst/>
                          <a:latin typeface="Arial" charset="0"/>
                        </a:rPr>
                        <a:t>Mem[8]</a:t>
                      </a:r>
                      <a:endParaRPr kumimoji="0" lang="en-AU" sz="1400" b="1" i="0" u="none" strike="noStrike" cap="none" normalizeH="0" baseline="0" dirty="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008000"/>
                          </a:solidFill>
                          <a:effectLst/>
                          <a:latin typeface="Arial" charset="0"/>
                        </a:rPr>
                        <a:t>Mem[0]</a:t>
                      </a:r>
                      <a:endParaRPr kumimoji="0" lang="en-AU" sz="1400" b="1" i="0" u="none" strike="noStrike" cap="none" normalizeH="0" baseline="0">
                        <a:ln>
                          <a:noFill/>
                        </a:ln>
                        <a:solidFill>
                          <a:srgbClr val="008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FF0000"/>
                          </a:solidFill>
                          <a:effectLst/>
                          <a:latin typeface="Arial" charset="0"/>
                        </a:rPr>
                        <a:t>Mem[6]</a:t>
                      </a:r>
                      <a:endParaRPr kumimoji="0" lang="en-AU" sz="1400" b="1" i="0" u="none" strike="noStrike" cap="none" normalizeH="0" baseline="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36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rgbClr val="FF0000"/>
                          </a:solidFill>
                          <a:effectLst/>
                          <a:latin typeface="Arial" charset="0"/>
                        </a:rPr>
                        <a:t>Mem[8]</a:t>
                      </a:r>
                      <a:endParaRPr kumimoji="0" lang="en-AU" sz="1400" b="1" i="0" u="none" strike="noStrike" cap="none" normalizeH="0" baseline="0" dirty="0">
                        <a:ln>
                          <a:noFill/>
                        </a:ln>
                        <a:solidFill>
                          <a:srgbClr val="FF0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Mem[6]</a:t>
                      </a:r>
                      <a:endParaRPr kumimoji="0" lang="en-AU" sz="1400" b="0" i="0" u="none" strike="noStrike" cap="none" normalizeH="0" baseline="0" dirty="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3" name="Picture 2">
            <a:extLst>
              <a:ext uri="{FF2B5EF4-FFF2-40B4-BE49-F238E27FC236}">
                <a16:creationId xmlns:a16="http://schemas.microsoft.com/office/drawing/2014/main" id="{CA68CC5F-30A6-44B6-8957-F66535B31F93}"/>
              </a:ext>
            </a:extLst>
          </p:cNvPr>
          <p:cNvPicPr>
            <a:picLocks noChangeAspect="1"/>
          </p:cNvPicPr>
          <p:nvPr/>
        </p:nvPicPr>
        <p:blipFill>
          <a:blip r:embed="rId2">
            <a:lum bright="-20000" contrast="40000"/>
          </a:blip>
          <a:stretch>
            <a:fillRect/>
          </a:stretch>
        </p:blipFill>
        <p:spPr>
          <a:xfrm>
            <a:off x="8271138" y="211138"/>
            <a:ext cx="3458899" cy="91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a:extLst>
              <a:ext uri="{FF2B5EF4-FFF2-40B4-BE49-F238E27FC236}">
                <a16:creationId xmlns:a16="http://schemas.microsoft.com/office/drawing/2014/main" id="{FCB27422-087B-4056-B61F-DDFF5DB05B97}"/>
              </a:ext>
            </a:extLst>
          </p:cNvPr>
          <p:cNvSpPr txBox="1"/>
          <p:nvPr/>
        </p:nvSpPr>
        <p:spPr>
          <a:xfrm>
            <a:off x="560388" y="1061025"/>
            <a:ext cx="10947399" cy="2472472"/>
          </a:xfrm>
          <a:prstGeom prst="rect">
            <a:avLst/>
          </a:prstGeom>
          <a:noFill/>
        </p:spPr>
        <p:txBody>
          <a:bodyPr wrap="square">
            <a:spAutoFit/>
          </a:bodyPr>
          <a:lstStyle/>
          <a:p>
            <a:pPr>
              <a:lnSpc>
                <a:spcPct val="90000"/>
              </a:lnSpc>
              <a:spcBef>
                <a:spcPts val="1000"/>
              </a:spcBef>
            </a:pPr>
            <a:r>
              <a:rPr lang="en-US" altLang="en-US" sz="2800" dirty="0">
                <a:highlight>
                  <a:srgbClr val="FFFF00"/>
                </a:highlight>
                <a:latin typeface="Book Antiqua" panose="02040602050305030304" pitchFamily="18" charset="0"/>
              </a:rPr>
              <a:t>2-way set associative</a:t>
            </a:r>
          </a:p>
          <a:p>
            <a:pPr marL="457200" indent="-457200">
              <a:lnSpc>
                <a:spcPct val="90000"/>
              </a:lnSpc>
              <a:spcBef>
                <a:spcPts val="1000"/>
              </a:spcBef>
              <a:buFont typeface="Arial" panose="020B0604020202020204" pitchFamily="34" charset="0"/>
              <a:buChar char="•"/>
            </a:pPr>
            <a:r>
              <a:rPr lang="en-US" sz="2400" dirty="0">
                <a:latin typeface="Book Antiqua" panose="02040602050305030304" pitchFamily="18" charset="0"/>
              </a:rPr>
              <a:t>First, determine to which set each block address maps</a:t>
            </a:r>
          </a:p>
          <a:p>
            <a:pPr marL="457200" indent="-457200">
              <a:lnSpc>
                <a:spcPct val="90000"/>
              </a:lnSpc>
              <a:spcBef>
                <a:spcPts val="1000"/>
              </a:spcBef>
              <a:buFont typeface="Arial" panose="020B0604020202020204" pitchFamily="34" charset="0"/>
              <a:buChar char="•"/>
            </a:pPr>
            <a:r>
              <a:rPr lang="en-US" sz="2400" dirty="0">
                <a:latin typeface="Book Antiqua" panose="02040602050305030304" pitchFamily="18" charset="0"/>
              </a:rPr>
              <a:t>Set-associative caches usually replace the </a:t>
            </a:r>
            <a:r>
              <a:rPr lang="en-US" sz="2400" dirty="0">
                <a:solidFill>
                  <a:srgbClr val="0070C0"/>
                </a:solidFill>
                <a:latin typeface="Book Antiqua" panose="02040602050305030304" pitchFamily="18" charset="0"/>
              </a:rPr>
              <a:t>least recently used </a:t>
            </a:r>
            <a:r>
              <a:rPr lang="en-US" sz="2400" dirty="0">
                <a:latin typeface="Book Antiqua" panose="02040602050305030304" pitchFamily="18" charset="0"/>
              </a:rPr>
              <a:t>block within a set; that is, the block that was used furthest in the past </a:t>
            </a:r>
            <a:r>
              <a:rPr lang="en-CA" sz="2400" dirty="0">
                <a:latin typeface="Book Antiqua" panose="02040602050305030304" pitchFamily="18" charset="0"/>
              </a:rPr>
              <a:t>is replaced.</a:t>
            </a:r>
          </a:p>
          <a:p>
            <a:pPr marL="342900" indent="-342900" algn="l">
              <a:buFont typeface="Arial" panose="020B0604020202020204" pitchFamily="34" charset="0"/>
              <a:buChar char="•"/>
            </a:pPr>
            <a:r>
              <a:rPr lang="en-CA" sz="2400" dirty="0">
                <a:latin typeface="Book Antiqua" panose="02040602050305030304" pitchFamily="18" charset="0"/>
              </a:rPr>
              <a:t>The two-way set-associative cache </a:t>
            </a:r>
            <a:r>
              <a:rPr lang="en-US" sz="2400" dirty="0">
                <a:latin typeface="Book Antiqua" panose="02040602050305030304" pitchFamily="18" charset="0"/>
              </a:rPr>
              <a:t>has </a:t>
            </a:r>
            <a:r>
              <a:rPr lang="en-US" sz="2400" dirty="0">
                <a:solidFill>
                  <a:srgbClr val="0070C0"/>
                </a:solidFill>
                <a:latin typeface="Book Antiqua" panose="02040602050305030304" pitchFamily="18" charset="0"/>
              </a:rPr>
              <a:t>four misses</a:t>
            </a:r>
            <a:r>
              <a:rPr lang="en-US" sz="2400" dirty="0">
                <a:latin typeface="Book Antiqua" panose="02040602050305030304" pitchFamily="18" charset="0"/>
              </a:rPr>
              <a:t>, one less than the direct-mapped cache</a:t>
            </a:r>
            <a:endParaRPr lang="en-CA" sz="2400" dirty="0">
              <a:latin typeface="Book Antiqua" panose="02040602050305030304" pitchFamily="18" charset="0"/>
            </a:endParaRPr>
          </a:p>
        </p:txBody>
      </p:sp>
    </p:spTree>
    <p:extLst>
      <p:ext uri="{BB962C8B-B14F-4D97-AF65-F5344CB8AC3E}">
        <p14:creationId xmlns:p14="http://schemas.microsoft.com/office/powerpoint/2010/main" val="40370258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Associativity Example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54</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
        <p:nvSpPr>
          <p:cNvPr id="14" name="Rectangle 62">
            <a:extLst>
              <a:ext uri="{FF2B5EF4-FFF2-40B4-BE49-F238E27FC236}">
                <a16:creationId xmlns:a16="http://schemas.microsoft.com/office/drawing/2014/main" id="{97314A6C-379B-4A7F-BDC6-BFF69FAB5B5B}"/>
              </a:ext>
            </a:extLst>
          </p:cNvPr>
          <p:cNvSpPr>
            <a:spLocks noChangeArrowheads="1"/>
          </p:cNvSpPr>
          <p:nvPr/>
        </p:nvSpPr>
        <p:spPr bwMode="auto">
          <a:xfrm>
            <a:off x="560387" y="1174805"/>
            <a:ext cx="10231437"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marL="0" indent="0" eaLnBrk="1" hangingPunct="1">
              <a:lnSpc>
                <a:spcPct val="90000"/>
              </a:lnSpc>
              <a:buNone/>
            </a:pPr>
            <a:r>
              <a:rPr lang="en-US" altLang="en-US" sz="2400" dirty="0">
                <a:highlight>
                  <a:srgbClr val="FFFF00"/>
                </a:highlight>
                <a:latin typeface="Book Antiqua" panose="02040602050305030304" pitchFamily="18" charset="0"/>
              </a:rPr>
              <a:t>Fully associative</a:t>
            </a:r>
          </a:p>
          <a:p>
            <a:pPr>
              <a:buFont typeface="Arial" panose="020B0604020202020204" pitchFamily="34" charset="0"/>
              <a:buChar char="•"/>
            </a:pPr>
            <a:r>
              <a:rPr lang="en-US" sz="2400" dirty="0">
                <a:latin typeface="Book Antiqua" panose="02040602050305030304" pitchFamily="18" charset="0"/>
              </a:rPr>
              <a:t>has four cache blocks (in a single set); </a:t>
            </a:r>
          </a:p>
          <a:p>
            <a:pPr>
              <a:buFont typeface="Arial" panose="020B0604020202020204" pitchFamily="34" charset="0"/>
              <a:buChar char="•"/>
            </a:pPr>
            <a:r>
              <a:rPr lang="en-US" sz="2400" dirty="0">
                <a:latin typeface="Book Antiqua" panose="02040602050305030304" pitchFamily="18" charset="0"/>
              </a:rPr>
              <a:t>Any memory block can be stored in any cache block. </a:t>
            </a:r>
          </a:p>
          <a:p>
            <a:pPr>
              <a:buFont typeface="Arial" panose="020B0604020202020204" pitchFamily="34" charset="0"/>
              <a:buChar char="•"/>
            </a:pPr>
            <a:r>
              <a:rPr lang="en-US" sz="2400" dirty="0">
                <a:latin typeface="Book Antiqua" panose="02040602050305030304" pitchFamily="18" charset="0"/>
              </a:rPr>
              <a:t>Has the best performance, with only three misses:</a:t>
            </a:r>
            <a:endParaRPr lang="en-US" altLang="en-US" sz="2400" dirty="0">
              <a:latin typeface="Book Antiqua" panose="02040602050305030304" pitchFamily="18" charset="0"/>
            </a:endParaRPr>
          </a:p>
        </p:txBody>
      </p:sp>
      <p:graphicFrame>
        <p:nvGraphicFramePr>
          <p:cNvPr id="15" name="Group 63">
            <a:extLst>
              <a:ext uri="{FF2B5EF4-FFF2-40B4-BE49-F238E27FC236}">
                <a16:creationId xmlns:a16="http://schemas.microsoft.com/office/drawing/2014/main" id="{68BD58EA-AE66-467C-A282-87356AB75E74}"/>
              </a:ext>
            </a:extLst>
          </p:cNvPr>
          <p:cNvGraphicFramePr>
            <a:graphicFrameLocks noGrp="1"/>
          </p:cNvGraphicFramePr>
          <p:nvPr>
            <p:extLst>
              <p:ext uri="{D42A27DB-BD31-4B8C-83A1-F6EECF244321}">
                <p14:modId xmlns:p14="http://schemas.microsoft.com/office/powerpoint/2010/main" val="1583413917"/>
              </p:ext>
            </p:extLst>
          </p:nvPr>
        </p:nvGraphicFramePr>
        <p:xfrm>
          <a:off x="1168400" y="3683001"/>
          <a:ext cx="6985000" cy="1609724"/>
        </p:xfrm>
        <a:graphic>
          <a:graphicData uri="http://schemas.openxmlformats.org/drawingml/2006/table">
            <a:tbl>
              <a:tblPr/>
              <a:tblGrid>
                <a:gridCol w="996950">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996950">
                  <a:extLst>
                    <a:ext uri="{9D8B030D-6E8A-4147-A177-3AD203B41FA5}">
                      <a16:colId xmlns:a16="http://schemas.microsoft.com/office/drawing/2014/main" val="20002"/>
                    </a:ext>
                  </a:extLst>
                </a:gridCol>
                <a:gridCol w="996950">
                  <a:extLst>
                    <a:ext uri="{9D8B030D-6E8A-4147-A177-3AD203B41FA5}">
                      <a16:colId xmlns:a16="http://schemas.microsoft.com/office/drawing/2014/main" val="20003"/>
                    </a:ext>
                  </a:extLst>
                </a:gridCol>
                <a:gridCol w="998537">
                  <a:extLst>
                    <a:ext uri="{9D8B030D-6E8A-4147-A177-3AD203B41FA5}">
                      <a16:colId xmlns:a16="http://schemas.microsoft.com/office/drawing/2014/main" val="20004"/>
                    </a:ext>
                  </a:extLst>
                </a:gridCol>
                <a:gridCol w="998538">
                  <a:extLst>
                    <a:ext uri="{9D8B030D-6E8A-4147-A177-3AD203B41FA5}">
                      <a16:colId xmlns:a16="http://schemas.microsoft.com/office/drawing/2014/main" val="20005"/>
                    </a:ext>
                  </a:extLst>
                </a:gridCol>
                <a:gridCol w="996950">
                  <a:extLst>
                    <a:ext uri="{9D8B030D-6E8A-4147-A177-3AD203B41FA5}">
                      <a16:colId xmlns:a16="http://schemas.microsoft.com/office/drawing/2014/main" val="20006"/>
                    </a:ext>
                  </a:extLst>
                </a:gridCol>
              </a:tblGrid>
              <a:tr h="42680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Block address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Cache content after access</a:t>
                      </a:r>
                      <a:endParaRPr kumimoji="0" lang="en-AU" sz="1400" b="0" i="0" u="none" strike="noStrike" cap="none" normalizeH="0" baseline="0" dirty="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accent1"/>
                          </a:solidFill>
                          <a:effectLst/>
                          <a:latin typeface="Arial" charset="0"/>
                        </a:rPr>
                        <a:t>Mem[0]</a:t>
                      </a:r>
                      <a:endParaRPr kumimoji="0" lang="en-AU" sz="1400" b="1" i="0" u="none" strike="noStrike" cap="none" normalizeH="0" baseline="0">
                        <a:ln>
                          <a:noFill/>
                        </a:ln>
                        <a:solidFill>
                          <a:schemeClr val="accent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accent1"/>
                          </a:solidFill>
                          <a:effectLst/>
                          <a:latin typeface="Arial" charset="0"/>
                        </a:rPr>
                        <a:t>Mem[8]</a:t>
                      </a:r>
                      <a:endParaRPr kumimoji="0" lang="en-AU" sz="1400" b="1" i="0" u="none" strike="noStrike" cap="none" normalizeH="0" baseline="0">
                        <a:ln>
                          <a:noFill/>
                        </a:ln>
                        <a:solidFill>
                          <a:schemeClr val="accent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008000"/>
                          </a:solidFill>
                          <a:effectLst/>
                          <a:latin typeface="Arial" charset="0"/>
                        </a:rPr>
                        <a:t>Mem[0]</a:t>
                      </a:r>
                      <a:endParaRPr kumimoji="0" lang="en-AU" sz="1400" b="1" i="0" u="none" strike="noStrike" cap="none" normalizeH="0" baseline="0">
                        <a:ln>
                          <a:noFill/>
                        </a:ln>
                        <a:solidFill>
                          <a:srgbClr val="008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Mem[8]</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miss</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Mem[8]</a:t>
                      </a:r>
                      <a:endParaRPr kumimoji="0" lang="en-AU" sz="1400" b="1" i="0" u="none" strike="noStrike" cap="none" normalizeH="0" baseline="0">
                        <a:ln>
                          <a:noFill/>
                        </a:ln>
                        <a:solidFill>
                          <a:schemeClr val="hlink"/>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chemeClr val="accent1"/>
                          </a:solidFill>
                          <a:effectLst/>
                          <a:latin typeface="Arial" charset="0"/>
                        </a:rPr>
                        <a:t>Mem[6]</a:t>
                      </a:r>
                      <a:endParaRPr kumimoji="0" lang="en-AU" sz="1400" b="1" i="0" u="none" strike="noStrike" cap="none" normalizeH="0" baseline="0">
                        <a:ln>
                          <a:noFill/>
                        </a:ln>
                        <a:solidFill>
                          <a:schemeClr val="accent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3658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dirty="0">
                          <a:ln>
                            <a:noFill/>
                          </a:ln>
                          <a:solidFill>
                            <a:schemeClr val="tx1"/>
                          </a:solidFill>
                          <a:effectLst/>
                          <a:latin typeface="Arial" charset="0"/>
                        </a:rPr>
                        <a:t>8</a:t>
                      </a:r>
                      <a:endParaRPr kumimoji="0" lang="en-AU" sz="1400" b="0" i="0" u="none" strike="noStrike" cap="none" normalizeH="0" baseline="0" dirty="0">
                        <a:ln>
                          <a:noFill/>
                        </a:ln>
                        <a:solidFill>
                          <a:schemeClr val="tx1"/>
                        </a:solidFill>
                        <a:effectLst/>
                        <a:latin typeface="Arial" charset="0"/>
                      </a:endParaRPr>
                    </a:p>
                  </a:txBody>
                  <a:tcPr marL="90000" marR="9000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hit</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Mem[0]</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a:ln>
                            <a:noFill/>
                          </a:ln>
                          <a:solidFill>
                            <a:srgbClr val="008000"/>
                          </a:solidFill>
                          <a:effectLst/>
                          <a:latin typeface="Arial" charset="0"/>
                        </a:rPr>
                        <a:t>Mem[8]</a:t>
                      </a:r>
                      <a:endParaRPr kumimoji="0" lang="en-AU" sz="1400" b="1" i="0" u="none" strike="noStrike" cap="none" normalizeH="0" baseline="0">
                        <a:ln>
                          <a:noFill/>
                        </a:ln>
                        <a:solidFill>
                          <a:srgbClr val="008000"/>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0" i="0" u="none" strike="noStrike" cap="none" normalizeH="0" baseline="0">
                          <a:ln>
                            <a:noFill/>
                          </a:ln>
                          <a:solidFill>
                            <a:schemeClr val="tx1"/>
                          </a:solidFill>
                          <a:effectLst/>
                          <a:latin typeface="Arial" charset="0"/>
                        </a:rPr>
                        <a:t>Mem[6]</a:t>
                      </a:r>
                      <a:endParaRPr kumimoji="0" lang="en-AU" sz="1400" b="0" i="0" u="none" strike="noStrike" cap="none" normalizeH="0" baseline="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400" b="0" i="0" u="none" strike="noStrike" cap="none" normalizeH="0" baseline="0" dirty="0">
                        <a:ln>
                          <a:noFill/>
                        </a:ln>
                        <a:solidFill>
                          <a:schemeClr val="tx1"/>
                        </a:solidFill>
                        <a:effectLst/>
                        <a:latin typeface="Arial" charset="0"/>
                      </a:endParaRPr>
                    </a:p>
                  </a:txBody>
                  <a:tcPr marL="90000" marR="9000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80861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How Much Associativity</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55</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
        <p:nvSpPr>
          <p:cNvPr id="4" name="Content Placeholder 3">
            <a:extLst>
              <a:ext uri="{FF2B5EF4-FFF2-40B4-BE49-F238E27FC236}">
                <a16:creationId xmlns:a16="http://schemas.microsoft.com/office/drawing/2014/main" id="{7BB5F606-FD66-4747-B7ED-0C384FEB19D8}"/>
              </a:ext>
            </a:extLst>
          </p:cNvPr>
          <p:cNvSpPr>
            <a:spLocks noGrp="1"/>
          </p:cNvSpPr>
          <p:nvPr>
            <p:ph idx="1"/>
          </p:nvPr>
        </p:nvSpPr>
        <p:spPr>
          <a:xfrm>
            <a:off x="461962" y="1150883"/>
            <a:ext cx="10891838" cy="5026080"/>
          </a:xfrm>
        </p:spPr>
        <p:txBody>
          <a:bodyPr/>
          <a:lstStyle/>
          <a:p>
            <a:pPr eaLnBrk="1" hangingPunct="1"/>
            <a:r>
              <a:rPr lang="en-US" altLang="en-US" dirty="0">
                <a:latin typeface="Book Antiqua" panose="02040602050305030304" pitchFamily="18" charset="0"/>
              </a:rPr>
              <a:t>Increased associativity decreases miss rate</a:t>
            </a:r>
          </a:p>
          <a:p>
            <a:pPr lvl="1" eaLnBrk="1" hangingPunct="1"/>
            <a:r>
              <a:rPr lang="en-US" altLang="en-US" dirty="0">
                <a:latin typeface="Book Antiqua" panose="02040602050305030304" pitchFamily="18" charset="0"/>
              </a:rPr>
              <a:t>But with diminishing returns</a:t>
            </a:r>
          </a:p>
          <a:p>
            <a:pPr eaLnBrk="1" hangingPunct="1"/>
            <a:r>
              <a:rPr lang="en-US" altLang="en-US" dirty="0">
                <a:latin typeface="Book Antiqua" panose="02040602050305030304" pitchFamily="18" charset="0"/>
              </a:rPr>
              <a:t>Simulation of a system with 64KB D-cache, 16-word blocks, SPEC2000</a:t>
            </a:r>
          </a:p>
          <a:p>
            <a:pPr lvl="1" eaLnBrk="1" hangingPunct="1"/>
            <a:r>
              <a:rPr lang="en-US" altLang="en-US" dirty="0">
                <a:latin typeface="Book Antiqua" panose="02040602050305030304" pitchFamily="18" charset="0"/>
              </a:rPr>
              <a:t>1-way: 10.3%</a:t>
            </a:r>
          </a:p>
          <a:p>
            <a:pPr lvl="1" eaLnBrk="1" hangingPunct="1"/>
            <a:r>
              <a:rPr lang="en-US" altLang="en-US" dirty="0">
                <a:latin typeface="Book Antiqua" panose="02040602050305030304" pitchFamily="18" charset="0"/>
              </a:rPr>
              <a:t>2-way: 8.6%</a:t>
            </a:r>
          </a:p>
          <a:p>
            <a:pPr lvl="1" eaLnBrk="1" hangingPunct="1"/>
            <a:r>
              <a:rPr lang="en-US" altLang="en-US" dirty="0">
                <a:latin typeface="Book Antiqua" panose="02040602050305030304" pitchFamily="18" charset="0"/>
              </a:rPr>
              <a:t>4-way: 8.3%</a:t>
            </a:r>
          </a:p>
          <a:p>
            <a:pPr lvl="1" eaLnBrk="1" hangingPunct="1"/>
            <a:r>
              <a:rPr lang="en-US" altLang="en-US" dirty="0">
                <a:latin typeface="Book Antiqua" panose="02040602050305030304" pitchFamily="18" charset="0"/>
              </a:rPr>
              <a:t>8-way: 8.1%</a:t>
            </a:r>
            <a:endParaRPr lang="en-AU" altLang="en-US" dirty="0">
              <a:latin typeface="Book Antiqua" panose="02040602050305030304" pitchFamily="18" charset="0"/>
            </a:endParaRPr>
          </a:p>
          <a:p>
            <a:endParaRPr lang="en-CA" dirty="0">
              <a:latin typeface="Book Antiqua" panose="02040602050305030304" pitchFamily="18" charset="0"/>
            </a:endParaRPr>
          </a:p>
        </p:txBody>
      </p:sp>
    </p:spTree>
    <p:extLst>
      <p:ext uri="{BB962C8B-B14F-4D97-AF65-F5344CB8AC3E}">
        <p14:creationId xmlns:p14="http://schemas.microsoft.com/office/powerpoint/2010/main" val="26668385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Set Associative Cache Organization</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56</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8" name="Picture 4" descr="f05-17-P374493">
            <a:extLst>
              <a:ext uri="{FF2B5EF4-FFF2-40B4-BE49-F238E27FC236}">
                <a16:creationId xmlns:a16="http://schemas.microsoft.com/office/drawing/2014/main" id="{A38B10A8-83CC-4A62-A2AB-9E049BE4C1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2" y="1138265"/>
            <a:ext cx="6061075"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89726E9B-A735-403F-B16A-6F82723A365A}"/>
              </a:ext>
            </a:extLst>
          </p:cNvPr>
          <p:cNvSpPr txBox="1"/>
          <p:nvPr/>
        </p:nvSpPr>
        <p:spPr>
          <a:xfrm>
            <a:off x="6762749" y="1238161"/>
            <a:ext cx="5048251" cy="1200329"/>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Book Antiqua" panose="02040602050305030304" pitchFamily="18" charset="0"/>
              </a:rPr>
              <a:t>The </a:t>
            </a:r>
            <a:r>
              <a:rPr lang="en-US" sz="1800" b="0" i="0" u="none" strike="noStrike" baseline="0" dirty="0">
                <a:solidFill>
                  <a:srgbClr val="0070C0"/>
                </a:solidFill>
                <a:latin typeface="Book Antiqua" panose="02040602050305030304" pitchFamily="18" charset="0"/>
              </a:rPr>
              <a:t>index</a:t>
            </a:r>
            <a:r>
              <a:rPr lang="en-US" sz="1800" b="0" i="0" u="none" strike="noStrike" baseline="0" dirty="0">
                <a:latin typeface="Book Antiqua" panose="02040602050305030304" pitchFamily="18" charset="0"/>
              </a:rPr>
              <a:t> value is used to select the set containing the address of interest.</a:t>
            </a:r>
          </a:p>
          <a:p>
            <a:pPr marL="285750" indent="-285750" algn="l">
              <a:buFont typeface="Arial" panose="020B0604020202020204" pitchFamily="34" charset="0"/>
              <a:buChar char="•"/>
            </a:pPr>
            <a:r>
              <a:rPr lang="en-US" dirty="0">
                <a:latin typeface="Book Antiqua" panose="02040602050305030304" pitchFamily="18" charset="0"/>
              </a:rPr>
              <a:t>T</a:t>
            </a:r>
            <a:r>
              <a:rPr lang="en-US" sz="1800" b="0" i="0" u="none" strike="noStrike" baseline="0" dirty="0">
                <a:latin typeface="Book Antiqua" panose="02040602050305030304" pitchFamily="18" charset="0"/>
              </a:rPr>
              <a:t>he </a:t>
            </a:r>
            <a:r>
              <a:rPr lang="en-US" sz="1800" b="0" i="0" u="none" strike="noStrike" baseline="0" dirty="0">
                <a:solidFill>
                  <a:srgbClr val="0070C0"/>
                </a:solidFill>
                <a:latin typeface="Book Antiqua" panose="02040602050305030304" pitchFamily="18" charset="0"/>
              </a:rPr>
              <a:t>tags</a:t>
            </a:r>
            <a:r>
              <a:rPr lang="en-US" sz="1800" b="0" i="0" u="none" strike="noStrike" baseline="0" dirty="0">
                <a:latin typeface="Book Antiqua" panose="02040602050305030304" pitchFamily="18" charset="0"/>
              </a:rPr>
              <a:t> of all the blocks in the set </a:t>
            </a:r>
            <a:r>
              <a:rPr lang="en-CA" sz="1800" b="0" i="0" u="none" strike="noStrike" baseline="0" dirty="0">
                <a:latin typeface="Book Antiqua" panose="02040602050305030304" pitchFamily="18" charset="0"/>
              </a:rPr>
              <a:t>must be searched.</a:t>
            </a:r>
          </a:p>
        </p:txBody>
      </p:sp>
    </p:spTree>
    <p:extLst>
      <p:ext uri="{BB962C8B-B14F-4D97-AF65-F5344CB8AC3E}">
        <p14:creationId xmlns:p14="http://schemas.microsoft.com/office/powerpoint/2010/main" val="37876233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Fully-Associative Cache Organization</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57</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
        <p:nvSpPr>
          <p:cNvPr id="7" name="TextBox 6">
            <a:extLst>
              <a:ext uri="{FF2B5EF4-FFF2-40B4-BE49-F238E27FC236}">
                <a16:creationId xmlns:a16="http://schemas.microsoft.com/office/drawing/2014/main" id="{89726E9B-A735-403F-B16A-6F82723A365A}"/>
              </a:ext>
            </a:extLst>
          </p:cNvPr>
          <p:cNvSpPr txBox="1"/>
          <p:nvPr/>
        </p:nvSpPr>
        <p:spPr>
          <a:xfrm>
            <a:off x="7143749" y="1314360"/>
            <a:ext cx="4762501" cy="2862322"/>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MinionPro-Regular"/>
              </a:rPr>
              <a:t>In a </a:t>
            </a:r>
            <a:r>
              <a:rPr lang="en-US" sz="1800" b="0" i="0" u="none" strike="noStrike" baseline="0" dirty="0">
                <a:solidFill>
                  <a:srgbClr val="0070C0"/>
                </a:solidFill>
                <a:latin typeface="MinionPro-Regular"/>
              </a:rPr>
              <a:t>fully</a:t>
            </a:r>
            <a:r>
              <a:rPr lang="en-US" sz="1800" b="0" i="0" u="none" strike="noStrike" baseline="0" dirty="0">
                <a:latin typeface="MinionPro-Regular"/>
              </a:rPr>
              <a:t> associative cache, there is effectively only </a:t>
            </a:r>
            <a:r>
              <a:rPr lang="en-US" sz="1800" b="0" i="0" u="none" strike="noStrike" baseline="0" dirty="0">
                <a:solidFill>
                  <a:srgbClr val="0070C0"/>
                </a:solidFill>
                <a:latin typeface="MinionPro-Regular"/>
              </a:rPr>
              <a:t>one set</a:t>
            </a:r>
            <a:r>
              <a:rPr lang="en-US" sz="1800" b="0" i="0" u="none" strike="noStrike" baseline="0" dirty="0">
                <a:latin typeface="MinionPro-Regular"/>
              </a:rPr>
              <a:t>, and all the blocks must be checked in parallel.</a:t>
            </a:r>
          </a:p>
          <a:p>
            <a:pPr marL="285750" indent="-285750" algn="l">
              <a:buFont typeface="Arial" panose="020B0604020202020204" pitchFamily="34" charset="0"/>
              <a:buChar char="•"/>
            </a:pPr>
            <a:r>
              <a:rPr lang="en-US" sz="1800" b="0" i="0" u="none" strike="noStrike" baseline="0" dirty="0">
                <a:latin typeface="MinionPro-Regular"/>
              </a:rPr>
              <a:t> Thus, there is </a:t>
            </a:r>
            <a:r>
              <a:rPr lang="en-US" sz="1800" b="0" i="0" u="none" strike="noStrike" baseline="0" dirty="0">
                <a:solidFill>
                  <a:srgbClr val="0070C0"/>
                </a:solidFill>
                <a:latin typeface="MinionPro-Regular"/>
              </a:rPr>
              <a:t>no index</a:t>
            </a:r>
            <a:r>
              <a:rPr lang="en-US" sz="1800" b="0" i="0" u="none" strike="noStrike" baseline="0" dirty="0">
                <a:latin typeface="MinionPro-Regular"/>
              </a:rPr>
              <a:t>, and the entire address, excluding the block offset, is compared against the tag of </a:t>
            </a:r>
            <a:r>
              <a:rPr lang="en-CA" sz="1800" b="0" i="0" u="none" strike="noStrike" baseline="0" dirty="0">
                <a:latin typeface="MinionPro-Regular"/>
              </a:rPr>
              <a:t>every block</a:t>
            </a:r>
          </a:p>
          <a:p>
            <a:pPr marL="285750" indent="-285750" algn="l">
              <a:buFont typeface="Arial" panose="020B0604020202020204" pitchFamily="34" charset="0"/>
              <a:buChar char="•"/>
            </a:pPr>
            <a:r>
              <a:rPr lang="en-US" dirty="0">
                <a:latin typeface="MinionPro-Regular"/>
              </a:rPr>
              <a:t>In a </a:t>
            </a:r>
            <a:r>
              <a:rPr lang="en-US" dirty="0">
                <a:solidFill>
                  <a:srgbClr val="0070C0"/>
                </a:solidFill>
                <a:latin typeface="MinionPro-Regular"/>
              </a:rPr>
              <a:t>direct-mapped</a:t>
            </a:r>
            <a:r>
              <a:rPr lang="en-US" dirty="0">
                <a:latin typeface="MinionPro-Regular"/>
              </a:rPr>
              <a:t> cache, only a single comparator is needed, because the entry can be in only one block, and we access the cache simply by indexing.</a:t>
            </a:r>
            <a:endParaRPr lang="en-CA" dirty="0">
              <a:latin typeface="MinionPro-Regular"/>
            </a:endParaRPr>
          </a:p>
        </p:txBody>
      </p:sp>
      <p:pic>
        <p:nvPicPr>
          <p:cNvPr id="3" name="Picture 2" descr="Diagram&#10;&#10;Description automatically generated">
            <a:extLst>
              <a:ext uri="{FF2B5EF4-FFF2-40B4-BE49-F238E27FC236}">
                <a16:creationId xmlns:a16="http://schemas.microsoft.com/office/drawing/2014/main" id="{4CE5B752-5B45-41A7-B278-7B8403769A4C}"/>
              </a:ext>
            </a:extLst>
          </p:cNvPr>
          <p:cNvPicPr>
            <a:picLocks noChangeAspect="1"/>
          </p:cNvPicPr>
          <p:nvPr/>
        </p:nvPicPr>
        <p:blipFill rotWithShape="1">
          <a:blip r:embed="rId2">
            <a:extLst>
              <a:ext uri="{28A0092B-C50C-407E-A947-70E740481C1C}">
                <a14:useLocalDpi xmlns:a14="http://schemas.microsoft.com/office/drawing/2010/main" val="0"/>
              </a:ext>
            </a:extLst>
          </a:blip>
          <a:srcRect t="10840" b="7301"/>
          <a:stretch/>
        </p:blipFill>
        <p:spPr>
          <a:xfrm>
            <a:off x="448862" y="1209585"/>
            <a:ext cx="6694887" cy="4114800"/>
          </a:xfrm>
          <a:prstGeom prst="rect">
            <a:avLst/>
          </a:prstGeom>
        </p:spPr>
      </p:pic>
    </p:spTree>
    <p:extLst>
      <p:ext uri="{BB962C8B-B14F-4D97-AF65-F5344CB8AC3E}">
        <p14:creationId xmlns:p14="http://schemas.microsoft.com/office/powerpoint/2010/main" val="24934220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Replacement Policy</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58</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
        <p:nvSpPr>
          <p:cNvPr id="4" name="Content Placeholder 3">
            <a:extLst>
              <a:ext uri="{FF2B5EF4-FFF2-40B4-BE49-F238E27FC236}">
                <a16:creationId xmlns:a16="http://schemas.microsoft.com/office/drawing/2014/main" id="{7BB5F606-FD66-4747-B7ED-0C384FEB19D8}"/>
              </a:ext>
            </a:extLst>
          </p:cNvPr>
          <p:cNvSpPr>
            <a:spLocks noGrp="1"/>
          </p:cNvSpPr>
          <p:nvPr>
            <p:ph idx="1"/>
          </p:nvPr>
        </p:nvSpPr>
        <p:spPr>
          <a:xfrm>
            <a:off x="461962" y="1150883"/>
            <a:ext cx="11349038" cy="5026080"/>
          </a:xfrm>
        </p:spPr>
        <p:txBody>
          <a:bodyPr/>
          <a:lstStyle/>
          <a:p>
            <a:pPr eaLnBrk="1" hangingPunct="1">
              <a:lnSpc>
                <a:spcPct val="80000"/>
              </a:lnSpc>
            </a:pPr>
            <a:r>
              <a:rPr lang="en-US" altLang="en-US" dirty="0">
                <a:solidFill>
                  <a:srgbClr val="0070C0"/>
                </a:solidFill>
                <a:latin typeface="Book Antiqua" panose="02040602050305030304" pitchFamily="18" charset="0"/>
              </a:rPr>
              <a:t>Direct mapped</a:t>
            </a:r>
            <a:r>
              <a:rPr lang="en-US" altLang="en-US" dirty="0">
                <a:latin typeface="Book Antiqua" panose="02040602050305030304" pitchFamily="18" charset="0"/>
              </a:rPr>
              <a:t>: no choice</a:t>
            </a:r>
          </a:p>
          <a:p>
            <a:pPr eaLnBrk="1" hangingPunct="1">
              <a:lnSpc>
                <a:spcPct val="80000"/>
              </a:lnSpc>
            </a:pPr>
            <a:r>
              <a:rPr lang="en-US" altLang="en-US" dirty="0">
                <a:latin typeface="Book Antiqua" panose="02040602050305030304" pitchFamily="18" charset="0"/>
              </a:rPr>
              <a:t>Set associative</a:t>
            </a:r>
          </a:p>
          <a:p>
            <a:pPr lvl="1" eaLnBrk="1" hangingPunct="1">
              <a:lnSpc>
                <a:spcPct val="80000"/>
              </a:lnSpc>
            </a:pPr>
            <a:r>
              <a:rPr lang="en-US" altLang="en-US" dirty="0">
                <a:latin typeface="Book Antiqua" panose="02040602050305030304" pitchFamily="18" charset="0"/>
              </a:rPr>
              <a:t>Prefer non-valid entry, if there is one</a:t>
            </a:r>
          </a:p>
          <a:p>
            <a:pPr lvl="1" eaLnBrk="1" hangingPunct="1">
              <a:lnSpc>
                <a:spcPct val="80000"/>
              </a:lnSpc>
            </a:pPr>
            <a:r>
              <a:rPr lang="en-US" altLang="en-US" dirty="0">
                <a:latin typeface="Book Antiqua" panose="02040602050305030304" pitchFamily="18" charset="0"/>
              </a:rPr>
              <a:t>Otherwise, choose among entries in the set</a:t>
            </a:r>
          </a:p>
          <a:p>
            <a:pPr eaLnBrk="1" hangingPunct="1">
              <a:lnSpc>
                <a:spcPct val="80000"/>
              </a:lnSpc>
            </a:pPr>
            <a:r>
              <a:rPr lang="en-US" altLang="en-US" dirty="0">
                <a:latin typeface="Book Antiqua" panose="02040602050305030304" pitchFamily="18" charset="0"/>
              </a:rPr>
              <a:t>Least-recently used (</a:t>
            </a:r>
            <a:r>
              <a:rPr lang="en-US" altLang="en-US" dirty="0">
                <a:solidFill>
                  <a:srgbClr val="0070C0"/>
                </a:solidFill>
                <a:latin typeface="Book Antiqua" panose="02040602050305030304" pitchFamily="18" charset="0"/>
              </a:rPr>
              <a:t>LRU</a:t>
            </a:r>
            <a:r>
              <a:rPr lang="en-US" altLang="en-US" dirty="0">
                <a:latin typeface="Book Antiqua" panose="02040602050305030304" pitchFamily="18" charset="0"/>
              </a:rPr>
              <a:t>)</a:t>
            </a:r>
          </a:p>
          <a:p>
            <a:pPr lvl="1" eaLnBrk="1" hangingPunct="1">
              <a:lnSpc>
                <a:spcPct val="80000"/>
              </a:lnSpc>
            </a:pPr>
            <a:r>
              <a:rPr lang="en-US" altLang="en-US" dirty="0">
                <a:latin typeface="Book Antiqua" panose="02040602050305030304" pitchFamily="18" charset="0"/>
              </a:rPr>
              <a:t>Choose the one unused for the longest time</a:t>
            </a:r>
          </a:p>
          <a:p>
            <a:pPr lvl="2" eaLnBrk="1" hangingPunct="1">
              <a:lnSpc>
                <a:spcPct val="80000"/>
              </a:lnSpc>
            </a:pPr>
            <a:r>
              <a:rPr lang="en-US" altLang="en-US" dirty="0">
                <a:latin typeface="Book Antiqua" panose="02040602050305030304" pitchFamily="18" charset="0"/>
              </a:rPr>
              <a:t>Simple for 2-way, manageable for 4-way, too hard beyond that</a:t>
            </a:r>
          </a:p>
          <a:p>
            <a:pPr eaLnBrk="1" hangingPunct="1">
              <a:lnSpc>
                <a:spcPct val="80000"/>
              </a:lnSpc>
            </a:pPr>
            <a:r>
              <a:rPr lang="en-US" altLang="en-US" dirty="0">
                <a:solidFill>
                  <a:srgbClr val="0070C0"/>
                </a:solidFill>
                <a:latin typeface="Book Antiqua" panose="02040602050305030304" pitchFamily="18" charset="0"/>
              </a:rPr>
              <a:t>Random</a:t>
            </a:r>
          </a:p>
          <a:p>
            <a:pPr lvl="1" eaLnBrk="1" hangingPunct="1">
              <a:lnSpc>
                <a:spcPct val="80000"/>
              </a:lnSpc>
            </a:pPr>
            <a:r>
              <a:rPr lang="en-US" altLang="en-US" dirty="0">
                <a:latin typeface="Book Antiqua" panose="02040602050305030304" pitchFamily="18" charset="0"/>
              </a:rPr>
              <a:t>Gives approximately the same performance as LRU for high associativity</a:t>
            </a:r>
          </a:p>
          <a:p>
            <a:pPr algn="l"/>
            <a:r>
              <a:rPr lang="en-US" altLang="en-US" dirty="0">
                <a:latin typeface="Book Antiqua" panose="02040602050305030304" pitchFamily="18" charset="0"/>
              </a:rPr>
              <a:t>Fully Associative</a:t>
            </a:r>
            <a:r>
              <a:rPr lang="en-US" altLang="en-US" sz="2400" dirty="0">
                <a:latin typeface="Book Antiqua" panose="02040602050305030304" pitchFamily="18" charset="0"/>
              </a:rPr>
              <a:t>: </a:t>
            </a:r>
            <a:r>
              <a:rPr lang="en-CA" sz="2400" dirty="0">
                <a:latin typeface="Book Antiqua" panose="02040602050305030304" pitchFamily="18" charset="0"/>
              </a:rPr>
              <a:t>all blocks are candidates for replacement</a:t>
            </a:r>
            <a:endParaRPr lang="en-AU" altLang="en-US" sz="2400" dirty="0">
              <a:latin typeface="Book Antiqua" panose="02040602050305030304" pitchFamily="18" charset="0"/>
            </a:endParaRPr>
          </a:p>
        </p:txBody>
      </p:sp>
    </p:spTree>
    <p:extLst>
      <p:ext uri="{BB962C8B-B14F-4D97-AF65-F5344CB8AC3E}">
        <p14:creationId xmlns:p14="http://schemas.microsoft.com/office/powerpoint/2010/main" val="3987406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Size of Tags versus Set Associativity</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59</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6" name="Picture 5">
            <a:extLst>
              <a:ext uri="{FF2B5EF4-FFF2-40B4-BE49-F238E27FC236}">
                <a16:creationId xmlns:a16="http://schemas.microsoft.com/office/drawing/2014/main" id="{A8A9673F-11C9-45E0-BE67-1413C48CD4D1}"/>
              </a:ext>
            </a:extLst>
          </p:cNvPr>
          <p:cNvPicPr>
            <a:picLocks noChangeAspect="1"/>
          </p:cNvPicPr>
          <p:nvPr/>
        </p:nvPicPr>
        <p:blipFill>
          <a:blip r:embed="rId2">
            <a:lum bright="-20000" contrast="40000"/>
          </a:blip>
          <a:stretch>
            <a:fillRect/>
          </a:stretch>
        </p:blipFill>
        <p:spPr>
          <a:xfrm>
            <a:off x="266143" y="1077214"/>
            <a:ext cx="8895039" cy="4937760"/>
          </a:xfrm>
          <a:prstGeom prst="rect">
            <a:avLst/>
          </a:prstGeom>
        </p:spPr>
      </p:pic>
      <p:sp>
        <p:nvSpPr>
          <p:cNvPr id="7" name="TextBox 6">
            <a:extLst>
              <a:ext uri="{FF2B5EF4-FFF2-40B4-BE49-F238E27FC236}">
                <a16:creationId xmlns:a16="http://schemas.microsoft.com/office/drawing/2014/main" id="{DA1BF4AC-5AD5-4047-A708-B21F258D417C}"/>
              </a:ext>
            </a:extLst>
          </p:cNvPr>
          <p:cNvSpPr txBox="1"/>
          <p:nvPr/>
        </p:nvSpPr>
        <p:spPr>
          <a:xfrm>
            <a:off x="9034476" y="1303456"/>
            <a:ext cx="3082895" cy="369332"/>
          </a:xfrm>
          <a:prstGeom prst="rect">
            <a:avLst/>
          </a:prstGeom>
          <a:noFill/>
        </p:spPr>
        <p:txBody>
          <a:bodyPr wrap="none" rtlCol="0">
            <a:spAutoFit/>
          </a:bodyPr>
          <a:lstStyle/>
          <a:p>
            <a:r>
              <a:rPr lang="en-US" dirty="0">
                <a:latin typeface="Book Antiqua" panose="02040602050305030304" pitchFamily="18" charset="0"/>
              </a:rPr>
              <a:t>Block size= 4 Word=16Bytes</a:t>
            </a:r>
            <a:endParaRPr lang="en-CA" dirty="0">
              <a:latin typeface="Book Antiqua" panose="02040602050305030304" pitchFamily="18" charset="0"/>
            </a:endParaRPr>
          </a:p>
        </p:txBody>
      </p:sp>
      <p:sp>
        <p:nvSpPr>
          <p:cNvPr id="11" name="TextBox 10">
            <a:extLst>
              <a:ext uri="{FF2B5EF4-FFF2-40B4-BE49-F238E27FC236}">
                <a16:creationId xmlns:a16="http://schemas.microsoft.com/office/drawing/2014/main" id="{8146F03A-D9FE-4766-978A-6E28E37DFFBD}"/>
              </a:ext>
            </a:extLst>
          </p:cNvPr>
          <p:cNvSpPr txBox="1"/>
          <p:nvPr/>
        </p:nvSpPr>
        <p:spPr>
          <a:xfrm>
            <a:off x="9090251" y="876557"/>
            <a:ext cx="2409634" cy="369332"/>
          </a:xfrm>
          <a:prstGeom prst="rect">
            <a:avLst/>
          </a:prstGeom>
          <a:noFill/>
        </p:spPr>
        <p:txBody>
          <a:bodyPr wrap="none" rtlCol="0">
            <a:spAutoFit/>
          </a:bodyPr>
          <a:lstStyle/>
          <a:p>
            <a:r>
              <a:rPr lang="en-US" dirty="0">
                <a:latin typeface="Book Antiqua" panose="02040602050305030304" pitchFamily="18" charset="0"/>
              </a:rPr>
              <a:t>Cache size = 4K block</a:t>
            </a:r>
            <a:endParaRPr lang="en-CA" dirty="0">
              <a:latin typeface="Book Antiqua" panose="02040602050305030304" pitchFamily="18" charset="0"/>
            </a:endParaRPr>
          </a:p>
        </p:txBody>
      </p:sp>
      <p:sp>
        <p:nvSpPr>
          <p:cNvPr id="14" name="TextBox 13">
            <a:extLst>
              <a:ext uri="{FF2B5EF4-FFF2-40B4-BE49-F238E27FC236}">
                <a16:creationId xmlns:a16="http://schemas.microsoft.com/office/drawing/2014/main" id="{564FFBC9-B6AF-4A26-969A-216FF24AA5D7}"/>
              </a:ext>
            </a:extLst>
          </p:cNvPr>
          <p:cNvSpPr txBox="1"/>
          <p:nvPr/>
        </p:nvSpPr>
        <p:spPr>
          <a:xfrm>
            <a:off x="9125717" y="1770621"/>
            <a:ext cx="1867819" cy="923330"/>
          </a:xfrm>
          <a:prstGeom prst="rect">
            <a:avLst/>
          </a:prstGeom>
          <a:noFill/>
        </p:spPr>
        <p:txBody>
          <a:bodyPr wrap="none" rtlCol="0">
            <a:spAutoFit/>
          </a:bodyPr>
          <a:lstStyle/>
          <a:p>
            <a:r>
              <a:rPr lang="en-US" dirty="0">
                <a:latin typeface="Book Antiqua" panose="02040602050305030304" pitchFamily="18" charset="0"/>
              </a:rPr>
              <a:t>Direct Mapping:</a:t>
            </a:r>
          </a:p>
          <a:p>
            <a:r>
              <a:rPr lang="en-US" dirty="0">
                <a:latin typeface="Book Antiqua" panose="02040602050305030304" pitchFamily="18" charset="0"/>
              </a:rPr>
              <a:t>#Sets = # Blocks</a:t>
            </a:r>
          </a:p>
          <a:p>
            <a:r>
              <a:rPr lang="en-US" dirty="0">
                <a:latin typeface="Book Antiqua" panose="02040602050305030304" pitchFamily="18" charset="0"/>
              </a:rPr>
              <a:t>#Sets = 4K</a:t>
            </a:r>
            <a:endParaRPr lang="en-CA" dirty="0">
              <a:latin typeface="Book Antiqua" panose="02040602050305030304" pitchFamily="18" charset="0"/>
            </a:endParaRPr>
          </a:p>
        </p:txBody>
      </p:sp>
      <p:sp>
        <p:nvSpPr>
          <p:cNvPr id="15" name="TextBox 14">
            <a:extLst>
              <a:ext uri="{FF2B5EF4-FFF2-40B4-BE49-F238E27FC236}">
                <a16:creationId xmlns:a16="http://schemas.microsoft.com/office/drawing/2014/main" id="{2BC17FDA-F3C2-40F0-9E65-184696020F5C}"/>
              </a:ext>
            </a:extLst>
          </p:cNvPr>
          <p:cNvSpPr txBox="1"/>
          <p:nvPr/>
        </p:nvSpPr>
        <p:spPr>
          <a:xfrm>
            <a:off x="9161182" y="2881696"/>
            <a:ext cx="2444900" cy="646331"/>
          </a:xfrm>
          <a:prstGeom prst="rect">
            <a:avLst/>
          </a:prstGeom>
          <a:noFill/>
        </p:spPr>
        <p:txBody>
          <a:bodyPr wrap="none" rtlCol="0">
            <a:spAutoFit/>
          </a:bodyPr>
          <a:lstStyle/>
          <a:p>
            <a:r>
              <a:rPr lang="en-US" dirty="0">
                <a:latin typeface="Book Antiqua" panose="02040602050305030304" pitchFamily="18" charset="0"/>
              </a:rPr>
              <a:t>2-Way Set Associative</a:t>
            </a:r>
          </a:p>
          <a:p>
            <a:r>
              <a:rPr lang="en-US" dirty="0">
                <a:latin typeface="Book Antiqua" panose="02040602050305030304" pitchFamily="18" charset="0"/>
              </a:rPr>
              <a:t>#Sets = 2K</a:t>
            </a:r>
            <a:endParaRPr lang="en-CA" dirty="0">
              <a:latin typeface="Book Antiqua" panose="02040602050305030304" pitchFamily="18" charset="0"/>
            </a:endParaRPr>
          </a:p>
        </p:txBody>
      </p:sp>
      <p:sp>
        <p:nvSpPr>
          <p:cNvPr id="16" name="TextBox 15">
            <a:extLst>
              <a:ext uri="{FF2B5EF4-FFF2-40B4-BE49-F238E27FC236}">
                <a16:creationId xmlns:a16="http://schemas.microsoft.com/office/drawing/2014/main" id="{95EEC578-C0C5-4553-833C-B058A4129E98}"/>
              </a:ext>
            </a:extLst>
          </p:cNvPr>
          <p:cNvSpPr txBox="1"/>
          <p:nvPr/>
        </p:nvSpPr>
        <p:spPr>
          <a:xfrm>
            <a:off x="9161182" y="3715772"/>
            <a:ext cx="2444900" cy="646331"/>
          </a:xfrm>
          <a:prstGeom prst="rect">
            <a:avLst/>
          </a:prstGeom>
          <a:noFill/>
        </p:spPr>
        <p:txBody>
          <a:bodyPr wrap="none" rtlCol="0">
            <a:spAutoFit/>
          </a:bodyPr>
          <a:lstStyle/>
          <a:p>
            <a:r>
              <a:rPr lang="en-US" dirty="0">
                <a:latin typeface="Book Antiqua" panose="02040602050305030304" pitchFamily="18" charset="0"/>
              </a:rPr>
              <a:t>4-Way Set Associative</a:t>
            </a:r>
          </a:p>
          <a:p>
            <a:r>
              <a:rPr lang="en-US" dirty="0">
                <a:latin typeface="Book Antiqua" panose="02040602050305030304" pitchFamily="18" charset="0"/>
              </a:rPr>
              <a:t>#Sets = 1K</a:t>
            </a:r>
            <a:endParaRPr lang="en-CA" dirty="0">
              <a:latin typeface="Book Antiqua" panose="02040602050305030304" pitchFamily="18" charset="0"/>
            </a:endParaRPr>
          </a:p>
        </p:txBody>
      </p:sp>
      <p:sp>
        <p:nvSpPr>
          <p:cNvPr id="17" name="TextBox 16">
            <a:extLst>
              <a:ext uri="{FF2B5EF4-FFF2-40B4-BE49-F238E27FC236}">
                <a16:creationId xmlns:a16="http://schemas.microsoft.com/office/drawing/2014/main" id="{01E0379D-4A8B-4637-85F3-448EC763F408}"/>
              </a:ext>
            </a:extLst>
          </p:cNvPr>
          <p:cNvSpPr txBox="1"/>
          <p:nvPr/>
        </p:nvSpPr>
        <p:spPr>
          <a:xfrm>
            <a:off x="9171835" y="4875943"/>
            <a:ext cx="1943161" cy="646331"/>
          </a:xfrm>
          <a:prstGeom prst="rect">
            <a:avLst/>
          </a:prstGeom>
          <a:noFill/>
        </p:spPr>
        <p:txBody>
          <a:bodyPr wrap="none" rtlCol="0">
            <a:spAutoFit/>
          </a:bodyPr>
          <a:lstStyle/>
          <a:p>
            <a:r>
              <a:rPr lang="en-US" dirty="0">
                <a:latin typeface="Book Antiqua" panose="02040602050305030304" pitchFamily="18" charset="0"/>
              </a:rPr>
              <a:t>Fully Associative</a:t>
            </a:r>
          </a:p>
          <a:p>
            <a:r>
              <a:rPr lang="en-US" dirty="0">
                <a:latin typeface="Book Antiqua" panose="02040602050305030304" pitchFamily="18" charset="0"/>
              </a:rPr>
              <a:t>#Sets = 1</a:t>
            </a:r>
            <a:endParaRPr lang="en-CA" dirty="0">
              <a:latin typeface="Book Antiqua" panose="02040602050305030304" pitchFamily="18" charset="0"/>
            </a:endParaRPr>
          </a:p>
        </p:txBody>
      </p:sp>
    </p:spTree>
    <p:extLst>
      <p:ext uri="{BB962C8B-B14F-4D97-AF65-F5344CB8AC3E}">
        <p14:creationId xmlns:p14="http://schemas.microsoft.com/office/powerpoint/2010/main" val="298560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0"/>
            <a:ext cx="11379654" cy="5048250"/>
          </a:xfrm>
        </p:spPr>
        <p:txBody>
          <a:bodyPr>
            <a:normAutofit/>
          </a:bodyPr>
          <a:lstStyle/>
          <a:p>
            <a:pPr marL="457200" indent="-457200" eaLnBrk="1" hangingPunct="1">
              <a:buFont typeface="+mj-lt"/>
              <a:buAutoNum type="arabicPeriod"/>
            </a:pPr>
            <a:r>
              <a:rPr lang="en-US" altLang="en-US" sz="2400" dirty="0">
                <a:latin typeface="Book Antiqua" panose="02040602050305030304" pitchFamily="18" charset="0"/>
              </a:rPr>
              <a:t>Main memory/ Dynamic RAM (</a:t>
            </a:r>
            <a:r>
              <a:rPr lang="en-US" altLang="en-US" sz="2400" dirty="0">
                <a:solidFill>
                  <a:srgbClr val="0070C0"/>
                </a:solidFill>
                <a:latin typeface="Book Antiqua" panose="02040602050305030304" pitchFamily="18" charset="0"/>
              </a:rPr>
              <a:t>DRAM</a:t>
            </a:r>
            <a:r>
              <a:rPr lang="en-US" altLang="en-US" sz="2400" dirty="0">
                <a:latin typeface="Book Antiqua" panose="02040602050305030304" pitchFamily="18" charset="0"/>
              </a:rPr>
              <a:t>)</a:t>
            </a:r>
          </a:p>
          <a:p>
            <a:pPr marL="457200" indent="-457200" eaLnBrk="1" hangingPunct="1">
              <a:buFont typeface="+mj-lt"/>
              <a:buAutoNum type="arabicPeriod"/>
            </a:pPr>
            <a:r>
              <a:rPr lang="en-US" altLang="en-US" sz="2400" dirty="0">
                <a:latin typeface="Book Antiqua" panose="02040602050305030304" pitchFamily="18" charset="0"/>
              </a:rPr>
              <a:t>Cache Memory/ Static RAM (</a:t>
            </a:r>
            <a:r>
              <a:rPr lang="en-US" altLang="en-US" sz="2400" dirty="0">
                <a:solidFill>
                  <a:srgbClr val="0070C0"/>
                </a:solidFill>
                <a:latin typeface="Book Antiqua" panose="02040602050305030304" pitchFamily="18" charset="0"/>
              </a:rPr>
              <a:t>SRAM</a:t>
            </a:r>
            <a:r>
              <a:rPr lang="en-US" altLang="en-US" sz="2400" dirty="0">
                <a:latin typeface="Book Antiqua" panose="02040602050305030304" pitchFamily="18" charset="0"/>
              </a:rPr>
              <a:t>)</a:t>
            </a:r>
          </a:p>
          <a:p>
            <a:pPr marL="457200" indent="-457200" algn="l">
              <a:buFont typeface="+mj-lt"/>
              <a:buAutoNum type="arabicPeriod"/>
            </a:pPr>
            <a:r>
              <a:rPr lang="en-US" sz="2400" dirty="0">
                <a:solidFill>
                  <a:srgbClr val="0070C0"/>
                </a:solidFill>
                <a:latin typeface="Book Antiqua" panose="02040602050305030304" pitchFamily="18" charset="0"/>
              </a:rPr>
              <a:t>Flash</a:t>
            </a:r>
            <a:r>
              <a:rPr lang="en-US" sz="2400" dirty="0">
                <a:latin typeface="Book Antiqua" panose="02040602050305030304" pitchFamily="18" charset="0"/>
              </a:rPr>
              <a:t> memory: Nonvolatile memory is the secondary </a:t>
            </a:r>
            <a:r>
              <a:rPr lang="en-CA" sz="2400" dirty="0">
                <a:latin typeface="Book Antiqua" panose="02040602050305030304" pitchFamily="18" charset="0"/>
              </a:rPr>
              <a:t>memory in Personal Mobile Devices</a:t>
            </a:r>
            <a:endParaRPr lang="en-US" altLang="en-US" sz="2400" dirty="0">
              <a:latin typeface="Book Antiqua" panose="02040602050305030304" pitchFamily="18" charset="0"/>
            </a:endParaRPr>
          </a:p>
          <a:p>
            <a:pPr marL="457200" indent="-457200" algn="l">
              <a:buFont typeface="+mj-lt"/>
              <a:buAutoNum type="arabicPeriod"/>
            </a:pPr>
            <a:r>
              <a:rPr lang="en-US" altLang="en-US" sz="2400" dirty="0">
                <a:solidFill>
                  <a:srgbClr val="0070C0"/>
                </a:solidFill>
                <a:latin typeface="Book Antiqua" panose="02040602050305030304" pitchFamily="18" charset="0"/>
              </a:rPr>
              <a:t>Magnetic</a:t>
            </a:r>
            <a:r>
              <a:rPr lang="en-US" altLang="en-US" sz="2400" dirty="0">
                <a:latin typeface="Book Antiqua" panose="02040602050305030304" pitchFamily="18" charset="0"/>
              </a:rPr>
              <a:t> disk: </a:t>
            </a:r>
            <a:r>
              <a:rPr lang="en-CA" sz="2400" dirty="0">
                <a:latin typeface="Book Antiqua" panose="02040602050305030304" pitchFamily="18" charset="0"/>
              </a:rPr>
              <a:t>used to implement </a:t>
            </a:r>
            <a:r>
              <a:rPr lang="en-US" sz="2400" dirty="0">
                <a:latin typeface="Book Antiqua" panose="02040602050305030304" pitchFamily="18" charset="0"/>
              </a:rPr>
              <a:t>the largest and slowest level in the hierarchy in servers</a:t>
            </a:r>
            <a:endParaRPr lang="en-US" altLang="en-US" sz="2400" dirty="0">
              <a:latin typeface="Book Antiqua" panose="02040602050305030304" pitchFamily="18" charset="0"/>
            </a:endParaRPr>
          </a:p>
          <a:p>
            <a:pPr eaLnBrk="1" hangingPunct="1"/>
            <a:r>
              <a:rPr lang="en-US" altLang="en-US" sz="2400" dirty="0">
                <a:latin typeface="Book Antiqua" panose="02040602050305030304" pitchFamily="18" charset="0"/>
              </a:rPr>
              <a:t>Ideal memory: </a:t>
            </a:r>
            <a:r>
              <a:rPr lang="en-US" altLang="en-US" sz="2000" dirty="0">
                <a:latin typeface="Book Antiqua" panose="02040602050305030304" pitchFamily="18" charset="0"/>
              </a:rPr>
              <a:t>Access time of SRAM , Capacity and cost/GB of disk</a:t>
            </a: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5.2 Memory Technology</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6</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4" name="Picture 3">
            <a:extLst>
              <a:ext uri="{FF2B5EF4-FFF2-40B4-BE49-F238E27FC236}">
                <a16:creationId xmlns:a16="http://schemas.microsoft.com/office/drawing/2014/main" id="{9726CEDF-0185-48FA-9F0E-C62F114EB1C9}"/>
              </a:ext>
            </a:extLst>
          </p:cNvPr>
          <p:cNvPicPr>
            <a:picLocks noChangeAspect="1"/>
          </p:cNvPicPr>
          <p:nvPr/>
        </p:nvPicPr>
        <p:blipFill>
          <a:blip r:embed="rId2">
            <a:lum bright="-20000" contrast="40000"/>
          </a:blip>
          <a:stretch>
            <a:fillRect/>
          </a:stretch>
        </p:blipFill>
        <p:spPr>
          <a:xfrm>
            <a:off x="1488844" y="4368471"/>
            <a:ext cx="8900898" cy="1463040"/>
          </a:xfrm>
          <a:prstGeom prst="rect">
            <a:avLst/>
          </a:prstGeom>
        </p:spPr>
      </p:pic>
    </p:spTree>
    <p:extLst>
      <p:ext uri="{BB962C8B-B14F-4D97-AF65-F5344CB8AC3E}">
        <p14:creationId xmlns:p14="http://schemas.microsoft.com/office/powerpoint/2010/main" val="39432366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Multilevel Caches</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60</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
        <p:nvSpPr>
          <p:cNvPr id="4" name="Content Placeholder 3">
            <a:extLst>
              <a:ext uri="{FF2B5EF4-FFF2-40B4-BE49-F238E27FC236}">
                <a16:creationId xmlns:a16="http://schemas.microsoft.com/office/drawing/2014/main" id="{7BB5F606-FD66-4747-B7ED-0C384FEB19D8}"/>
              </a:ext>
            </a:extLst>
          </p:cNvPr>
          <p:cNvSpPr>
            <a:spLocks noGrp="1"/>
          </p:cNvSpPr>
          <p:nvPr>
            <p:ph idx="1"/>
          </p:nvPr>
        </p:nvSpPr>
        <p:spPr>
          <a:xfrm>
            <a:off x="461962" y="1150883"/>
            <a:ext cx="10891838" cy="5026080"/>
          </a:xfrm>
        </p:spPr>
        <p:txBody>
          <a:bodyPr>
            <a:normAutofit/>
          </a:bodyPr>
          <a:lstStyle/>
          <a:p>
            <a:pPr eaLnBrk="1" hangingPunct="1"/>
            <a:r>
              <a:rPr lang="en-US" altLang="en-US" sz="2400" dirty="0">
                <a:latin typeface="Book Antiqua" panose="02040602050305030304" pitchFamily="18" charset="0"/>
              </a:rPr>
              <a:t>Used to reduce miss penalty</a:t>
            </a:r>
          </a:p>
          <a:p>
            <a:pPr eaLnBrk="1" hangingPunct="1"/>
            <a:r>
              <a:rPr lang="en-US" altLang="en-US" sz="2400" dirty="0">
                <a:latin typeface="Book Antiqua" panose="02040602050305030304" pitchFamily="18" charset="0"/>
              </a:rPr>
              <a:t>Primary cache attached to CPU</a:t>
            </a:r>
          </a:p>
          <a:p>
            <a:pPr lvl="1" eaLnBrk="1" hangingPunct="1"/>
            <a:r>
              <a:rPr lang="en-US" altLang="en-US" sz="2000" dirty="0">
                <a:latin typeface="Book Antiqua" panose="02040602050305030304" pitchFamily="18" charset="0"/>
              </a:rPr>
              <a:t>Small, but fast</a:t>
            </a:r>
          </a:p>
          <a:p>
            <a:pPr eaLnBrk="1" hangingPunct="1"/>
            <a:r>
              <a:rPr lang="en-US" altLang="en-US" sz="2400" dirty="0">
                <a:solidFill>
                  <a:srgbClr val="0070C0"/>
                </a:solidFill>
                <a:latin typeface="Book Antiqua" panose="02040602050305030304" pitchFamily="18" charset="0"/>
              </a:rPr>
              <a:t>Level-2</a:t>
            </a:r>
            <a:r>
              <a:rPr lang="en-US" altLang="en-US" sz="2400" dirty="0">
                <a:latin typeface="Book Antiqua" panose="02040602050305030304" pitchFamily="18" charset="0"/>
              </a:rPr>
              <a:t> cache services misses from primary cache</a:t>
            </a:r>
          </a:p>
          <a:p>
            <a:pPr lvl="1" eaLnBrk="1" hangingPunct="1"/>
            <a:r>
              <a:rPr lang="en-US" altLang="en-US" sz="2000" dirty="0">
                <a:latin typeface="Book Antiqua" panose="02040602050305030304" pitchFamily="18" charset="0"/>
              </a:rPr>
              <a:t>Larger, slower, but still faster than main memory</a:t>
            </a:r>
          </a:p>
          <a:p>
            <a:pPr algn="l"/>
            <a:r>
              <a:rPr lang="en-US" sz="2400" dirty="0">
                <a:latin typeface="Book Antiqua" panose="02040602050305030304" pitchFamily="18" charset="0"/>
              </a:rPr>
              <a:t>If the second-level cache contains the desired data, the miss penalty for the first-level cache will be essentially the access time of the second-level cache </a:t>
            </a:r>
          </a:p>
          <a:p>
            <a:pPr algn="l"/>
            <a:r>
              <a:rPr lang="en-US" altLang="en-US" sz="2400" dirty="0">
                <a:latin typeface="Book Antiqua" panose="02040602050305030304" pitchFamily="18" charset="0"/>
              </a:rPr>
              <a:t>Main memory services L-2 cache misses</a:t>
            </a:r>
          </a:p>
          <a:p>
            <a:pPr eaLnBrk="1" hangingPunct="1"/>
            <a:r>
              <a:rPr lang="en-US" altLang="en-US" sz="2400" dirty="0">
                <a:latin typeface="Book Antiqua" panose="02040602050305030304" pitchFamily="18" charset="0"/>
              </a:rPr>
              <a:t>Some high-end systems include L-3 cache</a:t>
            </a:r>
            <a:endParaRPr lang="en-AU" altLang="en-US" sz="2400" dirty="0">
              <a:latin typeface="Book Antiqua" panose="02040602050305030304" pitchFamily="18" charset="0"/>
            </a:endParaRPr>
          </a:p>
        </p:txBody>
      </p:sp>
    </p:spTree>
    <p:extLst>
      <p:ext uri="{BB962C8B-B14F-4D97-AF65-F5344CB8AC3E}">
        <p14:creationId xmlns:p14="http://schemas.microsoft.com/office/powerpoint/2010/main" val="27971506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Performance of Multilevel Caches</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61</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
        <p:nvSpPr>
          <p:cNvPr id="4" name="Content Placeholder 3">
            <a:extLst>
              <a:ext uri="{FF2B5EF4-FFF2-40B4-BE49-F238E27FC236}">
                <a16:creationId xmlns:a16="http://schemas.microsoft.com/office/drawing/2014/main" id="{7BB5F606-FD66-4747-B7ED-0C384FEB19D8}"/>
              </a:ext>
            </a:extLst>
          </p:cNvPr>
          <p:cNvSpPr>
            <a:spLocks noGrp="1"/>
          </p:cNvSpPr>
          <p:nvPr>
            <p:ph idx="1"/>
          </p:nvPr>
        </p:nvSpPr>
        <p:spPr>
          <a:xfrm>
            <a:off x="461962" y="1150883"/>
            <a:ext cx="10891838" cy="5026080"/>
          </a:xfrm>
        </p:spPr>
        <p:txBody>
          <a:bodyPr/>
          <a:lstStyle/>
          <a:p>
            <a:pPr eaLnBrk="1" hangingPunct="1"/>
            <a:r>
              <a:rPr lang="en-US" altLang="en-US" dirty="0">
                <a:latin typeface="Book Antiqua" panose="02040602050305030304" pitchFamily="18" charset="0"/>
              </a:rPr>
              <a:t>Given</a:t>
            </a:r>
          </a:p>
          <a:p>
            <a:pPr lvl="1" eaLnBrk="1" hangingPunct="1"/>
            <a:r>
              <a:rPr lang="en-US" altLang="en-US" dirty="0">
                <a:latin typeface="Book Antiqua" panose="02040602050305030304" pitchFamily="18" charset="0"/>
              </a:rPr>
              <a:t>CPU base CPI = 1, clock rate = 4GHz </a:t>
            </a:r>
            <a:r>
              <a:rPr lang="en-US" altLang="en-US" dirty="0">
                <a:latin typeface="Book Antiqua" panose="02040602050305030304" pitchFamily="18" charset="0"/>
                <a:sym typeface="Wingdings" panose="05000000000000000000" pitchFamily="2" charset="2"/>
              </a:rPr>
              <a:t> clock period=0.25ns</a:t>
            </a:r>
            <a:endParaRPr lang="en-US" altLang="en-US" dirty="0">
              <a:latin typeface="Book Antiqua" panose="02040602050305030304" pitchFamily="18" charset="0"/>
            </a:endParaRPr>
          </a:p>
          <a:p>
            <a:pPr lvl="1" eaLnBrk="1" hangingPunct="1"/>
            <a:r>
              <a:rPr lang="en-US" altLang="en-US" dirty="0">
                <a:latin typeface="Book Antiqua" panose="02040602050305030304" pitchFamily="18" charset="0"/>
              </a:rPr>
              <a:t>Miss rate/instruction = 2%</a:t>
            </a:r>
          </a:p>
          <a:p>
            <a:pPr lvl="1" eaLnBrk="1" hangingPunct="1"/>
            <a:r>
              <a:rPr lang="en-US" altLang="en-US" dirty="0">
                <a:latin typeface="Book Antiqua" panose="02040602050305030304" pitchFamily="18" charset="0"/>
              </a:rPr>
              <a:t>Main memory access time = 100ns</a:t>
            </a:r>
          </a:p>
          <a:p>
            <a:pPr eaLnBrk="1" hangingPunct="1"/>
            <a:r>
              <a:rPr lang="en-US" altLang="en-US" dirty="0">
                <a:latin typeface="Book Antiqua" panose="02040602050305030304" pitchFamily="18" charset="0"/>
              </a:rPr>
              <a:t>With just primary cache</a:t>
            </a:r>
          </a:p>
          <a:p>
            <a:pPr lvl="1" eaLnBrk="1" hangingPunct="1"/>
            <a:r>
              <a:rPr lang="en-US" altLang="en-US" dirty="0">
                <a:latin typeface="Book Antiqua" panose="02040602050305030304" pitchFamily="18" charset="0"/>
              </a:rPr>
              <a:t>Miss penalty = 100ns/0.25ns = 400 cycles</a:t>
            </a:r>
          </a:p>
          <a:p>
            <a:pPr lvl="1" eaLnBrk="1" hangingPunct="1"/>
            <a:r>
              <a:rPr lang="en-US" altLang="en-US" dirty="0">
                <a:latin typeface="Book Antiqua" panose="02040602050305030304" pitchFamily="18" charset="0"/>
              </a:rPr>
              <a:t>Effective CPI = 1 + 0.02 × 400 = 9</a:t>
            </a:r>
          </a:p>
        </p:txBody>
      </p:sp>
    </p:spTree>
    <p:extLst>
      <p:ext uri="{BB962C8B-B14F-4D97-AF65-F5344CB8AC3E}">
        <p14:creationId xmlns:p14="http://schemas.microsoft.com/office/powerpoint/2010/main" val="40430801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Example (cont.)</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62</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
        <p:nvSpPr>
          <p:cNvPr id="4" name="Content Placeholder 3">
            <a:extLst>
              <a:ext uri="{FF2B5EF4-FFF2-40B4-BE49-F238E27FC236}">
                <a16:creationId xmlns:a16="http://schemas.microsoft.com/office/drawing/2014/main" id="{7BB5F606-FD66-4747-B7ED-0C384FEB19D8}"/>
              </a:ext>
            </a:extLst>
          </p:cNvPr>
          <p:cNvSpPr>
            <a:spLocks noGrp="1"/>
          </p:cNvSpPr>
          <p:nvPr>
            <p:ph idx="1"/>
          </p:nvPr>
        </p:nvSpPr>
        <p:spPr>
          <a:xfrm>
            <a:off x="461962" y="1150883"/>
            <a:ext cx="10891838" cy="5026080"/>
          </a:xfrm>
        </p:spPr>
        <p:txBody>
          <a:bodyPr/>
          <a:lstStyle/>
          <a:p>
            <a:pPr eaLnBrk="1" hangingPunct="1"/>
            <a:r>
              <a:rPr lang="en-US" altLang="en-US" dirty="0">
                <a:latin typeface="Book Antiqua" panose="02040602050305030304" pitchFamily="18" charset="0"/>
              </a:rPr>
              <a:t>Now add </a:t>
            </a:r>
            <a:r>
              <a:rPr lang="en-US" altLang="en-US" dirty="0">
                <a:solidFill>
                  <a:srgbClr val="0070C0"/>
                </a:solidFill>
                <a:latin typeface="Book Antiqua" panose="02040602050305030304" pitchFamily="18" charset="0"/>
              </a:rPr>
              <a:t>L-2</a:t>
            </a:r>
            <a:r>
              <a:rPr lang="en-US" altLang="en-US" dirty="0">
                <a:latin typeface="Book Antiqua" panose="02040602050305030304" pitchFamily="18" charset="0"/>
              </a:rPr>
              <a:t> cache</a:t>
            </a:r>
          </a:p>
          <a:p>
            <a:pPr lvl="1" eaLnBrk="1" hangingPunct="1"/>
            <a:r>
              <a:rPr lang="en-US" altLang="en-US" dirty="0">
                <a:latin typeface="Book Antiqua" panose="02040602050305030304" pitchFamily="18" charset="0"/>
              </a:rPr>
              <a:t>Access time = 5ns</a:t>
            </a:r>
          </a:p>
          <a:p>
            <a:pPr lvl="1" eaLnBrk="1" hangingPunct="1"/>
            <a:r>
              <a:rPr lang="en-US" altLang="en-US" dirty="0">
                <a:latin typeface="Book Antiqua" panose="02040602050305030304" pitchFamily="18" charset="0"/>
              </a:rPr>
              <a:t>Global miss rate to main memory = 0.5%</a:t>
            </a:r>
          </a:p>
          <a:p>
            <a:pPr eaLnBrk="1" hangingPunct="1"/>
            <a:r>
              <a:rPr lang="en-US" altLang="en-US" dirty="0">
                <a:latin typeface="Book Antiqua" panose="02040602050305030304" pitchFamily="18" charset="0"/>
              </a:rPr>
              <a:t>Primary miss with L-2 hit</a:t>
            </a:r>
          </a:p>
          <a:p>
            <a:pPr lvl="1" eaLnBrk="1" hangingPunct="1"/>
            <a:r>
              <a:rPr lang="en-US" altLang="en-US" dirty="0">
                <a:latin typeface="Book Antiqua" panose="02040602050305030304" pitchFamily="18" charset="0"/>
              </a:rPr>
              <a:t>Penalty = 5ns/0.25ns = 20 cycles</a:t>
            </a:r>
          </a:p>
          <a:p>
            <a:pPr eaLnBrk="1" hangingPunct="1"/>
            <a:r>
              <a:rPr lang="en-US" altLang="en-US" dirty="0">
                <a:latin typeface="Book Antiqua" panose="02040602050305030304" pitchFamily="18" charset="0"/>
              </a:rPr>
              <a:t>Primary miss with L-2 miss</a:t>
            </a:r>
          </a:p>
          <a:p>
            <a:pPr lvl="1" eaLnBrk="1" hangingPunct="1"/>
            <a:r>
              <a:rPr lang="en-US" altLang="en-US" dirty="0">
                <a:latin typeface="Book Antiqua" panose="02040602050305030304" pitchFamily="18" charset="0"/>
              </a:rPr>
              <a:t>Extra penalty = 500 cycles</a:t>
            </a:r>
          </a:p>
          <a:p>
            <a:pPr eaLnBrk="1" hangingPunct="1"/>
            <a:r>
              <a:rPr lang="en-US" altLang="en-US" dirty="0">
                <a:latin typeface="Book Antiqua" panose="02040602050305030304" pitchFamily="18" charset="0"/>
              </a:rPr>
              <a:t>CPI = 1 + 0.02 × 20 + 0.005 × 400 = 3.4</a:t>
            </a:r>
          </a:p>
          <a:p>
            <a:pPr eaLnBrk="1" hangingPunct="1"/>
            <a:r>
              <a:rPr lang="en-US" altLang="en-US" dirty="0">
                <a:latin typeface="Book Antiqua" panose="02040602050305030304" pitchFamily="18" charset="0"/>
              </a:rPr>
              <a:t>Performance ratio = 9/3.4 = 2.6</a:t>
            </a:r>
            <a:endParaRPr lang="en-AU" altLang="en-US" dirty="0">
              <a:latin typeface="Book Antiqua" panose="02040602050305030304" pitchFamily="18" charset="0"/>
            </a:endParaRPr>
          </a:p>
        </p:txBody>
      </p:sp>
    </p:spTree>
    <p:extLst>
      <p:ext uri="{BB962C8B-B14F-4D97-AF65-F5344CB8AC3E}">
        <p14:creationId xmlns:p14="http://schemas.microsoft.com/office/powerpoint/2010/main" val="23776435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Multilevel Cache Considerations</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63</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
        <p:nvSpPr>
          <p:cNvPr id="4" name="Content Placeholder 3">
            <a:extLst>
              <a:ext uri="{FF2B5EF4-FFF2-40B4-BE49-F238E27FC236}">
                <a16:creationId xmlns:a16="http://schemas.microsoft.com/office/drawing/2014/main" id="{7BB5F606-FD66-4747-B7ED-0C384FEB19D8}"/>
              </a:ext>
            </a:extLst>
          </p:cNvPr>
          <p:cNvSpPr>
            <a:spLocks noGrp="1"/>
          </p:cNvSpPr>
          <p:nvPr>
            <p:ph idx="1"/>
          </p:nvPr>
        </p:nvSpPr>
        <p:spPr>
          <a:xfrm>
            <a:off x="461962" y="1150883"/>
            <a:ext cx="10891838" cy="5026080"/>
          </a:xfrm>
        </p:spPr>
        <p:txBody>
          <a:bodyPr/>
          <a:lstStyle/>
          <a:p>
            <a:pPr eaLnBrk="1" hangingPunct="1"/>
            <a:r>
              <a:rPr lang="en-US" altLang="en-US" dirty="0">
                <a:solidFill>
                  <a:srgbClr val="0070C0"/>
                </a:solidFill>
                <a:latin typeface="Book Antiqua" panose="02040602050305030304" pitchFamily="18" charset="0"/>
              </a:rPr>
              <a:t>Primary</a:t>
            </a:r>
            <a:r>
              <a:rPr lang="en-US" altLang="en-US" dirty="0">
                <a:latin typeface="Book Antiqua" panose="02040602050305030304" pitchFamily="18" charset="0"/>
              </a:rPr>
              <a:t> cache</a:t>
            </a:r>
          </a:p>
          <a:p>
            <a:pPr lvl="1" eaLnBrk="1" hangingPunct="1"/>
            <a:r>
              <a:rPr lang="en-US" altLang="en-US" dirty="0">
                <a:latin typeface="Book Antiqua" panose="02040602050305030304" pitchFamily="18" charset="0"/>
              </a:rPr>
              <a:t>Focus on minimal hit time </a:t>
            </a:r>
            <a:r>
              <a:rPr lang="en-US" altLang="en-US" dirty="0">
                <a:latin typeface="Book Antiqua" panose="02040602050305030304" pitchFamily="18" charset="0"/>
                <a:sym typeface="Wingdings" panose="05000000000000000000" pitchFamily="2" charset="2"/>
              </a:rPr>
              <a:t> shorter clock cycle</a:t>
            </a:r>
            <a:endParaRPr lang="en-US" altLang="en-US" dirty="0">
              <a:latin typeface="Book Antiqua" panose="02040602050305030304" pitchFamily="18" charset="0"/>
            </a:endParaRPr>
          </a:p>
          <a:p>
            <a:pPr eaLnBrk="1" hangingPunct="1"/>
            <a:r>
              <a:rPr lang="en-US" altLang="en-US" dirty="0">
                <a:solidFill>
                  <a:srgbClr val="0070C0"/>
                </a:solidFill>
                <a:latin typeface="Book Antiqua" panose="02040602050305030304" pitchFamily="18" charset="0"/>
              </a:rPr>
              <a:t>L-2</a:t>
            </a:r>
            <a:r>
              <a:rPr lang="en-US" altLang="en-US" dirty="0">
                <a:latin typeface="Book Antiqua" panose="02040602050305030304" pitchFamily="18" charset="0"/>
              </a:rPr>
              <a:t> cache</a:t>
            </a:r>
          </a:p>
          <a:p>
            <a:pPr lvl="1" eaLnBrk="1" hangingPunct="1"/>
            <a:r>
              <a:rPr lang="en-US" altLang="en-US" dirty="0">
                <a:latin typeface="Book Antiqua" panose="02040602050305030304" pitchFamily="18" charset="0"/>
              </a:rPr>
              <a:t>Focus on </a:t>
            </a:r>
            <a:r>
              <a:rPr lang="en-US" altLang="en-US" dirty="0">
                <a:solidFill>
                  <a:srgbClr val="0070C0"/>
                </a:solidFill>
                <a:latin typeface="Book Antiqua" panose="02040602050305030304" pitchFamily="18" charset="0"/>
              </a:rPr>
              <a:t>low miss rate </a:t>
            </a:r>
            <a:r>
              <a:rPr lang="en-US" altLang="en-US" dirty="0">
                <a:latin typeface="Book Antiqua" panose="02040602050305030304" pitchFamily="18" charset="0"/>
              </a:rPr>
              <a:t>to avoid main memory access</a:t>
            </a:r>
          </a:p>
          <a:p>
            <a:pPr lvl="1" eaLnBrk="1" hangingPunct="1"/>
            <a:r>
              <a:rPr lang="en-US" altLang="en-US" dirty="0">
                <a:latin typeface="Book Antiqua" panose="02040602050305030304" pitchFamily="18" charset="0"/>
              </a:rPr>
              <a:t>Hit time has less overall impact</a:t>
            </a:r>
          </a:p>
          <a:p>
            <a:pPr eaLnBrk="1" hangingPunct="1"/>
            <a:r>
              <a:rPr lang="en-US" altLang="en-US" dirty="0">
                <a:latin typeface="Book Antiqua" panose="02040602050305030304" pitchFamily="18" charset="0"/>
              </a:rPr>
              <a:t>Results</a:t>
            </a:r>
          </a:p>
          <a:p>
            <a:pPr lvl="1" eaLnBrk="1" hangingPunct="1"/>
            <a:r>
              <a:rPr lang="en-US" altLang="en-US" dirty="0">
                <a:latin typeface="Book Antiqua" panose="02040602050305030304" pitchFamily="18" charset="0"/>
              </a:rPr>
              <a:t>L-1 cache usually smaller than a single cache</a:t>
            </a:r>
          </a:p>
          <a:p>
            <a:pPr lvl="1" eaLnBrk="1" hangingPunct="1"/>
            <a:r>
              <a:rPr lang="en-US" altLang="en-US" dirty="0">
                <a:latin typeface="Book Antiqua" panose="02040602050305030304" pitchFamily="18" charset="0"/>
              </a:rPr>
              <a:t>L-1 block size smaller than L-2 block size</a:t>
            </a:r>
            <a:endParaRPr lang="en-AU" altLang="en-US" dirty="0">
              <a:latin typeface="Book Antiqua" panose="02040602050305030304" pitchFamily="18" charset="0"/>
            </a:endParaRPr>
          </a:p>
        </p:txBody>
      </p:sp>
    </p:spTree>
    <p:extLst>
      <p:ext uri="{BB962C8B-B14F-4D97-AF65-F5344CB8AC3E}">
        <p14:creationId xmlns:p14="http://schemas.microsoft.com/office/powerpoint/2010/main" val="20047240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Interactions with Advanced CPUs</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64</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
        <p:nvSpPr>
          <p:cNvPr id="4" name="Content Placeholder 3">
            <a:extLst>
              <a:ext uri="{FF2B5EF4-FFF2-40B4-BE49-F238E27FC236}">
                <a16:creationId xmlns:a16="http://schemas.microsoft.com/office/drawing/2014/main" id="{7BB5F606-FD66-4747-B7ED-0C384FEB19D8}"/>
              </a:ext>
            </a:extLst>
          </p:cNvPr>
          <p:cNvSpPr>
            <a:spLocks noGrp="1"/>
          </p:cNvSpPr>
          <p:nvPr>
            <p:ph idx="1"/>
          </p:nvPr>
        </p:nvSpPr>
        <p:spPr>
          <a:xfrm>
            <a:off x="461962" y="1150883"/>
            <a:ext cx="10891838" cy="5026080"/>
          </a:xfrm>
        </p:spPr>
        <p:txBody>
          <a:bodyPr/>
          <a:lstStyle/>
          <a:p>
            <a:pPr eaLnBrk="1" hangingPunct="1"/>
            <a:r>
              <a:rPr lang="en-US" altLang="en-US" dirty="0">
                <a:latin typeface="Book Antiqua" panose="02040602050305030304" pitchFamily="18" charset="0"/>
              </a:rPr>
              <a:t>Out-of-order CPUs can execute instructions during cache miss</a:t>
            </a:r>
          </a:p>
          <a:p>
            <a:pPr lvl="1" eaLnBrk="1" hangingPunct="1"/>
            <a:r>
              <a:rPr lang="en-US" altLang="en-US" dirty="0">
                <a:latin typeface="Book Antiqua" panose="02040602050305030304" pitchFamily="18" charset="0"/>
              </a:rPr>
              <a:t>Pending store stays in load/store unit</a:t>
            </a:r>
          </a:p>
          <a:p>
            <a:pPr lvl="1" eaLnBrk="1" hangingPunct="1"/>
            <a:r>
              <a:rPr lang="en-US" altLang="en-US" dirty="0">
                <a:latin typeface="Book Antiqua" panose="02040602050305030304" pitchFamily="18" charset="0"/>
              </a:rPr>
              <a:t>Dependent instructions wait in reservation stations</a:t>
            </a:r>
          </a:p>
          <a:p>
            <a:pPr lvl="2" eaLnBrk="1" hangingPunct="1"/>
            <a:r>
              <a:rPr lang="en-US" altLang="en-US" dirty="0">
                <a:latin typeface="Book Antiqua" panose="02040602050305030304" pitchFamily="18" charset="0"/>
              </a:rPr>
              <a:t>Independent instructions continue</a:t>
            </a:r>
          </a:p>
          <a:p>
            <a:pPr eaLnBrk="1" hangingPunct="1"/>
            <a:r>
              <a:rPr lang="en-US" altLang="en-US" dirty="0">
                <a:latin typeface="Book Antiqua" panose="02040602050305030304" pitchFamily="18" charset="0"/>
              </a:rPr>
              <a:t>Effect of miss depends on program data flow</a:t>
            </a:r>
          </a:p>
          <a:p>
            <a:pPr lvl="1" eaLnBrk="1" hangingPunct="1"/>
            <a:r>
              <a:rPr lang="en-US" altLang="en-US" dirty="0">
                <a:latin typeface="Book Antiqua" panose="02040602050305030304" pitchFamily="18" charset="0"/>
              </a:rPr>
              <a:t>Much harder to </a:t>
            </a:r>
            <a:r>
              <a:rPr lang="en-US" altLang="en-US" dirty="0" err="1">
                <a:latin typeface="Book Antiqua" panose="02040602050305030304" pitchFamily="18" charset="0"/>
              </a:rPr>
              <a:t>analyse</a:t>
            </a:r>
            <a:endParaRPr lang="en-US" altLang="en-US" dirty="0">
              <a:latin typeface="Book Antiqua" panose="02040602050305030304" pitchFamily="18" charset="0"/>
            </a:endParaRPr>
          </a:p>
          <a:p>
            <a:pPr lvl="1" eaLnBrk="1" hangingPunct="1"/>
            <a:r>
              <a:rPr lang="en-US" altLang="en-US" dirty="0">
                <a:latin typeface="Book Antiqua" panose="02040602050305030304" pitchFamily="18" charset="0"/>
              </a:rPr>
              <a:t>Use system simulation</a:t>
            </a:r>
            <a:endParaRPr lang="en-AU" altLang="en-US" dirty="0">
              <a:latin typeface="Book Antiqua" panose="02040602050305030304" pitchFamily="18" charset="0"/>
            </a:endParaRPr>
          </a:p>
        </p:txBody>
      </p:sp>
    </p:spTree>
    <p:extLst>
      <p:ext uri="{BB962C8B-B14F-4D97-AF65-F5344CB8AC3E}">
        <p14:creationId xmlns:p14="http://schemas.microsoft.com/office/powerpoint/2010/main" val="39570989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61962" y="393755"/>
            <a:ext cx="11268075" cy="568325"/>
          </a:xfrm>
        </p:spPr>
        <p:txBody>
          <a:bodyPr>
            <a:noAutofit/>
          </a:bodyPr>
          <a:lstStyle/>
          <a:p>
            <a:r>
              <a:rPr lang="en-US" sz="4000" dirty="0">
                <a:solidFill>
                  <a:srgbClr val="C00000"/>
                </a:solidFill>
                <a:latin typeface="Book Antiqua" panose="02040602050305030304" pitchFamily="18" charset="0"/>
              </a:rPr>
              <a:t>Interactions with Software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65</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
        <p:nvSpPr>
          <p:cNvPr id="4" name="Content Placeholder 3">
            <a:extLst>
              <a:ext uri="{FF2B5EF4-FFF2-40B4-BE49-F238E27FC236}">
                <a16:creationId xmlns:a16="http://schemas.microsoft.com/office/drawing/2014/main" id="{7BB5F606-FD66-4747-B7ED-0C384FEB19D8}"/>
              </a:ext>
            </a:extLst>
          </p:cNvPr>
          <p:cNvSpPr>
            <a:spLocks noGrp="1"/>
          </p:cNvSpPr>
          <p:nvPr>
            <p:ph idx="1"/>
          </p:nvPr>
        </p:nvSpPr>
        <p:spPr>
          <a:xfrm>
            <a:off x="461961" y="1150883"/>
            <a:ext cx="8562975" cy="5026080"/>
          </a:xfrm>
        </p:spPr>
        <p:txBody>
          <a:bodyPr>
            <a:normAutofit/>
          </a:bodyPr>
          <a:lstStyle/>
          <a:p>
            <a:pPr eaLnBrk="1" hangingPunct="1"/>
            <a:r>
              <a:rPr lang="en-US" altLang="en-US" dirty="0">
                <a:latin typeface="Book Antiqua" panose="02040602050305030304" pitchFamily="18" charset="0"/>
              </a:rPr>
              <a:t>Misses depend on memory access patterns</a:t>
            </a:r>
          </a:p>
          <a:p>
            <a:pPr lvl="1" eaLnBrk="1" hangingPunct="1"/>
            <a:r>
              <a:rPr lang="en-US" altLang="en-US" dirty="0">
                <a:latin typeface="Book Antiqua" panose="02040602050305030304" pitchFamily="18" charset="0"/>
              </a:rPr>
              <a:t>Algorithm behavior</a:t>
            </a:r>
          </a:p>
          <a:p>
            <a:pPr lvl="1" eaLnBrk="1" hangingPunct="1"/>
            <a:r>
              <a:rPr lang="en-US" altLang="en-US" dirty="0">
                <a:latin typeface="Book Antiqua" panose="02040602050305030304" pitchFamily="18" charset="0"/>
              </a:rPr>
              <a:t>Compiler optimization for memory access</a:t>
            </a:r>
            <a:endParaRPr lang="en-AU" altLang="en-US" dirty="0">
              <a:latin typeface="Book Antiqua" panose="02040602050305030304" pitchFamily="18" charset="0"/>
            </a:endParaRPr>
          </a:p>
        </p:txBody>
      </p:sp>
      <p:pic>
        <p:nvPicPr>
          <p:cNvPr id="8" name="Picture 6" descr="f05-18-P374493">
            <a:extLst>
              <a:ext uri="{FF2B5EF4-FFF2-40B4-BE49-F238E27FC236}">
                <a16:creationId xmlns:a16="http://schemas.microsoft.com/office/drawing/2014/main" id="{23EE4808-C381-4F03-9320-ACB5EE81D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52310" y="136524"/>
            <a:ext cx="3406862" cy="6217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11110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5.5 Dependable Memory Hierarchy</a:t>
            </a: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66</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
        <p:nvSpPr>
          <p:cNvPr id="9" name="Rectangle 13">
            <a:extLst>
              <a:ext uri="{FF2B5EF4-FFF2-40B4-BE49-F238E27FC236}">
                <a16:creationId xmlns:a16="http://schemas.microsoft.com/office/drawing/2014/main" id="{62A6F81B-C4B1-4527-8B67-D1161D6F273D}"/>
              </a:ext>
            </a:extLst>
          </p:cNvPr>
          <p:cNvSpPr txBox="1">
            <a:spLocks noChangeArrowheads="1"/>
          </p:cNvSpPr>
          <p:nvPr/>
        </p:nvSpPr>
        <p:spPr bwMode="auto">
          <a:xfrm>
            <a:off x="4666268" y="1445738"/>
            <a:ext cx="7087582" cy="201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r>
              <a:rPr lang="en-AU" altLang="en-US" sz="2400" dirty="0">
                <a:latin typeface="Book Antiqua" panose="02040602050305030304" pitchFamily="18" charset="0"/>
              </a:rPr>
              <a:t>Fault: failure of a component</a:t>
            </a:r>
          </a:p>
          <a:p>
            <a:pPr lvl="1" eaLnBrk="1" hangingPunct="1"/>
            <a:r>
              <a:rPr lang="en-AU" altLang="en-US" sz="2000" dirty="0">
                <a:latin typeface="Book Antiqua" panose="02040602050305030304" pitchFamily="18" charset="0"/>
              </a:rPr>
              <a:t>May or may not lead to system failure</a:t>
            </a:r>
          </a:p>
          <a:p>
            <a:pPr eaLnBrk="1" hangingPunct="1"/>
            <a:r>
              <a:rPr lang="en-US" sz="2400" dirty="0">
                <a:latin typeface="Book Antiqua" panose="02040602050305030304" pitchFamily="18" charset="0"/>
              </a:rPr>
              <a:t>Failures can be permanent or intermittent</a:t>
            </a:r>
          </a:p>
          <a:p>
            <a:pPr eaLnBrk="1" hangingPunct="1"/>
            <a:r>
              <a:rPr lang="en-US" sz="2400" dirty="0">
                <a:latin typeface="Book Antiqua" panose="02040602050305030304" pitchFamily="18" charset="0"/>
              </a:rPr>
              <a:t>This leads to two related terms:</a:t>
            </a:r>
          </a:p>
          <a:p>
            <a:pPr lvl="1" eaLnBrk="1" hangingPunct="1"/>
            <a:r>
              <a:rPr lang="en-US" sz="2000" dirty="0">
                <a:latin typeface="Book Antiqua" panose="02040602050305030304" pitchFamily="18" charset="0"/>
              </a:rPr>
              <a:t> reliability and availability.</a:t>
            </a:r>
            <a:endParaRPr lang="en-AU" altLang="en-US" sz="2000" dirty="0">
              <a:latin typeface="Book Antiqua" panose="02040602050305030304" pitchFamily="18" charset="0"/>
            </a:endParaRPr>
          </a:p>
        </p:txBody>
      </p:sp>
      <p:sp>
        <p:nvSpPr>
          <p:cNvPr id="11" name="AutoShape 5">
            <a:extLst>
              <a:ext uri="{FF2B5EF4-FFF2-40B4-BE49-F238E27FC236}">
                <a16:creationId xmlns:a16="http://schemas.microsoft.com/office/drawing/2014/main" id="{EDD728BE-29B4-4BE3-A172-5B0E4EA39912}"/>
              </a:ext>
            </a:extLst>
          </p:cNvPr>
          <p:cNvSpPr>
            <a:spLocks noChangeArrowheads="1"/>
          </p:cNvSpPr>
          <p:nvPr/>
        </p:nvSpPr>
        <p:spPr bwMode="auto">
          <a:xfrm>
            <a:off x="1140598" y="1419225"/>
            <a:ext cx="3024188" cy="1152525"/>
          </a:xfrm>
          <a:prstGeom prst="roundRect">
            <a:avLst>
              <a:gd name="adj" fmla="val 16667"/>
            </a:avLst>
          </a:prstGeom>
          <a:solidFill>
            <a:srgbClr val="FFFF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AU" altLang="en-US" sz="2000" u="sng">
                <a:latin typeface="Book Antiqua" panose="02040602050305030304" pitchFamily="18" charset="0"/>
              </a:rPr>
              <a:t>Service accomplishment</a:t>
            </a:r>
          </a:p>
          <a:p>
            <a:pPr algn="ctr">
              <a:spcBef>
                <a:spcPct val="0"/>
              </a:spcBef>
              <a:buClrTx/>
              <a:buSzTx/>
              <a:buFontTx/>
              <a:buNone/>
            </a:pPr>
            <a:r>
              <a:rPr lang="en-AU" altLang="en-US" sz="2000">
                <a:latin typeface="Book Antiqua" panose="02040602050305030304" pitchFamily="18" charset="0"/>
              </a:rPr>
              <a:t>Service delivered</a:t>
            </a:r>
            <a:br>
              <a:rPr lang="en-AU" altLang="en-US" sz="2000">
                <a:latin typeface="Book Antiqua" panose="02040602050305030304" pitchFamily="18" charset="0"/>
              </a:rPr>
            </a:br>
            <a:r>
              <a:rPr lang="en-AU" altLang="en-US" sz="2000">
                <a:latin typeface="Book Antiqua" panose="02040602050305030304" pitchFamily="18" charset="0"/>
              </a:rPr>
              <a:t>as specified</a:t>
            </a:r>
          </a:p>
        </p:txBody>
      </p:sp>
      <p:sp>
        <p:nvSpPr>
          <p:cNvPr id="14" name="AutoShape 6">
            <a:extLst>
              <a:ext uri="{FF2B5EF4-FFF2-40B4-BE49-F238E27FC236}">
                <a16:creationId xmlns:a16="http://schemas.microsoft.com/office/drawing/2014/main" id="{C3CD6159-7FD3-4328-99AC-9DF9A49A7991}"/>
              </a:ext>
            </a:extLst>
          </p:cNvPr>
          <p:cNvSpPr>
            <a:spLocks noChangeArrowheads="1"/>
          </p:cNvSpPr>
          <p:nvPr/>
        </p:nvSpPr>
        <p:spPr bwMode="auto">
          <a:xfrm>
            <a:off x="914402" y="4730750"/>
            <a:ext cx="3321822" cy="1152525"/>
          </a:xfrm>
          <a:prstGeom prst="roundRect">
            <a:avLst>
              <a:gd name="adj" fmla="val 16667"/>
            </a:avLst>
          </a:prstGeom>
          <a:solidFill>
            <a:srgbClr val="FFFF00"/>
          </a:solidFill>
          <a:ln w="952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AU" altLang="en-US" sz="2000" u="sng" dirty="0">
                <a:latin typeface="Book Antiqua" panose="02040602050305030304" pitchFamily="18" charset="0"/>
              </a:rPr>
              <a:t>Service interruption</a:t>
            </a:r>
          </a:p>
          <a:p>
            <a:pPr algn="ctr">
              <a:spcBef>
                <a:spcPct val="0"/>
              </a:spcBef>
              <a:buClrTx/>
              <a:buSzTx/>
              <a:buFontTx/>
              <a:buNone/>
            </a:pPr>
            <a:r>
              <a:rPr lang="en-AU" altLang="en-US" sz="2000" dirty="0">
                <a:latin typeface="Book Antiqua" panose="02040602050305030304" pitchFamily="18" charset="0"/>
              </a:rPr>
              <a:t>Deviation from</a:t>
            </a:r>
            <a:br>
              <a:rPr lang="en-AU" altLang="en-US" sz="2000" dirty="0">
                <a:latin typeface="Book Antiqua" panose="02040602050305030304" pitchFamily="18" charset="0"/>
              </a:rPr>
            </a:br>
            <a:r>
              <a:rPr lang="en-AU" altLang="en-US" sz="2000" dirty="0">
                <a:latin typeface="Book Antiqua" panose="02040602050305030304" pitchFamily="18" charset="0"/>
              </a:rPr>
              <a:t>specified service</a:t>
            </a:r>
          </a:p>
        </p:txBody>
      </p:sp>
      <p:sp>
        <p:nvSpPr>
          <p:cNvPr id="15" name="Freeform 7">
            <a:extLst>
              <a:ext uri="{FF2B5EF4-FFF2-40B4-BE49-F238E27FC236}">
                <a16:creationId xmlns:a16="http://schemas.microsoft.com/office/drawing/2014/main" id="{1A03C8BD-5BB2-4E9F-B159-E9330EEB9C5D}"/>
              </a:ext>
            </a:extLst>
          </p:cNvPr>
          <p:cNvSpPr>
            <a:spLocks/>
          </p:cNvSpPr>
          <p:nvPr/>
        </p:nvSpPr>
        <p:spPr bwMode="auto">
          <a:xfrm>
            <a:off x="3588523" y="2571750"/>
            <a:ext cx="396875" cy="2159000"/>
          </a:xfrm>
          <a:custGeom>
            <a:avLst/>
            <a:gdLst>
              <a:gd name="T0" fmla="*/ 0 w 277"/>
              <a:gd name="T1" fmla="*/ 0 h 1374"/>
              <a:gd name="T2" fmla="*/ 2147483646 w 277"/>
              <a:gd name="T3" fmla="*/ 2147483646 h 1374"/>
              <a:gd name="T4" fmla="*/ 2147483646 w 277"/>
              <a:gd name="T5" fmla="*/ 2147483646 h 1374"/>
              <a:gd name="T6" fmla="*/ 0 60000 65536"/>
              <a:gd name="T7" fmla="*/ 0 60000 65536"/>
              <a:gd name="T8" fmla="*/ 0 60000 65536"/>
              <a:gd name="T9" fmla="*/ 0 w 277"/>
              <a:gd name="T10" fmla="*/ 0 h 1374"/>
              <a:gd name="T11" fmla="*/ 277 w 277"/>
              <a:gd name="T12" fmla="*/ 1374 h 1374"/>
            </a:gdLst>
            <a:ahLst/>
            <a:cxnLst>
              <a:cxn ang="T6">
                <a:pos x="T0" y="T1"/>
              </a:cxn>
              <a:cxn ang="T7">
                <a:pos x="T2" y="T3"/>
              </a:cxn>
              <a:cxn ang="T8">
                <a:pos x="T4" y="T5"/>
              </a:cxn>
            </a:cxnLst>
            <a:rect l="T9" t="T10" r="T11" b="T12"/>
            <a:pathLst>
              <a:path w="277" h="1374">
                <a:moveTo>
                  <a:pt x="0" y="0"/>
                </a:moveTo>
                <a:cubicBezTo>
                  <a:pt x="46" y="110"/>
                  <a:pt x="275" y="431"/>
                  <a:pt x="276" y="660"/>
                </a:cubicBezTo>
                <a:cubicBezTo>
                  <a:pt x="277" y="889"/>
                  <a:pt x="62" y="1225"/>
                  <a:pt x="6" y="137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6" name="Text Box 8">
            <a:extLst>
              <a:ext uri="{FF2B5EF4-FFF2-40B4-BE49-F238E27FC236}">
                <a16:creationId xmlns:a16="http://schemas.microsoft.com/office/drawing/2014/main" id="{B9813733-E3C0-422F-98D2-A01F05189F2C}"/>
              </a:ext>
            </a:extLst>
          </p:cNvPr>
          <p:cNvSpPr txBox="1">
            <a:spLocks noChangeArrowheads="1"/>
          </p:cNvSpPr>
          <p:nvPr/>
        </p:nvSpPr>
        <p:spPr bwMode="auto">
          <a:xfrm>
            <a:off x="3444061" y="3435350"/>
            <a:ext cx="9620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2000" dirty="0"/>
              <a:t>Failure</a:t>
            </a:r>
          </a:p>
        </p:txBody>
      </p:sp>
      <p:sp>
        <p:nvSpPr>
          <p:cNvPr id="17" name="Freeform 9">
            <a:extLst>
              <a:ext uri="{FF2B5EF4-FFF2-40B4-BE49-F238E27FC236}">
                <a16:creationId xmlns:a16="http://schemas.microsoft.com/office/drawing/2014/main" id="{A8D1BC18-CB65-4A92-8E59-8EA37CA21864}"/>
              </a:ext>
            </a:extLst>
          </p:cNvPr>
          <p:cNvSpPr>
            <a:spLocks/>
          </p:cNvSpPr>
          <p:nvPr/>
        </p:nvSpPr>
        <p:spPr bwMode="auto">
          <a:xfrm rot="10800000">
            <a:off x="1318398" y="2571750"/>
            <a:ext cx="396875" cy="2159000"/>
          </a:xfrm>
          <a:custGeom>
            <a:avLst/>
            <a:gdLst>
              <a:gd name="T0" fmla="*/ 0 w 277"/>
              <a:gd name="T1" fmla="*/ 0 h 1374"/>
              <a:gd name="T2" fmla="*/ 2147483646 w 277"/>
              <a:gd name="T3" fmla="*/ 2147483646 h 1374"/>
              <a:gd name="T4" fmla="*/ 2147483646 w 277"/>
              <a:gd name="T5" fmla="*/ 2147483646 h 1374"/>
              <a:gd name="T6" fmla="*/ 0 60000 65536"/>
              <a:gd name="T7" fmla="*/ 0 60000 65536"/>
              <a:gd name="T8" fmla="*/ 0 60000 65536"/>
              <a:gd name="T9" fmla="*/ 0 w 277"/>
              <a:gd name="T10" fmla="*/ 0 h 1374"/>
              <a:gd name="T11" fmla="*/ 277 w 277"/>
              <a:gd name="T12" fmla="*/ 1374 h 1374"/>
            </a:gdLst>
            <a:ahLst/>
            <a:cxnLst>
              <a:cxn ang="T6">
                <a:pos x="T0" y="T1"/>
              </a:cxn>
              <a:cxn ang="T7">
                <a:pos x="T2" y="T3"/>
              </a:cxn>
              <a:cxn ang="T8">
                <a:pos x="T4" y="T5"/>
              </a:cxn>
            </a:cxnLst>
            <a:rect l="T9" t="T10" r="T11" b="T12"/>
            <a:pathLst>
              <a:path w="277" h="1374">
                <a:moveTo>
                  <a:pt x="0" y="0"/>
                </a:moveTo>
                <a:cubicBezTo>
                  <a:pt x="46" y="110"/>
                  <a:pt x="275" y="431"/>
                  <a:pt x="276" y="660"/>
                </a:cubicBezTo>
                <a:cubicBezTo>
                  <a:pt x="277" y="889"/>
                  <a:pt x="62" y="1225"/>
                  <a:pt x="6" y="1374"/>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8" name="Text Box 10">
            <a:extLst>
              <a:ext uri="{FF2B5EF4-FFF2-40B4-BE49-F238E27FC236}">
                <a16:creationId xmlns:a16="http://schemas.microsoft.com/office/drawing/2014/main" id="{9E3AAF2B-6750-48A0-9F7A-F074A3BCA455}"/>
              </a:ext>
            </a:extLst>
          </p:cNvPr>
          <p:cNvSpPr txBox="1">
            <a:spLocks noChangeArrowheads="1"/>
          </p:cNvSpPr>
          <p:nvPr/>
        </p:nvSpPr>
        <p:spPr bwMode="auto">
          <a:xfrm>
            <a:off x="564336" y="3435350"/>
            <a:ext cx="1482725"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r">
              <a:spcBef>
                <a:spcPct val="0"/>
              </a:spcBef>
              <a:buClrTx/>
              <a:buSzTx/>
              <a:buFontTx/>
              <a:buNone/>
            </a:pPr>
            <a:r>
              <a:rPr lang="en-AU" altLang="en-US" sz="2000" dirty="0"/>
              <a:t>Restoration</a:t>
            </a:r>
          </a:p>
        </p:txBody>
      </p:sp>
    </p:spTree>
    <p:extLst>
      <p:ext uri="{BB962C8B-B14F-4D97-AF65-F5344CB8AC3E}">
        <p14:creationId xmlns:p14="http://schemas.microsoft.com/office/powerpoint/2010/main" val="20952985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58241"/>
            <a:ext cx="11128048" cy="4968240"/>
          </a:xfrm>
        </p:spPr>
        <p:txBody>
          <a:bodyPr>
            <a:normAutofit/>
          </a:bodyPr>
          <a:lstStyle/>
          <a:p>
            <a:pPr eaLnBrk="1" hangingPunct="1"/>
            <a:r>
              <a:rPr lang="en-US" altLang="en-US" sz="2400" dirty="0">
                <a:solidFill>
                  <a:srgbClr val="0070C0"/>
                </a:solidFill>
                <a:latin typeface="Book Antiqua" panose="02040602050305030304" pitchFamily="18" charset="0"/>
              </a:rPr>
              <a:t>Reliability</a:t>
            </a:r>
            <a:r>
              <a:rPr lang="en-US" altLang="en-US" sz="2400" dirty="0">
                <a:latin typeface="Book Antiqua" panose="02040602050305030304" pitchFamily="18" charset="0"/>
              </a:rPr>
              <a:t>: mean time to failure (MTTF)</a:t>
            </a:r>
          </a:p>
          <a:p>
            <a:pPr eaLnBrk="1" hangingPunct="1"/>
            <a:r>
              <a:rPr lang="en-US" altLang="en-US" sz="2400" dirty="0">
                <a:solidFill>
                  <a:srgbClr val="0070C0"/>
                </a:solidFill>
                <a:latin typeface="Book Antiqua" panose="02040602050305030304" pitchFamily="18" charset="0"/>
              </a:rPr>
              <a:t>Service interruption</a:t>
            </a:r>
            <a:r>
              <a:rPr lang="en-US" altLang="en-US" sz="2400" dirty="0">
                <a:latin typeface="Book Antiqua" panose="02040602050305030304" pitchFamily="18" charset="0"/>
              </a:rPr>
              <a:t>: mean time to repair (MTTR)</a:t>
            </a:r>
          </a:p>
          <a:p>
            <a:pPr algn="l"/>
            <a:r>
              <a:rPr lang="en-US" sz="2400" dirty="0">
                <a:latin typeface="Book Antiqua" panose="02040602050305030304" pitchFamily="18" charset="0"/>
              </a:rPr>
              <a:t>A related term is </a:t>
            </a:r>
            <a:r>
              <a:rPr lang="en-US" sz="2400" dirty="0">
                <a:solidFill>
                  <a:srgbClr val="0070C0"/>
                </a:solidFill>
                <a:latin typeface="Book Antiqua" panose="02040602050305030304" pitchFamily="18" charset="0"/>
              </a:rPr>
              <a:t>annual failure rate </a:t>
            </a:r>
            <a:r>
              <a:rPr lang="en-US" sz="2400" dirty="0">
                <a:latin typeface="Book Antiqua" panose="02040602050305030304" pitchFamily="18" charset="0"/>
              </a:rPr>
              <a:t>(AFR), which is just the percentage of devices that would be expected to fail in a year for a given MTTF</a:t>
            </a:r>
            <a:endParaRPr lang="en-US" altLang="en-US" sz="2400" dirty="0">
              <a:latin typeface="Book Antiqua" panose="02040602050305030304" pitchFamily="18" charset="0"/>
            </a:endParaRPr>
          </a:p>
          <a:p>
            <a:pPr eaLnBrk="1" hangingPunct="1"/>
            <a:r>
              <a:rPr lang="en-US" altLang="en-US" sz="2400" dirty="0">
                <a:latin typeface="Book Antiqua" panose="02040602050305030304" pitchFamily="18" charset="0"/>
              </a:rPr>
              <a:t>Mean time between failures</a:t>
            </a:r>
          </a:p>
          <a:p>
            <a:pPr lvl="1" eaLnBrk="1" hangingPunct="1"/>
            <a:r>
              <a:rPr lang="en-US" altLang="en-US" sz="2000" dirty="0">
                <a:latin typeface="Book Antiqua" panose="02040602050305030304" pitchFamily="18" charset="0"/>
              </a:rPr>
              <a:t>MTBF = MTTF + MTTR</a:t>
            </a:r>
          </a:p>
          <a:p>
            <a:pPr eaLnBrk="1" hangingPunct="1"/>
            <a:r>
              <a:rPr lang="en-US" altLang="en-US" sz="2400" dirty="0">
                <a:solidFill>
                  <a:srgbClr val="0070C0"/>
                </a:solidFill>
                <a:latin typeface="Book Antiqua" panose="02040602050305030304" pitchFamily="18" charset="0"/>
              </a:rPr>
              <a:t>Availability</a:t>
            </a:r>
            <a:r>
              <a:rPr lang="en-US" altLang="en-US" sz="2400" dirty="0">
                <a:latin typeface="Book Antiqua" panose="02040602050305030304" pitchFamily="18" charset="0"/>
              </a:rPr>
              <a:t> = MTTF / (MTTF + MTTR)</a:t>
            </a:r>
            <a:endParaRPr lang="en-AU" altLang="en-US" sz="2400" dirty="0">
              <a:latin typeface="Book Antiqua" panose="02040602050305030304" pitchFamily="18" charset="0"/>
            </a:endParaRPr>
          </a:p>
          <a:p>
            <a:pPr eaLnBrk="1" hangingPunct="1"/>
            <a:r>
              <a:rPr lang="en-US" altLang="en-US" sz="2400" dirty="0">
                <a:latin typeface="Book Antiqua" panose="02040602050305030304" pitchFamily="18" charset="0"/>
              </a:rPr>
              <a:t>Improving Availability</a:t>
            </a:r>
            <a:endParaRPr lang="en-AU" altLang="en-US" sz="2400" dirty="0">
              <a:latin typeface="Book Antiqua" panose="02040602050305030304" pitchFamily="18" charset="0"/>
            </a:endParaRPr>
          </a:p>
          <a:p>
            <a:pPr lvl="1" eaLnBrk="1" hangingPunct="1"/>
            <a:r>
              <a:rPr lang="en-US" altLang="en-US" sz="2000" dirty="0">
                <a:latin typeface="Book Antiqua" panose="02040602050305030304" pitchFamily="18" charset="0"/>
              </a:rPr>
              <a:t>Increase MTTF: fault </a:t>
            </a:r>
            <a:r>
              <a:rPr lang="en-US" altLang="en-US" sz="2000" dirty="0">
                <a:solidFill>
                  <a:srgbClr val="0070C0"/>
                </a:solidFill>
                <a:latin typeface="Book Antiqua" panose="02040602050305030304" pitchFamily="18" charset="0"/>
              </a:rPr>
              <a:t>avoidance</a:t>
            </a:r>
            <a:r>
              <a:rPr lang="en-US" altLang="en-US" sz="2000" dirty="0">
                <a:latin typeface="Book Antiqua" panose="02040602050305030304" pitchFamily="18" charset="0"/>
              </a:rPr>
              <a:t>, fault </a:t>
            </a:r>
            <a:r>
              <a:rPr lang="en-US" altLang="en-US" sz="2000" dirty="0">
                <a:solidFill>
                  <a:srgbClr val="0070C0"/>
                </a:solidFill>
                <a:latin typeface="Book Antiqua" panose="02040602050305030304" pitchFamily="18" charset="0"/>
              </a:rPr>
              <a:t>tolerance </a:t>
            </a:r>
            <a:r>
              <a:rPr lang="en-US" altLang="en-US" sz="2000" dirty="0">
                <a:latin typeface="Book Antiqua" panose="02040602050305030304" pitchFamily="18" charset="0"/>
              </a:rPr>
              <a:t>using</a:t>
            </a:r>
            <a:r>
              <a:rPr lang="en-US" altLang="en-US" sz="2000" dirty="0">
                <a:solidFill>
                  <a:srgbClr val="0070C0"/>
                </a:solidFill>
                <a:latin typeface="Book Antiqua" panose="02040602050305030304" pitchFamily="18" charset="0"/>
              </a:rPr>
              <a:t> redundancy</a:t>
            </a:r>
            <a:r>
              <a:rPr lang="en-US" altLang="en-US" sz="2000" dirty="0">
                <a:latin typeface="Book Antiqua" panose="02040602050305030304" pitchFamily="18" charset="0"/>
              </a:rPr>
              <a:t>, fault </a:t>
            </a:r>
            <a:r>
              <a:rPr lang="en-US" altLang="en-US" sz="2000" dirty="0">
                <a:solidFill>
                  <a:srgbClr val="0070C0"/>
                </a:solidFill>
                <a:latin typeface="Book Antiqua" panose="02040602050305030304" pitchFamily="18" charset="0"/>
              </a:rPr>
              <a:t>forecasting</a:t>
            </a:r>
          </a:p>
          <a:p>
            <a:pPr lvl="1" eaLnBrk="1" hangingPunct="1"/>
            <a:r>
              <a:rPr lang="en-US" altLang="en-US" sz="2000" dirty="0">
                <a:latin typeface="Book Antiqua" panose="02040602050305030304" pitchFamily="18" charset="0"/>
              </a:rPr>
              <a:t>Reduce MTTR: improved tools and processes for diagnosis and repair</a:t>
            </a:r>
            <a:endParaRPr lang="en-AU" altLang="en-US" sz="2000"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Dependability Measures</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67</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9753683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264DB184-4996-4F22-9024-59698376827F}"/>
              </a:ext>
            </a:extLst>
          </p:cNvPr>
          <p:cNvPicPr>
            <a:picLocks noChangeAspect="1"/>
          </p:cNvPicPr>
          <p:nvPr/>
        </p:nvPicPr>
        <p:blipFill rotWithShape="1">
          <a:blip r:embed="rId3">
            <a:extLst>
              <a:ext uri="{28A0092B-C50C-407E-A947-70E740481C1C}">
                <a14:useLocalDpi xmlns:a14="http://schemas.microsoft.com/office/drawing/2010/main" val="0"/>
              </a:ext>
            </a:extLst>
          </a:blip>
          <a:srcRect t="7483" r="18996"/>
          <a:stretch/>
        </p:blipFill>
        <p:spPr>
          <a:xfrm>
            <a:off x="6737032" y="2971800"/>
            <a:ext cx="5454968" cy="3886200"/>
          </a:xfrm>
          <a:prstGeom prst="rect">
            <a:avLst/>
          </a:prstGeom>
        </p:spPr>
      </p:pic>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58241"/>
            <a:ext cx="10201275" cy="4819649"/>
          </a:xfrm>
        </p:spPr>
        <p:txBody>
          <a:bodyPr>
            <a:normAutofit/>
          </a:bodyPr>
          <a:lstStyle/>
          <a:p>
            <a:pPr eaLnBrk="1" hangingPunct="1"/>
            <a:r>
              <a:rPr lang="en-US" altLang="en-US" dirty="0">
                <a:latin typeface="Book Antiqua" panose="02040602050305030304" pitchFamily="18" charset="0"/>
              </a:rPr>
              <a:t>Hardware failures are typically characterized by a </a:t>
            </a:r>
            <a:r>
              <a:rPr lang="en-US" altLang="en-US" dirty="0">
                <a:solidFill>
                  <a:srgbClr val="0070C0"/>
                </a:solidFill>
                <a:latin typeface="Book Antiqua" panose="02040602050305030304" pitchFamily="18" charset="0"/>
              </a:rPr>
              <a:t>bath tub </a:t>
            </a:r>
            <a:r>
              <a:rPr lang="en-US" altLang="en-US" dirty="0">
                <a:latin typeface="Book Antiqua" panose="02040602050305030304" pitchFamily="18" charset="0"/>
              </a:rPr>
              <a:t>curve. </a:t>
            </a:r>
          </a:p>
          <a:p>
            <a:pPr eaLnBrk="1" hangingPunct="1"/>
            <a:r>
              <a:rPr lang="en-US" altLang="en-US" dirty="0">
                <a:latin typeface="Book Antiqua" panose="02040602050305030304" pitchFamily="18" charset="0"/>
              </a:rPr>
              <a:t>The chance of a hardware failure is </a:t>
            </a:r>
            <a:r>
              <a:rPr lang="en-US" altLang="en-US" dirty="0">
                <a:solidFill>
                  <a:srgbClr val="0070C0"/>
                </a:solidFill>
                <a:latin typeface="Book Antiqua" panose="02040602050305030304" pitchFamily="18" charset="0"/>
              </a:rPr>
              <a:t>high</a:t>
            </a:r>
            <a:r>
              <a:rPr lang="en-US" altLang="en-US" dirty="0">
                <a:latin typeface="Book Antiqua" panose="02040602050305030304" pitchFamily="18" charset="0"/>
              </a:rPr>
              <a:t> during the </a:t>
            </a:r>
            <a:r>
              <a:rPr lang="en-US" altLang="en-US" dirty="0">
                <a:solidFill>
                  <a:srgbClr val="0070C0"/>
                </a:solidFill>
                <a:latin typeface="Book Antiqua" panose="02040602050305030304" pitchFamily="18" charset="0"/>
              </a:rPr>
              <a:t>initial</a:t>
            </a:r>
            <a:r>
              <a:rPr lang="en-US" altLang="en-US" dirty="0">
                <a:latin typeface="Book Antiqua" panose="02040602050305030304" pitchFamily="18" charset="0"/>
              </a:rPr>
              <a:t> life of the module. </a:t>
            </a:r>
          </a:p>
          <a:p>
            <a:pPr eaLnBrk="1" hangingPunct="1"/>
            <a:r>
              <a:rPr lang="en-US" altLang="en-US" dirty="0">
                <a:latin typeface="Book Antiqua" panose="02040602050305030304" pitchFamily="18" charset="0"/>
              </a:rPr>
              <a:t>The failure rate during the rated </a:t>
            </a:r>
          </a:p>
          <a:p>
            <a:pPr marL="0" indent="0" eaLnBrk="1" hangingPunct="1">
              <a:buNone/>
            </a:pPr>
            <a:r>
              <a:rPr lang="en-US" altLang="en-US" dirty="0">
                <a:latin typeface="Book Antiqua" panose="02040602050305030304" pitchFamily="18" charset="0"/>
              </a:rPr>
              <a:t>   </a:t>
            </a:r>
            <a:r>
              <a:rPr lang="en-US" altLang="en-US" dirty="0">
                <a:solidFill>
                  <a:srgbClr val="0070C0"/>
                </a:solidFill>
                <a:latin typeface="Book Antiqua" panose="02040602050305030304" pitchFamily="18" charset="0"/>
              </a:rPr>
              <a:t>useful life </a:t>
            </a:r>
            <a:r>
              <a:rPr lang="en-US" altLang="en-US" dirty="0">
                <a:latin typeface="Book Antiqua" panose="02040602050305030304" pitchFamily="18" charset="0"/>
              </a:rPr>
              <a:t>of the product is fairly </a:t>
            </a:r>
            <a:r>
              <a:rPr lang="en-US" altLang="en-US" dirty="0">
                <a:solidFill>
                  <a:srgbClr val="0070C0"/>
                </a:solidFill>
                <a:latin typeface="Book Antiqua" panose="02040602050305030304" pitchFamily="18" charset="0"/>
              </a:rPr>
              <a:t>low</a:t>
            </a:r>
            <a:r>
              <a:rPr lang="en-US" altLang="en-US" dirty="0">
                <a:latin typeface="Book Antiqua" panose="02040602050305030304" pitchFamily="18" charset="0"/>
              </a:rPr>
              <a:t>.</a:t>
            </a:r>
          </a:p>
          <a:p>
            <a:pPr eaLnBrk="1" hangingPunct="1"/>
            <a:r>
              <a:rPr lang="en-US" altLang="en-US" dirty="0">
                <a:latin typeface="Book Antiqua" panose="02040602050305030304" pitchFamily="18" charset="0"/>
              </a:rPr>
              <a:t> Once the </a:t>
            </a:r>
            <a:r>
              <a:rPr lang="en-US" altLang="en-US" dirty="0">
                <a:solidFill>
                  <a:srgbClr val="0070C0"/>
                </a:solidFill>
                <a:latin typeface="Book Antiqua" panose="02040602050305030304" pitchFamily="18" charset="0"/>
              </a:rPr>
              <a:t>end</a:t>
            </a:r>
            <a:r>
              <a:rPr lang="en-US" altLang="en-US" dirty="0">
                <a:latin typeface="Book Antiqua" panose="02040602050305030304" pitchFamily="18" charset="0"/>
              </a:rPr>
              <a:t> of the life is reached, </a:t>
            </a:r>
          </a:p>
          <a:p>
            <a:pPr marL="0" indent="0" eaLnBrk="1" hangingPunct="1">
              <a:buNone/>
            </a:pPr>
            <a:r>
              <a:rPr lang="en-US" altLang="en-US" dirty="0">
                <a:latin typeface="Book Antiqua" panose="02040602050305030304" pitchFamily="18" charset="0"/>
              </a:rPr>
              <a:t>   failure rate of modules </a:t>
            </a:r>
            <a:r>
              <a:rPr lang="en-US" altLang="en-US" dirty="0">
                <a:solidFill>
                  <a:srgbClr val="0070C0"/>
                </a:solidFill>
                <a:latin typeface="Book Antiqua" panose="02040602050305030304" pitchFamily="18" charset="0"/>
              </a:rPr>
              <a:t>increases</a:t>
            </a:r>
            <a:r>
              <a:rPr lang="en-US" altLang="en-US" dirty="0">
                <a:latin typeface="Book Antiqua" panose="02040602050305030304" pitchFamily="18" charset="0"/>
              </a:rPr>
              <a:t> again.</a:t>
            </a: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Hardware failures</a:t>
            </a: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68</a:t>
            </a:fld>
            <a:endParaRPr lang="en-CA" dirty="0"/>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35580339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58241"/>
            <a:ext cx="11128048" cy="4911089"/>
          </a:xfrm>
        </p:spPr>
        <p:txBody>
          <a:bodyPr>
            <a:normAutofit lnSpcReduction="10000"/>
          </a:bodyPr>
          <a:lstStyle/>
          <a:p>
            <a:pPr algn="just">
              <a:buFont typeface="Arial" panose="020B0604020202020204" pitchFamily="34" charset="0"/>
              <a:buChar char="•"/>
            </a:pPr>
            <a:r>
              <a:rPr lang="en-US" sz="2400" b="1" i="0" dirty="0">
                <a:solidFill>
                  <a:srgbClr val="0070C0"/>
                </a:solidFill>
                <a:effectLst/>
                <a:latin typeface="Book Antiqua" panose="02040602050305030304" pitchFamily="18" charset="0"/>
              </a:rPr>
              <a:t>Design failures</a:t>
            </a:r>
            <a:r>
              <a:rPr lang="en-US" sz="2400" b="0" i="0" dirty="0">
                <a:solidFill>
                  <a:srgbClr val="4A4A4A"/>
                </a:solidFill>
                <a:effectLst/>
                <a:latin typeface="Book Antiqua" panose="02040602050305030304" pitchFamily="18" charset="0"/>
              </a:rPr>
              <a:t>: </a:t>
            </a:r>
            <a:r>
              <a:rPr lang="en-US" sz="2400" b="0" i="0" dirty="0">
                <a:effectLst/>
                <a:latin typeface="Book Antiqua" panose="02040602050305030304" pitchFamily="18" charset="0"/>
              </a:rPr>
              <a:t>Take place due to inherent design flaws in the system. In a well-designed system this class of failures should make a very small contribution to the total number of failures.</a:t>
            </a:r>
          </a:p>
          <a:p>
            <a:pPr algn="just">
              <a:buFont typeface="Arial" panose="020B0604020202020204" pitchFamily="34" charset="0"/>
              <a:buChar char="•"/>
            </a:pPr>
            <a:r>
              <a:rPr lang="en-US" sz="2400" b="1" i="0" dirty="0">
                <a:solidFill>
                  <a:srgbClr val="0070C0"/>
                </a:solidFill>
                <a:effectLst/>
                <a:latin typeface="Book Antiqua" panose="02040602050305030304" pitchFamily="18" charset="0"/>
              </a:rPr>
              <a:t>Infant Mortality</a:t>
            </a:r>
            <a:r>
              <a:rPr lang="en-US" sz="2400" b="0" i="0" dirty="0">
                <a:solidFill>
                  <a:srgbClr val="4A4A4A"/>
                </a:solidFill>
                <a:effectLst/>
                <a:latin typeface="Book Antiqua" panose="02040602050305030304" pitchFamily="18" charset="0"/>
              </a:rPr>
              <a:t>: </a:t>
            </a:r>
            <a:r>
              <a:rPr lang="en-US" sz="2400" b="0" i="0" dirty="0">
                <a:effectLst/>
                <a:latin typeface="Book Antiqua" panose="02040602050305030304" pitchFamily="18" charset="0"/>
              </a:rPr>
              <a:t>This class of failures cause newly manufactured hardware to fail. Can be attributed to manufacturing problems like poor soldering, leaking capacitor etc. These failures should not be present in systems leaving the factory as these faults will show up in factory system burn in tests.</a:t>
            </a:r>
          </a:p>
          <a:p>
            <a:pPr algn="just">
              <a:buFont typeface="Arial" panose="020B0604020202020204" pitchFamily="34" charset="0"/>
              <a:buChar char="•"/>
            </a:pPr>
            <a:r>
              <a:rPr lang="en-US" sz="2400" b="1" i="0" dirty="0">
                <a:solidFill>
                  <a:srgbClr val="0070C0"/>
                </a:solidFill>
                <a:effectLst/>
                <a:latin typeface="Book Antiqua" panose="02040602050305030304" pitchFamily="18" charset="0"/>
              </a:rPr>
              <a:t>Random Failures</a:t>
            </a:r>
            <a:r>
              <a:rPr lang="en-US" sz="2400" b="0" i="0" dirty="0">
                <a:solidFill>
                  <a:srgbClr val="4A4A4A"/>
                </a:solidFill>
                <a:effectLst/>
                <a:latin typeface="Book Antiqua" panose="02040602050305030304" pitchFamily="18" charset="0"/>
              </a:rPr>
              <a:t>: </a:t>
            </a:r>
            <a:r>
              <a:rPr lang="en-US" sz="2400" b="0" i="0" dirty="0">
                <a:effectLst/>
                <a:latin typeface="Book Antiqua" panose="02040602050305030304" pitchFamily="18" charset="0"/>
              </a:rPr>
              <a:t>Can occur during the entire life of a hardware module. Can lead to system failures. Redundancy is provided to recover from this class of failures.</a:t>
            </a:r>
          </a:p>
          <a:p>
            <a:pPr algn="just">
              <a:buFont typeface="Arial" panose="020B0604020202020204" pitchFamily="34" charset="0"/>
              <a:buChar char="•"/>
            </a:pPr>
            <a:r>
              <a:rPr lang="en-US" sz="2400" b="1" i="0" dirty="0">
                <a:solidFill>
                  <a:srgbClr val="0070C0"/>
                </a:solidFill>
                <a:effectLst/>
                <a:latin typeface="Book Antiqua" panose="02040602050305030304" pitchFamily="18" charset="0"/>
              </a:rPr>
              <a:t>Wear Out</a:t>
            </a:r>
            <a:r>
              <a:rPr lang="en-US" sz="2400" b="0" i="0" dirty="0">
                <a:solidFill>
                  <a:srgbClr val="4A4A4A"/>
                </a:solidFill>
                <a:effectLst/>
                <a:latin typeface="Book Antiqua" panose="02040602050305030304" pitchFamily="18" charset="0"/>
              </a:rPr>
              <a:t>: </a:t>
            </a:r>
            <a:r>
              <a:rPr lang="en-US" sz="2400" b="0" i="0" dirty="0">
                <a:effectLst/>
                <a:latin typeface="Book Antiqua" panose="02040602050305030304" pitchFamily="18" charset="0"/>
              </a:rPr>
              <a:t>Once a hardware module has reached the end of its useful life, degradation of component characteristics will cause hardware modules to fail. This type of faults can be weeded out by preventive maintenance and routing of hardware.</a:t>
            </a: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Causes of Hardware failures </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69</a:t>
            </a:fld>
            <a:endParaRPr lang="en-CA" dirty="0"/>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319042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0"/>
            <a:ext cx="11379654" cy="5048250"/>
          </a:xfrm>
        </p:spPr>
        <p:txBody>
          <a:bodyPr>
            <a:normAutofit/>
          </a:bodyPr>
          <a:lstStyle/>
          <a:p>
            <a:r>
              <a:rPr lang="en-US" sz="2000" dirty="0">
                <a:latin typeface="Book Antiqua" panose="02040602050305030304" pitchFamily="18" charset="0"/>
              </a:rPr>
              <a:t>SRAMs are simply integrated circuits that are memory arrays with </a:t>
            </a:r>
            <a:r>
              <a:rPr lang="en-US" sz="2000" dirty="0">
                <a:solidFill>
                  <a:srgbClr val="0070C0"/>
                </a:solidFill>
                <a:latin typeface="Book Antiqua" panose="02040602050305030304" pitchFamily="18" charset="0"/>
              </a:rPr>
              <a:t>a single access port </a:t>
            </a:r>
            <a:r>
              <a:rPr lang="en-US" sz="2000" dirty="0">
                <a:latin typeface="Book Antiqua" panose="02040602050305030304" pitchFamily="18" charset="0"/>
              </a:rPr>
              <a:t>that can provide either a read or a write.</a:t>
            </a:r>
          </a:p>
          <a:p>
            <a:r>
              <a:rPr lang="en-CA" sz="2000" dirty="0">
                <a:latin typeface="Book Antiqua" panose="02040602050305030304" pitchFamily="18" charset="0"/>
              </a:rPr>
              <a:t>SRAMs have a fixed </a:t>
            </a:r>
            <a:r>
              <a:rPr lang="en-US" sz="2000" dirty="0">
                <a:latin typeface="Book Antiqua" panose="02040602050305030304" pitchFamily="18" charset="0"/>
              </a:rPr>
              <a:t>access time to any datum</a:t>
            </a:r>
          </a:p>
          <a:p>
            <a:r>
              <a:rPr lang="en-US" sz="2000" dirty="0">
                <a:latin typeface="Book Antiqua" panose="02040602050305030304" pitchFamily="18" charset="0"/>
              </a:rPr>
              <a:t>SRAMs don’t need to refresh and so the access time is very close to the cycle </a:t>
            </a:r>
            <a:r>
              <a:rPr lang="en-CA" sz="2000" dirty="0">
                <a:latin typeface="Book Antiqua" panose="02040602050305030304" pitchFamily="18" charset="0"/>
              </a:rPr>
              <a:t>time.</a:t>
            </a:r>
          </a:p>
          <a:p>
            <a:pPr algn="l"/>
            <a:r>
              <a:rPr lang="en-US" sz="2000" dirty="0">
                <a:latin typeface="Book Antiqua" panose="02040602050305030304" pitchFamily="18" charset="0"/>
              </a:rPr>
              <a:t>SRAMs typically use six to eight transistors per bit to prevent the information from being disturbed when read.</a:t>
            </a:r>
          </a:p>
          <a:p>
            <a:r>
              <a:rPr lang="en-US" sz="2000" dirty="0">
                <a:latin typeface="Book Antiqua" panose="02040602050305030304" pitchFamily="18" charset="0"/>
              </a:rPr>
              <a:t>SRAM needs only minimal power to retain the </a:t>
            </a:r>
            <a:r>
              <a:rPr lang="en-CA" sz="2000" dirty="0">
                <a:latin typeface="Book Antiqua" panose="02040602050305030304" pitchFamily="18" charset="0"/>
              </a:rPr>
              <a:t>charge in standby mode.</a:t>
            </a:r>
          </a:p>
          <a:p>
            <a:r>
              <a:rPr lang="en-US" sz="2000" dirty="0">
                <a:latin typeface="Book Antiqua" panose="02040602050305030304" pitchFamily="18" charset="0"/>
              </a:rPr>
              <a:t>As long as power is applied, the value can be kept indefinitely</a:t>
            </a:r>
            <a:endParaRPr lang="en-US" altLang="en-US" sz="2000"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SRAM Technology</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7</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4" name="Picture 3" descr="Diagram, schematic&#10;&#10;Description automatically generated">
            <a:extLst>
              <a:ext uri="{FF2B5EF4-FFF2-40B4-BE49-F238E27FC236}">
                <a16:creationId xmlns:a16="http://schemas.microsoft.com/office/drawing/2014/main" id="{8D3B2E72-1684-427D-8904-EFCE55907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1587" y="4114670"/>
            <a:ext cx="2476190" cy="1857143"/>
          </a:xfrm>
          <a:prstGeom prst="rect">
            <a:avLst/>
          </a:prstGeom>
        </p:spPr>
      </p:pic>
      <p:pic>
        <p:nvPicPr>
          <p:cNvPr id="7" name="Picture 6" descr="Shape&#10;&#10;Description automatically generated with medium confidence">
            <a:extLst>
              <a:ext uri="{FF2B5EF4-FFF2-40B4-BE49-F238E27FC236}">
                <a16:creationId xmlns:a16="http://schemas.microsoft.com/office/drawing/2014/main" id="{C0701770-8EE2-4907-B7F5-0A98D3F0F3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0064" y="4147892"/>
            <a:ext cx="2381250" cy="1790700"/>
          </a:xfrm>
          <a:prstGeom prst="rect">
            <a:avLst/>
          </a:prstGeom>
        </p:spPr>
      </p:pic>
    </p:spTree>
    <p:extLst>
      <p:ext uri="{BB962C8B-B14F-4D97-AF65-F5344CB8AC3E}">
        <p14:creationId xmlns:p14="http://schemas.microsoft.com/office/powerpoint/2010/main" val="34708806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58241"/>
            <a:ext cx="11128048" cy="4911089"/>
          </a:xfrm>
        </p:spPr>
        <p:txBody>
          <a:bodyPr>
            <a:normAutofit/>
          </a:bodyPr>
          <a:lstStyle/>
          <a:p>
            <a:pPr algn="just"/>
            <a:r>
              <a:rPr lang="en-US" dirty="0">
                <a:latin typeface="Book Antiqua" panose="02040602050305030304" pitchFamily="18" charset="0"/>
              </a:rPr>
              <a:t>System Availability is calculated by modeling the system as an interconnection of parts in series and parallel.</a:t>
            </a:r>
          </a:p>
          <a:p>
            <a:pPr algn="just"/>
            <a:r>
              <a:rPr lang="en-US" dirty="0">
                <a:latin typeface="Book Antiqua" panose="02040602050305030304" pitchFamily="18" charset="0"/>
              </a:rPr>
              <a:t> The following rules are used to decide if components should be placed in series or parallel:</a:t>
            </a:r>
          </a:p>
          <a:p>
            <a:pPr marL="457200" indent="-457200" algn="just">
              <a:buFont typeface="+mj-lt"/>
              <a:buAutoNum type="arabicPeriod"/>
            </a:pPr>
            <a:r>
              <a:rPr lang="en-US" dirty="0">
                <a:latin typeface="Book Antiqua" panose="02040602050305030304" pitchFamily="18" charset="0"/>
              </a:rPr>
              <a:t>If failure of a part leads to the combination becoming </a:t>
            </a:r>
            <a:r>
              <a:rPr lang="en-US" dirty="0">
                <a:solidFill>
                  <a:srgbClr val="FF0000"/>
                </a:solidFill>
                <a:latin typeface="Book Antiqua" panose="02040602050305030304" pitchFamily="18" charset="0"/>
              </a:rPr>
              <a:t>inoperable</a:t>
            </a:r>
            <a:r>
              <a:rPr lang="en-US" dirty="0">
                <a:latin typeface="Book Antiqua" panose="02040602050305030304" pitchFamily="18" charset="0"/>
              </a:rPr>
              <a:t>, the two parts are considered to be operating in </a:t>
            </a:r>
            <a:r>
              <a:rPr lang="en-US" dirty="0">
                <a:solidFill>
                  <a:srgbClr val="FF0000"/>
                </a:solidFill>
                <a:latin typeface="Book Antiqua" panose="02040602050305030304" pitchFamily="18" charset="0"/>
              </a:rPr>
              <a:t>series</a:t>
            </a:r>
          </a:p>
          <a:p>
            <a:pPr marL="457200" indent="-457200" algn="just">
              <a:buFont typeface="+mj-lt"/>
              <a:buAutoNum type="arabicPeriod"/>
            </a:pPr>
            <a:r>
              <a:rPr lang="en-US" dirty="0">
                <a:latin typeface="Book Antiqua" panose="02040602050305030304" pitchFamily="18" charset="0"/>
              </a:rPr>
              <a:t>If failure of a part leads to the other part taking over the operations of the failed part, the two parts are considered to be operating in </a:t>
            </a:r>
            <a:r>
              <a:rPr lang="en-US" dirty="0">
                <a:solidFill>
                  <a:srgbClr val="FF0000"/>
                </a:solidFill>
                <a:latin typeface="Book Antiqua" panose="02040602050305030304" pitchFamily="18" charset="0"/>
              </a:rPr>
              <a:t>parallel</a:t>
            </a:r>
            <a:r>
              <a:rPr lang="en-US" dirty="0">
                <a:latin typeface="Book Antiqua" panose="02040602050305030304" pitchFamily="18" charset="0"/>
              </a:rPr>
              <a:t>.</a:t>
            </a:r>
          </a:p>
          <a:p>
            <a:pPr algn="just"/>
            <a:endParaRPr lang="en-US"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System Availability</a:t>
            </a: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70</a:t>
            </a:fld>
            <a:endParaRPr lang="en-CA" dirty="0"/>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14085349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58241"/>
            <a:ext cx="11128048" cy="4911089"/>
          </a:xfrm>
        </p:spPr>
        <p:txBody>
          <a:bodyPr>
            <a:normAutofit/>
          </a:bodyPr>
          <a:lstStyle/>
          <a:p>
            <a:pPr algn="l"/>
            <a:endParaRPr lang="en-US" sz="2400" dirty="0">
              <a:latin typeface="Book Antiqua" panose="02040602050305030304" pitchFamily="18" charset="0"/>
            </a:endParaRPr>
          </a:p>
          <a:p>
            <a:pPr algn="l"/>
            <a:r>
              <a:rPr lang="en-US" sz="2400" dirty="0">
                <a:latin typeface="Book Antiqua" panose="02040602050305030304" pitchFamily="18" charset="0"/>
              </a:rPr>
              <a:t>Two parts </a:t>
            </a:r>
            <a:r>
              <a:rPr lang="en-US" sz="2400" dirty="0">
                <a:solidFill>
                  <a:srgbClr val="FF0000"/>
                </a:solidFill>
                <a:latin typeface="Book Antiqua" panose="02040602050305030304" pitchFamily="18" charset="0"/>
              </a:rPr>
              <a:t>X</a:t>
            </a:r>
            <a:r>
              <a:rPr lang="en-US" sz="2400" dirty="0">
                <a:latin typeface="Book Antiqua" panose="02040602050305030304" pitchFamily="18" charset="0"/>
              </a:rPr>
              <a:t> and </a:t>
            </a:r>
            <a:r>
              <a:rPr lang="en-US" sz="2400" dirty="0">
                <a:solidFill>
                  <a:srgbClr val="FF0000"/>
                </a:solidFill>
                <a:latin typeface="Book Antiqua" panose="02040602050305030304" pitchFamily="18" charset="0"/>
              </a:rPr>
              <a:t>Y</a:t>
            </a:r>
            <a:r>
              <a:rPr lang="en-US" sz="2400" dirty="0">
                <a:latin typeface="Book Antiqua" panose="02040602050305030304" pitchFamily="18" charset="0"/>
              </a:rPr>
              <a:t> are considered to be operating in </a:t>
            </a:r>
            <a:r>
              <a:rPr lang="en-US" sz="2400" dirty="0">
                <a:solidFill>
                  <a:srgbClr val="FF0000"/>
                </a:solidFill>
                <a:latin typeface="Book Antiqua" panose="02040602050305030304" pitchFamily="18" charset="0"/>
              </a:rPr>
              <a:t>series</a:t>
            </a:r>
            <a:r>
              <a:rPr lang="en-US" sz="2400" dirty="0">
                <a:latin typeface="Book Antiqua" panose="02040602050305030304" pitchFamily="18" charset="0"/>
              </a:rPr>
              <a:t> if failure of either of the parts results in failure of the </a:t>
            </a:r>
            <a:r>
              <a:rPr lang="en-US" sz="2400" dirty="0">
                <a:solidFill>
                  <a:srgbClr val="FF0000"/>
                </a:solidFill>
                <a:latin typeface="Book Antiqua" panose="02040602050305030304" pitchFamily="18" charset="0"/>
              </a:rPr>
              <a:t>combination</a:t>
            </a:r>
            <a:r>
              <a:rPr lang="en-US" sz="2400" dirty="0">
                <a:latin typeface="Book Antiqua" panose="02040602050305030304" pitchFamily="18" charset="0"/>
              </a:rPr>
              <a:t>. </a:t>
            </a:r>
          </a:p>
          <a:p>
            <a:pPr algn="l"/>
            <a:r>
              <a:rPr lang="en-US" sz="2400" dirty="0">
                <a:latin typeface="Book Antiqua" panose="02040602050305030304" pitchFamily="18" charset="0"/>
              </a:rPr>
              <a:t>The combined system is operational only if both Part X and Part Y are available. </a:t>
            </a:r>
          </a:p>
          <a:p>
            <a:pPr algn="l"/>
            <a:r>
              <a:rPr lang="en-US" sz="2400" dirty="0">
                <a:latin typeface="Book Antiqua" panose="02040602050305030304" pitchFamily="18" charset="0"/>
              </a:rPr>
              <a:t>From this it follows that the combined availability is a product of the availability of the two parts. </a:t>
            </a:r>
          </a:p>
          <a:p>
            <a:pPr algn="l"/>
            <a:r>
              <a:rPr lang="en-US" sz="2400" dirty="0">
                <a:latin typeface="Book Antiqua" panose="02040602050305030304" pitchFamily="18" charset="0"/>
              </a:rPr>
              <a:t>The combined availability is shown by </a:t>
            </a:r>
            <a:r>
              <a:rPr lang="en-US" sz="2400" dirty="0">
                <a:highlight>
                  <a:srgbClr val="FFFF00"/>
                </a:highlight>
                <a:latin typeface="Book Antiqua" panose="02040602050305030304" pitchFamily="18" charset="0"/>
              </a:rPr>
              <a:t>A = A</a:t>
            </a:r>
            <a:r>
              <a:rPr lang="en-US" sz="2400" baseline="-25000" dirty="0">
                <a:highlight>
                  <a:srgbClr val="FFFF00"/>
                </a:highlight>
                <a:latin typeface="Book Antiqua" panose="02040602050305030304" pitchFamily="18" charset="0"/>
              </a:rPr>
              <a:t>x</a:t>
            </a:r>
            <a:r>
              <a:rPr lang="en-US" sz="2400" dirty="0">
                <a:highlight>
                  <a:srgbClr val="FFFF00"/>
                </a:highlight>
                <a:latin typeface="Book Antiqua" panose="02040602050305030304" pitchFamily="18" charset="0"/>
              </a:rPr>
              <a:t> A</a:t>
            </a:r>
            <a:r>
              <a:rPr lang="en-US" sz="2400" baseline="-25000" dirty="0">
                <a:highlight>
                  <a:srgbClr val="FFFF00"/>
                </a:highlight>
                <a:latin typeface="Book Antiqua" panose="02040602050305030304" pitchFamily="18" charset="0"/>
              </a:rPr>
              <a:t>y</a:t>
            </a:r>
          </a:p>
          <a:p>
            <a:pPr algn="just"/>
            <a:r>
              <a:rPr lang="en-US" sz="2400" dirty="0" err="1">
                <a:latin typeface="Book Antiqua" panose="02040602050305030304" pitchFamily="18" charset="0"/>
              </a:rPr>
              <a:t>Thus,the</a:t>
            </a:r>
            <a:r>
              <a:rPr lang="en-US" sz="2400" dirty="0">
                <a:latin typeface="Book Antiqua" panose="02040602050305030304" pitchFamily="18" charset="0"/>
              </a:rPr>
              <a:t> combined availability of two components in series is always lower than the availability of its individual components.</a:t>
            </a: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Availability in Series</a:t>
            </a: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71</a:t>
            </a:fld>
            <a:endParaRPr lang="en-CA" dirty="0"/>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4" name="Picture 3">
            <a:extLst>
              <a:ext uri="{FF2B5EF4-FFF2-40B4-BE49-F238E27FC236}">
                <a16:creationId xmlns:a16="http://schemas.microsoft.com/office/drawing/2014/main" id="{FF3569DC-DB51-4824-AB01-66882530AA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970" y="1158241"/>
            <a:ext cx="6861657" cy="365760"/>
          </a:xfrm>
          <a:prstGeom prst="rect">
            <a:avLst/>
          </a:prstGeom>
        </p:spPr>
      </p:pic>
    </p:spTree>
    <p:extLst>
      <p:ext uri="{BB962C8B-B14F-4D97-AF65-F5344CB8AC3E}">
        <p14:creationId xmlns:p14="http://schemas.microsoft.com/office/powerpoint/2010/main" val="32819330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58241"/>
            <a:ext cx="11128048" cy="4911089"/>
          </a:xfrm>
        </p:spPr>
        <p:txBody>
          <a:bodyPr>
            <a:normAutofit/>
          </a:bodyPr>
          <a:lstStyle/>
          <a:p>
            <a:pPr algn="l"/>
            <a:endParaRPr lang="en-US" sz="2400" dirty="0">
              <a:latin typeface="Book Antiqua" panose="02040602050305030304" pitchFamily="18" charset="0"/>
            </a:endParaRPr>
          </a:p>
          <a:p>
            <a:pPr algn="l"/>
            <a:endParaRPr lang="en-US" sz="2400" dirty="0">
              <a:latin typeface="Book Antiqua" panose="02040602050305030304" pitchFamily="18" charset="0"/>
            </a:endParaRPr>
          </a:p>
          <a:p>
            <a:pPr algn="l"/>
            <a:r>
              <a:rPr lang="en-US" sz="2400" dirty="0">
                <a:latin typeface="Book Antiqua" panose="02040602050305030304" pitchFamily="18" charset="0"/>
              </a:rPr>
              <a:t>Two parts are considered to be operating in parallel if the combination is considered failed when both parts fail.</a:t>
            </a:r>
          </a:p>
          <a:p>
            <a:r>
              <a:rPr lang="en-US" sz="2400" dirty="0">
                <a:latin typeface="Book Antiqua" panose="02040602050305030304" pitchFamily="18" charset="0"/>
              </a:rPr>
              <a:t>The combined availability is </a:t>
            </a:r>
            <a:r>
              <a:rPr lang="en-US" sz="2400" dirty="0">
                <a:solidFill>
                  <a:srgbClr val="FF0000"/>
                </a:solidFill>
                <a:latin typeface="Book Antiqua" panose="02040602050305030304" pitchFamily="18" charset="0"/>
              </a:rPr>
              <a:t>1 - (both parts are unavailable). </a:t>
            </a:r>
          </a:p>
          <a:p>
            <a:r>
              <a:rPr lang="en-US" sz="2400" dirty="0">
                <a:latin typeface="Book Antiqua" panose="02040602050305030304" pitchFamily="18" charset="0"/>
              </a:rPr>
              <a:t>The combined availability is shown by </a:t>
            </a:r>
            <a:r>
              <a:rPr lang="en-CA" sz="2400" dirty="0">
                <a:highlight>
                  <a:srgbClr val="FFFF00"/>
                </a:highlight>
                <a:latin typeface="Book Antiqua" panose="02040602050305030304" pitchFamily="18" charset="0"/>
              </a:rPr>
              <a:t>A = 1 - (1-A</a:t>
            </a:r>
            <a:r>
              <a:rPr lang="en-CA" sz="2400" baseline="-25000" dirty="0">
                <a:highlight>
                  <a:srgbClr val="FFFF00"/>
                </a:highlight>
                <a:latin typeface="Book Antiqua" panose="02040602050305030304" pitchFamily="18" charset="0"/>
              </a:rPr>
              <a:t>x</a:t>
            </a:r>
            <a:r>
              <a:rPr lang="en-CA" sz="2400" dirty="0">
                <a:highlight>
                  <a:srgbClr val="FFFF00"/>
                </a:highlight>
                <a:latin typeface="Book Antiqua" panose="02040602050305030304" pitchFamily="18" charset="0"/>
              </a:rPr>
              <a:t> )</a:t>
            </a:r>
            <a:r>
              <a:rPr lang="en-CA" sz="2400" baseline="30000" dirty="0">
                <a:highlight>
                  <a:srgbClr val="FFFF00"/>
                </a:highlight>
                <a:latin typeface="Book Antiqua" panose="02040602050305030304" pitchFamily="18" charset="0"/>
              </a:rPr>
              <a:t>2</a:t>
            </a:r>
          </a:p>
          <a:p>
            <a:r>
              <a:rPr lang="en-US" sz="2400" dirty="0">
                <a:latin typeface="Book Antiqua" panose="02040602050305030304" pitchFamily="18" charset="0"/>
              </a:rPr>
              <a:t>Thus, the </a:t>
            </a:r>
            <a:r>
              <a:rPr lang="en-US" sz="2400" dirty="0">
                <a:solidFill>
                  <a:srgbClr val="0070C0"/>
                </a:solidFill>
                <a:latin typeface="Book Antiqua" panose="02040602050305030304" pitchFamily="18" charset="0"/>
              </a:rPr>
              <a:t>combined</a:t>
            </a:r>
            <a:r>
              <a:rPr lang="en-US" sz="2400" dirty="0">
                <a:latin typeface="Book Antiqua" panose="02040602050305030304" pitchFamily="18" charset="0"/>
              </a:rPr>
              <a:t> availability of two components in parallel is always much </a:t>
            </a:r>
            <a:r>
              <a:rPr lang="en-US" sz="2400" dirty="0">
                <a:solidFill>
                  <a:srgbClr val="0070C0"/>
                </a:solidFill>
                <a:latin typeface="Book Antiqua" panose="02040602050305030304" pitchFamily="18" charset="0"/>
              </a:rPr>
              <a:t>higher</a:t>
            </a:r>
            <a:r>
              <a:rPr lang="en-US" sz="2400" dirty="0">
                <a:latin typeface="Book Antiqua" panose="02040602050305030304" pitchFamily="18" charset="0"/>
              </a:rPr>
              <a:t> than the availability of its individual components.</a:t>
            </a:r>
          </a:p>
          <a:p>
            <a:endParaRPr lang="en-US" sz="2400" baseline="30000" dirty="0">
              <a:highlight>
                <a:srgbClr val="FFFF00"/>
              </a:highlight>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Availability in Parallel</a:t>
            </a: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72</a:t>
            </a:fld>
            <a:endParaRPr lang="en-CA" dirty="0"/>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5" name="Picture 4" descr="Table&#10;&#10;Description automatically generated">
            <a:extLst>
              <a:ext uri="{FF2B5EF4-FFF2-40B4-BE49-F238E27FC236}">
                <a16:creationId xmlns:a16="http://schemas.microsoft.com/office/drawing/2014/main" id="{42147C77-512E-49C8-8606-EA3E5338B9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2375" y="933450"/>
            <a:ext cx="4970032" cy="1097280"/>
          </a:xfrm>
          <a:prstGeom prst="rect">
            <a:avLst/>
          </a:prstGeom>
        </p:spPr>
      </p:pic>
    </p:spTree>
    <p:extLst>
      <p:ext uri="{BB962C8B-B14F-4D97-AF65-F5344CB8AC3E}">
        <p14:creationId xmlns:p14="http://schemas.microsoft.com/office/powerpoint/2010/main" val="21072071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MTTF vs. AFR of Disks</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73</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6" name="Picture 5">
            <a:extLst>
              <a:ext uri="{FF2B5EF4-FFF2-40B4-BE49-F238E27FC236}">
                <a16:creationId xmlns:a16="http://schemas.microsoft.com/office/drawing/2014/main" id="{F5C3FA05-0CA9-42A5-812B-6E43F00465AD}"/>
              </a:ext>
            </a:extLst>
          </p:cNvPr>
          <p:cNvPicPr>
            <a:picLocks noChangeAspect="1"/>
          </p:cNvPicPr>
          <p:nvPr/>
        </p:nvPicPr>
        <p:blipFill>
          <a:blip r:embed="rId2">
            <a:lum bright="-20000" contrast="40000"/>
          </a:blip>
          <a:stretch>
            <a:fillRect/>
          </a:stretch>
        </p:blipFill>
        <p:spPr>
          <a:xfrm>
            <a:off x="1085851" y="1506498"/>
            <a:ext cx="9308100" cy="1371600"/>
          </a:xfrm>
          <a:prstGeom prst="rect">
            <a:avLst/>
          </a:prstGeom>
        </p:spPr>
      </p:pic>
      <p:pic>
        <p:nvPicPr>
          <p:cNvPr id="8" name="Picture 7">
            <a:extLst>
              <a:ext uri="{FF2B5EF4-FFF2-40B4-BE49-F238E27FC236}">
                <a16:creationId xmlns:a16="http://schemas.microsoft.com/office/drawing/2014/main" id="{2D16420C-92B0-4ADE-B276-2E301DD520DB}"/>
              </a:ext>
            </a:extLst>
          </p:cNvPr>
          <p:cNvPicPr>
            <a:picLocks noChangeAspect="1"/>
          </p:cNvPicPr>
          <p:nvPr/>
        </p:nvPicPr>
        <p:blipFill>
          <a:blip r:embed="rId3">
            <a:lum bright="-20000" contrast="40000"/>
          </a:blip>
          <a:stretch>
            <a:fillRect/>
          </a:stretch>
        </p:blipFill>
        <p:spPr>
          <a:xfrm>
            <a:off x="927258" y="3358811"/>
            <a:ext cx="9692640" cy="1043051"/>
          </a:xfrm>
          <a:prstGeom prst="rect">
            <a:avLst/>
          </a:prstGeom>
        </p:spPr>
      </p:pic>
    </p:spTree>
    <p:extLst>
      <p:ext uri="{BB962C8B-B14F-4D97-AF65-F5344CB8AC3E}">
        <p14:creationId xmlns:p14="http://schemas.microsoft.com/office/powerpoint/2010/main" val="39485951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4" y="1054546"/>
            <a:ext cx="11268075" cy="4968240"/>
          </a:xfrm>
        </p:spPr>
        <p:txBody>
          <a:bodyPr>
            <a:normAutofit fontScale="92500" lnSpcReduction="10000"/>
          </a:bodyPr>
          <a:lstStyle/>
          <a:p>
            <a:pPr algn="l"/>
            <a:r>
              <a:rPr lang="en-CA" dirty="0">
                <a:solidFill>
                  <a:srgbClr val="0070C0"/>
                </a:solidFill>
                <a:latin typeface="Book Antiqua" panose="02040602050305030304" pitchFamily="18" charset="0"/>
              </a:rPr>
              <a:t>Virtual memory </a:t>
            </a:r>
            <a:r>
              <a:rPr lang="en-CA" dirty="0">
                <a:latin typeface="Book Antiqua" panose="02040602050305030304" pitchFamily="18" charset="0"/>
              </a:rPr>
              <a:t>A technique that uses </a:t>
            </a:r>
            <a:r>
              <a:rPr lang="en-US" dirty="0">
                <a:latin typeface="Book Antiqua" panose="02040602050305030304" pitchFamily="18" charset="0"/>
              </a:rPr>
              <a:t>main memory as a “cache” </a:t>
            </a:r>
            <a:r>
              <a:rPr lang="en-CA" dirty="0">
                <a:latin typeface="Book Antiqua" panose="02040602050305030304" pitchFamily="18" charset="0"/>
              </a:rPr>
              <a:t>for secondary storage </a:t>
            </a:r>
            <a:r>
              <a:rPr lang="en-US" altLang="en-US" dirty="0">
                <a:latin typeface="Book Antiqua" panose="02040602050305030304" pitchFamily="18" charset="0"/>
              </a:rPr>
              <a:t>(</a:t>
            </a:r>
            <a:r>
              <a:rPr lang="en-US" altLang="en-US" dirty="0">
                <a:solidFill>
                  <a:srgbClr val="0070C0"/>
                </a:solidFill>
                <a:latin typeface="Book Antiqua" panose="02040602050305030304" pitchFamily="18" charset="0"/>
              </a:rPr>
              <a:t>disk</a:t>
            </a:r>
            <a:r>
              <a:rPr lang="en-US" altLang="en-US" dirty="0">
                <a:latin typeface="Book Antiqua" panose="02040602050305030304" pitchFamily="18" charset="0"/>
              </a:rPr>
              <a:t>) </a:t>
            </a:r>
            <a:r>
              <a:rPr lang="en-CA" dirty="0">
                <a:latin typeface="Book Antiqua" panose="02040602050305030304" pitchFamily="18" charset="0"/>
              </a:rPr>
              <a:t>. </a:t>
            </a:r>
            <a:endParaRPr lang="en-US" altLang="en-US" dirty="0">
              <a:latin typeface="Book Antiqua" panose="02040602050305030304" pitchFamily="18" charset="0"/>
            </a:endParaRPr>
          </a:p>
          <a:p>
            <a:pPr lvl="1" eaLnBrk="1" hangingPunct="1">
              <a:lnSpc>
                <a:spcPct val="80000"/>
              </a:lnSpc>
            </a:pPr>
            <a:r>
              <a:rPr lang="en-US" altLang="en-US" dirty="0">
                <a:latin typeface="Book Antiqua" panose="02040602050305030304" pitchFamily="18" charset="0"/>
              </a:rPr>
              <a:t>Managed jointly by </a:t>
            </a:r>
            <a:r>
              <a:rPr lang="en-US" altLang="en-US" dirty="0">
                <a:solidFill>
                  <a:srgbClr val="0070C0"/>
                </a:solidFill>
                <a:latin typeface="Book Antiqua" panose="02040602050305030304" pitchFamily="18" charset="0"/>
              </a:rPr>
              <a:t>CPU</a:t>
            </a:r>
            <a:r>
              <a:rPr lang="en-US" altLang="en-US" dirty="0">
                <a:latin typeface="Book Antiqua" panose="02040602050305030304" pitchFamily="18" charset="0"/>
              </a:rPr>
              <a:t> hardware and the operating system (</a:t>
            </a:r>
            <a:r>
              <a:rPr lang="en-US" altLang="en-US" dirty="0">
                <a:solidFill>
                  <a:srgbClr val="0070C0"/>
                </a:solidFill>
                <a:latin typeface="Book Antiqua" panose="02040602050305030304" pitchFamily="18" charset="0"/>
              </a:rPr>
              <a:t>OS</a:t>
            </a:r>
            <a:r>
              <a:rPr lang="en-US" altLang="en-US" dirty="0">
                <a:latin typeface="Book Antiqua" panose="02040602050305030304" pitchFamily="18" charset="0"/>
              </a:rPr>
              <a:t>)</a:t>
            </a:r>
          </a:p>
          <a:p>
            <a:pPr eaLnBrk="1" hangingPunct="1">
              <a:lnSpc>
                <a:spcPct val="80000"/>
              </a:lnSpc>
            </a:pPr>
            <a:r>
              <a:rPr lang="en-US" altLang="en-US" dirty="0">
                <a:latin typeface="Book Antiqua" panose="02040602050305030304" pitchFamily="18" charset="0"/>
              </a:rPr>
              <a:t>Programs share main memory</a:t>
            </a:r>
          </a:p>
          <a:p>
            <a:pPr lvl="1" eaLnBrk="1" hangingPunct="1">
              <a:lnSpc>
                <a:spcPct val="80000"/>
              </a:lnSpc>
            </a:pPr>
            <a:r>
              <a:rPr lang="en-US" altLang="en-US" dirty="0">
                <a:latin typeface="Book Antiqua" panose="02040602050305030304" pitchFamily="18" charset="0"/>
              </a:rPr>
              <a:t>Each gets a private virtual address space holding its frequently used code and data</a:t>
            </a:r>
          </a:p>
          <a:p>
            <a:pPr lvl="1" eaLnBrk="1" hangingPunct="1">
              <a:lnSpc>
                <a:spcPct val="80000"/>
              </a:lnSpc>
            </a:pPr>
            <a:r>
              <a:rPr lang="en-US" altLang="en-US" dirty="0">
                <a:latin typeface="Book Antiqua" panose="02040602050305030304" pitchFamily="18" charset="0"/>
              </a:rPr>
              <a:t>Protected from other programs</a:t>
            </a:r>
          </a:p>
          <a:p>
            <a:pPr eaLnBrk="1" hangingPunct="1">
              <a:lnSpc>
                <a:spcPct val="80000"/>
              </a:lnSpc>
            </a:pPr>
            <a:r>
              <a:rPr lang="en-US" altLang="en-US" dirty="0">
                <a:latin typeface="Book Antiqua" panose="02040602050305030304" pitchFamily="18" charset="0"/>
              </a:rPr>
              <a:t>CPU and OS translate </a:t>
            </a:r>
            <a:r>
              <a:rPr lang="en-US" altLang="en-US" dirty="0">
                <a:solidFill>
                  <a:srgbClr val="0070C0"/>
                </a:solidFill>
                <a:latin typeface="Book Antiqua" panose="02040602050305030304" pitchFamily="18" charset="0"/>
              </a:rPr>
              <a:t>virtual</a:t>
            </a:r>
            <a:r>
              <a:rPr lang="en-US" altLang="en-US" dirty="0">
                <a:latin typeface="Book Antiqua" panose="02040602050305030304" pitchFamily="18" charset="0"/>
              </a:rPr>
              <a:t> addresses to </a:t>
            </a:r>
            <a:r>
              <a:rPr lang="en-US" altLang="en-US" dirty="0">
                <a:solidFill>
                  <a:srgbClr val="0070C0"/>
                </a:solidFill>
                <a:latin typeface="Book Antiqua" panose="02040602050305030304" pitchFamily="18" charset="0"/>
              </a:rPr>
              <a:t>physical</a:t>
            </a:r>
            <a:r>
              <a:rPr lang="en-US" altLang="en-US" dirty="0">
                <a:latin typeface="Book Antiqua" panose="02040602050305030304" pitchFamily="18" charset="0"/>
              </a:rPr>
              <a:t> addresses</a:t>
            </a:r>
          </a:p>
          <a:p>
            <a:pPr lvl="1" eaLnBrk="1" hangingPunct="1">
              <a:lnSpc>
                <a:spcPct val="80000"/>
              </a:lnSpc>
            </a:pPr>
            <a:r>
              <a:rPr lang="en-US" altLang="en-US" dirty="0">
                <a:latin typeface="Book Antiqua" panose="02040602050305030304" pitchFamily="18" charset="0"/>
              </a:rPr>
              <a:t>VM “</a:t>
            </a:r>
            <a:r>
              <a:rPr lang="en-US" altLang="en-US" dirty="0">
                <a:highlight>
                  <a:srgbClr val="FFFF00"/>
                </a:highlight>
                <a:latin typeface="Book Antiqua" panose="02040602050305030304" pitchFamily="18" charset="0"/>
              </a:rPr>
              <a:t>block</a:t>
            </a:r>
            <a:r>
              <a:rPr lang="en-US" altLang="en-US" dirty="0">
                <a:latin typeface="Book Antiqua" panose="02040602050305030304" pitchFamily="18" charset="0"/>
              </a:rPr>
              <a:t>” is called a </a:t>
            </a:r>
            <a:r>
              <a:rPr lang="en-US" altLang="en-US" dirty="0">
                <a:highlight>
                  <a:srgbClr val="FFFF00"/>
                </a:highlight>
                <a:latin typeface="Book Antiqua" panose="02040602050305030304" pitchFamily="18" charset="0"/>
              </a:rPr>
              <a:t>page</a:t>
            </a:r>
          </a:p>
          <a:p>
            <a:pPr lvl="1" eaLnBrk="1" hangingPunct="1">
              <a:lnSpc>
                <a:spcPct val="80000"/>
              </a:lnSpc>
            </a:pPr>
            <a:r>
              <a:rPr lang="en-US" altLang="en-US" dirty="0">
                <a:latin typeface="Book Antiqua" panose="02040602050305030304" pitchFamily="18" charset="0"/>
              </a:rPr>
              <a:t>VM translation “</a:t>
            </a:r>
            <a:r>
              <a:rPr lang="en-US" altLang="en-US" dirty="0">
                <a:highlight>
                  <a:srgbClr val="00FFFF"/>
                </a:highlight>
                <a:latin typeface="Book Antiqua" panose="02040602050305030304" pitchFamily="18" charset="0"/>
              </a:rPr>
              <a:t>miss</a:t>
            </a:r>
            <a:r>
              <a:rPr lang="en-US" altLang="en-US" dirty="0">
                <a:latin typeface="Book Antiqua" panose="02040602050305030304" pitchFamily="18" charset="0"/>
              </a:rPr>
              <a:t>” is called a </a:t>
            </a:r>
            <a:r>
              <a:rPr lang="en-US" altLang="en-US" dirty="0">
                <a:highlight>
                  <a:srgbClr val="00FFFF"/>
                </a:highlight>
                <a:latin typeface="Book Antiqua" panose="02040602050305030304" pitchFamily="18" charset="0"/>
              </a:rPr>
              <a:t>page fault</a:t>
            </a:r>
          </a:p>
          <a:p>
            <a:pPr algn="l"/>
            <a:r>
              <a:rPr lang="en-CA" dirty="0">
                <a:solidFill>
                  <a:srgbClr val="0070C0"/>
                </a:solidFill>
                <a:latin typeface="Book Antiqua" panose="02040602050305030304" pitchFamily="18" charset="0"/>
              </a:rPr>
              <a:t>Physical address </a:t>
            </a:r>
            <a:r>
              <a:rPr lang="en-CA" dirty="0">
                <a:latin typeface="Book Antiqua" panose="02040602050305030304" pitchFamily="18" charset="0"/>
              </a:rPr>
              <a:t>An address in main memory.</a:t>
            </a:r>
          </a:p>
          <a:p>
            <a:pPr algn="l"/>
            <a:r>
              <a:rPr lang="en-CA" dirty="0">
                <a:solidFill>
                  <a:srgbClr val="0070C0"/>
                </a:solidFill>
                <a:latin typeface="Book Antiqua" panose="02040602050305030304" pitchFamily="18" charset="0"/>
              </a:rPr>
              <a:t>Virtual address </a:t>
            </a:r>
            <a:r>
              <a:rPr lang="en-CA" dirty="0">
                <a:latin typeface="Book Antiqua" panose="02040602050305030304" pitchFamily="18" charset="0"/>
              </a:rPr>
              <a:t>An address that corresponds to a location </a:t>
            </a:r>
            <a:r>
              <a:rPr lang="en-US" dirty="0">
                <a:latin typeface="Book Antiqua" panose="02040602050305030304" pitchFamily="18" charset="0"/>
              </a:rPr>
              <a:t>in virtual space and is </a:t>
            </a:r>
            <a:r>
              <a:rPr lang="en-CA" dirty="0">
                <a:latin typeface="Book Antiqua" panose="02040602050305030304" pitchFamily="18" charset="0"/>
              </a:rPr>
              <a:t>translated by </a:t>
            </a:r>
            <a:r>
              <a:rPr lang="en-CA" i="1" dirty="0">
                <a:solidFill>
                  <a:srgbClr val="FF0000"/>
                </a:solidFill>
                <a:latin typeface="Book Antiqua" panose="02040602050305030304" pitchFamily="18" charset="0"/>
              </a:rPr>
              <a:t>address mapping </a:t>
            </a:r>
            <a:r>
              <a:rPr lang="en-CA" dirty="0">
                <a:latin typeface="Book Antiqua" panose="02040602050305030304" pitchFamily="18" charset="0"/>
              </a:rPr>
              <a:t>to a physical address when memory is accessed.</a:t>
            </a:r>
            <a:endParaRPr lang="en-AU" altLang="en-US"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5.7 Virtual Memory</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74</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8583796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Address Translation</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75</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
        <p:nvSpPr>
          <p:cNvPr id="8" name="Rectangle 7">
            <a:extLst>
              <a:ext uri="{FF2B5EF4-FFF2-40B4-BE49-F238E27FC236}">
                <a16:creationId xmlns:a16="http://schemas.microsoft.com/office/drawing/2014/main" id="{171706EB-5E54-4613-A2C1-298D6884F915}"/>
              </a:ext>
            </a:extLst>
          </p:cNvPr>
          <p:cNvSpPr txBox="1">
            <a:spLocks noChangeArrowheads="1"/>
          </p:cNvSpPr>
          <p:nvPr/>
        </p:nvSpPr>
        <p:spPr>
          <a:xfrm>
            <a:off x="684213" y="1125538"/>
            <a:ext cx="8270875" cy="8917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latin typeface="Book Antiqua" panose="02040602050305030304" pitchFamily="18" charset="0"/>
              </a:rPr>
              <a:t>Fixed-size pages (e.g., 4K)</a:t>
            </a:r>
            <a:endParaRPr lang="en-AU" altLang="en-US" dirty="0">
              <a:latin typeface="Book Antiqua" panose="02040602050305030304" pitchFamily="18" charset="0"/>
            </a:endParaRPr>
          </a:p>
        </p:txBody>
      </p:sp>
      <p:pic>
        <p:nvPicPr>
          <p:cNvPr id="9" name="Picture 9" descr="f05-19-P374493">
            <a:extLst>
              <a:ext uri="{FF2B5EF4-FFF2-40B4-BE49-F238E27FC236}">
                <a16:creationId xmlns:a16="http://schemas.microsoft.com/office/drawing/2014/main" id="{665DE61F-FADE-4C77-BD57-06760920D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4" y="1783715"/>
            <a:ext cx="4968547" cy="3383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1">
            <a:extLst>
              <a:ext uri="{FF2B5EF4-FFF2-40B4-BE49-F238E27FC236}">
                <a16:creationId xmlns:a16="http://schemas.microsoft.com/office/drawing/2014/main" id="{32DFB816-EF39-4859-B6A8-3A0FD0E51A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95881" y="409206"/>
            <a:ext cx="5101759"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E4654CD-D745-4870-BAB9-608B9A34BF91}"/>
              </a:ext>
            </a:extLst>
          </p:cNvPr>
          <p:cNvSpPr/>
          <p:nvPr/>
        </p:nvSpPr>
        <p:spPr>
          <a:xfrm>
            <a:off x="3968683" y="3118314"/>
            <a:ext cx="1395169" cy="2187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a:extLst>
              <a:ext uri="{FF2B5EF4-FFF2-40B4-BE49-F238E27FC236}">
                <a16:creationId xmlns:a16="http://schemas.microsoft.com/office/drawing/2014/main" id="{6AE30689-99B3-4E47-9BFA-7FFEB12A0B0A}"/>
              </a:ext>
            </a:extLst>
          </p:cNvPr>
          <p:cNvSpPr/>
          <p:nvPr/>
        </p:nvSpPr>
        <p:spPr>
          <a:xfrm>
            <a:off x="495201" y="2893608"/>
            <a:ext cx="1395169" cy="2187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D628EFC6-05C8-465C-B504-FBA6A3695405}"/>
              </a:ext>
            </a:extLst>
          </p:cNvPr>
          <p:cNvSpPr/>
          <p:nvPr/>
        </p:nvSpPr>
        <p:spPr>
          <a:xfrm>
            <a:off x="491762" y="3520486"/>
            <a:ext cx="1395169" cy="2187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TextBox 15">
            <a:extLst>
              <a:ext uri="{FF2B5EF4-FFF2-40B4-BE49-F238E27FC236}">
                <a16:creationId xmlns:a16="http://schemas.microsoft.com/office/drawing/2014/main" id="{E10BD9D3-0F0A-45A4-84EC-0745818FED07}"/>
              </a:ext>
            </a:extLst>
          </p:cNvPr>
          <p:cNvSpPr txBox="1"/>
          <p:nvPr/>
        </p:nvSpPr>
        <p:spPr>
          <a:xfrm>
            <a:off x="341065" y="5165812"/>
            <a:ext cx="11365161" cy="1600438"/>
          </a:xfrm>
          <a:prstGeom prst="rect">
            <a:avLst/>
          </a:prstGeom>
          <a:noFill/>
        </p:spPr>
        <p:txBody>
          <a:bodyPr wrap="square">
            <a:spAutoFit/>
          </a:bodyPr>
          <a:lstStyle/>
          <a:p>
            <a:pPr marL="285750" indent="-285750" algn="l">
              <a:buFont typeface="Arial" panose="020B0604020202020204" pitchFamily="34" charset="0"/>
              <a:buChar char="•"/>
            </a:pPr>
            <a:r>
              <a:rPr lang="en-US" sz="2000" b="0" i="0" u="none" strike="noStrike" baseline="0" dirty="0">
                <a:latin typeface="Book Antiqua" panose="02040602050305030304" pitchFamily="18" charset="0"/>
              </a:rPr>
              <a:t>It is possible for a virtual page to be absent from main memory and not be mapped to a physical address; in that case, the page resides on disk.</a:t>
            </a:r>
          </a:p>
          <a:p>
            <a:pPr marL="285750" indent="-285750">
              <a:buFont typeface="Arial" panose="020B0604020202020204" pitchFamily="34" charset="0"/>
              <a:buChar char="•"/>
            </a:pPr>
            <a:r>
              <a:rPr lang="en-US" sz="2000" dirty="0">
                <a:latin typeface="Book Antiqua" panose="02040602050305030304" pitchFamily="18" charset="0"/>
              </a:rPr>
              <a:t>Physical pages can be shared by having two virtual addresses point to the same physical address.</a:t>
            </a:r>
          </a:p>
          <a:p>
            <a:pPr algn="l"/>
            <a:endParaRPr lang="en-CA" dirty="0"/>
          </a:p>
        </p:txBody>
      </p:sp>
      <p:sp>
        <p:nvSpPr>
          <p:cNvPr id="7" name="TextBox 6">
            <a:extLst>
              <a:ext uri="{FF2B5EF4-FFF2-40B4-BE49-F238E27FC236}">
                <a16:creationId xmlns:a16="http://schemas.microsoft.com/office/drawing/2014/main" id="{42683596-0484-4C31-9DB9-22D8C1AA2941}"/>
              </a:ext>
            </a:extLst>
          </p:cNvPr>
          <p:cNvSpPr txBox="1"/>
          <p:nvPr/>
        </p:nvSpPr>
        <p:spPr>
          <a:xfrm>
            <a:off x="798052" y="4589526"/>
            <a:ext cx="782587" cy="369332"/>
          </a:xfrm>
          <a:prstGeom prst="rect">
            <a:avLst/>
          </a:prstGeom>
          <a:noFill/>
        </p:spPr>
        <p:txBody>
          <a:bodyPr wrap="none" rtlCol="0">
            <a:spAutoFit/>
          </a:bodyPr>
          <a:lstStyle/>
          <a:p>
            <a:r>
              <a:rPr lang="en-US" dirty="0">
                <a:solidFill>
                  <a:srgbClr val="FF0000"/>
                </a:solidFill>
              </a:rPr>
              <a:t>DRAM</a:t>
            </a:r>
            <a:endParaRPr lang="en-CA" dirty="0">
              <a:solidFill>
                <a:srgbClr val="FF0000"/>
              </a:solidFill>
            </a:endParaRPr>
          </a:p>
        </p:txBody>
      </p:sp>
      <p:sp>
        <p:nvSpPr>
          <p:cNvPr id="17" name="TextBox 16">
            <a:extLst>
              <a:ext uri="{FF2B5EF4-FFF2-40B4-BE49-F238E27FC236}">
                <a16:creationId xmlns:a16="http://schemas.microsoft.com/office/drawing/2014/main" id="{68390593-E522-44AA-9A74-8271EE3211AF}"/>
              </a:ext>
            </a:extLst>
          </p:cNvPr>
          <p:cNvSpPr txBox="1"/>
          <p:nvPr/>
        </p:nvSpPr>
        <p:spPr>
          <a:xfrm>
            <a:off x="4141162" y="3938510"/>
            <a:ext cx="1645515" cy="584775"/>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rgbClr val="FF0000"/>
                </a:solidFill>
              </a:rPr>
              <a:t>Flash</a:t>
            </a:r>
          </a:p>
          <a:p>
            <a:pPr marL="285750" indent="-285750">
              <a:buFont typeface="Arial" panose="020B0604020202020204" pitchFamily="34" charset="0"/>
              <a:buChar char="•"/>
            </a:pPr>
            <a:r>
              <a:rPr lang="en-US" sz="1600" dirty="0">
                <a:solidFill>
                  <a:srgbClr val="FF0000"/>
                </a:solidFill>
              </a:rPr>
              <a:t>Magnetic Disk</a:t>
            </a:r>
            <a:endParaRPr lang="en-CA" sz="1600" dirty="0">
              <a:solidFill>
                <a:srgbClr val="FF0000"/>
              </a:solidFill>
            </a:endParaRPr>
          </a:p>
        </p:txBody>
      </p:sp>
      <p:sp>
        <p:nvSpPr>
          <p:cNvPr id="19" name="TextBox 18">
            <a:extLst>
              <a:ext uri="{FF2B5EF4-FFF2-40B4-BE49-F238E27FC236}">
                <a16:creationId xmlns:a16="http://schemas.microsoft.com/office/drawing/2014/main" id="{A2D1E6AB-092C-4FC1-B2E2-1936AF7BAA14}"/>
              </a:ext>
            </a:extLst>
          </p:cNvPr>
          <p:cNvSpPr txBox="1"/>
          <p:nvPr/>
        </p:nvSpPr>
        <p:spPr>
          <a:xfrm>
            <a:off x="6119812" y="4193988"/>
            <a:ext cx="6094428" cy="646331"/>
          </a:xfrm>
          <a:prstGeom prst="rect">
            <a:avLst/>
          </a:prstGeom>
          <a:noFill/>
        </p:spPr>
        <p:txBody>
          <a:bodyPr wrap="square">
            <a:spAutoFit/>
          </a:bodyPr>
          <a:lstStyle/>
          <a:p>
            <a:pPr algn="l"/>
            <a:r>
              <a:rPr lang="en-CA" dirty="0">
                <a:solidFill>
                  <a:srgbClr val="002060"/>
                </a:solidFill>
                <a:latin typeface="Book Antiqua" panose="02040602050305030304" pitchFamily="18" charset="0"/>
              </a:rPr>
              <a:t>T</a:t>
            </a:r>
            <a:r>
              <a:rPr lang="en-CA" sz="1800" b="0" i="0" u="none" strike="noStrike" baseline="0" dirty="0">
                <a:solidFill>
                  <a:srgbClr val="002060"/>
                </a:solidFill>
                <a:latin typeface="Book Antiqua" panose="02040602050305030304" pitchFamily="18" charset="0"/>
              </a:rPr>
              <a:t>he physical memory </a:t>
            </a:r>
            <a:r>
              <a:rPr lang="en-US" sz="1800" b="0" i="0" u="none" strike="noStrike" baseline="0" dirty="0">
                <a:solidFill>
                  <a:srgbClr val="002060"/>
                </a:solidFill>
                <a:latin typeface="Book Antiqua" panose="02040602050305030304" pitchFamily="18" charset="0"/>
              </a:rPr>
              <a:t>is 1 TiB, or 2</a:t>
            </a:r>
            <a:r>
              <a:rPr lang="en-US" sz="1800" b="0" i="0" u="none" strike="noStrike" baseline="30000" dirty="0">
                <a:solidFill>
                  <a:srgbClr val="002060"/>
                </a:solidFill>
                <a:latin typeface="Book Antiqua" panose="02040602050305030304" pitchFamily="18" charset="0"/>
              </a:rPr>
              <a:t>40</a:t>
            </a:r>
            <a:r>
              <a:rPr lang="en-US" sz="800" b="0" i="0" u="none" strike="noStrike" baseline="0" dirty="0">
                <a:solidFill>
                  <a:srgbClr val="002060"/>
                </a:solidFill>
                <a:latin typeface="Book Antiqua" panose="02040602050305030304" pitchFamily="18" charset="0"/>
              </a:rPr>
              <a:t> </a:t>
            </a:r>
            <a:r>
              <a:rPr lang="en-US" sz="1800" b="0" i="0" u="none" strike="noStrike" baseline="0" dirty="0">
                <a:solidFill>
                  <a:srgbClr val="002060"/>
                </a:solidFill>
                <a:latin typeface="Book Antiqua" panose="02040602050305030304" pitchFamily="18" charset="0"/>
              </a:rPr>
              <a:t>bytes, which needs a 40-bit address</a:t>
            </a:r>
            <a:endParaRPr lang="en-CA" dirty="0">
              <a:solidFill>
                <a:srgbClr val="002060"/>
              </a:solidFill>
              <a:latin typeface="Book Antiqua" panose="02040602050305030304" pitchFamily="18" charset="0"/>
            </a:endParaRPr>
          </a:p>
        </p:txBody>
      </p:sp>
    </p:spTree>
    <p:extLst>
      <p:ext uri="{BB962C8B-B14F-4D97-AF65-F5344CB8AC3E}">
        <p14:creationId xmlns:p14="http://schemas.microsoft.com/office/powerpoint/2010/main" val="14268718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731520" y="1158241"/>
            <a:ext cx="10469880" cy="4968240"/>
          </a:xfrm>
        </p:spPr>
        <p:txBody>
          <a:bodyPr>
            <a:normAutofit/>
          </a:bodyPr>
          <a:lstStyle/>
          <a:p>
            <a:r>
              <a:rPr lang="en-US" dirty="0">
                <a:latin typeface="Book Antiqua" panose="02040602050305030304" pitchFamily="18" charset="0"/>
              </a:rPr>
              <a:t>Virtual memory provides relocation. </a:t>
            </a:r>
          </a:p>
          <a:p>
            <a:r>
              <a:rPr lang="en-US" dirty="0">
                <a:solidFill>
                  <a:srgbClr val="0070C0"/>
                </a:solidFill>
                <a:latin typeface="Book Antiqua" panose="02040602050305030304" pitchFamily="18" charset="0"/>
              </a:rPr>
              <a:t>Relocation</a:t>
            </a:r>
            <a:r>
              <a:rPr lang="en-US" dirty="0">
                <a:latin typeface="Book Antiqua" panose="02040602050305030304" pitchFamily="18" charset="0"/>
              </a:rPr>
              <a:t> maps the virtual addresses used by a program to different physical addresses before the addresses are used to access memory. </a:t>
            </a:r>
          </a:p>
          <a:p>
            <a:r>
              <a:rPr lang="en-US" dirty="0">
                <a:latin typeface="Book Antiqua" panose="02040602050305030304" pitchFamily="18" charset="0"/>
              </a:rPr>
              <a:t>This relocation allows us to load the program anywhere in main memory. </a:t>
            </a:r>
          </a:p>
          <a:p>
            <a:r>
              <a:rPr lang="en-US" dirty="0">
                <a:latin typeface="Book Antiqua" panose="02040602050305030304" pitchFamily="18" charset="0"/>
              </a:rPr>
              <a:t>Virtual memory systems eliminating the need to find a contiguous block of memory to allocate to a program; instead, the operating system needs only to find enough </a:t>
            </a:r>
            <a:r>
              <a:rPr lang="en-CA" dirty="0">
                <a:latin typeface="Book Antiqua" panose="02040602050305030304" pitchFamily="18" charset="0"/>
              </a:rPr>
              <a:t>pages in main memory.</a:t>
            </a:r>
            <a:endParaRPr lang="en-US" altLang="en-US"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Address Translation</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76</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2056204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731520" y="1158241"/>
            <a:ext cx="10469880" cy="4968240"/>
          </a:xfrm>
        </p:spPr>
        <p:txBody>
          <a:bodyPr>
            <a:normAutofit/>
          </a:bodyPr>
          <a:lstStyle/>
          <a:p>
            <a:pPr eaLnBrk="1" hangingPunct="1"/>
            <a:r>
              <a:rPr lang="en-US" altLang="en-US" dirty="0">
                <a:latin typeface="Book Antiqua" panose="02040602050305030304" pitchFamily="18" charset="0"/>
              </a:rPr>
              <a:t>On page fault, the page must be fetched from disk</a:t>
            </a:r>
          </a:p>
          <a:p>
            <a:pPr lvl="1" eaLnBrk="1" hangingPunct="1"/>
            <a:r>
              <a:rPr lang="en-US" altLang="en-US" dirty="0">
                <a:latin typeface="Book Antiqua" panose="02040602050305030304" pitchFamily="18" charset="0"/>
              </a:rPr>
              <a:t>Takes </a:t>
            </a:r>
            <a:r>
              <a:rPr lang="en-US" altLang="en-US" dirty="0">
                <a:solidFill>
                  <a:srgbClr val="0070C0"/>
                </a:solidFill>
                <a:latin typeface="Book Antiqua" panose="02040602050305030304" pitchFamily="18" charset="0"/>
              </a:rPr>
              <a:t>millions</a:t>
            </a:r>
            <a:r>
              <a:rPr lang="en-US" altLang="en-US" dirty="0">
                <a:latin typeface="Book Antiqua" panose="02040602050305030304" pitchFamily="18" charset="0"/>
              </a:rPr>
              <a:t> of clock cycles</a:t>
            </a:r>
          </a:p>
          <a:p>
            <a:pPr lvl="1" eaLnBrk="1" hangingPunct="1"/>
            <a:r>
              <a:rPr lang="en-US" altLang="en-US" dirty="0">
                <a:latin typeface="Book Antiqua" panose="02040602050305030304" pitchFamily="18" charset="0"/>
              </a:rPr>
              <a:t>Handled by </a:t>
            </a:r>
            <a:r>
              <a:rPr lang="en-US" altLang="en-US" dirty="0">
                <a:solidFill>
                  <a:srgbClr val="0070C0"/>
                </a:solidFill>
                <a:latin typeface="Book Antiqua" panose="02040602050305030304" pitchFamily="18" charset="0"/>
              </a:rPr>
              <a:t>OS</a:t>
            </a:r>
            <a:r>
              <a:rPr lang="en-US" altLang="en-US" dirty="0">
                <a:latin typeface="Book Antiqua" panose="02040602050305030304" pitchFamily="18" charset="0"/>
              </a:rPr>
              <a:t> code</a:t>
            </a:r>
          </a:p>
          <a:p>
            <a:pPr eaLnBrk="1" hangingPunct="1"/>
            <a:r>
              <a:rPr lang="en-US" altLang="en-US" dirty="0">
                <a:latin typeface="Book Antiqua" panose="02040602050305030304" pitchFamily="18" charset="0"/>
              </a:rPr>
              <a:t>Try to minimize page fault rate</a:t>
            </a:r>
          </a:p>
          <a:p>
            <a:pPr lvl="1"/>
            <a:r>
              <a:rPr lang="en-US" dirty="0">
                <a:latin typeface="Book Antiqua" panose="02040602050305030304" pitchFamily="18" charset="0"/>
              </a:rPr>
              <a:t>Pages should be large enough to try to amortize the high access time</a:t>
            </a:r>
          </a:p>
          <a:p>
            <a:pPr lvl="1" eaLnBrk="1" hangingPunct="1"/>
            <a:r>
              <a:rPr lang="en-US" altLang="en-US" dirty="0">
                <a:latin typeface="Book Antiqua" panose="02040602050305030304" pitchFamily="18" charset="0"/>
              </a:rPr>
              <a:t>Fully associative placement</a:t>
            </a:r>
          </a:p>
          <a:p>
            <a:pPr lvl="1" eaLnBrk="1" hangingPunct="1"/>
            <a:r>
              <a:rPr lang="en-US" altLang="en-US" dirty="0">
                <a:latin typeface="Book Antiqua" panose="02040602050305030304" pitchFamily="18" charset="0"/>
              </a:rPr>
              <a:t>Smart replacement algorithms</a:t>
            </a:r>
          </a:p>
          <a:p>
            <a:pPr lvl="1"/>
            <a:r>
              <a:rPr lang="en-US" dirty="0">
                <a:latin typeface="Book Antiqua" panose="02040602050305030304" pitchFamily="18" charset="0"/>
              </a:rPr>
              <a:t>Write-through will not work for virtual memory, since writes take too long.</a:t>
            </a:r>
          </a:p>
          <a:p>
            <a:pPr lvl="2"/>
            <a:r>
              <a:rPr lang="en-US" dirty="0">
                <a:latin typeface="Book Antiqua" panose="02040602050305030304" pitchFamily="18" charset="0"/>
              </a:rPr>
              <a:t>Instead, virtual memory systems use write-back.</a:t>
            </a:r>
            <a:endParaRPr lang="en-US" altLang="en-US"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Page Fault Penalty</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77</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378078594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264795" y="1056881"/>
            <a:ext cx="10469880" cy="4968240"/>
          </a:xfrm>
        </p:spPr>
        <p:txBody>
          <a:bodyPr>
            <a:normAutofit/>
          </a:bodyPr>
          <a:lstStyle/>
          <a:p>
            <a:pPr eaLnBrk="1" hangingPunct="1">
              <a:lnSpc>
                <a:spcPct val="90000"/>
              </a:lnSpc>
            </a:pPr>
            <a:r>
              <a:rPr lang="en-US" altLang="en-US" dirty="0">
                <a:latin typeface="Book Antiqua" panose="02040602050305030304" pitchFamily="18" charset="0"/>
              </a:rPr>
              <a:t>Store placement information</a:t>
            </a:r>
          </a:p>
          <a:p>
            <a:pPr lvl="1" eaLnBrk="1" hangingPunct="1">
              <a:lnSpc>
                <a:spcPct val="90000"/>
              </a:lnSpc>
            </a:pPr>
            <a:r>
              <a:rPr lang="en-US" altLang="en-US" dirty="0">
                <a:latin typeface="Book Antiqua" panose="02040602050305030304" pitchFamily="18" charset="0"/>
              </a:rPr>
              <a:t>Array of page table entries, indexed by </a:t>
            </a:r>
            <a:r>
              <a:rPr lang="en-US" altLang="en-US" dirty="0">
                <a:solidFill>
                  <a:srgbClr val="0070C0"/>
                </a:solidFill>
                <a:latin typeface="Book Antiqua" panose="02040602050305030304" pitchFamily="18" charset="0"/>
              </a:rPr>
              <a:t>virtual page number</a:t>
            </a:r>
          </a:p>
          <a:p>
            <a:pPr lvl="1" eaLnBrk="1" hangingPunct="1">
              <a:lnSpc>
                <a:spcPct val="90000"/>
              </a:lnSpc>
            </a:pPr>
            <a:r>
              <a:rPr lang="en-US" altLang="en-US" dirty="0">
                <a:highlight>
                  <a:srgbClr val="00FFFF"/>
                </a:highlight>
                <a:latin typeface="Book Antiqua" panose="02040602050305030304" pitchFamily="18" charset="0"/>
              </a:rPr>
              <a:t>Page table register </a:t>
            </a:r>
            <a:r>
              <a:rPr lang="en-US" altLang="en-US" dirty="0">
                <a:latin typeface="Book Antiqua" panose="02040602050305030304" pitchFamily="18" charset="0"/>
              </a:rPr>
              <a:t>in CPU points to page table in physical memory</a:t>
            </a:r>
          </a:p>
          <a:p>
            <a:pPr eaLnBrk="1" hangingPunct="1">
              <a:lnSpc>
                <a:spcPct val="90000"/>
              </a:lnSpc>
            </a:pPr>
            <a:r>
              <a:rPr lang="en-US" altLang="en-US" dirty="0">
                <a:latin typeface="Book Antiqua" panose="02040602050305030304" pitchFamily="18" charset="0"/>
              </a:rPr>
              <a:t>If page is present in memory</a:t>
            </a:r>
          </a:p>
          <a:p>
            <a:pPr lvl="1" eaLnBrk="1" hangingPunct="1">
              <a:lnSpc>
                <a:spcPct val="90000"/>
              </a:lnSpc>
            </a:pPr>
            <a:r>
              <a:rPr lang="en-US" altLang="en-US" dirty="0">
                <a:latin typeface="Book Antiqua" panose="02040602050305030304" pitchFamily="18" charset="0"/>
              </a:rPr>
              <a:t>PTE stores the </a:t>
            </a:r>
            <a:r>
              <a:rPr lang="en-US" altLang="en-US" dirty="0">
                <a:solidFill>
                  <a:srgbClr val="0070C0"/>
                </a:solidFill>
                <a:latin typeface="Book Antiqua" panose="02040602050305030304" pitchFamily="18" charset="0"/>
              </a:rPr>
              <a:t>physical page number</a:t>
            </a:r>
          </a:p>
          <a:p>
            <a:pPr lvl="1" eaLnBrk="1" hangingPunct="1">
              <a:lnSpc>
                <a:spcPct val="90000"/>
              </a:lnSpc>
            </a:pPr>
            <a:r>
              <a:rPr lang="en-US" altLang="en-US" dirty="0">
                <a:latin typeface="Book Antiqua" panose="02040602050305030304" pitchFamily="18" charset="0"/>
              </a:rPr>
              <a:t>Plus other </a:t>
            </a:r>
            <a:r>
              <a:rPr lang="en-US" altLang="en-US" dirty="0">
                <a:solidFill>
                  <a:srgbClr val="0070C0"/>
                </a:solidFill>
                <a:latin typeface="Book Antiqua" panose="02040602050305030304" pitchFamily="18" charset="0"/>
              </a:rPr>
              <a:t>status</a:t>
            </a:r>
            <a:r>
              <a:rPr lang="en-US" altLang="en-US" dirty="0">
                <a:latin typeface="Book Antiqua" panose="02040602050305030304" pitchFamily="18" charset="0"/>
              </a:rPr>
              <a:t> bits (referenced, dirty, …)</a:t>
            </a:r>
          </a:p>
          <a:p>
            <a:pPr eaLnBrk="1" hangingPunct="1">
              <a:lnSpc>
                <a:spcPct val="90000"/>
              </a:lnSpc>
            </a:pPr>
            <a:r>
              <a:rPr lang="en-US" altLang="en-US" dirty="0">
                <a:latin typeface="Book Antiqua" panose="02040602050305030304" pitchFamily="18" charset="0"/>
              </a:rPr>
              <a:t>If page is not present</a:t>
            </a:r>
          </a:p>
          <a:p>
            <a:pPr lvl="1" eaLnBrk="1" hangingPunct="1">
              <a:lnSpc>
                <a:spcPct val="90000"/>
              </a:lnSpc>
            </a:pPr>
            <a:r>
              <a:rPr lang="en-US" altLang="en-US" dirty="0">
                <a:latin typeface="Book Antiqua" panose="02040602050305030304" pitchFamily="18" charset="0"/>
              </a:rPr>
              <a:t>PTE can refer to location in swap space on disk</a:t>
            </a: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Page Tables</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78</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6" name="Picture 1">
            <a:extLst>
              <a:ext uri="{FF2B5EF4-FFF2-40B4-BE49-F238E27FC236}">
                <a16:creationId xmlns:a16="http://schemas.microsoft.com/office/drawing/2014/main" id="{D0D5EACE-9C34-4AA9-9F9A-D0467BE88C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66684" y="2506665"/>
            <a:ext cx="4162295"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8F05EE94-C34B-4695-9AE0-EA00E3E993D6}"/>
              </a:ext>
            </a:extLst>
          </p:cNvPr>
          <p:cNvSpPr/>
          <p:nvPr/>
        </p:nvSpPr>
        <p:spPr>
          <a:xfrm>
            <a:off x="7766684" y="2507530"/>
            <a:ext cx="3677456" cy="207389"/>
          </a:xfrm>
          <a:prstGeom prst="rect">
            <a:avLst/>
          </a:prstGeom>
          <a:noFill/>
          <a:ln w="38100">
            <a:solidFill>
              <a:srgbClr val="38F1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8460259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Translation Using a Page Table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79</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8" name="Picture 1">
            <a:extLst>
              <a:ext uri="{FF2B5EF4-FFF2-40B4-BE49-F238E27FC236}">
                <a16:creationId xmlns:a16="http://schemas.microsoft.com/office/drawing/2014/main" id="{18AC0292-B375-4699-99F7-757D022A80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5644" y="1258986"/>
            <a:ext cx="5616575"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0B4F35ED-C3EE-4863-9F80-B6FE6F9EA837}"/>
              </a:ext>
            </a:extLst>
          </p:cNvPr>
          <p:cNvSpPr txBox="1"/>
          <p:nvPr/>
        </p:nvSpPr>
        <p:spPr>
          <a:xfrm>
            <a:off x="6645897" y="1095277"/>
            <a:ext cx="5392131" cy="5078313"/>
          </a:xfrm>
          <a:prstGeom prst="rect">
            <a:avLst/>
          </a:prstGeom>
          <a:noFill/>
        </p:spPr>
        <p:txBody>
          <a:bodyPr wrap="square">
            <a:spAutoFit/>
          </a:bodyPr>
          <a:lstStyle/>
          <a:p>
            <a:pPr marL="285750" indent="-285750" algn="l">
              <a:buFont typeface="Arial" panose="020B0604020202020204" pitchFamily="34" charset="0"/>
              <a:buChar char="•"/>
            </a:pPr>
            <a:r>
              <a:rPr lang="en-US" dirty="0">
                <a:latin typeface="Book Antiqua" panose="02040602050305030304" pitchFamily="18" charset="0"/>
              </a:rPr>
              <a:t>T</a:t>
            </a:r>
            <a:r>
              <a:rPr lang="en-US" sz="1800" b="0" i="0" u="none" strike="noStrike" baseline="0" dirty="0">
                <a:latin typeface="Book Antiqua" panose="02040602050305030304" pitchFamily="18" charset="0"/>
              </a:rPr>
              <a:t>he hardware can form a physical address using</a:t>
            </a:r>
          </a:p>
          <a:p>
            <a:pPr marL="742950" lvl="1" indent="-285750">
              <a:buFont typeface="Arial" panose="020B0604020202020204" pitchFamily="34" charset="0"/>
              <a:buChar char="•"/>
            </a:pPr>
            <a:r>
              <a:rPr lang="en-US" b="0" i="0" u="none" strike="noStrike" baseline="0" dirty="0">
                <a:latin typeface="Book Antiqua" panose="02040602050305030304" pitchFamily="18" charset="0"/>
              </a:rPr>
              <a:t>The page table register, </a:t>
            </a:r>
          </a:p>
          <a:p>
            <a:pPr marL="742950" lvl="1" indent="-285750">
              <a:buFont typeface="Arial" panose="020B0604020202020204" pitchFamily="34" charset="0"/>
              <a:buChar char="•"/>
            </a:pPr>
            <a:r>
              <a:rPr lang="en-US" b="0" i="0" u="none" strike="noStrike" baseline="0" dirty="0">
                <a:latin typeface="Book Antiqua" panose="02040602050305030304" pitchFamily="18" charset="0"/>
              </a:rPr>
              <a:t>The virtual address, </a:t>
            </a:r>
          </a:p>
          <a:p>
            <a:pPr marL="742950" lvl="1" indent="-285750">
              <a:buFont typeface="Arial" panose="020B0604020202020204" pitchFamily="34" charset="0"/>
              <a:buChar char="•"/>
            </a:pPr>
            <a:r>
              <a:rPr lang="en-US" dirty="0">
                <a:latin typeface="Book Antiqua" panose="02040602050305030304" pitchFamily="18" charset="0"/>
              </a:rPr>
              <a:t>T</a:t>
            </a:r>
            <a:r>
              <a:rPr lang="en-US" b="0" i="0" u="none" strike="noStrike" baseline="0" dirty="0">
                <a:latin typeface="Book Antiqua" panose="02040602050305030304" pitchFamily="18" charset="0"/>
              </a:rPr>
              <a:t>he indicated page table</a:t>
            </a:r>
          </a:p>
          <a:p>
            <a:pPr marL="285750" indent="-285750" algn="l">
              <a:buFont typeface="Arial" panose="020B0604020202020204" pitchFamily="34" charset="0"/>
              <a:buChar char="•"/>
            </a:pPr>
            <a:r>
              <a:rPr lang="en-CA" sz="1800" b="0" i="0" u="none" strike="noStrike" baseline="0" dirty="0">
                <a:latin typeface="Book Antiqua" panose="02040602050305030304" pitchFamily="18" charset="0"/>
              </a:rPr>
              <a:t>The virtual </a:t>
            </a:r>
            <a:r>
              <a:rPr lang="en-US" sz="1800" b="0" i="0" u="none" strike="noStrike" baseline="0" dirty="0">
                <a:latin typeface="Book Antiqua" panose="02040602050305030304" pitchFamily="18" charset="0"/>
              </a:rPr>
              <a:t>address space is 2</a:t>
            </a:r>
            <a:r>
              <a:rPr lang="en-US" sz="1800" b="0" i="0" u="none" strike="noStrike" baseline="30000" dirty="0">
                <a:latin typeface="Book Antiqua" panose="02040602050305030304" pitchFamily="18" charset="0"/>
              </a:rPr>
              <a:t>48</a:t>
            </a:r>
            <a:r>
              <a:rPr lang="en-US" sz="1800" b="0" i="0" u="none" strike="noStrike" baseline="0" dirty="0">
                <a:latin typeface="Book Antiqua" panose="02040602050305030304" pitchFamily="18" charset="0"/>
              </a:rPr>
              <a:t> bytes, or 256 TiB. </a:t>
            </a:r>
          </a:p>
          <a:p>
            <a:pPr marL="285750" indent="-285750" algn="l">
              <a:buFont typeface="Arial" panose="020B0604020202020204" pitchFamily="34" charset="0"/>
              <a:buChar char="•"/>
            </a:pPr>
            <a:r>
              <a:rPr lang="en-US" dirty="0">
                <a:latin typeface="Book Antiqua" panose="02040602050305030304" pitchFamily="18" charset="0"/>
              </a:rPr>
              <a:t>T</a:t>
            </a:r>
            <a:r>
              <a:rPr lang="en-US" sz="1800" b="0" i="0" u="none" strike="noStrike" baseline="0" dirty="0">
                <a:latin typeface="Book Antiqua" panose="02040602050305030304" pitchFamily="18" charset="0"/>
              </a:rPr>
              <a:t>he physical address space is 2</a:t>
            </a:r>
            <a:r>
              <a:rPr lang="en-US" sz="1800" b="0" i="0" u="none" strike="noStrike" baseline="30000" dirty="0">
                <a:latin typeface="Book Antiqua" panose="02040602050305030304" pitchFamily="18" charset="0"/>
              </a:rPr>
              <a:t>40</a:t>
            </a:r>
            <a:r>
              <a:rPr lang="en-US" sz="1800" b="0" i="0" u="none" strike="noStrike" baseline="0" dirty="0">
                <a:latin typeface="Book Antiqua" panose="02040602050305030304" pitchFamily="18" charset="0"/>
              </a:rPr>
              <a:t> bytes, which allows main memory of up to 1 TiB.</a:t>
            </a:r>
            <a:endParaRPr lang="en-US" dirty="0">
              <a:latin typeface="Book Antiqua" panose="02040602050305030304" pitchFamily="18" charset="0"/>
            </a:endParaRPr>
          </a:p>
          <a:p>
            <a:pPr marL="285750" indent="-285750" algn="l">
              <a:buFont typeface="Arial" panose="020B0604020202020204" pitchFamily="34" charset="0"/>
              <a:buChar char="•"/>
            </a:pPr>
            <a:r>
              <a:rPr lang="en-US" dirty="0">
                <a:latin typeface="Book Antiqua" panose="02040602050305030304" pitchFamily="18" charset="0"/>
              </a:rPr>
              <a:t>If RISC-V used a single page table as shown in this figure, the number of </a:t>
            </a:r>
            <a:r>
              <a:rPr lang="en-US" dirty="0">
                <a:solidFill>
                  <a:srgbClr val="0070C0"/>
                </a:solidFill>
                <a:latin typeface="Book Antiqua" panose="02040602050305030304" pitchFamily="18" charset="0"/>
              </a:rPr>
              <a:t>entries</a:t>
            </a:r>
            <a:r>
              <a:rPr lang="en-US" dirty="0">
                <a:latin typeface="Book Antiqua" panose="02040602050305030304" pitchFamily="18" charset="0"/>
              </a:rPr>
              <a:t> in the page table would be 2</a:t>
            </a:r>
            <a:r>
              <a:rPr lang="en-US" baseline="30000" dirty="0">
                <a:latin typeface="Book Antiqua" panose="02040602050305030304" pitchFamily="18" charset="0"/>
              </a:rPr>
              <a:t>36</a:t>
            </a:r>
            <a:r>
              <a:rPr lang="en-US" dirty="0">
                <a:latin typeface="Book Antiqua" panose="02040602050305030304" pitchFamily="18" charset="0"/>
              </a:rPr>
              <a:t>, or about </a:t>
            </a:r>
            <a:r>
              <a:rPr lang="en-US" dirty="0">
                <a:solidFill>
                  <a:srgbClr val="0070C0"/>
                </a:solidFill>
                <a:latin typeface="Book Antiqua" panose="02040602050305030304" pitchFamily="18" charset="0"/>
              </a:rPr>
              <a:t>64 billion </a:t>
            </a:r>
            <a:r>
              <a:rPr lang="en-US" dirty="0">
                <a:latin typeface="Book Antiqua" panose="02040602050305030304" pitchFamily="18" charset="0"/>
              </a:rPr>
              <a:t>entries.</a:t>
            </a:r>
          </a:p>
          <a:p>
            <a:pPr marL="285750" indent="-285750" algn="l">
              <a:buFont typeface="Arial" panose="020B0604020202020204" pitchFamily="34" charset="0"/>
              <a:buChar char="•"/>
            </a:pPr>
            <a:r>
              <a:rPr lang="en-US" dirty="0">
                <a:latin typeface="Book Antiqua" panose="02040602050305030304" pitchFamily="18" charset="0"/>
              </a:rPr>
              <a:t>Page size = 4KBit</a:t>
            </a:r>
          </a:p>
          <a:p>
            <a:pPr marL="285750" indent="-285750" algn="l">
              <a:buFont typeface="Arial" panose="020B0604020202020204" pitchFamily="34" charset="0"/>
              <a:buChar char="•"/>
            </a:pPr>
            <a:r>
              <a:rPr lang="en-US" dirty="0">
                <a:latin typeface="Book Antiqua" panose="02040602050305030304" pitchFamily="18" charset="0"/>
              </a:rPr>
              <a:t>We’ll see what RISC-V does to reduce the number of entries </a:t>
            </a:r>
            <a:r>
              <a:rPr lang="en-CA" dirty="0">
                <a:latin typeface="Book Antiqua" panose="02040602050305030304" pitchFamily="18" charset="0"/>
              </a:rPr>
              <a:t>shortly.</a:t>
            </a:r>
            <a:endParaRPr lang="en-US" dirty="0">
              <a:latin typeface="Book Antiqua" panose="02040602050305030304" pitchFamily="18" charset="0"/>
            </a:endParaRPr>
          </a:p>
          <a:p>
            <a:pPr marL="285750" indent="-285750" algn="l">
              <a:buFont typeface="Arial" panose="020B0604020202020204" pitchFamily="34" charset="0"/>
              <a:buChar char="•"/>
            </a:pPr>
            <a:endParaRPr lang="en-US" dirty="0">
              <a:latin typeface="Book Antiqua" panose="02040602050305030304" pitchFamily="18" charset="0"/>
            </a:endParaRPr>
          </a:p>
          <a:p>
            <a:pPr marL="285750" indent="-285750" algn="l">
              <a:buFont typeface="Arial" panose="020B0604020202020204" pitchFamily="34" charset="0"/>
              <a:buChar char="•"/>
            </a:pPr>
            <a:endParaRPr lang="en-US" dirty="0">
              <a:latin typeface="Book Antiqua" panose="02040602050305030304" pitchFamily="18" charset="0"/>
            </a:endParaRPr>
          </a:p>
          <a:p>
            <a:pPr marL="285750" indent="-285750" algn="l">
              <a:buFont typeface="Arial" panose="020B0604020202020204" pitchFamily="34" charset="0"/>
              <a:buChar char="•"/>
            </a:pPr>
            <a:endParaRPr lang="en-US" dirty="0">
              <a:latin typeface="Book Antiqua" panose="02040602050305030304" pitchFamily="18" charset="0"/>
            </a:endParaRPr>
          </a:p>
          <a:p>
            <a:pPr marL="285750" indent="-285750" algn="l">
              <a:buFont typeface="Arial" panose="020B0604020202020204" pitchFamily="34" charset="0"/>
              <a:buChar char="•"/>
            </a:pPr>
            <a:endParaRPr lang="en-US" dirty="0">
              <a:latin typeface="Book Antiqua" panose="02040602050305030304" pitchFamily="18" charset="0"/>
            </a:endParaRPr>
          </a:p>
          <a:p>
            <a:pPr marL="285750" indent="-285750" algn="l">
              <a:buFont typeface="Arial" panose="020B0604020202020204" pitchFamily="34" charset="0"/>
              <a:buChar char="•"/>
            </a:pPr>
            <a:endParaRPr lang="en-CA" dirty="0">
              <a:latin typeface="Book Antiqua" panose="02040602050305030304" pitchFamily="18" charset="0"/>
            </a:endParaRPr>
          </a:p>
        </p:txBody>
      </p:sp>
    </p:spTree>
    <p:extLst>
      <p:ext uri="{BB962C8B-B14F-4D97-AF65-F5344CB8AC3E}">
        <p14:creationId xmlns:p14="http://schemas.microsoft.com/office/powerpoint/2010/main" val="3778420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43000"/>
            <a:ext cx="11379654" cy="5048250"/>
          </a:xfrm>
        </p:spPr>
        <p:txBody>
          <a:bodyPr>
            <a:normAutofit/>
          </a:bodyPr>
          <a:lstStyle/>
          <a:p>
            <a:r>
              <a:rPr lang="en-US" altLang="en-US" dirty="0">
                <a:latin typeface="Book Antiqua" panose="02040602050305030304" pitchFamily="18" charset="0"/>
              </a:rPr>
              <a:t>Data stored as a charge in a capacitor</a:t>
            </a:r>
          </a:p>
          <a:p>
            <a:pPr lvl="1"/>
            <a:r>
              <a:rPr lang="en-US" altLang="en-US" dirty="0">
                <a:latin typeface="Book Antiqua" panose="02040602050305030304" pitchFamily="18" charset="0"/>
              </a:rPr>
              <a:t>Single transistor used to access the charge</a:t>
            </a:r>
          </a:p>
          <a:p>
            <a:pPr lvl="1"/>
            <a:r>
              <a:rPr lang="en-US" altLang="en-US" dirty="0">
                <a:latin typeface="Book Antiqua" panose="02040602050305030304" pitchFamily="18" charset="0"/>
              </a:rPr>
              <a:t>Must periodically be refreshed</a:t>
            </a:r>
          </a:p>
          <a:p>
            <a:pPr lvl="2"/>
            <a:r>
              <a:rPr lang="en-US" altLang="en-US" dirty="0">
                <a:latin typeface="Book Antiqua" panose="02040602050305030304" pitchFamily="18" charset="0"/>
              </a:rPr>
              <a:t>Read contents and write back</a:t>
            </a:r>
          </a:p>
          <a:p>
            <a:pPr lvl="2"/>
            <a:r>
              <a:rPr lang="en-US" altLang="en-US" dirty="0">
                <a:latin typeface="Book Antiqua" panose="02040602050305030304" pitchFamily="18" charset="0"/>
              </a:rPr>
              <a:t>Performed on a DRAM “row”</a:t>
            </a: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DRAM Technology</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8</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6" name="Picture 2">
            <a:extLst>
              <a:ext uri="{FF2B5EF4-FFF2-40B4-BE49-F238E27FC236}">
                <a16:creationId xmlns:a16="http://schemas.microsoft.com/office/drawing/2014/main" id="{A4AB337B-4A1A-4FE9-A959-57FA2758B3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6462" y="3849671"/>
            <a:ext cx="6264275" cy="219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hart, diagram, box and whisker chart&#10;&#10;Description automatically generated">
            <a:extLst>
              <a:ext uri="{FF2B5EF4-FFF2-40B4-BE49-F238E27FC236}">
                <a16:creationId xmlns:a16="http://schemas.microsoft.com/office/drawing/2014/main" id="{D3DAE3EB-2077-4DBD-9059-F8285960E030}"/>
              </a:ext>
            </a:extLst>
          </p:cNvPr>
          <p:cNvPicPr>
            <a:picLocks noChangeAspect="1"/>
          </p:cNvPicPr>
          <p:nvPr/>
        </p:nvPicPr>
        <p:blipFill rotWithShape="1">
          <a:blip r:embed="rId3">
            <a:extLst>
              <a:ext uri="{28A0092B-C50C-407E-A947-70E740481C1C}">
                <a14:useLocalDpi xmlns:a14="http://schemas.microsoft.com/office/drawing/2010/main" val="0"/>
              </a:ext>
            </a:extLst>
          </a:blip>
          <a:srcRect l="852" t="2520" r="5508" b="13661"/>
          <a:stretch/>
        </p:blipFill>
        <p:spPr>
          <a:xfrm>
            <a:off x="7407729" y="177231"/>
            <a:ext cx="4572000" cy="1721989"/>
          </a:xfrm>
          <a:prstGeom prst="rect">
            <a:avLst/>
          </a:prstGeom>
        </p:spPr>
      </p:pic>
      <p:pic>
        <p:nvPicPr>
          <p:cNvPr id="7" name="Picture 6" descr="Diagram, schematic&#10;&#10;Description automatically generated">
            <a:extLst>
              <a:ext uri="{FF2B5EF4-FFF2-40B4-BE49-F238E27FC236}">
                <a16:creationId xmlns:a16="http://schemas.microsoft.com/office/drawing/2014/main" id="{65DCBC54-EE3E-4C9B-8DD5-E8C2D0BD7B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5138" y="3300929"/>
            <a:ext cx="3200400" cy="2741080"/>
          </a:xfrm>
          <a:prstGeom prst="rect">
            <a:avLst/>
          </a:prstGeom>
        </p:spPr>
      </p:pic>
    </p:spTree>
    <p:extLst>
      <p:ext uri="{BB962C8B-B14F-4D97-AF65-F5344CB8AC3E}">
        <p14:creationId xmlns:p14="http://schemas.microsoft.com/office/powerpoint/2010/main" val="42851765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58241"/>
            <a:ext cx="10715625" cy="4968240"/>
          </a:xfrm>
        </p:spPr>
        <p:txBody>
          <a:bodyPr>
            <a:normAutofit/>
          </a:bodyPr>
          <a:lstStyle/>
          <a:p>
            <a:r>
              <a:rPr lang="en-US" sz="2000" dirty="0">
                <a:latin typeface="Book Antiqua" panose="02040602050305030304" pitchFamily="18" charset="0"/>
              </a:rPr>
              <a:t>If the valid bit for a virtual page is </a:t>
            </a:r>
            <a:r>
              <a:rPr lang="en-US" sz="2000" dirty="0">
                <a:solidFill>
                  <a:srgbClr val="0070C0"/>
                </a:solidFill>
                <a:latin typeface="Book Antiqua" panose="02040602050305030304" pitchFamily="18" charset="0"/>
              </a:rPr>
              <a:t>off</a:t>
            </a:r>
            <a:r>
              <a:rPr lang="en-US" sz="2000" dirty="0">
                <a:latin typeface="Book Antiqua" panose="02040602050305030304" pitchFamily="18" charset="0"/>
              </a:rPr>
              <a:t>, a page </a:t>
            </a:r>
            <a:r>
              <a:rPr lang="en-US" sz="2000" dirty="0">
                <a:solidFill>
                  <a:srgbClr val="0070C0"/>
                </a:solidFill>
                <a:latin typeface="Book Antiqua" panose="02040602050305030304" pitchFamily="18" charset="0"/>
              </a:rPr>
              <a:t>fault</a:t>
            </a:r>
            <a:r>
              <a:rPr lang="en-US" sz="2000" dirty="0">
                <a:latin typeface="Book Antiqua" panose="02040602050305030304" pitchFamily="18" charset="0"/>
              </a:rPr>
              <a:t> occurs. </a:t>
            </a:r>
          </a:p>
          <a:p>
            <a:r>
              <a:rPr lang="en-US" sz="2000" dirty="0">
                <a:latin typeface="Book Antiqua" panose="02040602050305030304" pitchFamily="18" charset="0"/>
              </a:rPr>
              <a:t>The operating system must be given control.</a:t>
            </a:r>
          </a:p>
          <a:p>
            <a:r>
              <a:rPr lang="en-US" sz="2000" dirty="0">
                <a:latin typeface="Book Antiqua" panose="02040602050305030304" pitchFamily="18" charset="0"/>
              </a:rPr>
              <a:t>This transfer is done with the </a:t>
            </a:r>
            <a:r>
              <a:rPr lang="en-US" sz="2000" dirty="0">
                <a:solidFill>
                  <a:srgbClr val="0070C0"/>
                </a:solidFill>
                <a:latin typeface="Book Antiqua" panose="02040602050305030304" pitchFamily="18" charset="0"/>
              </a:rPr>
              <a:t>exception</a:t>
            </a:r>
            <a:r>
              <a:rPr lang="en-US" sz="2000" dirty="0">
                <a:latin typeface="Book Antiqua" panose="02040602050305030304" pitchFamily="18" charset="0"/>
              </a:rPr>
              <a:t> mechanism, which we saw in Chapter 4.</a:t>
            </a:r>
          </a:p>
          <a:p>
            <a:pPr algn="l"/>
            <a:r>
              <a:rPr lang="en-US" sz="2000" dirty="0">
                <a:solidFill>
                  <a:srgbClr val="0070C0"/>
                </a:solidFill>
                <a:latin typeface="Book Antiqua" panose="02040602050305030304" pitchFamily="18" charset="0"/>
              </a:rPr>
              <a:t>Swap space</a:t>
            </a:r>
            <a:r>
              <a:rPr lang="en-US" sz="2000" dirty="0">
                <a:latin typeface="Book Antiqua" panose="02040602050305030304" pitchFamily="18" charset="0"/>
              </a:rPr>
              <a:t>: The space on the disk reserved for the </a:t>
            </a:r>
            <a:r>
              <a:rPr lang="en-CA" sz="2000" dirty="0">
                <a:latin typeface="Book Antiqua" panose="02040602050305030304" pitchFamily="18" charset="0"/>
              </a:rPr>
              <a:t>full virtual memory space of a process.</a:t>
            </a:r>
            <a:endParaRPr lang="en-US" altLang="en-US" sz="2000"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Page Fault</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80</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20325225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61962" y="1160780"/>
            <a:ext cx="11268075" cy="4968240"/>
          </a:xfrm>
        </p:spPr>
        <p:txBody>
          <a:bodyPr>
            <a:normAutofit/>
          </a:bodyPr>
          <a:lstStyle/>
          <a:p>
            <a:pPr algn="l"/>
            <a:r>
              <a:rPr lang="en-CA" sz="2400" dirty="0">
                <a:latin typeface="Book Antiqua" panose="02040602050305030304" pitchFamily="18" charset="0"/>
              </a:rPr>
              <a:t>With hundreds of </a:t>
            </a:r>
            <a:r>
              <a:rPr lang="en-CA" sz="2400" dirty="0">
                <a:solidFill>
                  <a:srgbClr val="0070C0"/>
                </a:solidFill>
                <a:latin typeface="Book Antiqua" panose="02040602050305030304" pitchFamily="18" charset="0"/>
              </a:rPr>
              <a:t>processes</a:t>
            </a:r>
            <a:r>
              <a:rPr lang="en-CA" sz="2400" dirty="0">
                <a:latin typeface="Book Antiqua" panose="02040602050305030304" pitchFamily="18" charset="0"/>
              </a:rPr>
              <a:t> </a:t>
            </a:r>
            <a:r>
              <a:rPr lang="en-US" sz="2400" dirty="0">
                <a:latin typeface="Book Antiqua" panose="02040602050305030304" pitchFamily="18" charset="0"/>
              </a:rPr>
              <a:t>running, each with its own </a:t>
            </a:r>
            <a:r>
              <a:rPr lang="en-US" sz="2400" dirty="0">
                <a:solidFill>
                  <a:srgbClr val="0070C0"/>
                </a:solidFill>
                <a:latin typeface="Book Antiqua" panose="02040602050305030304" pitchFamily="18" charset="0"/>
              </a:rPr>
              <a:t>page table</a:t>
            </a:r>
            <a:r>
              <a:rPr lang="en-US" sz="2400" dirty="0">
                <a:latin typeface="Book Antiqua" panose="02040602050305030304" pitchFamily="18" charset="0"/>
              </a:rPr>
              <a:t>, a large space is required for address translation</a:t>
            </a:r>
          </a:p>
          <a:p>
            <a:pPr algn="l"/>
            <a:r>
              <a:rPr lang="en-US" sz="2400" dirty="0">
                <a:latin typeface="Book Antiqua" panose="02040602050305030304" pitchFamily="18" charset="0"/>
              </a:rPr>
              <a:t>Therefore, various techniques can reduce the size of address table, including:</a:t>
            </a:r>
          </a:p>
          <a:p>
            <a:pPr lvl="1"/>
            <a:r>
              <a:rPr lang="en-US" sz="2000" dirty="0">
                <a:latin typeface="Book Antiqua" panose="02040602050305030304" pitchFamily="18" charset="0"/>
              </a:rPr>
              <a:t>Keep a </a:t>
            </a:r>
            <a:r>
              <a:rPr lang="en-US" sz="2000" dirty="0">
                <a:solidFill>
                  <a:srgbClr val="0070C0"/>
                </a:solidFill>
                <a:latin typeface="Book Antiqua" panose="02040602050305030304" pitchFamily="18" charset="0"/>
              </a:rPr>
              <a:t>limit register </a:t>
            </a:r>
            <a:r>
              <a:rPr lang="en-US" sz="2000" dirty="0">
                <a:latin typeface="Book Antiqua" panose="02040602050305030304" pitchFamily="18" charset="0"/>
              </a:rPr>
              <a:t>that restricts the size of the page table for a given process.</a:t>
            </a:r>
          </a:p>
          <a:p>
            <a:pPr lvl="1"/>
            <a:r>
              <a:rPr lang="en-US" sz="2000" dirty="0">
                <a:latin typeface="Book Antiqua" panose="02040602050305030304" pitchFamily="18" charset="0"/>
              </a:rPr>
              <a:t>The use of </a:t>
            </a:r>
            <a:r>
              <a:rPr lang="en-US" sz="2000" dirty="0">
                <a:solidFill>
                  <a:srgbClr val="0070C0"/>
                </a:solidFill>
                <a:latin typeface="Book Antiqua" panose="02040602050305030304" pitchFamily="18" charset="0"/>
              </a:rPr>
              <a:t>two separate page tables </a:t>
            </a:r>
            <a:r>
              <a:rPr lang="en-US" sz="2000" dirty="0">
                <a:latin typeface="Book Antiqua" panose="02040602050305030304" pitchFamily="18" charset="0"/>
              </a:rPr>
              <a:t>and two separate limits, which breaks the address space into two segments.</a:t>
            </a:r>
          </a:p>
          <a:p>
            <a:pPr lvl="1"/>
            <a:r>
              <a:rPr lang="en-CA" sz="2000" dirty="0">
                <a:latin typeface="Book Antiqua" panose="02040602050305030304" pitchFamily="18" charset="0"/>
              </a:rPr>
              <a:t>Applying a </a:t>
            </a:r>
            <a:r>
              <a:rPr lang="en-CA" sz="2000" dirty="0">
                <a:solidFill>
                  <a:srgbClr val="0070C0"/>
                </a:solidFill>
                <a:latin typeface="Book Antiqua" panose="02040602050305030304" pitchFamily="18" charset="0"/>
              </a:rPr>
              <a:t>hashing</a:t>
            </a:r>
            <a:r>
              <a:rPr lang="en-CA" sz="2000" dirty="0">
                <a:latin typeface="Book Antiqua" panose="02040602050305030304" pitchFamily="18" charset="0"/>
              </a:rPr>
              <a:t> </a:t>
            </a:r>
            <a:r>
              <a:rPr lang="en-US" sz="2000" dirty="0">
                <a:latin typeface="Book Antiqua" panose="02040602050305030304" pitchFamily="18" charset="0"/>
              </a:rPr>
              <a:t>function to the virtual address so that the size of the page table equals the size of the number of physical pages in main memory. </a:t>
            </a:r>
          </a:p>
          <a:p>
            <a:pPr lvl="1"/>
            <a:r>
              <a:rPr lang="en-US" sz="2000" b="0" i="0" u="none" strike="noStrike" baseline="0" dirty="0">
                <a:latin typeface="Book Antiqua" panose="02040602050305030304" pitchFamily="18" charset="0"/>
              </a:rPr>
              <a:t>Allow the page tables to be paged</a:t>
            </a:r>
          </a:p>
          <a:p>
            <a:pPr lvl="1"/>
            <a:r>
              <a:rPr lang="en-US" altLang="en-US" sz="2000" dirty="0">
                <a:solidFill>
                  <a:srgbClr val="0070C0"/>
                </a:solidFill>
                <a:latin typeface="Book Antiqua" panose="02040602050305030304" pitchFamily="18" charset="0"/>
              </a:rPr>
              <a:t>Using </a:t>
            </a:r>
            <a:r>
              <a:rPr lang="en-CA" sz="2000" dirty="0">
                <a:solidFill>
                  <a:srgbClr val="0070C0"/>
                </a:solidFill>
                <a:latin typeface="Book Antiqua" panose="02040602050305030304" pitchFamily="18" charset="0"/>
              </a:rPr>
              <a:t>multiple levels of page tables </a:t>
            </a:r>
            <a:r>
              <a:rPr lang="en-CA" sz="2000" dirty="0">
                <a:latin typeface="Book Antiqua" panose="02040602050305030304" pitchFamily="18" charset="0"/>
              </a:rPr>
              <a:t>(</a:t>
            </a:r>
            <a:r>
              <a:rPr lang="en-US" sz="2000" dirty="0">
                <a:latin typeface="Book Antiqua" panose="02040602050305030304" pitchFamily="18" charset="0"/>
              </a:rPr>
              <a:t>this is the solution that RISC-V uses to reduce the memory footprint of address translation</a:t>
            </a:r>
            <a:r>
              <a:rPr lang="en-CA" sz="2000" dirty="0">
                <a:latin typeface="Book Antiqua" panose="02040602050305030304" pitchFamily="18" charset="0"/>
              </a:rPr>
              <a:t>)</a:t>
            </a:r>
            <a:endParaRPr lang="en-AU" altLang="en-US" sz="2000"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CA" sz="4000" dirty="0">
                <a:solidFill>
                  <a:srgbClr val="C00000"/>
                </a:solidFill>
                <a:latin typeface="Book Antiqua" panose="02040602050305030304" pitchFamily="18" charset="0"/>
              </a:rPr>
              <a:t>Page Table</a:t>
            </a: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81</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21362240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81DA9959-54A8-4481-B2FB-D1572D6DF8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66" y="3245485"/>
            <a:ext cx="6309360" cy="3424574"/>
          </a:xfrm>
          <a:prstGeom prst="rect">
            <a:avLst/>
          </a:prstGeom>
        </p:spPr>
      </p:pic>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306666" y="1008381"/>
            <a:ext cx="5209517" cy="1277619"/>
          </a:xfrm>
        </p:spPr>
        <p:txBody>
          <a:bodyPr>
            <a:normAutofit/>
          </a:bodyPr>
          <a:lstStyle/>
          <a:p>
            <a:r>
              <a:rPr lang="en-US" sz="2400" dirty="0">
                <a:latin typeface="Book Antiqua" panose="02040602050305030304" pitchFamily="18" charset="0"/>
              </a:rPr>
              <a:t>RISC-V uses four levels of tables to translate a 48-bit </a:t>
            </a:r>
            <a:r>
              <a:rPr lang="en-US" sz="2400" dirty="0">
                <a:solidFill>
                  <a:srgbClr val="0070C0"/>
                </a:solidFill>
                <a:latin typeface="Book Antiqua" panose="02040602050305030304" pitchFamily="18" charset="0"/>
              </a:rPr>
              <a:t>virtual</a:t>
            </a:r>
            <a:r>
              <a:rPr lang="en-US" sz="2400" dirty="0">
                <a:latin typeface="Book Antiqua" panose="02040602050305030304" pitchFamily="18" charset="0"/>
              </a:rPr>
              <a:t> address into a 40-bit </a:t>
            </a:r>
            <a:r>
              <a:rPr lang="en-US" sz="2400" dirty="0">
                <a:solidFill>
                  <a:srgbClr val="0070C0"/>
                </a:solidFill>
                <a:latin typeface="Book Antiqua" panose="02040602050305030304" pitchFamily="18" charset="0"/>
              </a:rPr>
              <a:t>physical</a:t>
            </a:r>
            <a:r>
              <a:rPr lang="en-US" sz="2400" dirty="0">
                <a:latin typeface="Book Antiqua" panose="02040602050305030304" pitchFamily="18" charset="0"/>
              </a:rPr>
              <a:t> address</a:t>
            </a: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CA" sz="4000" dirty="0">
                <a:solidFill>
                  <a:srgbClr val="C00000"/>
                </a:solidFill>
                <a:latin typeface="Book Antiqua" panose="02040602050305030304" pitchFamily="18" charset="0"/>
              </a:rPr>
              <a:t>Page Table</a:t>
            </a: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82</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4" name="Picture 3">
            <a:extLst>
              <a:ext uri="{FF2B5EF4-FFF2-40B4-BE49-F238E27FC236}">
                <a16:creationId xmlns:a16="http://schemas.microsoft.com/office/drawing/2014/main" id="{79BDDF33-05E4-4D37-A043-CEB655C72181}"/>
              </a:ext>
            </a:extLst>
          </p:cNvPr>
          <p:cNvPicPr>
            <a:picLocks noChangeAspect="1"/>
          </p:cNvPicPr>
          <p:nvPr/>
        </p:nvPicPr>
        <p:blipFill>
          <a:blip r:embed="rId4">
            <a:lum bright="-20000" contrast="40000"/>
          </a:blip>
          <a:stretch>
            <a:fillRect/>
          </a:stretch>
        </p:blipFill>
        <p:spPr>
          <a:xfrm>
            <a:off x="5516183" y="136525"/>
            <a:ext cx="6519881" cy="3108960"/>
          </a:xfrm>
          <a:prstGeom prst="rect">
            <a:avLst/>
          </a:prstGeom>
        </p:spPr>
      </p:pic>
      <p:sp>
        <p:nvSpPr>
          <p:cNvPr id="8" name="Content Placeholder 2">
            <a:extLst>
              <a:ext uri="{FF2B5EF4-FFF2-40B4-BE49-F238E27FC236}">
                <a16:creationId xmlns:a16="http://schemas.microsoft.com/office/drawing/2014/main" id="{BA7237A2-A74A-4F24-B1DF-47FF9BA7940E}"/>
              </a:ext>
            </a:extLst>
          </p:cNvPr>
          <p:cNvSpPr txBox="1">
            <a:spLocks/>
          </p:cNvSpPr>
          <p:nvPr/>
        </p:nvSpPr>
        <p:spPr>
          <a:xfrm>
            <a:off x="6972299" y="4639558"/>
            <a:ext cx="4910137" cy="1641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Book Antiqua" panose="02040602050305030304" pitchFamily="18" charset="0"/>
              </a:rPr>
              <a:t>RISC-V uses four levels of tables to translate a 48-bit virtual address into a 40-bit physical address</a:t>
            </a:r>
          </a:p>
        </p:txBody>
      </p:sp>
    </p:spTree>
    <p:extLst>
      <p:ext uri="{BB962C8B-B14F-4D97-AF65-F5344CB8AC3E}">
        <p14:creationId xmlns:p14="http://schemas.microsoft.com/office/powerpoint/2010/main" val="32438730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Mapping Pages to Storage</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83</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8" name="Picture 4" descr="f05-22-P374493">
            <a:extLst>
              <a:ext uri="{FF2B5EF4-FFF2-40B4-BE49-F238E27FC236}">
                <a16:creationId xmlns:a16="http://schemas.microsoft.com/office/drawing/2014/main" id="{1F7395A5-E4EB-43C0-A0CF-3B72A9832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557338"/>
            <a:ext cx="5334000" cy="408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04084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731520" y="1158241"/>
            <a:ext cx="10469880" cy="4968240"/>
          </a:xfrm>
        </p:spPr>
        <p:txBody>
          <a:bodyPr>
            <a:normAutofit/>
          </a:bodyPr>
          <a:lstStyle/>
          <a:p>
            <a:pPr eaLnBrk="1" hangingPunct="1">
              <a:lnSpc>
                <a:spcPct val="80000"/>
              </a:lnSpc>
            </a:pPr>
            <a:r>
              <a:rPr lang="en-US" altLang="en-US" dirty="0">
                <a:latin typeface="Book Antiqua" panose="02040602050305030304" pitchFamily="18" charset="0"/>
              </a:rPr>
              <a:t>To reduce </a:t>
            </a:r>
            <a:r>
              <a:rPr lang="en-US" altLang="en-US" dirty="0">
                <a:solidFill>
                  <a:srgbClr val="0070C0"/>
                </a:solidFill>
                <a:latin typeface="Book Antiqua" panose="02040602050305030304" pitchFamily="18" charset="0"/>
              </a:rPr>
              <a:t>page fault rate</a:t>
            </a:r>
            <a:r>
              <a:rPr lang="en-US" altLang="en-US" dirty="0">
                <a:latin typeface="Book Antiqua" panose="02040602050305030304" pitchFamily="18" charset="0"/>
              </a:rPr>
              <a:t>, prefer least-recently used (</a:t>
            </a:r>
            <a:r>
              <a:rPr lang="en-US" altLang="en-US" dirty="0">
                <a:solidFill>
                  <a:srgbClr val="0070C0"/>
                </a:solidFill>
                <a:latin typeface="Book Antiqua" panose="02040602050305030304" pitchFamily="18" charset="0"/>
              </a:rPr>
              <a:t>LRU</a:t>
            </a:r>
            <a:r>
              <a:rPr lang="en-US" altLang="en-US" dirty="0">
                <a:latin typeface="Book Antiqua" panose="02040602050305030304" pitchFamily="18" charset="0"/>
              </a:rPr>
              <a:t>) replacement</a:t>
            </a:r>
          </a:p>
          <a:p>
            <a:pPr lvl="1" eaLnBrk="1" hangingPunct="1">
              <a:lnSpc>
                <a:spcPct val="80000"/>
              </a:lnSpc>
            </a:pPr>
            <a:r>
              <a:rPr lang="en-US" altLang="en-US" dirty="0">
                <a:latin typeface="Book Antiqua" panose="02040602050305030304" pitchFamily="18" charset="0"/>
              </a:rPr>
              <a:t>Reference bit (aka use bit) in PTE set to 1 on access to page</a:t>
            </a:r>
          </a:p>
          <a:p>
            <a:pPr lvl="1" eaLnBrk="1" hangingPunct="1">
              <a:lnSpc>
                <a:spcPct val="80000"/>
              </a:lnSpc>
            </a:pPr>
            <a:r>
              <a:rPr lang="en-US" altLang="en-US" dirty="0">
                <a:latin typeface="Book Antiqua" panose="02040602050305030304" pitchFamily="18" charset="0"/>
              </a:rPr>
              <a:t>Periodically cleared to 0 by OS</a:t>
            </a:r>
          </a:p>
          <a:p>
            <a:pPr lvl="1" eaLnBrk="1" hangingPunct="1">
              <a:lnSpc>
                <a:spcPct val="80000"/>
              </a:lnSpc>
            </a:pPr>
            <a:r>
              <a:rPr lang="en-US" altLang="en-US" dirty="0">
                <a:latin typeface="Book Antiqua" panose="02040602050305030304" pitchFamily="18" charset="0"/>
              </a:rPr>
              <a:t>A page with reference bit = 0 has not been used recently</a:t>
            </a:r>
          </a:p>
          <a:p>
            <a:pPr eaLnBrk="1" hangingPunct="1">
              <a:lnSpc>
                <a:spcPct val="80000"/>
              </a:lnSpc>
            </a:pPr>
            <a:r>
              <a:rPr lang="en-US" altLang="en-US" dirty="0">
                <a:latin typeface="Book Antiqua" panose="02040602050305030304" pitchFamily="18" charset="0"/>
              </a:rPr>
              <a:t>Disk writes take </a:t>
            </a:r>
            <a:r>
              <a:rPr lang="en-US" altLang="en-US" dirty="0">
                <a:solidFill>
                  <a:srgbClr val="0070C0"/>
                </a:solidFill>
                <a:latin typeface="Book Antiqua" panose="02040602050305030304" pitchFamily="18" charset="0"/>
              </a:rPr>
              <a:t>millions</a:t>
            </a:r>
            <a:r>
              <a:rPr lang="en-US" altLang="en-US" dirty="0">
                <a:latin typeface="Book Antiqua" panose="02040602050305030304" pitchFamily="18" charset="0"/>
              </a:rPr>
              <a:t> of cycles</a:t>
            </a:r>
          </a:p>
          <a:p>
            <a:pPr lvl="1" eaLnBrk="1" hangingPunct="1">
              <a:lnSpc>
                <a:spcPct val="80000"/>
              </a:lnSpc>
            </a:pPr>
            <a:r>
              <a:rPr lang="en-US" altLang="en-US" dirty="0">
                <a:latin typeface="Book Antiqua" panose="02040602050305030304" pitchFamily="18" charset="0"/>
              </a:rPr>
              <a:t>Block at once, not individual locations</a:t>
            </a:r>
          </a:p>
          <a:p>
            <a:pPr lvl="1" eaLnBrk="1" hangingPunct="1">
              <a:lnSpc>
                <a:spcPct val="80000"/>
              </a:lnSpc>
            </a:pPr>
            <a:r>
              <a:rPr lang="en-US" altLang="en-US" dirty="0">
                <a:latin typeface="Book Antiqua" panose="02040602050305030304" pitchFamily="18" charset="0"/>
              </a:rPr>
              <a:t>Write through is impractical</a:t>
            </a:r>
          </a:p>
          <a:p>
            <a:pPr lvl="1" eaLnBrk="1" hangingPunct="1">
              <a:lnSpc>
                <a:spcPct val="80000"/>
              </a:lnSpc>
            </a:pPr>
            <a:r>
              <a:rPr lang="en-US" altLang="en-US" dirty="0">
                <a:latin typeface="Book Antiqua" panose="02040602050305030304" pitchFamily="18" charset="0"/>
              </a:rPr>
              <a:t>Use </a:t>
            </a:r>
            <a:r>
              <a:rPr lang="en-US" altLang="en-US" dirty="0">
                <a:solidFill>
                  <a:srgbClr val="0070C0"/>
                </a:solidFill>
                <a:latin typeface="Book Antiqua" panose="02040602050305030304" pitchFamily="18" charset="0"/>
              </a:rPr>
              <a:t>write-back</a:t>
            </a:r>
          </a:p>
          <a:p>
            <a:pPr lvl="1" eaLnBrk="1" hangingPunct="1">
              <a:lnSpc>
                <a:spcPct val="80000"/>
              </a:lnSpc>
            </a:pPr>
            <a:r>
              <a:rPr lang="en-US" altLang="en-US" dirty="0">
                <a:latin typeface="Book Antiqua" panose="02040602050305030304" pitchFamily="18" charset="0"/>
              </a:rPr>
              <a:t>Dirty bit in PTE set when page is written</a:t>
            </a:r>
            <a:endParaRPr lang="en-AU" altLang="en-US"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Replacement and Writes</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84</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16425166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731520" y="1158241"/>
            <a:ext cx="10469880" cy="4968240"/>
          </a:xfrm>
        </p:spPr>
        <p:txBody>
          <a:bodyPr>
            <a:normAutofit/>
          </a:bodyPr>
          <a:lstStyle/>
          <a:p>
            <a:pPr eaLnBrk="1" hangingPunct="1"/>
            <a:r>
              <a:rPr lang="en-US" altLang="en-US" sz="2800" dirty="0">
                <a:latin typeface="Book Antiqua" panose="02040602050305030304" pitchFamily="18" charset="0"/>
              </a:rPr>
              <a:t>Address translation would appear to require extra memory </a:t>
            </a:r>
            <a:r>
              <a:rPr lang="en-US" altLang="en-US" sz="2800" dirty="0">
                <a:solidFill>
                  <a:srgbClr val="0070C0"/>
                </a:solidFill>
                <a:latin typeface="Book Antiqua" panose="02040602050305030304" pitchFamily="18" charset="0"/>
              </a:rPr>
              <a:t>references</a:t>
            </a:r>
          </a:p>
          <a:p>
            <a:pPr lvl="1" eaLnBrk="1" hangingPunct="1"/>
            <a:r>
              <a:rPr lang="en-US" altLang="en-US" sz="2400" dirty="0">
                <a:latin typeface="Book Antiqua" panose="02040602050305030304" pitchFamily="18" charset="0"/>
              </a:rPr>
              <a:t>One to access the PTE</a:t>
            </a:r>
          </a:p>
          <a:p>
            <a:pPr lvl="1" eaLnBrk="1" hangingPunct="1"/>
            <a:r>
              <a:rPr lang="en-US" altLang="en-US" sz="2400" dirty="0">
                <a:latin typeface="Book Antiqua" panose="02040602050305030304" pitchFamily="18" charset="0"/>
              </a:rPr>
              <a:t>Then the actual memory access (get the data)</a:t>
            </a:r>
          </a:p>
          <a:p>
            <a:pPr eaLnBrk="1" hangingPunct="1"/>
            <a:r>
              <a:rPr lang="en-US" altLang="en-US" sz="2800" dirty="0">
                <a:latin typeface="Book Antiqua" panose="02040602050305030304" pitchFamily="18" charset="0"/>
              </a:rPr>
              <a:t>But access to page tables has good </a:t>
            </a:r>
            <a:r>
              <a:rPr lang="en-US" altLang="en-US" sz="2800" dirty="0">
                <a:solidFill>
                  <a:srgbClr val="0070C0"/>
                </a:solidFill>
                <a:latin typeface="Book Antiqua" panose="02040602050305030304" pitchFamily="18" charset="0"/>
              </a:rPr>
              <a:t>locality</a:t>
            </a:r>
          </a:p>
          <a:p>
            <a:pPr lvl="1" eaLnBrk="1" hangingPunct="1"/>
            <a:r>
              <a:rPr lang="en-US" altLang="en-US" sz="2400" dirty="0">
                <a:latin typeface="Book Antiqua" panose="02040602050305030304" pitchFamily="18" charset="0"/>
              </a:rPr>
              <a:t>So use a fast cache of PTEs within the CPU</a:t>
            </a:r>
          </a:p>
          <a:p>
            <a:pPr lvl="1" eaLnBrk="1" hangingPunct="1"/>
            <a:r>
              <a:rPr lang="en-US" altLang="en-US" sz="2400" dirty="0">
                <a:latin typeface="Book Antiqua" panose="02040602050305030304" pitchFamily="18" charset="0"/>
              </a:rPr>
              <a:t>Called a </a:t>
            </a:r>
            <a:r>
              <a:rPr lang="en-US" altLang="en-US" sz="2400" dirty="0">
                <a:solidFill>
                  <a:srgbClr val="0070C0"/>
                </a:solidFill>
                <a:latin typeface="Book Antiqua" panose="02040602050305030304" pitchFamily="18" charset="0"/>
              </a:rPr>
              <a:t>Translation Look-aside Buffer </a:t>
            </a:r>
            <a:r>
              <a:rPr lang="en-US" altLang="en-US" sz="2400" dirty="0">
                <a:latin typeface="Book Antiqua" panose="02040602050305030304" pitchFamily="18" charset="0"/>
              </a:rPr>
              <a:t>(TLB)</a:t>
            </a:r>
          </a:p>
          <a:p>
            <a:pPr lvl="1" eaLnBrk="1" hangingPunct="1"/>
            <a:r>
              <a:rPr lang="en-US" altLang="en-US" sz="2400" dirty="0">
                <a:latin typeface="Book Antiqua" panose="02040602050305030304" pitchFamily="18" charset="0"/>
              </a:rPr>
              <a:t>Typical: 16–512 PTEs, 0.5–1 cycle for hit, 10–100 cycles for miss, 0.01%–1% miss rate</a:t>
            </a:r>
          </a:p>
          <a:p>
            <a:pPr lvl="1" eaLnBrk="1" hangingPunct="1"/>
            <a:r>
              <a:rPr lang="en-US" altLang="en-US" sz="2400" dirty="0">
                <a:latin typeface="Book Antiqua" panose="02040602050305030304" pitchFamily="18" charset="0"/>
              </a:rPr>
              <a:t>Misses could be handled by hardware or software</a:t>
            </a:r>
          </a:p>
          <a:p>
            <a:pPr eaLnBrk="1" hangingPunct="1">
              <a:lnSpc>
                <a:spcPct val="80000"/>
              </a:lnSpc>
            </a:pPr>
            <a:endParaRPr lang="en-AU" altLang="en-US"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Fast Translation Using a TLB</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85</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27005937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Fast Translation Using a TLB</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86</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8" name="Picture 5" descr="f05-23-P374493">
            <a:extLst>
              <a:ext uri="{FF2B5EF4-FFF2-40B4-BE49-F238E27FC236}">
                <a16:creationId xmlns:a16="http://schemas.microsoft.com/office/drawing/2014/main" id="{41C9B29A-9D79-469B-A266-F0B5F6EDC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155" y="1125536"/>
            <a:ext cx="7394259"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09674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731520" y="1158241"/>
            <a:ext cx="10469880" cy="4968240"/>
          </a:xfrm>
        </p:spPr>
        <p:txBody>
          <a:bodyPr>
            <a:normAutofit/>
          </a:bodyPr>
          <a:lstStyle/>
          <a:p>
            <a:pPr eaLnBrk="1" hangingPunct="1">
              <a:lnSpc>
                <a:spcPct val="90000"/>
              </a:lnSpc>
            </a:pPr>
            <a:r>
              <a:rPr lang="en-US" altLang="en-US" dirty="0">
                <a:latin typeface="Book Antiqua" panose="02040602050305030304" pitchFamily="18" charset="0"/>
              </a:rPr>
              <a:t>If page is in memory</a:t>
            </a:r>
          </a:p>
          <a:p>
            <a:pPr lvl="1" eaLnBrk="1" hangingPunct="1">
              <a:lnSpc>
                <a:spcPct val="90000"/>
              </a:lnSpc>
            </a:pPr>
            <a:r>
              <a:rPr lang="en-US" altLang="en-US" dirty="0">
                <a:latin typeface="Book Antiqua" panose="02040602050305030304" pitchFamily="18" charset="0"/>
              </a:rPr>
              <a:t>Load the PTE from memory and retry</a:t>
            </a:r>
          </a:p>
          <a:p>
            <a:pPr lvl="1" eaLnBrk="1" hangingPunct="1">
              <a:lnSpc>
                <a:spcPct val="90000"/>
              </a:lnSpc>
            </a:pPr>
            <a:r>
              <a:rPr lang="en-US" altLang="en-US" dirty="0">
                <a:latin typeface="Book Antiqua" panose="02040602050305030304" pitchFamily="18" charset="0"/>
              </a:rPr>
              <a:t>Could be handled in hardware</a:t>
            </a:r>
          </a:p>
          <a:p>
            <a:pPr lvl="2" eaLnBrk="1" hangingPunct="1">
              <a:lnSpc>
                <a:spcPct val="90000"/>
              </a:lnSpc>
            </a:pPr>
            <a:r>
              <a:rPr lang="en-US" altLang="en-US" dirty="0">
                <a:latin typeface="Book Antiqua" panose="02040602050305030304" pitchFamily="18" charset="0"/>
              </a:rPr>
              <a:t>Can get complex for more complicated page table structures</a:t>
            </a:r>
          </a:p>
          <a:p>
            <a:pPr lvl="1" eaLnBrk="1" hangingPunct="1">
              <a:lnSpc>
                <a:spcPct val="90000"/>
              </a:lnSpc>
            </a:pPr>
            <a:r>
              <a:rPr lang="en-US" altLang="en-US" dirty="0">
                <a:latin typeface="Book Antiqua" panose="02040602050305030304" pitchFamily="18" charset="0"/>
              </a:rPr>
              <a:t>Or in software</a:t>
            </a:r>
          </a:p>
          <a:p>
            <a:pPr lvl="2" eaLnBrk="1" hangingPunct="1">
              <a:lnSpc>
                <a:spcPct val="90000"/>
              </a:lnSpc>
            </a:pPr>
            <a:r>
              <a:rPr lang="en-US" altLang="en-US" dirty="0">
                <a:latin typeface="Book Antiqua" panose="02040602050305030304" pitchFamily="18" charset="0"/>
              </a:rPr>
              <a:t>Raise a special exception, with optimized handler</a:t>
            </a:r>
          </a:p>
          <a:p>
            <a:pPr eaLnBrk="1" hangingPunct="1">
              <a:lnSpc>
                <a:spcPct val="90000"/>
              </a:lnSpc>
            </a:pPr>
            <a:r>
              <a:rPr lang="en-US" altLang="en-US" dirty="0">
                <a:latin typeface="Book Antiqua" panose="02040602050305030304" pitchFamily="18" charset="0"/>
              </a:rPr>
              <a:t>If page is not in memory (page fault)</a:t>
            </a:r>
          </a:p>
          <a:p>
            <a:pPr lvl="1" eaLnBrk="1" hangingPunct="1">
              <a:lnSpc>
                <a:spcPct val="90000"/>
              </a:lnSpc>
            </a:pPr>
            <a:r>
              <a:rPr lang="en-US" altLang="en-US" dirty="0">
                <a:latin typeface="Book Antiqua" panose="02040602050305030304" pitchFamily="18" charset="0"/>
              </a:rPr>
              <a:t>OS handles fetching the page and updating the page table</a:t>
            </a:r>
          </a:p>
          <a:p>
            <a:pPr lvl="1" eaLnBrk="1" hangingPunct="1">
              <a:lnSpc>
                <a:spcPct val="90000"/>
              </a:lnSpc>
            </a:pPr>
            <a:r>
              <a:rPr lang="en-US" altLang="en-US" dirty="0">
                <a:latin typeface="Book Antiqua" panose="02040602050305030304" pitchFamily="18" charset="0"/>
              </a:rPr>
              <a:t>Then restart the faulting instruction</a:t>
            </a:r>
            <a:endParaRPr lang="en-AU" altLang="en-US"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TLB Misses</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87</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8791231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731520" y="1158241"/>
            <a:ext cx="10938510" cy="4968240"/>
          </a:xfrm>
        </p:spPr>
        <p:txBody>
          <a:bodyPr>
            <a:normAutofit/>
          </a:bodyPr>
          <a:lstStyle/>
          <a:p>
            <a:pPr eaLnBrk="1" hangingPunct="1"/>
            <a:r>
              <a:rPr lang="en-AU" altLang="en-US" dirty="0">
                <a:latin typeface="Book Antiqua" panose="02040602050305030304" pitchFamily="18" charset="0"/>
              </a:rPr>
              <a:t>TLB miss indicates</a:t>
            </a:r>
          </a:p>
          <a:p>
            <a:pPr lvl="1" eaLnBrk="1" hangingPunct="1"/>
            <a:r>
              <a:rPr lang="en-AU" altLang="en-US" dirty="0">
                <a:latin typeface="Book Antiqua" panose="02040602050305030304" pitchFamily="18" charset="0"/>
              </a:rPr>
              <a:t>Page present, but PTE not in TLB</a:t>
            </a:r>
          </a:p>
          <a:p>
            <a:pPr lvl="1" eaLnBrk="1" hangingPunct="1"/>
            <a:r>
              <a:rPr lang="en-AU" altLang="en-US" dirty="0">
                <a:latin typeface="Book Antiqua" panose="02040602050305030304" pitchFamily="18" charset="0"/>
              </a:rPr>
              <a:t>Page not present</a:t>
            </a:r>
          </a:p>
          <a:p>
            <a:pPr eaLnBrk="1" hangingPunct="1"/>
            <a:r>
              <a:rPr lang="en-AU" altLang="en-US" dirty="0">
                <a:latin typeface="Book Antiqua" panose="02040602050305030304" pitchFamily="18" charset="0"/>
              </a:rPr>
              <a:t>Must recognize TLB miss before destination register overwritten</a:t>
            </a:r>
          </a:p>
          <a:p>
            <a:pPr lvl="1" eaLnBrk="1" hangingPunct="1"/>
            <a:r>
              <a:rPr lang="en-AU" altLang="en-US" dirty="0">
                <a:latin typeface="Book Antiqua" panose="02040602050305030304" pitchFamily="18" charset="0"/>
              </a:rPr>
              <a:t>Raise exception</a:t>
            </a:r>
          </a:p>
          <a:p>
            <a:pPr eaLnBrk="1" hangingPunct="1"/>
            <a:r>
              <a:rPr lang="en-AU" altLang="en-US" dirty="0">
                <a:latin typeface="Book Antiqua" panose="02040602050305030304" pitchFamily="18" charset="0"/>
              </a:rPr>
              <a:t>Handler copies PTE from memory to TLB</a:t>
            </a:r>
          </a:p>
          <a:p>
            <a:pPr lvl="1" eaLnBrk="1" hangingPunct="1"/>
            <a:r>
              <a:rPr lang="en-AU" altLang="en-US" dirty="0">
                <a:latin typeface="Book Antiqua" panose="02040602050305030304" pitchFamily="18" charset="0"/>
              </a:rPr>
              <a:t>Then restarts instruction</a:t>
            </a:r>
          </a:p>
          <a:p>
            <a:pPr lvl="1" eaLnBrk="1" hangingPunct="1"/>
            <a:r>
              <a:rPr lang="en-AU" altLang="en-US" dirty="0">
                <a:latin typeface="Book Antiqua" panose="02040602050305030304" pitchFamily="18" charset="0"/>
              </a:rPr>
              <a:t>If page not present, page fault will occur</a:t>
            </a: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TLB Miss Handler</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88</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32915835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731520" y="1158241"/>
            <a:ext cx="10469880" cy="4968240"/>
          </a:xfrm>
        </p:spPr>
        <p:txBody>
          <a:bodyPr>
            <a:normAutofit/>
          </a:bodyPr>
          <a:lstStyle/>
          <a:p>
            <a:pPr eaLnBrk="1" hangingPunct="1"/>
            <a:r>
              <a:rPr lang="en-AU" altLang="en-US" dirty="0">
                <a:latin typeface="Book Antiqua" panose="02040602050305030304" pitchFamily="18" charset="0"/>
              </a:rPr>
              <a:t>Use faulting virtual address to find PTE</a:t>
            </a:r>
          </a:p>
          <a:p>
            <a:pPr eaLnBrk="1" hangingPunct="1"/>
            <a:r>
              <a:rPr lang="en-AU" altLang="en-US" dirty="0">
                <a:latin typeface="Book Antiqua" panose="02040602050305030304" pitchFamily="18" charset="0"/>
              </a:rPr>
              <a:t>Locate page on disk</a:t>
            </a:r>
          </a:p>
          <a:p>
            <a:pPr eaLnBrk="1" hangingPunct="1"/>
            <a:r>
              <a:rPr lang="en-AU" altLang="en-US" dirty="0">
                <a:latin typeface="Book Antiqua" panose="02040602050305030304" pitchFamily="18" charset="0"/>
              </a:rPr>
              <a:t>Choose page to replace</a:t>
            </a:r>
          </a:p>
          <a:p>
            <a:pPr lvl="1" eaLnBrk="1" hangingPunct="1"/>
            <a:r>
              <a:rPr lang="en-AU" altLang="en-US" dirty="0">
                <a:latin typeface="Book Antiqua" panose="02040602050305030304" pitchFamily="18" charset="0"/>
              </a:rPr>
              <a:t>If dirty, write to disk first</a:t>
            </a:r>
          </a:p>
          <a:p>
            <a:pPr eaLnBrk="1" hangingPunct="1"/>
            <a:r>
              <a:rPr lang="en-AU" altLang="en-US" dirty="0">
                <a:latin typeface="Book Antiqua" panose="02040602050305030304" pitchFamily="18" charset="0"/>
              </a:rPr>
              <a:t>Read page into memory and update page table</a:t>
            </a:r>
          </a:p>
          <a:p>
            <a:pPr eaLnBrk="1" hangingPunct="1"/>
            <a:r>
              <a:rPr lang="en-AU" altLang="en-US" dirty="0">
                <a:latin typeface="Book Antiqua" panose="02040602050305030304" pitchFamily="18" charset="0"/>
              </a:rPr>
              <a:t>Make process runnable again</a:t>
            </a:r>
          </a:p>
          <a:p>
            <a:pPr lvl="1" eaLnBrk="1" hangingPunct="1"/>
            <a:r>
              <a:rPr lang="en-AU" altLang="en-US" dirty="0">
                <a:latin typeface="Book Antiqua" panose="02040602050305030304" pitchFamily="18" charset="0"/>
              </a:rPr>
              <a:t>Restart from faulting instruction</a:t>
            </a: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Page Fault Handler</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89</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4069591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DRAM Generations</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9</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pic>
        <p:nvPicPr>
          <p:cNvPr id="6" name="Picture 5">
            <a:extLst>
              <a:ext uri="{FF2B5EF4-FFF2-40B4-BE49-F238E27FC236}">
                <a16:creationId xmlns:a16="http://schemas.microsoft.com/office/drawing/2014/main" id="{0ADCAB90-AD5D-4F82-A080-557C1F3003C3}"/>
              </a:ext>
            </a:extLst>
          </p:cNvPr>
          <p:cNvPicPr>
            <a:picLocks noChangeAspect="1"/>
          </p:cNvPicPr>
          <p:nvPr/>
        </p:nvPicPr>
        <p:blipFill>
          <a:blip r:embed="rId2">
            <a:lum bright="-20000" contrast="40000"/>
          </a:blip>
          <a:stretch>
            <a:fillRect/>
          </a:stretch>
        </p:blipFill>
        <p:spPr>
          <a:xfrm>
            <a:off x="1879412" y="1449869"/>
            <a:ext cx="8224720" cy="42062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1587843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485775" y="1158241"/>
            <a:ext cx="11268075" cy="4968240"/>
          </a:xfrm>
        </p:spPr>
        <p:txBody>
          <a:bodyPr>
            <a:normAutofit/>
          </a:bodyPr>
          <a:lstStyle/>
          <a:p>
            <a:pPr eaLnBrk="1" hangingPunct="1"/>
            <a:r>
              <a:rPr lang="en-US" dirty="0">
                <a:latin typeface="Book Antiqua" panose="02040602050305030304" pitchFamily="18" charset="0"/>
              </a:rPr>
              <a:t>The memory system uses 4 KiB pages and a 32-bit address space</a:t>
            </a:r>
          </a:p>
          <a:p>
            <a:pPr eaLnBrk="1" hangingPunct="1"/>
            <a:r>
              <a:rPr lang="en-US" dirty="0">
                <a:latin typeface="Book Antiqua" panose="02040602050305030304" pitchFamily="18" charset="0"/>
              </a:rPr>
              <a:t>The virtual page number is 20 bits long.</a:t>
            </a:r>
          </a:p>
          <a:p>
            <a:pPr algn="l"/>
            <a:r>
              <a:rPr lang="en-US" dirty="0">
                <a:latin typeface="Book Antiqua" panose="02040602050305030304" pitchFamily="18" charset="0"/>
              </a:rPr>
              <a:t>The </a:t>
            </a:r>
            <a:r>
              <a:rPr lang="en-US" dirty="0">
                <a:solidFill>
                  <a:srgbClr val="0070C0"/>
                </a:solidFill>
                <a:latin typeface="Book Antiqua" panose="02040602050305030304" pitchFamily="18" charset="0"/>
              </a:rPr>
              <a:t>physical</a:t>
            </a:r>
            <a:r>
              <a:rPr lang="en-US" dirty="0">
                <a:latin typeface="Book Antiqua" panose="02040602050305030304" pitchFamily="18" charset="0"/>
              </a:rPr>
              <a:t> address is the same size </a:t>
            </a:r>
            <a:r>
              <a:rPr lang="en-CA" dirty="0">
                <a:latin typeface="Book Antiqua" panose="02040602050305030304" pitchFamily="18" charset="0"/>
              </a:rPr>
              <a:t>as the </a:t>
            </a:r>
            <a:r>
              <a:rPr lang="en-CA" dirty="0">
                <a:solidFill>
                  <a:srgbClr val="0070C0"/>
                </a:solidFill>
                <a:latin typeface="Book Antiqua" panose="02040602050305030304" pitchFamily="18" charset="0"/>
              </a:rPr>
              <a:t>virtual</a:t>
            </a:r>
            <a:r>
              <a:rPr lang="en-CA" dirty="0">
                <a:latin typeface="Book Antiqua" panose="02040602050305030304" pitchFamily="18" charset="0"/>
              </a:rPr>
              <a:t> address.</a:t>
            </a:r>
          </a:p>
          <a:p>
            <a:pPr algn="l"/>
            <a:r>
              <a:rPr lang="en-US" dirty="0">
                <a:latin typeface="Book Antiqua" panose="02040602050305030304" pitchFamily="18" charset="0"/>
              </a:rPr>
              <a:t>The TLB contains </a:t>
            </a:r>
            <a:r>
              <a:rPr lang="en-US" dirty="0">
                <a:solidFill>
                  <a:srgbClr val="0070C0"/>
                </a:solidFill>
                <a:latin typeface="Book Antiqua" panose="02040602050305030304" pitchFamily="18" charset="0"/>
              </a:rPr>
              <a:t>16</a:t>
            </a:r>
            <a:r>
              <a:rPr lang="en-US" dirty="0">
                <a:latin typeface="Book Antiqua" panose="02040602050305030304" pitchFamily="18" charset="0"/>
              </a:rPr>
              <a:t> entries, it is </a:t>
            </a:r>
            <a:r>
              <a:rPr lang="en-US" dirty="0">
                <a:solidFill>
                  <a:srgbClr val="0070C0"/>
                </a:solidFill>
                <a:latin typeface="Book Antiqua" panose="02040602050305030304" pitchFamily="18" charset="0"/>
              </a:rPr>
              <a:t>fully</a:t>
            </a:r>
            <a:r>
              <a:rPr lang="en-US" dirty="0">
                <a:latin typeface="Book Antiqua" panose="02040602050305030304" pitchFamily="18" charset="0"/>
              </a:rPr>
              <a:t> associative, and it is shared between the instruction and data references.</a:t>
            </a:r>
          </a:p>
          <a:p>
            <a:r>
              <a:rPr lang="en-US" dirty="0">
                <a:latin typeface="Book Antiqua" panose="02040602050305030304" pitchFamily="18" charset="0"/>
              </a:rPr>
              <a:t>Each entry is </a:t>
            </a:r>
            <a:r>
              <a:rPr lang="en-US" dirty="0">
                <a:solidFill>
                  <a:srgbClr val="0070C0"/>
                </a:solidFill>
                <a:latin typeface="Book Antiqua" panose="02040602050305030304" pitchFamily="18" charset="0"/>
              </a:rPr>
              <a:t>64</a:t>
            </a:r>
            <a:r>
              <a:rPr lang="en-US" dirty="0">
                <a:latin typeface="Book Antiqua" panose="02040602050305030304" pitchFamily="18" charset="0"/>
              </a:rPr>
              <a:t> bits wide and contains a 20-bit tag (which is the </a:t>
            </a:r>
            <a:r>
              <a:rPr lang="en-US" i="1" dirty="0">
                <a:latin typeface="Book Antiqua" panose="02040602050305030304" pitchFamily="18" charset="0"/>
              </a:rPr>
              <a:t>virtual page number </a:t>
            </a:r>
            <a:r>
              <a:rPr lang="en-US" dirty="0">
                <a:latin typeface="Book Antiqua" panose="02040602050305030304" pitchFamily="18" charset="0"/>
              </a:rPr>
              <a:t>for that TLB entry), the corresponding </a:t>
            </a:r>
            <a:r>
              <a:rPr lang="en-US" i="1" dirty="0">
                <a:latin typeface="Book Antiqua" panose="02040602050305030304" pitchFamily="18" charset="0"/>
              </a:rPr>
              <a:t>physical page number</a:t>
            </a:r>
            <a:r>
              <a:rPr lang="en-US" dirty="0">
                <a:latin typeface="Book Antiqua" panose="02040602050305030304" pitchFamily="18" charset="0"/>
              </a:rPr>
              <a:t> (also 20 bits), a </a:t>
            </a:r>
            <a:r>
              <a:rPr lang="en-US" dirty="0">
                <a:solidFill>
                  <a:srgbClr val="0070C0"/>
                </a:solidFill>
                <a:latin typeface="Book Antiqua" panose="02040602050305030304" pitchFamily="18" charset="0"/>
              </a:rPr>
              <a:t>valid</a:t>
            </a:r>
            <a:r>
              <a:rPr lang="en-US" dirty="0">
                <a:latin typeface="Book Antiqua" panose="02040602050305030304" pitchFamily="18" charset="0"/>
              </a:rPr>
              <a:t> bit, a </a:t>
            </a:r>
            <a:r>
              <a:rPr lang="en-US" dirty="0">
                <a:solidFill>
                  <a:srgbClr val="0070C0"/>
                </a:solidFill>
                <a:latin typeface="Book Antiqua" panose="02040602050305030304" pitchFamily="18" charset="0"/>
              </a:rPr>
              <a:t>dirty</a:t>
            </a:r>
            <a:r>
              <a:rPr lang="en-US" dirty="0">
                <a:latin typeface="Book Antiqua" panose="02040602050305030304" pitchFamily="18" charset="0"/>
              </a:rPr>
              <a:t> bit, and other </a:t>
            </a:r>
            <a:r>
              <a:rPr lang="en-CA" dirty="0">
                <a:latin typeface="Book Antiqua" panose="02040602050305030304" pitchFamily="18" charset="0"/>
              </a:rPr>
              <a:t>bookkeeping bits.</a:t>
            </a:r>
            <a:endParaRPr lang="en-AU" altLang="en-US"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The </a:t>
            </a:r>
            <a:r>
              <a:rPr lang="en-US" sz="4000" dirty="0" err="1">
                <a:solidFill>
                  <a:srgbClr val="C00000"/>
                </a:solidFill>
                <a:latin typeface="Book Antiqua" panose="02040602050305030304" pitchFamily="18" charset="0"/>
              </a:rPr>
              <a:t>Intrinsity</a:t>
            </a:r>
            <a:r>
              <a:rPr lang="en-US" sz="4000" dirty="0">
                <a:solidFill>
                  <a:srgbClr val="C00000"/>
                </a:solidFill>
                <a:latin typeface="Book Antiqua" panose="02040602050305030304" pitchFamily="18" charset="0"/>
              </a:rPr>
              <a:t> </a:t>
            </a:r>
            <a:r>
              <a:rPr lang="en-US" sz="4000" dirty="0" err="1">
                <a:solidFill>
                  <a:srgbClr val="C00000"/>
                </a:solidFill>
                <a:latin typeface="Book Antiqua" panose="02040602050305030304" pitchFamily="18" charset="0"/>
              </a:rPr>
              <a:t>FastMATH</a:t>
            </a:r>
            <a:r>
              <a:rPr lang="en-US" sz="4000" dirty="0">
                <a:solidFill>
                  <a:srgbClr val="C00000"/>
                </a:solidFill>
                <a:latin typeface="Book Antiqua" panose="02040602050305030304" pitchFamily="18" charset="0"/>
              </a:rPr>
              <a:t> TLB</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90</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244443395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05-24-P374493">
            <a:extLst>
              <a:ext uri="{FF2B5EF4-FFF2-40B4-BE49-F238E27FC236}">
                <a16:creationId xmlns:a16="http://schemas.microsoft.com/office/drawing/2014/main" id="{FC11FD73-FAD7-498F-8CCE-F7ECBBA69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4" y="1041719"/>
            <a:ext cx="5525914" cy="566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7BC01015-A51B-4396-838C-32B7CBFABBCA}"/>
              </a:ext>
            </a:extLst>
          </p:cNvPr>
          <p:cNvSpPr>
            <a:spLocks noGrp="1"/>
          </p:cNvSpPr>
          <p:nvPr>
            <p:ph idx="1"/>
          </p:nvPr>
        </p:nvSpPr>
        <p:spPr>
          <a:xfrm>
            <a:off x="6275070" y="1158241"/>
            <a:ext cx="5593080" cy="4968240"/>
          </a:xfrm>
        </p:spPr>
        <p:txBody>
          <a:bodyPr>
            <a:normAutofit/>
          </a:bodyPr>
          <a:lstStyle/>
          <a:p>
            <a:pPr eaLnBrk="1" hangingPunct="1"/>
            <a:r>
              <a:rPr lang="en-US" altLang="en-US" sz="2400" dirty="0">
                <a:latin typeface="Book Antiqua" panose="02040602050305030304" pitchFamily="18" charset="0"/>
              </a:rPr>
              <a:t>If cache tag uses physical address</a:t>
            </a:r>
          </a:p>
          <a:p>
            <a:pPr lvl="1" eaLnBrk="1" hangingPunct="1"/>
            <a:r>
              <a:rPr lang="en-US" altLang="en-US" sz="2000" dirty="0">
                <a:latin typeface="Book Antiqua" panose="02040602050305030304" pitchFamily="18" charset="0"/>
              </a:rPr>
              <a:t>Need to translate before cache lookup</a:t>
            </a:r>
          </a:p>
          <a:p>
            <a:pPr eaLnBrk="1" hangingPunct="1"/>
            <a:r>
              <a:rPr lang="en-US" altLang="en-US" sz="2400" dirty="0">
                <a:latin typeface="Book Antiqua" panose="02040602050305030304" pitchFamily="18" charset="0"/>
              </a:rPr>
              <a:t>Alternative: use virtual address tag</a:t>
            </a:r>
          </a:p>
          <a:p>
            <a:pPr lvl="1" eaLnBrk="1" hangingPunct="1"/>
            <a:r>
              <a:rPr lang="en-US" altLang="en-US" sz="2000" dirty="0">
                <a:latin typeface="Book Antiqua" panose="02040602050305030304" pitchFamily="18" charset="0"/>
              </a:rPr>
              <a:t>Complications due to aliasing</a:t>
            </a:r>
          </a:p>
          <a:p>
            <a:pPr lvl="2" eaLnBrk="1" hangingPunct="1"/>
            <a:r>
              <a:rPr lang="en-US" altLang="en-US" sz="1800" dirty="0">
                <a:latin typeface="Book Antiqua" panose="02040602050305030304" pitchFamily="18" charset="0"/>
              </a:rPr>
              <a:t>Different virtual addresses for shared physical address</a:t>
            </a:r>
            <a:endParaRPr lang="en-AU" altLang="en-US" sz="1800" dirty="0">
              <a:latin typeface="Book Antiqua" panose="02040602050305030304" pitchFamily="18" charset="0"/>
            </a:endParaRPr>
          </a:p>
        </p:txBody>
      </p:sp>
      <p:sp>
        <p:nvSpPr>
          <p:cNvPr id="10" name="Title 1">
            <a:extLst>
              <a:ext uri="{FF2B5EF4-FFF2-40B4-BE49-F238E27FC236}">
                <a16:creationId xmlns:a16="http://schemas.microsoft.com/office/drawing/2014/main" id="{2F735A3C-6A34-46B7-B61B-E3BBA79027E6}"/>
              </a:ext>
            </a:extLst>
          </p:cNvPr>
          <p:cNvSpPr>
            <a:spLocks noGrp="1"/>
          </p:cNvSpPr>
          <p:nvPr>
            <p:ph type="title"/>
          </p:nvPr>
        </p:nvSpPr>
        <p:spPr>
          <a:xfrm>
            <a:off x="485775" y="365125"/>
            <a:ext cx="11268075" cy="568325"/>
          </a:xfrm>
        </p:spPr>
        <p:txBody>
          <a:bodyPr>
            <a:noAutofit/>
          </a:bodyPr>
          <a:lstStyle/>
          <a:p>
            <a:r>
              <a:rPr lang="en-US" sz="4000" dirty="0">
                <a:solidFill>
                  <a:srgbClr val="C00000"/>
                </a:solidFill>
                <a:latin typeface="Book Antiqua" panose="02040602050305030304" pitchFamily="18" charset="0"/>
              </a:rPr>
              <a:t>TLB and Cache Interaction</a:t>
            </a:r>
            <a:endParaRPr lang="en-CA" sz="4000" dirty="0">
              <a:solidFill>
                <a:srgbClr val="C00000"/>
              </a:solidFill>
              <a:latin typeface="Book Antiqua" panose="02040602050305030304" pitchFamily="18" charset="0"/>
            </a:endParaRPr>
          </a:p>
        </p:txBody>
      </p:sp>
      <p:sp>
        <p:nvSpPr>
          <p:cNvPr id="12" name="Slide Number Placeholder 11">
            <a:extLst>
              <a:ext uri="{FF2B5EF4-FFF2-40B4-BE49-F238E27FC236}">
                <a16:creationId xmlns:a16="http://schemas.microsoft.com/office/drawing/2014/main" id="{41601CC5-3667-4AAC-BA89-F79FFD7C7554}"/>
              </a:ext>
            </a:extLst>
          </p:cNvPr>
          <p:cNvSpPr>
            <a:spLocks noGrp="1"/>
          </p:cNvSpPr>
          <p:nvPr>
            <p:ph type="sldNum" sz="quarter" idx="12"/>
          </p:nvPr>
        </p:nvSpPr>
        <p:spPr/>
        <p:txBody>
          <a:bodyPr/>
          <a:lstStyle/>
          <a:p>
            <a:fld id="{10570969-1D9F-4E41-A1EE-4EB62BCADA54}" type="slidenum">
              <a:rPr lang="en-CA" smtClean="0"/>
              <a:t>91</a:t>
            </a:fld>
            <a:endParaRPr lang="en-CA"/>
          </a:p>
        </p:txBody>
      </p:sp>
      <p:sp>
        <p:nvSpPr>
          <p:cNvPr id="13" name="Footer Placeholder 12">
            <a:extLst>
              <a:ext uri="{FF2B5EF4-FFF2-40B4-BE49-F238E27FC236}">
                <a16:creationId xmlns:a16="http://schemas.microsoft.com/office/drawing/2014/main" id="{94AA3ACE-5FE1-4146-89FC-6FCF85433A84}"/>
              </a:ext>
            </a:extLst>
          </p:cNvPr>
          <p:cNvSpPr>
            <a:spLocks noGrp="1"/>
          </p:cNvSpPr>
          <p:nvPr>
            <p:ph type="ftr" sz="quarter" idx="11"/>
          </p:nvPr>
        </p:nvSpPr>
        <p:spPr/>
        <p:txBody>
          <a:bodyPr/>
          <a:lstStyle/>
          <a:p>
            <a:r>
              <a:rPr lang="en-CA"/>
              <a:t>@ Dr. Mahmoud S. Masadeh</a:t>
            </a:r>
          </a:p>
        </p:txBody>
      </p:sp>
    </p:spTree>
    <p:extLst>
      <p:ext uri="{BB962C8B-B14F-4D97-AF65-F5344CB8AC3E}">
        <p14:creationId xmlns:p14="http://schemas.microsoft.com/office/powerpoint/2010/main" val="39787682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0CAB439-A645-4296-8D86-B549BEF83172}"/>
              </a:ext>
            </a:extLst>
          </p:cNvPr>
          <p:cNvSpPr>
            <a:spLocks noGrp="1"/>
          </p:cNvSpPr>
          <p:nvPr>
            <p:ph type="ftr" sz="quarter" idx="11"/>
          </p:nvPr>
        </p:nvSpPr>
        <p:spPr/>
        <p:txBody>
          <a:bodyPr/>
          <a:lstStyle/>
          <a:p>
            <a:r>
              <a:rPr lang="en-CA"/>
              <a:t>@ Dr. Mahmoud S. Masadeh</a:t>
            </a:r>
          </a:p>
        </p:txBody>
      </p:sp>
      <p:sp>
        <p:nvSpPr>
          <p:cNvPr id="5" name="Slide Number Placeholder 4">
            <a:extLst>
              <a:ext uri="{FF2B5EF4-FFF2-40B4-BE49-F238E27FC236}">
                <a16:creationId xmlns:a16="http://schemas.microsoft.com/office/drawing/2014/main" id="{5A211862-97A4-413B-9D2A-084DCA7EE557}"/>
              </a:ext>
            </a:extLst>
          </p:cNvPr>
          <p:cNvSpPr>
            <a:spLocks noGrp="1"/>
          </p:cNvSpPr>
          <p:nvPr>
            <p:ph type="sldNum" sz="quarter" idx="12"/>
          </p:nvPr>
        </p:nvSpPr>
        <p:spPr/>
        <p:txBody>
          <a:bodyPr/>
          <a:lstStyle/>
          <a:p>
            <a:fld id="{10570969-1D9F-4E41-A1EE-4EB62BCADA54}" type="slidenum">
              <a:rPr lang="en-CA" smtClean="0"/>
              <a:t>92</a:t>
            </a:fld>
            <a:endParaRPr lang="en-CA"/>
          </a:p>
        </p:txBody>
      </p:sp>
      <p:pic>
        <p:nvPicPr>
          <p:cNvPr id="7" name="Picture 6">
            <a:extLst>
              <a:ext uri="{FF2B5EF4-FFF2-40B4-BE49-F238E27FC236}">
                <a16:creationId xmlns:a16="http://schemas.microsoft.com/office/drawing/2014/main" id="{D6532981-73BD-4D9D-BD6A-992F9E49C347}"/>
              </a:ext>
            </a:extLst>
          </p:cNvPr>
          <p:cNvPicPr>
            <a:picLocks noChangeAspect="1"/>
          </p:cNvPicPr>
          <p:nvPr/>
        </p:nvPicPr>
        <p:blipFill>
          <a:blip r:embed="rId2">
            <a:lum bright="-20000" contrast="40000"/>
          </a:blip>
          <a:stretch>
            <a:fillRect/>
          </a:stretch>
        </p:blipFill>
        <p:spPr>
          <a:xfrm>
            <a:off x="2343828" y="136525"/>
            <a:ext cx="6963756" cy="6309360"/>
          </a:xfrm>
          <a:prstGeom prst="rect">
            <a:avLst/>
          </a:prstGeom>
        </p:spPr>
      </p:pic>
    </p:spTree>
    <p:extLst>
      <p:ext uri="{BB962C8B-B14F-4D97-AF65-F5344CB8AC3E}">
        <p14:creationId xmlns:p14="http://schemas.microsoft.com/office/powerpoint/2010/main" val="41934622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5CCD467-857D-4887-B20A-08CE5B4508C9}"/>
              </a:ext>
            </a:extLst>
          </p:cNvPr>
          <p:cNvSpPr>
            <a:spLocks noGrp="1"/>
          </p:cNvSpPr>
          <p:nvPr>
            <p:ph type="ftr" sz="quarter" idx="11"/>
          </p:nvPr>
        </p:nvSpPr>
        <p:spPr/>
        <p:txBody>
          <a:bodyPr/>
          <a:lstStyle/>
          <a:p>
            <a:r>
              <a:rPr lang="en-CA"/>
              <a:t>@ Dr. Mahmoud S. Masadeh</a:t>
            </a:r>
          </a:p>
        </p:txBody>
      </p:sp>
      <p:sp>
        <p:nvSpPr>
          <p:cNvPr id="5" name="Slide Number Placeholder 4">
            <a:extLst>
              <a:ext uri="{FF2B5EF4-FFF2-40B4-BE49-F238E27FC236}">
                <a16:creationId xmlns:a16="http://schemas.microsoft.com/office/drawing/2014/main" id="{D212F6B4-3EDB-4E8C-8E70-DDB3DC4532EE}"/>
              </a:ext>
            </a:extLst>
          </p:cNvPr>
          <p:cNvSpPr>
            <a:spLocks noGrp="1"/>
          </p:cNvSpPr>
          <p:nvPr>
            <p:ph type="sldNum" sz="quarter" idx="12"/>
          </p:nvPr>
        </p:nvSpPr>
        <p:spPr/>
        <p:txBody>
          <a:bodyPr/>
          <a:lstStyle/>
          <a:p>
            <a:fld id="{10570969-1D9F-4E41-A1EE-4EB62BCADA54}" type="slidenum">
              <a:rPr lang="en-CA" smtClean="0"/>
              <a:t>93</a:t>
            </a:fld>
            <a:endParaRPr lang="en-CA"/>
          </a:p>
        </p:txBody>
      </p:sp>
      <p:pic>
        <p:nvPicPr>
          <p:cNvPr id="7" name="Picture 6">
            <a:extLst>
              <a:ext uri="{FF2B5EF4-FFF2-40B4-BE49-F238E27FC236}">
                <a16:creationId xmlns:a16="http://schemas.microsoft.com/office/drawing/2014/main" id="{CBDCA781-DECD-4624-990D-737006B55B84}"/>
              </a:ext>
            </a:extLst>
          </p:cNvPr>
          <p:cNvPicPr>
            <a:picLocks noChangeAspect="1"/>
          </p:cNvPicPr>
          <p:nvPr/>
        </p:nvPicPr>
        <p:blipFill>
          <a:blip r:embed="rId2">
            <a:lum bright="-20000" contrast="40000"/>
          </a:blip>
          <a:stretch>
            <a:fillRect/>
          </a:stretch>
        </p:blipFill>
        <p:spPr>
          <a:xfrm>
            <a:off x="2235541" y="223005"/>
            <a:ext cx="6474750" cy="6217920"/>
          </a:xfrm>
          <a:prstGeom prst="rect">
            <a:avLst/>
          </a:prstGeom>
        </p:spPr>
      </p:pic>
    </p:spTree>
    <p:extLst>
      <p:ext uri="{BB962C8B-B14F-4D97-AF65-F5344CB8AC3E}">
        <p14:creationId xmlns:p14="http://schemas.microsoft.com/office/powerpoint/2010/main" val="372411665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5CCD467-857D-4887-B20A-08CE5B4508C9}"/>
              </a:ext>
            </a:extLst>
          </p:cNvPr>
          <p:cNvSpPr>
            <a:spLocks noGrp="1"/>
          </p:cNvSpPr>
          <p:nvPr>
            <p:ph type="ftr" sz="quarter" idx="11"/>
          </p:nvPr>
        </p:nvSpPr>
        <p:spPr/>
        <p:txBody>
          <a:bodyPr/>
          <a:lstStyle/>
          <a:p>
            <a:r>
              <a:rPr lang="en-CA"/>
              <a:t>@ Dr. Mahmoud S. Masadeh</a:t>
            </a:r>
          </a:p>
        </p:txBody>
      </p:sp>
      <p:sp>
        <p:nvSpPr>
          <p:cNvPr id="5" name="Slide Number Placeholder 4">
            <a:extLst>
              <a:ext uri="{FF2B5EF4-FFF2-40B4-BE49-F238E27FC236}">
                <a16:creationId xmlns:a16="http://schemas.microsoft.com/office/drawing/2014/main" id="{D212F6B4-3EDB-4E8C-8E70-DDB3DC4532EE}"/>
              </a:ext>
            </a:extLst>
          </p:cNvPr>
          <p:cNvSpPr>
            <a:spLocks noGrp="1"/>
          </p:cNvSpPr>
          <p:nvPr>
            <p:ph type="sldNum" sz="quarter" idx="12"/>
          </p:nvPr>
        </p:nvSpPr>
        <p:spPr/>
        <p:txBody>
          <a:bodyPr/>
          <a:lstStyle/>
          <a:p>
            <a:fld id="{10570969-1D9F-4E41-A1EE-4EB62BCADA54}" type="slidenum">
              <a:rPr lang="en-CA" smtClean="0"/>
              <a:t>94</a:t>
            </a:fld>
            <a:endParaRPr lang="en-CA"/>
          </a:p>
        </p:txBody>
      </p:sp>
      <p:pic>
        <p:nvPicPr>
          <p:cNvPr id="3" name="Picture 2">
            <a:extLst>
              <a:ext uri="{FF2B5EF4-FFF2-40B4-BE49-F238E27FC236}">
                <a16:creationId xmlns:a16="http://schemas.microsoft.com/office/drawing/2014/main" id="{DCCF87CB-56D4-45E6-809B-188EE9B0D90E}"/>
              </a:ext>
            </a:extLst>
          </p:cNvPr>
          <p:cNvPicPr>
            <a:picLocks noChangeAspect="1"/>
          </p:cNvPicPr>
          <p:nvPr/>
        </p:nvPicPr>
        <p:blipFill>
          <a:blip r:embed="rId2">
            <a:lum bright="-20000" contrast="40000"/>
          </a:blip>
          <a:stretch>
            <a:fillRect/>
          </a:stretch>
        </p:blipFill>
        <p:spPr>
          <a:xfrm>
            <a:off x="2616933" y="193674"/>
            <a:ext cx="6754005" cy="6309360"/>
          </a:xfrm>
          <a:prstGeom prst="rect">
            <a:avLst/>
          </a:prstGeom>
        </p:spPr>
      </p:pic>
    </p:spTree>
    <p:extLst>
      <p:ext uri="{BB962C8B-B14F-4D97-AF65-F5344CB8AC3E}">
        <p14:creationId xmlns:p14="http://schemas.microsoft.com/office/powerpoint/2010/main" val="3979615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42262</TotalTime>
  <Words>6838</Words>
  <Application>Microsoft Office PowerPoint</Application>
  <PresentationFormat>Widescreen</PresentationFormat>
  <Paragraphs>1134</Paragraphs>
  <Slides>94</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94</vt:i4>
      </vt:variant>
    </vt:vector>
  </HeadingPairs>
  <TitlesOfParts>
    <vt:vector size="104" baseType="lpstr">
      <vt:lpstr>PMingLiU-ExtB</vt:lpstr>
      <vt:lpstr>Arial</vt:lpstr>
      <vt:lpstr>Arial Unicode MS</vt:lpstr>
      <vt:lpstr>Book Antiqua</vt:lpstr>
      <vt:lpstr>Calibri</vt:lpstr>
      <vt:lpstr>Calibri Light</vt:lpstr>
      <vt:lpstr>MinionPro-Regular</vt:lpstr>
      <vt:lpstr>Wingdings</vt:lpstr>
      <vt:lpstr>Office Theme</vt:lpstr>
      <vt:lpstr>Equation</vt:lpstr>
      <vt:lpstr>PowerPoint Presentation</vt:lpstr>
      <vt:lpstr>Large and Fast: Exploiting Memory Hierarchy</vt:lpstr>
      <vt:lpstr>5.1 Introduction: Principle of Locality</vt:lpstr>
      <vt:lpstr>Taking Advantage of Locality</vt:lpstr>
      <vt:lpstr>Memory Hierarchy Levels</vt:lpstr>
      <vt:lpstr>5.2 Memory Technology</vt:lpstr>
      <vt:lpstr>SRAM Technology</vt:lpstr>
      <vt:lpstr>DRAM Technology</vt:lpstr>
      <vt:lpstr>DRAM Generations</vt:lpstr>
      <vt:lpstr>Advanced DRAM Organization</vt:lpstr>
      <vt:lpstr>DRAM Performance Factors</vt:lpstr>
      <vt:lpstr>Flash Storage</vt:lpstr>
      <vt:lpstr>Flash Types</vt:lpstr>
      <vt:lpstr>Disk Storage</vt:lpstr>
      <vt:lpstr>Disk Sectors and Access</vt:lpstr>
      <vt:lpstr>Disk Access Example</vt:lpstr>
      <vt:lpstr>Disk Performance Issues</vt:lpstr>
      <vt:lpstr>5.3 The Basics of Cache Memory</vt:lpstr>
      <vt:lpstr>Direct Mapped Cache</vt:lpstr>
      <vt:lpstr>Tags and Valid Bits</vt:lpstr>
      <vt:lpstr>Cache Example</vt:lpstr>
      <vt:lpstr>Cache Example</vt:lpstr>
      <vt:lpstr>Cache Example</vt:lpstr>
      <vt:lpstr>Cache Example</vt:lpstr>
      <vt:lpstr>Cache Example</vt:lpstr>
      <vt:lpstr>Cache Example</vt:lpstr>
      <vt:lpstr>Cache Example</vt:lpstr>
      <vt:lpstr>Address Subdivision</vt:lpstr>
      <vt:lpstr>Address Subdivision Example</vt:lpstr>
      <vt:lpstr>Example 1</vt:lpstr>
      <vt:lpstr>Example 2</vt:lpstr>
      <vt:lpstr>Example: Larger Block Size</vt:lpstr>
      <vt:lpstr>Block Size Considerations</vt:lpstr>
      <vt:lpstr>Cache Misses</vt:lpstr>
      <vt:lpstr>Write-Through</vt:lpstr>
      <vt:lpstr>Write-Back</vt:lpstr>
      <vt:lpstr>Write Allocation</vt:lpstr>
      <vt:lpstr>Example: Intrinsity FastMATH</vt:lpstr>
      <vt:lpstr>Example: Intrinsity FastMATH</vt:lpstr>
      <vt:lpstr>Split / combined cache</vt:lpstr>
      <vt:lpstr>Main Memory Supporting Caches</vt:lpstr>
      <vt:lpstr>5.4 Measuring Cache Performance</vt:lpstr>
      <vt:lpstr>5.4 Measuring Cache Performance</vt:lpstr>
      <vt:lpstr>Cache Performance Example</vt:lpstr>
      <vt:lpstr>Cache Performance Example</vt:lpstr>
      <vt:lpstr>Average Access Time</vt:lpstr>
      <vt:lpstr>Performance Summary</vt:lpstr>
      <vt:lpstr>Associative Caches</vt:lpstr>
      <vt:lpstr>Associative Caches</vt:lpstr>
      <vt:lpstr>Associative Cache Example</vt:lpstr>
      <vt:lpstr>Spectrum of Associativity</vt:lpstr>
      <vt:lpstr>Associativity Example</vt:lpstr>
      <vt:lpstr>Associativity Example</vt:lpstr>
      <vt:lpstr>Associativity Example</vt:lpstr>
      <vt:lpstr>How Much Associativity</vt:lpstr>
      <vt:lpstr>Set Associative Cache Organization</vt:lpstr>
      <vt:lpstr>Fully-Associative Cache Organization</vt:lpstr>
      <vt:lpstr>Replacement Policy</vt:lpstr>
      <vt:lpstr>Size of Tags versus Set Associativity</vt:lpstr>
      <vt:lpstr>Multilevel Caches</vt:lpstr>
      <vt:lpstr>Performance of Multilevel Caches</vt:lpstr>
      <vt:lpstr>Example (cont.)</vt:lpstr>
      <vt:lpstr>Multilevel Cache Considerations</vt:lpstr>
      <vt:lpstr>Interactions with Advanced CPUs</vt:lpstr>
      <vt:lpstr>Interactions with Software</vt:lpstr>
      <vt:lpstr>5.5 Dependable Memory Hierarchy</vt:lpstr>
      <vt:lpstr>Dependability Measures</vt:lpstr>
      <vt:lpstr>Hardware failures</vt:lpstr>
      <vt:lpstr>Causes of Hardware failures </vt:lpstr>
      <vt:lpstr>System Availability</vt:lpstr>
      <vt:lpstr>Availability in Series</vt:lpstr>
      <vt:lpstr>Availability in Parallel</vt:lpstr>
      <vt:lpstr>MTTF vs. AFR of Disks</vt:lpstr>
      <vt:lpstr>5.7 Virtual Memory</vt:lpstr>
      <vt:lpstr>Address Translation</vt:lpstr>
      <vt:lpstr>Address Translation</vt:lpstr>
      <vt:lpstr>Page Fault Penalty</vt:lpstr>
      <vt:lpstr>Page Tables</vt:lpstr>
      <vt:lpstr>Translation Using a Page Table</vt:lpstr>
      <vt:lpstr>Page Fault</vt:lpstr>
      <vt:lpstr>Page Table</vt:lpstr>
      <vt:lpstr>Page Table</vt:lpstr>
      <vt:lpstr>Mapping Pages to Storage</vt:lpstr>
      <vt:lpstr>Replacement and Writes</vt:lpstr>
      <vt:lpstr>Fast Translation Using a TLB</vt:lpstr>
      <vt:lpstr>Fast Translation Using a TLB</vt:lpstr>
      <vt:lpstr>TLB Misses</vt:lpstr>
      <vt:lpstr>TLB Miss Handler</vt:lpstr>
      <vt:lpstr>Page Fault Handler</vt:lpstr>
      <vt:lpstr>The Intrinsity FastMATH TLB</vt:lpstr>
      <vt:lpstr>TLB and Cache Interaction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Mahmoud Masadeh</dc:creator>
  <cp:lastModifiedBy>Mahmoud S. Masadeh</cp:lastModifiedBy>
  <cp:revision>1444</cp:revision>
  <dcterms:created xsi:type="dcterms:W3CDTF">2021-02-08T11:18:09Z</dcterms:created>
  <dcterms:modified xsi:type="dcterms:W3CDTF">2021-06-08T15:32:00Z</dcterms:modified>
</cp:coreProperties>
</file>