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11" r:id="rId11"/>
    <p:sldId id="509" r:id="rId12"/>
    <p:sldId id="510" r:id="rId13"/>
    <p:sldId id="496" r:id="rId14"/>
    <p:sldId id="497" r:id="rId15"/>
    <p:sldId id="498" r:id="rId16"/>
    <p:sldId id="499" r:id="rId17"/>
    <p:sldId id="500" r:id="rId18"/>
  </p:sldIdLst>
  <p:sldSz cx="9144000" cy="6858000" type="letter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28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596900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10075"/>
            <a:ext cx="6019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75" tIns="45181" rIns="91975" bIns="451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38734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07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174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277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379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481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584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4850"/>
            <a:ext cx="4641850" cy="3481388"/>
          </a:xfrm>
        </p:spPr>
      </p:sp>
      <p:sp>
        <p:nvSpPr>
          <p:cNvPr id="3686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9588" cy="4094162"/>
          </a:xfrm>
          <a:noFill/>
          <a:ln w="9525"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7EEF17FD-5E58-4984-BC52-2E2D9B69BECA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4BFBE1A8-FFA7-45B3-9854-D8459B4A6B52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E50830CE-0A91-4705-A8E0-4BFC62CA0236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B2F48B4C-AD1E-46D1-8FD2-1D81C188E94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279F7E14-F09D-4B62-8BD7-31167B9EB701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71A3AEDE-459A-44D5-96AB-432D518742D2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12B12A86-A493-4BCD-9C51-DBDB4A89B689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16975"/>
            <a:ext cx="3027363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49" tIns="46474" rIns="92949" bIns="46474"/>
          <a:lstStyle/>
          <a:p>
            <a:fld id="{47F82401-2DA5-42EC-8D65-EE8F14A9C33B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304800"/>
            <a:ext cx="759823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MS PGothic" pitchFamily="34" charset="-128"/>
          <a:cs typeface="B Titr" pitchFamily="2" charset="-7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Char char="°"/>
        <a:defRPr sz="2400" b="1">
          <a:solidFill>
            <a:schemeClr val="tx1"/>
          </a:solidFill>
          <a:latin typeface="+mn-lt"/>
          <a:ea typeface="MS PGothic" pitchFamily="34" charset="-128"/>
          <a:cs typeface="B Nazanin" pitchFamily="2" charset="-78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MS PGothic" pitchFamily="34" charset="-128"/>
          <a:cs typeface="B Nazanin" pitchFamily="2" charset="-78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-"/>
        <a:defRPr b="1">
          <a:solidFill>
            <a:schemeClr val="tx1"/>
          </a:solidFill>
          <a:latin typeface="+mn-lt"/>
          <a:ea typeface="MS PGothic" pitchFamily="34" charset="-128"/>
          <a:cs typeface="B Nazanin" pitchFamily="2" charset="-7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AdditiveColorMixing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6415" y="1827661"/>
            <a:ext cx="3055324" cy="1443729"/>
          </a:xfrm>
          <a:noFill/>
        </p:spPr>
        <p:txBody>
          <a:bodyPr anchor="ctr"/>
          <a:lstStyle/>
          <a:p>
            <a:pPr algn="ctr"/>
            <a:r>
              <a:rPr lang="fa-IR" sz="4000" dirty="0" smtClean="0">
                <a:cs typeface="B Nazanin" pitchFamily="2" charset="-78"/>
              </a:rPr>
              <a:t>ساختمان داده ها</a:t>
            </a:r>
            <a:r>
              <a:rPr lang="fa-IR" sz="3200" dirty="0" smtClean="0">
                <a:cs typeface="B Nazanin" pitchFamily="2" charset="-78"/>
              </a:rPr>
              <a:t/>
            </a:r>
            <a:br>
              <a:rPr lang="fa-IR" sz="3200" dirty="0" smtClean="0">
                <a:cs typeface="B Nazanin" pitchFamily="2" charset="-78"/>
              </a:rPr>
            </a:br>
            <a:r>
              <a:rPr lang="fa-IR" sz="3200" dirty="0">
                <a:cs typeface="B Nazanin" pitchFamily="2" charset="-78"/>
              </a:rPr>
              <a:t/>
            </a:r>
            <a:br>
              <a:rPr lang="fa-IR" sz="3200" dirty="0">
                <a:cs typeface="B Nazanin" pitchFamily="2" charset="-78"/>
              </a:rPr>
            </a:br>
            <a:r>
              <a:rPr lang="fa-IR" sz="2800" dirty="0" smtClean="0">
                <a:cs typeface="B Nazanin" pitchFamily="2" charset="-78"/>
              </a:rPr>
              <a:t>فشرده سازی داده ها</a:t>
            </a:r>
            <a:endParaRPr lang="en-US" i="1" dirty="0" smtClean="0">
              <a:cs typeface="B Nazanin" pitchFamily="2" charset="-78"/>
            </a:endParaRPr>
          </a:p>
        </p:txBody>
      </p:sp>
      <p:pic>
        <p:nvPicPr>
          <p:cNvPr id="2051" name="Picture 4" descr="250px-Pc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235450"/>
            <a:ext cx="30035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457200"/>
          </a:xfrm>
        </p:spPr>
        <p:txBody>
          <a:bodyPr/>
          <a:lstStyle/>
          <a:p>
            <a:pPr algn="r" rtl="1"/>
            <a:r>
              <a:rPr lang="fa-IR" dirty="0" smtClean="0"/>
              <a:t>فشرده سازی هم در ذخیره سازی و هم در انتقال داده کاربرد دارد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5346592"/>
          </a:xfrm>
        </p:spPr>
        <p:txBody>
          <a:bodyPr/>
          <a:lstStyle/>
          <a:p>
            <a:pPr algn="r" rtl="1"/>
            <a:r>
              <a:rPr lang="fa-IR" dirty="0" smtClean="0"/>
              <a:t>ذخیره سازی داده</a:t>
            </a:r>
            <a:endParaRPr lang="en-US" dirty="0" smtClean="0"/>
          </a:p>
          <a:p>
            <a:pPr lvl="1" algn="r" rtl="1"/>
            <a:r>
              <a:rPr lang="fa-IR" sz="2400" dirty="0" smtClean="0"/>
              <a:t>نرخ دسترسی هارد: </a:t>
            </a:r>
            <a:r>
              <a:rPr lang="en-US" sz="2400" dirty="0" smtClean="0"/>
              <a:t>115MB/s</a:t>
            </a:r>
            <a:endParaRPr lang="fa-IR" sz="2400" dirty="0" smtClean="0"/>
          </a:p>
          <a:p>
            <a:pPr lvl="1" algn="r" rtl="1"/>
            <a:r>
              <a:rPr lang="fa-IR" sz="2400" dirty="0" smtClean="0"/>
              <a:t>دسترسی به </a:t>
            </a:r>
            <a:r>
              <a:rPr lang="fa-IR" sz="2400" dirty="0"/>
              <a:t>د</a:t>
            </a:r>
            <a:r>
              <a:rPr lang="fa-IR" sz="2400" dirty="0" smtClean="0"/>
              <a:t>اده </a:t>
            </a:r>
            <a:r>
              <a:rPr lang="fa-IR" sz="2400" dirty="0" smtClean="0"/>
              <a:t>های یک هارد یک ترابایتی به 2.3 ساعت نیاز دارد. </a:t>
            </a:r>
            <a:endParaRPr lang="en-US" sz="2400" dirty="0" smtClean="0"/>
          </a:p>
          <a:p>
            <a:pPr lvl="1" algn="r" rtl="1"/>
            <a:endParaRPr lang="en-US" dirty="0" smtClean="0"/>
          </a:p>
          <a:p>
            <a:pPr algn="r" rtl="1"/>
            <a:r>
              <a:rPr lang="fa-IR" dirty="0" smtClean="0"/>
              <a:t>انتقال داده روی شبکه</a:t>
            </a:r>
            <a:endParaRPr lang="en-US" dirty="0" smtClean="0"/>
          </a:p>
          <a:p>
            <a:pPr lvl="1" algn="r" rtl="1"/>
            <a:r>
              <a:rPr lang="fa-IR" sz="2400" dirty="0" smtClean="0"/>
              <a:t>شبکه های محلی</a:t>
            </a:r>
            <a:endParaRPr lang="en-US" sz="2400" dirty="0" smtClean="0"/>
          </a:p>
          <a:p>
            <a:pPr lvl="2" algn="r" rtl="1"/>
            <a:r>
              <a:rPr lang="en-US" sz="2400" dirty="0" smtClean="0"/>
              <a:t> </a:t>
            </a:r>
            <a:r>
              <a:rPr lang="fa-IR" sz="2400" dirty="0" smtClean="0"/>
              <a:t>پهنای باند اترنت گیگابیت: </a:t>
            </a:r>
            <a:r>
              <a:rPr lang="en-US" sz="2400" dirty="0" smtClean="0"/>
              <a:t>125 MB/s</a:t>
            </a:r>
          </a:p>
          <a:p>
            <a:pPr lvl="1" algn="r" rtl="1"/>
            <a:r>
              <a:rPr lang="fa-IR" sz="2400" dirty="0" smtClean="0"/>
              <a:t>شبکه ی جهانی:</a:t>
            </a:r>
            <a:endParaRPr lang="en-US" sz="2400" dirty="0" smtClean="0"/>
          </a:p>
          <a:p>
            <a:pPr lvl="2" algn="r" rtl="1"/>
            <a:r>
              <a:rPr lang="en-US" sz="2400" dirty="0" smtClean="0"/>
              <a:t>ADSL</a:t>
            </a:r>
            <a:r>
              <a:rPr lang="fa-IR" sz="2400" dirty="0" smtClean="0"/>
              <a:t> یا مودمهای کابلی: </a:t>
            </a:r>
            <a:r>
              <a:rPr lang="en-US" sz="2400" dirty="0" smtClean="0"/>
              <a:t>1.5 Mb/s</a:t>
            </a:r>
          </a:p>
          <a:p>
            <a:pPr lvl="2" algn="r" rtl="1"/>
            <a:endParaRPr lang="en-US" dirty="0" smtClean="0"/>
          </a:p>
          <a:p>
            <a:pPr lvl="1" algn="r" rtl="1"/>
            <a:endParaRPr lang="en-US" dirty="0" smtClean="0"/>
          </a:p>
          <a:p>
            <a:pPr lvl="1" algn="r" rtl="1"/>
            <a:endParaRPr lang="en-US" dirty="0" smtClean="0"/>
          </a:p>
          <a:p>
            <a:pPr lvl="1" algn="r" rtl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58008"/>
            <a:ext cx="7734300" cy="427791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فشرده سازی متن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50188" cy="2911566"/>
          </a:xfrm>
        </p:spPr>
        <p:txBody>
          <a:bodyPr lIns="0" tIns="0" rIns="0" bIns="0"/>
          <a:lstStyle/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اکثر فایلها را می توان فشرده کرد. </a:t>
            </a:r>
            <a:endParaRPr lang="fa-IR" dirty="0"/>
          </a:p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a-IR" sz="1800" dirty="0" smtClean="0"/>
          </a:p>
          <a:p>
            <a:pPr marL="914400" lvl="1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می توان فایل را با تعداد بیت کمتری نشان داد. </a:t>
            </a:r>
          </a:p>
          <a:p>
            <a:pPr marL="914400" lvl="1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a-IR" dirty="0" smtClean="0"/>
          </a:p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/>
              <a:t>کدگذاری طول </a:t>
            </a:r>
            <a:r>
              <a:rPr lang="fa-IR" dirty="0" smtClean="0"/>
              <a:t>ثابت</a:t>
            </a:r>
          </a:p>
          <a:p>
            <a:pPr marL="107950" indent="0" algn="r" defTabSz="457200" rtl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400" dirty="0"/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در اکثر مواقع فضا را هدر می دهد زیرا بعضی کاراکترها تکرار بیشتری دارند. 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اگر تکرار یک کاراکتر بیشتر باشد، باید شیوه ی نمایش ان کوتاهتر باشد. 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52452"/>
            <a:ext cx="7734300" cy="357148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فشرده سازی</a:t>
            </a:r>
            <a:endParaRPr lang="en-GB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1927225"/>
            <a:ext cx="6651625" cy="305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481512"/>
          </a:xfrm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smtClean="0"/>
              <a:t>“beekeepers &amp; bees”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/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600" smtClean="0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600" smtClean="0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smtClean="0"/>
              <a:t>000 001 001 010 001 001 011 001 100 101 110 111 110 000 001 001 101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smtClean="0"/>
              <a:t>110 0 0 11110 0 0 11111 0 1011 100 1110 1010 1110 110 0 0 100</a:t>
            </a:r>
          </a:p>
          <a:p>
            <a:pPr marL="431800" indent="-323850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52452"/>
            <a:ext cx="7734300" cy="357148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فشرده سازی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50188" cy="577081"/>
          </a:xfrm>
        </p:spPr>
        <p:txBody>
          <a:bodyPr lIns="0" tIns="0" rIns="0" bIns="0"/>
          <a:lstStyle/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کد هافمن طوری طراحی شده است که هیچ کدی پیشوند کد دیگری نیست.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900" y="2617788"/>
            <a:ext cx="6651625" cy="3186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83428"/>
            <a:ext cx="7810500" cy="333296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فشرده سازی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50188" cy="1551194"/>
          </a:xfrm>
        </p:spPr>
        <p:txBody>
          <a:bodyPr lIns="0" tIns="0" rIns="0" bIns="0"/>
          <a:lstStyle/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ابتدا یک درخت دودویی درست کنید. 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هر بار که حلقه ی اصلی را اجرا می کنیم، دو درخت را که کمترین شماره دارند را انتخاب و با هم ترکیب می کنیم. 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شرایط مساوی تاثیری در نتیجه نهایی ندارند. 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شماره ی والد جدید برابر جمع شماره ی فرزندان است.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14352"/>
            <a:ext cx="7810500" cy="395248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فشرده سازی</a:t>
            </a:r>
            <a:endParaRPr lang="en-GB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0213" y="1371600"/>
            <a:ext cx="3263900" cy="416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14352"/>
            <a:ext cx="7810500" cy="395248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/>
              <a:t>فشرده سازی</a:t>
            </a:r>
            <a:endParaRPr lang="en-GB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763" y="1692275"/>
            <a:ext cx="4370387" cy="3524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14352"/>
            <a:ext cx="7810500" cy="395248"/>
          </a:xfrm>
        </p:spPr>
        <p:txBody>
          <a:bodyPr wrap="square" lIns="0" tIns="0" rIns="0" bIns="0" anchor="ctr"/>
          <a:lstStyle/>
          <a:p>
            <a:pPr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/>
              <a:t>فشرده سازی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50188" cy="1315745"/>
          </a:xfrm>
        </p:spPr>
        <p:txBody>
          <a:bodyPr lIns="0" tIns="0" rIns="0" bIns="0"/>
          <a:lstStyle/>
          <a:p>
            <a:pPr marL="431800" indent="-323850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کد هر کاراکتر توسط مسیر از ریشه تا برگ مربوطه تعیین می شود.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راست برابر 1</a:t>
            </a:r>
            <a:endParaRPr lang="en-GB" dirty="0" smtClean="0"/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چپ برابر 0</a:t>
            </a:r>
          </a:p>
          <a:p>
            <a:pPr marL="863600" lvl="1" indent="-287338" algn="r" defTabSz="457200" rt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a-IR" dirty="0" smtClean="0"/>
              <a:t>مثال: </a:t>
            </a:r>
            <a:r>
              <a:rPr lang="en-US" dirty="0" smtClean="0"/>
              <a:t>b </a:t>
            </a:r>
            <a:r>
              <a:rPr lang="fa-IR" dirty="0" smtClean="0"/>
              <a:t> از طریق مسیر راست-راست-چپ قابل دسترسی است. پس کد آن برابر 110 است.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6661" y="304800"/>
            <a:ext cx="3383939" cy="384592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انگیزه های فشرده ساز داده ها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984681"/>
          </a:xfrm>
        </p:spPr>
        <p:txBody>
          <a:bodyPr/>
          <a:lstStyle/>
          <a:p>
            <a:pPr algn="r" rtl="1" eaLnBrk="1" hangingPunct="1"/>
            <a:r>
              <a:rPr lang="en-US" dirty="0" smtClean="0"/>
              <a:t>Big data</a:t>
            </a:r>
            <a:endParaRPr lang="en-US" sz="1200" dirty="0" smtClean="0"/>
          </a:p>
          <a:p>
            <a:pPr lvl="1" algn="r" rtl="1" eaLnBrk="1" hangingPunct="1"/>
            <a:r>
              <a:rPr lang="fa-IR" sz="2400" dirty="0" smtClean="0"/>
              <a:t>گوگل و یاهو و اینترنت اشیاء روزانه هزاران پتابایت داده تولید و پردازش می کنند.</a:t>
            </a:r>
            <a:endParaRPr lang="en-US" sz="2400" dirty="0" smtClean="0"/>
          </a:p>
          <a:p>
            <a:pPr algn="r" rtl="1" eaLnBrk="1" hangingPunct="1"/>
            <a:r>
              <a:rPr lang="fa-IR" dirty="0" smtClean="0"/>
              <a:t>فایلهای متنی و تصاویر</a:t>
            </a:r>
            <a:endParaRPr lang="en-US" sz="1200" dirty="0" smtClean="0"/>
          </a:p>
          <a:p>
            <a:pPr lvl="1" algn="r" rtl="1" eaLnBrk="1" hangingPunct="1"/>
            <a:r>
              <a:rPr lang="fa-IR" sz="2400" dirty="0" smtClean="0"/>
              <a:t>همه جا هستند.</a:t>
            </a:r>
            <a:endParaRPr lang="en-US" sz="2400" dirty="0" smtClean="0"/>
          </a:p>
          <a:p>
            <a:pPr algn="r" rtl="1" eaLnBrk="1" hangingPunct="1"/>
            <a:r>
              <a:rPr lang="fa-IR" dirty="0" smtClean="0"/>
              <a:t>فایلهای صوتی و ویدیویی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خیلی بزرگ هستند.</a:t>
            </a:r>
            <a:endParaRPr lang="en-US" sz="2400" dirty="0" smtClean="0"/>
          </a:p>
          <a:p>
            <a:pPr lvl="1" algn="r" rtl="1" eaLnBrk="1" hangingPunct="1"/>
            <a:r>
              <a:rPr lang="fa-IR" sz="2400" dirty="0" smtClean="0"/>
              <a:t>در هر ثانیه تعداد زیادی نمونه گرفته می شود.</a:t>
            </a:r>
            <a:endParaRPr lang="en-US" sz="2400" dirty="0" smtClean="0"/>
          </a:p>
          <a:p>
            <a:pPr lvl="1" algn="r" rtl="1" eaLnBrk="1" hangingPunct="1"/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152400"/>
            <a:ext cx="1728037" cy="384592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صدای دیجیتال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2692019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نمونه گیری از سیگنال انالوگ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نمونه گیری با نرخ ثابت</a:t>
            </a:r>
            <a:endParaRPr lang="en-US" sz="2400" dirty="0" smtClean="0"/>
          </a:p>
          <a:p>
            <a:pPr lvl="1" algn="r" rtl="1" eaLnBrk="1" hangingPunct="1"/>
            <a:r>
              <a:rPr lang="fa-IR" sz="2400" dirty="0" smtClean="0"/>
              <a:t>هر نمونه یک عدد حقیقی است</a:t>
            </a:r>
            <a:endParaRPr lang="en-US" sz="2400" dirty="0" smtClean="0"/>
          </a:p>
          <a:p>
            <a:pPr algn="r" rtl="1" eaLnBrk="1" hangingPunct="1"/>
            <a:r>
              <a:rPr lang="fa-IR" dirty="0" smtClean="0"/>
              <a:t>هر نمونه باید کوانتیزه شود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تعدادی عدد محدود داریم و نمونه باید به یکی از آنها گرد شود.</a:t>
            </a:r>
          </a:p>
          <a:p>
            <a:pPr lvl="1" algn="r" rtl="1" eaLnBrk="1" hangingPunct="1"/>
            <a:r>
              <a:rPr lang="fa-IR" sz="2400" dirty="0" smtClean="0"/>
              <a:t>هر نمونه با تعداد بیت معینی نمایش داده می شود.</a:t>
            </a:r>
            <a:endParaRPr lang="en-US" sz="2400" dirty="0" smtClean="0"/>
          </a:p>
        </p:txBody>
      </p:sp>
      <p:pic>
        <p:nvPicPr>
          <p:cNvPr id="4100" name="Picture 4" descr="250px-Pc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4119563"/>
            <a:ext cx="4724400" cy="2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74870" y="5195888"/>
            <a:ext cx="139012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a-IR" sz="2000" b="1" dirty="0" smtClean="0">
                <a:latin typeface="Helvetica" charset="0"/>
                <a:cs typeface="B Nazanin" pitchFamily="2" charset="-78"/>
              </a:rPr>
              <a:t>نمایش 4 بیتی</a:t>
            </a:r>
            <a:endParaRPr lang="en-US" sz="2000" b="1" dirty="0">
              <a:latin typeface="Helvetica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Audio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1367041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گفتار</a:t>
            </a:r>
            <a:endParaRPr lang="en-US" dirty="0" smtClean="0"/>
          </a:p>
          <a:p>
            <a:pPr lvl="1" algn="r" rtl="1" eaLnBrk="1" hangingPunct="1"/>
            <a:r>
              <a:rPr lang="fa-IR" dirty="0" smtClean="0"/>
              <a:t>نرخ نمونه گیری: 8000 نمونه در ثانیه</a:t>
            </a:r>
          </a:p>
          <a:p>
            <a:pPr lvl="1" algn="r" rtl="1" eaLnBrk="1" hangingPunct="1"/>
            <a:r>
              <a:rPr lang="fa-IR" dirty="0" smtClean="0"/>
              <a:t>اندازه ی نمونه: 8 بیت به ازای هر نمونه</a:t>
            </a:r>
          </a:p>
          <a:p>
            <a:pPr lvl="1" algn="r" rtl="1" eaLnBrk="1" hangingPunct="1"/>
            <a:r>
              <a:rPr lang="fa-IR" dirty="0" smtClean="0"/>
              <a:t>نرخ: </a:t>
            </a:r>
            <a:r>
              <a:rPr lang="en-US" dirty="0"/>
              <a:t>64 </a:t>
            </a:r>
            <a:r>
              <a:rPr lang="en-US" dirty="0" smtClean="0"/>
              <a:t>kbps</a:t>
            </a:r>
          </a:p>
        </p:txBody>
      </p:sp>
      <p:pic>
        <p:nvPicPr>
          <p:cNvPr id="5124" name="Picture 4" descr="MCj040434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1000"/>
            <a:ext cx="1816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MMj0297025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990600"/>
            <a:ext cx="2478088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3657600"/>
            <a:ext cx="60198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r" rtl="1">
              <a:spcBef>
                <a:spcPct val="20000"/>
              </a:spcBef>
            </a:pPr>
            <a:endParaRPr lang="en-US" sz="2800" dirty="0">
              <a:cs typeface="B Nazanin" pitchFamily="2" charset="-78"/>
            </a:endParaRPr>
          </a:p>
          <a:p>
            <a:pPr marL="342900" indent="-342900" algn="r" rtl="1">
              <a:spcBef>
                <a:spcPct val="20000"/>
              </a:spcBef>
              <a:buFontTx/>
              <a:buChar char="•"/>
            </a:pPr>
            <a:r>
              <a:rPr lang="fa-IR" sz="2400" b="1" dirty="0" smtClean="0">
                <a:solidFill>
                  <a:schemeClr val="tx1"/>
                </a:solidFill>
                <a:cs typeface="B Nazanin" pitchFamily="2" charset="-78"/>
              </a:rPr>
              <a:t>دیسک صوتی </a:t>
            </a:r>
            <a:r>
              <a:rPr lang="en-US" sz="2400" b="1" dirty="0" smtClean="0">
                <a:solidFill>
                  <a:schemeClr val="tx1"/>
                </a:solidFill>
                <a:cs typeface="B Nazanin" pitchFamily="2" charset="-78"/>
              </a:rPr>
              <a:t>(CD</a:t>
            </a:r>
            <a:r>
              <a:rPr lang="en-US" sz="2400" b="1" dirty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lvl="1" algn="r" rtl="1" eaLnBrk="1" hangingPunct="1"/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نرخ نمونه گیری: </a:t>
            </a:r>
            <a:r>
              <a:rPr lang="fa-IR" sz="2000" b="1" dirty="0" smtClean="0">
                <a:solidFill>
                  <a:schemeClr val="tx1"/>
                </a:solidFill>
                <a:cs typeface="B Nazanin" pitchFamily="2" charset="-78"/>
              </a:rPr>
              <a:t>44100</a:t>
            </a:r>
            <a:r>
              <a:rPr lang="en-US" sz="20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cs typeface="B Nazanin" pitchFamily="2" charset="-78"/>
              </a:rPr>
              <a:t>نمونه 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در ثانیه</a:t>
            </a:r>
          </a:p>
          <a:p>
            <a:pPr lvl="1" algn="r" rtl="1" eaLnBrk="1" hangingPunct="1"/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اندازه ی نمونه: </a:t>
            </a:r>
            <a:r>
              <a:rPr lang="en-US" sz="2000" b="1" dirty="0" smtClean="0">
                <a:solidFill>
                  <a:schemeClr val="tx1"/>
                </a:solidFill>
                <a:cs typeface="B Nazanin" pitchFamily="2" charset="-78"/>
              </a:rPr>
              <a:t>16</a:t>
            </a:r>
            <a:r>
              <a:rPr lang="fa-IR" sz="20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بیت به ازای هر نمونه</a:t>
            </a:r>
          </a:p>
          <a:p>
            <a:pPr lvl="1" algn="r" rtl="1" eaLnBrk="1" hangingPunct="1"/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نرخ: </a:t>
            </a:r>
            <a:r>
              <a:rPr lang="en-US" sz="2000" b="1" dirty="0">
                <a:solidFill>
                  <a:schemeClr val="tx1"/>
                </a:solidFill>
                <a:cs typeface="B Nazanin" pitchFamily="2" charset="-78"/>
              </a:rPr>
              <a:t>705.6 kbps 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cs typeface="B Nazanin" pitchFamily="2" charset="-78"/>
              </a:rPr>
              <a:t>برای صدای مونو و </a:t>
            </a:r>
            <a:r>
              <a:rPr lang="en-US" sz="2000" b="1" dirty="0">
                <a:solidFill>
                  <a:schemeClr val="tx1"/>
                </a:solidFill>
                <a:cs typeface="B Nazanin" pitchFamily="2" charset="-78"/>
              </a:rPr>
              <a:t>1.411 Mbps </a:t>
            </a:r>
            <a:r>
              <a:rPr lang="fa-IR" sz="2000" b="1" dirty="0" smtClean="0">
                <a:solidFill>
                  <a:schemeClr val="tx1"/>
                </a:solidFill>
                <a:cs typeface="B Nazanin" pitchFamily="2" charset="-78"/>
              </a:rPr>
              <a:t> برای صدای استریو</a:t>
            </a:r>
            <a:endParaRPr lang="en-US" sz="2000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533400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فشرده سازی صدا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92731"/>
          </a:xfrm>
        </p:spPr>
        <p:txBody>
          <a:bodyPr/>
          <a:lstStyle/>
          <a:p>
            <a:pPr algn="r" rtl="1" eaLnBrk="1" hangingPunct="1"/>
            <a:r>
              <a:rPr lang="fa-IR" sz="2800" dirty="0" smtClean="0"/>
              <a:t>داده ی صوتی به پهنای باند زیادی نیاز دارد</a:t>
            </a:r>
            <a:endParaRPr lang="en-US" dirty="0" smtClean="0"/>
          </a:p>
          <a:p>
            <a:pPr lvl="1" algn="r" rtl="1" eaLnBrk="1" hangingPunct="1"/>
            <a:r>
              <a:rPr lang="en-US" sz="2400" dirty="0" smtClean="0"/>
              <a:t>64kbps</a:t>
            </a:r>
            <a:r>
              <a:rPr lang="fa-IR" sz="2400" dirty="0" smtClean="0"/>
              <a:t> برای گفتار زیاد است. </a:t>
            </a:r>
          </a:p>
          <a:p>
            <a:pPr lvl="1" algn="r" rtl="1" eaLnBrk="1" hangingPunct="1"/>
            <a:r>
              <a:rPr lang="fa-IR" sz="2400" dirty="0" smtClean="0"/>
              <a:t>برای موسیقی استریو نیز </a:t>
            </a:r>
            <a:r>
              <a:rPr lang="en-US" sz="2400" dirty="0" smtClean="0"/>
              <a:t>1.411Mbps</a:t>
            </a:r>
            <a:r>
              <a:rPr lang="fa-IR" sz="2400" dirty="0" smtClean="0"/>
              <a:t> پهنای باند زیادی مصرف می کند. </a:t>
            </a:r>
          </a:p>
          <a:p>
            <a:pPr algn="r" rtl="1" eaLnBrk="1" hangingPunct="1"/>
            <a:r>
              <a:rPr lang="fa-IR" sz="2800" dirty="0" smtClean="0"/>
              <a:t>فشرده سازی اندازه را کاهش می دهد</a:t>
            </a:r>
            <a:endParaRPr lang="en-US" sz="2800" dirty="0" smtClean="0"/>
          </a:p>
          <a:p>
            <a:pPr lvl="1" algn="r" rtl="1" eaLnBrk="1" hangingPunct="1"/>
            <a:r>
              <a:rPr lang="fa-IR" sz="2400" dirty="0" smtClean="0"/>
              <a:t>افزونگی را حذف می کند.</a:t>
            </a:r>
            <a:endParaRPr lang="en-US" sz="2400" dirty="0" smtClean="0"/>
          </a:p>
          <a:p>
            <a:pPr lvl="1" algn="r" rtl="1" eaLnBrk="1" hangingPunct="1"/>
            <a:r>
              <a:rPr lang="fa-IR" sz="2400" dirty="0" smtClean="0"/>
              <a:t>جزئیاتی که برای انسان قابل شنود یا درک نیستند را حذف می کند</a:t>
            </a:r>
            <a:endParaRPr lang="en-US" sz="2400" dirty="0" smtClean="0"/>
          </a:p>
          <a:p>
            <a:pPr algn="r" rtl="1" eaLnBrk="1" hangingPunct="1"/>
            <a:r>
              <a:rPr lang="fa-IR" sz="2800" dirty="0" smtClean="0"/>
              <a:t>فرمتهای صوتی رایج</a:t>
            </a:r>
            <a:endParaRPr lang="en-US" sz="2800" dirty="0" smtClean="0"/>
          </a:p>
          <a:p>
            <a:pPr lvl="1" algn="r" rtl="1" eaLnBrk="1" hangingPunct="1"/>
            <a:r>
              <a:rPr lang="fa-IR" sz="2400" dirty="0" smtClean="0"/>
              <a:t>گفتار: </a:t>
            </a:r>
            <a:r>
              <a:rPr lang="en-US" sz="2400" dirty="0" smtClean="0"/>
              <a:t>GSM (13 kbps), G.729 (8 kbps), and G.723.3 (6.4 and 5.3 kbps)</a:t>
            </a:r>
          </a:p>
          <a:p>
            <a:pPr lvl="1" algn="r" rtl="1" eaLnBrk="1" hangingPunct="1"/>
            <a:r>
              <a:rPr lang="fa-IR" sz="2400" dirty="0" smtClean="0"/>
              <a:t>موسیقی استریو: </a:t>
            </a:r>
            <a:r>
              <a:rPr lang="en-US" sz="2400" dirty="0" smtClean="0"/>
              <a:t>MP3 at 96 kbps, 128 kbps, and 160 kbps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533400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ویدیوی دیجیتال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3153684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نمونه گیری از سیگنال آنالوگ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24 یا 30 فریم در ثانیه</a:t>
            </a:r>
            <a:endParaRPr lang="en-US" sz="2400" dirty="0" smtClean="0"/>
          </a:p>
          <a:p>
            <a:pPr lvl="1" algn="r" rtl="1" eaLnBrk="1" hangingPunct="1"/>
            <a:r>
              <a:rPr lang="fa-IR" sz="2400" dirty="0" smtClean="0"/>
              <a:t>هر فریم یک تصویر است.</a:t>
            </a:r>
            <a:endParaRPr lang="en-US" sz="2400" dirty="0" smtClean="0"/>
          </a:p>
          <a:p>
            <a:pPr algn="r" rtl="1" eaLnBrk="1" hangingPunct="1"/>
            <a:r>
              <a:rPr lang="fa-IR" dirty="0" smtClean="0"/>
              <a:t>کوانتیزه کردن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هر تصویر به صورت آرایه ای از نقاط رنگی نمایش داده می شود.</a:t>
            </a:r>
          </a:p>
          <a:p>
            <a:pPr lvl="1" algn="r" rtl="1" eaLnBrk="1" hangingPunct="1"/>
            <a:r>
              <a:rPr lang="fa-IR" sz="2400" dirty="0" smtClean="0"/>
              <a:t>هر پیکسل دارای سه رنگ </a:t>
            </a:r>
            <a:r>
              <a:rPr lang="en-US" sz="2400" dirty="0" smtClean="0"/>
              <a:t>(RGB)</a:t>
            </a:r>
            <a:r>
              <a:rPr lang="fa-IR" sz="2400" dirty="0" smtClean="0"/>
              <a:t> است. </a:t>
            </a:r>
          </a:p>
          <a:p>
            <a:pPr lvl="1" algn="r" rtl="1" eaLnBrk="1" hangingPunct="1"/>
            <a:r>
              <a:rPr lang="fa-IR" sz="2400" dirty="0" smtClean="0"/>
              <a:t>برای نمایش هر پیکسل 24 بیت لازم است.</a:t>
            </a:r>
            <a:endParaRPr lang="en-US" sz="2400" dirty="0" smtClean="0"/>
          </a:p>
        </p:txBody>
      </p:sp>
      <p:pic>
        <p:nvPicPr>
          <p:cNvPr id="7172" name="Picture 4" descr="A Representation of additive color mixing.">
            <a:hlinkClick r:id="rId3" tooltip="A Representation of additive color mixing.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2813" y="415925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 l="49847" b="18367"/>
          <a:stretch>
            <a:fillRect/>
          </a:stretch>
        </p:blipFill>
        <p:spPr bwMode="auto">
          <a:xfrm>
            <a:off x="914400" y="4159250"/>
            <a:ext cx="2305050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800600" y="4119563"/>
            <a:ext cx="152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" charset="0"/>
              </a:rPr>
              <a:t>The </a:t>
            </a:r>
            <a:br>
              <a:rPr lang="en-US" sz="2400">
                <a:latin typeface="Times" charset="0"/>
              </a:rPr>
            </a:br>
            <a:r>
              <a:rPr lang="en-US" sz="2400">
                <a:latin typeface="Times" charset="0"/>
              </a:rPr>
              <a:t>320 x 240</a:t>
            </a:r>
            <a:br>
              <a:rPr lang="en-US" sz="2400">
                <a:latin typeface="Times" charset="0"/>
              </a:rPr>
            </a:br>
            <a:r>
              <a:rPr lang="en-US" sz="2400">
                <a:latin typeface="Times" charset="0"/>
              </a:rPr>
              <a:t>hand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98725" y="4119563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" charset="0"/>
              </a:rPr>
              <a:t>The </a:t>
            </a:r>
            <a:br>
              <a:rPr lang="en-US" sz="2400">
                <a:latin typeface="Times" charset="0"/>
              </a:rPr>
            </a:br>
            <a:r>
              <a:rPr lang="en-US" sz="2400">
                <a:latin typeface="Times" charset="0"/>
              </a:rPr>
              <a:t>2272 x 1704</a:t>
            </a:r>
            <a:br>
              <a:rPr lang="en-US" sz="2400">
                <a:latin typeface="Times" charset="0"/>
              </a:rPr>
            </a:br>
            <a:r>
              <a:rPr lang="en-US" sz="2400">
                <a:latin typeface="Times" charset="0"/>
              </a:rPr>
              <a:t>hand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45" y="0"/>
            <a:ext cx="3819955" cy="606833"/>
          </a:xfrm>
        </p:spPr>
        <p:txBody>
          <a:bodyPr/>
          <a:lstStyle/>
          <a:p>
            <a:pPr algn="r" rtl="1" eaLnBrk="1" hangingPunct="1"/>
            <a:r>
              <a:rPr lang="fa-IR" sz="4000" dirty="0" smtClean="0"/>
              <a:t>فشرده سازی تصاویر</a:t>
            </a:r>
            <a:endParaRPr lang="en-US" sz="40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3153684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فشرده سازی تصویر</a:t>
            </a:r>
            <a:endParaRPr lang="en-US" dirty="0" smtClean="0"/>
          </a:p>
          <a:p>
            <a:pPr lvl="1" algn="r" rtl="1" eaLnBrk="1" hangingPunct="1"/>
            <a:r>
              <a:rPr lang="fa-IR" sz="2400" dirty="0" smtClean="0"/>
              <a:t>از افزونگی مکانی (یعنی مناطق همرنگ) استفاده می کند. </a:t>
            </a:r>
          </a:p>
          <a:p>
            <a:pPr lvl="1" algn="r" rtl="1" eaLnBrk="1" hangingPunct="1"/>
            <a:r>
              <a:rPr lang="fa-IR" sz="2400" dirty="0" smtClean="0"/>
              <a:t>تفاوتهایی که چشم درک نمی کند را حذف می کند. </a:t>
            </a:r>
          </a:p>
          <a:p>
            <a:pPr algn="r" rtl="1" eaLnBrk="1" hangingPunct="1"/>
            <a:r>
              <a:rPr lang="fa-IR" dirty="0" smtClean="0"/>
              <a:t>فرمتهای رایج تصویر:</a:t>
            </a:r>
            <a:endParaRPr lang="en-US" dirty="0" smtClean="0"/>
          </a:p>
          <a:p>
            <a:pPr lvl="1" algn="r" rtl="1" eaLnBrk="1" hangingPunct="1"/>
            <a:r>
              <a:rPr lang="en-US" sz="2400" dirty="0" smtClean="0"/>
              <a:t>Joint Pictures Expert Group (JPEG)</a:t>
            </a:r>
          </a:p>
          <a:p>
            <a:pPr lvl="1" algn="r" rtl="1" eaLnBrk="1" hangingPunct="1"/>
            <a:r>
              <a:rPr lang="en-US" sz="2400" dirty="0" smtClean="0"/>
              <a:t>Graphical Interchange Format (GIF)</a:t>
            </a:r>
          </a:p>
          <a:p>
            <a:pPr lvl="1" algn="r" rtl="1" eaLnBrk="1" hangingPunct="1"/>
            <a:endParaRPr lang="en-US" sz="240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4273550"/>
            <a:ext cx="9144000" cy="257333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5" descr="trainingno"/>
          <p:cNvPicPr>
            <a:picLocks noChangeAspect="1" noChangeArrowheads="1"/>
          </p:cNvPicPr>
          <p:nvPr/>
        </p:nvPicPr>
        <p:blipFill>
          <a:blip r:embed="rId3"/>
          <a:srcRect r="41150" b="47948"/>
          <a:stretch>
            <a:fillRect/>
          </a:stretch>
        </p:blipFill>
        <p:spPr bwMode="auto">
          <a:xfrm>
            <a:off x="168275" y="4540250"/>
            <a:ext cx="28797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training99"/>
          <p:cNvPicPr>
            <a:picLocks noChangeAspect="1" noChangeArrowheads="1"/>
          </p:cNvPicPr>
          <p:nvPr/>
        </p:nvPicPr>
        <p:blipFill>
          <a:blip r:embed="rId4"/>
          <a:srcRect r="40707" b="47948"/>
          <a:stretch>
            <a:fillRect/>
          </a:stretch>
        </p:blipFill>
        <p:spPr bwMode="auto">
          <a:xfrm>
            <a:off x="6096000" y="4541838"/>
            <a:ext cx="289718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training50"/>
          <p:cNvPicPr>
            <a:picLocks noChangeAspect="1" noChangeArrowheads="1"/>
          </p:cNvPicPr>
          <p:nvPr/>
        </p:nvPicPr>
        <p:blipFill>
          <a:blip r:embed="rId5"/>
          <a:srcRect r="41150" b="47948"/>
          <a:stretch>
            <a:fillRect/>
          </a:stretch>
        </p:blipFill>
        <p:spPr bwMode="auto">
          <a:xfrm>
            <a:off x="3143250" y="4540250"/>
            <a:ext cx="28797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14300" y="6367463"/>
            <a:ext cx="30368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charset="0"/>
              </a:rPr>
              <a:t>Uncompressed: 167 KB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305175" y="6367463"/>
            <a:ext cx="26050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charset="0"/>
              </a:rPr>
              <a:t>Good quality: 46 KB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415088" y="6367463"/>
            <a:ext cx="23796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charset="0"/>
              </a:rPr>
              <a:t>Poor quality: 9 KB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152400"/>
            <a:ext cx="2180084" cy="384592"/>
          </a:xfrm>
        </p:spPr>
        <p:txBody>
          <a:bodyPr/>
          <a:lstStyle/>
          <a:p>
            <a:pPr eaLnBrk="1" hangingPunct="1"/>
            <a:r>
              <a:rPr lang="fa-IR" dirty="0" smtClean="0"/>
              <a:t>فشرده سازی ویدیو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2922851"/>
          </a:xfrm>
        </p:spPr>
        <p:txBody>
          <a:bodyPr/>
          <a:lstStyle/>
          <a:p>
            <a:pPr algn="r" rtl="1" eaLnBrk="1" hangingPunct="1"/>
            <a:r>
              <a:rPr lang="fa-IR" dirty="0" smtClean="0"/>
              <a:t>اختلاف بین تصاویر متوالی کد می شود. </a:t>
            </a:r>
          </a:p>
          <a:p>
            <a:pPr lvl="1" algn="r" rtl="1" eaLnBrk="1" hangingPunct="1"/>
            <a:r>
              <a:rPr lang="fa-IR" dirty="0" smtClean="0"/>
              <a:t>از افزونگی زمانی بین تصاویر متوالی استفاده می کند. </a:t>
            </a:r>
          </a:p>
          <a:p>
            <a:pPr algn="r" rtl="1" eaLnBrk="1" hangingPunct="1"/>
            <a:r>
              <a:rPr lang="fa-IR" dirty="0" smtClean="0"/>
              <a:t>فرمتهای رایج ویدیو </a:t>
            </a:r>
            <a:r>
              <a:rPr lang="en-US" dirty="0" smtClean="0"/>
              <a:t>(~26:1)</a:t>
            </a:r>
            <a:r>
              <a:rPr lang="fa-IR" dirty="0" smtClean="0"/>
              <a:t>:</a:t>
            </a:r>
            <a:endParaRPr lang="en-US" dirty="0" smtClean="0"/>
          </a:p>
          <a:p>
            <a:pPr lvl="1" algn="r" rtl="1" eaLnBrk="1" hangingPunct="1"/>
            <a:r>
              <a:rPr lang="en-US" sz="2400" dirty="0" smtClean="0"/>
              <a:t>MPEG 1: CD-ROM quality video (1.5 Mbps)</a:t>
            </a:r>
          </a:p>
          <a:p>
            <a:pPr lvl="1" algn="r" rtl="1" eaLnBrk="1" hangingPunct="1"/>
            <a:r>
              <a:rPr lang="en-US" sz="2400" dirty="0" smtClean="0"/>
              <a:t>MPEG 2: high-quality DVD video (3-6 Mbps)</a:t>
            </a:r>
          </a:p>
          <a:p>
            <a:pPr lvl="1" algn="r" rtl="1" eaLnBrk="1" hangingPunct="1"/>
            <a:r>
              <a:rPr lang="fa-IR" sz="2400" dirty="0" smtClean="0"/>
              <a:t>پروتکلهای اختصاصی مثل</a:t>
            </a:r>
            <a:r>
              <a:rPr lang="en-US" sz="2400" dirty="0" smtClean="0"/>
              <a:t>QuickTime </a:t>
            </a:r>
          </a:p>
          <a:p>
            <a:pPr lvl="1" algn="r" rtl="1" eaLnBrk="1" hangingPunct="1"/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</a:blip>
          <a:srcRect l="19075" t="43388" r="14594" b="44893"/>
          <a:stretch>
            <a:fillRect/>
          </a:stretch>
        </p:blipFill>
        <p:spPr bwMode="auto">
          <a:xfrm>
            <a:off x="415925" y="4081463"/>
            <a:ext cx="8534400" cy="258762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2125" y="5529263"/>
            <a:ext cx="6553200" cy="1066800"/>
            <a:chOff x="384" y="2208"/>
            <a:chExt cx="4128" cy="672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384" y="2208"/>
              <a:ext cx="720" cy="6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720" cy="6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3792" y="2256"/>
              <a:ext cx="720" cy="6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Pages>47</Pages>
  <Words>788</Words>
  <Application>Microsoft Office PowerPoint</Application>
  <PresentationFormat>Letter Paper (8.5x11 in)</PresentationFormat>
  <Paragraphs>131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ساختمان داده ها  فشرده سازی داده ها</vt:lpstr>
      <vt:lpstr>انگیزه های فشرده ساز داده ها</vt:lpstr>
      <vt:lpstr>صدای دیجیتال</vt:lpstr>
      <vt:lpstr>Audio Examples</vt:lpstr>
      <vt:lpstr>فشرده سازی صدا</vt:lpstr>
      <vt:lpstr>ویدیوی دیجیتال</vt:lpstr>
      <vt:lpstr>PowerPoint Presentation</vt:lpstr>
      <vt:lpstr>فشرده سازی تصاویر</vt:lpstr>
      <vt:lpstr>فشرده سازی ویدیو</vt:lpstr>
      <vt:lpstr>فشرده سازی هم در ذخیره سازی و هم در انتقال داده کاربرد دارد</vt:lpstr>
      <vt:lpstr>فشرده سازی متن</vt:lpstr>
      <vt:lpstr>فشرده سازی</vt:lpstr>
      <vt:lpstr>فشرده سازی</vt:lpstr>
      <vt:lpstr>فشرده سازی</vt:lpstr>
      <vt:lpstr>فشرده سازی</vt:lpstr>
      <vt:lpstr>فشرده سازی</vt:lpstr>
      <vt:lpstr>فشرده سازی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lastModifiedBy>Mozafar Bag-Mohammadi</cp:lastModifiedBy>
  <cp:revision>455</cp:revision>
  <cp:lastPrinted>1997-08-27T08:28:34Z</cp:lastPrinted>
  <dcterms:created xsi:type="dcterms:W3CDTF">2011-11-27T18:41:18Z</dcterms:created>
  <dcterms:modified xsi:type="dcterms:W3CDTF">2019-12-29T05:59:17Z</dcterms:modified>
</cp:coreProperties>
</file>