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2" r:id="rId2"/>
    <p:sldMasterId id="2147483686" r:id="rId3"/>
  </p:sldMasterIdLst>
  <p:notesMasterIdLst>
    <p:notesMasterId r:id="rId43"/>
  </p:notesMasterIdLst>
  <p:sldIdLst>
    <p:sldId id="2417" r:id="rId4"/>
    <p:sldId id="2418" r:id="rId5"/>
    <p:sldId id="2413" r:id="rId6"/>
    <p:sldId id="2415" r:id="rId7"/>
    <p:sldId id="2419" r:id="rId8"/>
    <p:sldId id="2420" r:id="rId9"/>
    <p:sldId id="2414" r:id="rId10"/>
    <p:sldId id="2380" r:id="rId11"/>
    <p:sldId id="2421" r:id="rId12"/>
    <p:sldId id="2422" r:id="rId13"/>
    <p:sldId id="2378" r:id="rId14"/>
    <p:sldId id="2379" r:id="rId15"/>
    <p:sldId id="2382" r:id="rId16"/>
    <p:sldId id="2406" r:id="rId17"/>
    <p:sldId id="2423" r:id="rId18"/>
    <p:sldId id="2387" r:id="rId19"/>
    <p:sldId id="2424" r:id="rId20"/>
    <p:sldId id="2425" r:id="rId21"/>
    <p:sldId id="2426" r:id="rId22"/>
    <p:sldId id="2408" r:id="rId23"/>
    <p:sldId id="2393" r:id="rId24"/>
    <p:sldId id="2390" r:id="rId25"/>
    <p:sldId id="2391" r:id="rId26"/>
    <p:sldId id="2411" r:id="rId27"/>
    <p:sldId id="2412" r:id="rId28"/>
    <p:sldId id="2435" r:id="rId29"/>
    <p:sldId id="2430" r:id="rId30"/>
    <p:sldId id="2431" r:id="rId31"/>
    <p:sldId id="2432" r:id="rId32"/>
    <p:sldId id="2433" r:id="rId33"/>
    <p:sldId id="2434" r:id="rId34"/>
    <p:sldId id="2396" r:id="rId35"/>
    <p:sldId id="2398" r:id="rId36"/>
    <p:sldId id="2399" r:id="rId37"/>
    <p:sldId id="2409" r:id="rId38"/>
    <p:sldId id="2410" r:id="rId39"/>
    <p:sldId id="2427" r:id="rId40"/>
    <p:sldId id="2428" r:id="rId41"/>
    <p:sldId id="2429"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2" autoAdjust="0"/>
    <p:restoredTop sz="88864" autoAdjust="0"/>
  </p:normalViewPr>
  <p:slideViewPr>
    <p:cSldViewPr>
      <p:cViewPr varScale="1">
        <p:scale>
          <a:sx n="65" d="100"/>
          <a:sy n="65" d="100"/>
        </p:scale>
        <p:origin x="1560"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8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8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8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8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6BAA719-4AAB-4EFC-B49C-B4D946DA83DF}" type="slidenum">
              <a:rPr lang="en-US"/>
              <a:pPr>
                <a:defRPr/>
              </a:pPr>
              <a:t>‹#›</a:t>
            </a:fld>
            <a:endParaRPr lang="en-US"/>
          </a:p>
        </p:txBody>
      </p:sp>
    </p:spTree>
    <p:extLst>
      <p:ext uri="{BB962C8B-B14F-4D97-AF65-F5344CB8AC3E}">
        <p14:creationId xmlns:p14="http://schemas.microsoft.com/office/powerpoint/2010/main" val="1268514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CRYPTO"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4AD567-623B-44A1-8020-F1D0CFF2A2FB}" type="slidenum">
              <a:rPr lang="en-US" smtClean="0"/>
              <a:pPr eaLnBrk="1" hangingPunct="1"/>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r>
              <a:rPr lang="en-US" smtClean="0"/>
              <a:t>A variation on the message authentication code is the one-way hash function. As with the message authentication code, a hash function accepts a variable-size message M as input and produces a fixed-size output, referred to as a hash code H(M). Unlike a MAC, a hash code does not use a key but is a function only of the input message. The hash code is also referred to as a message digest or hash value. </a:t>
            </a:r>
          </a:p>
          <a:p>
            <a:pPr eaLnBrk="1" hangingPunct="1"/>
            <a:r>
              <a:rPr lang="en-US" smtClean="0"/>
              <a:t>Slides from Stallings (first 3)</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FBFAFED-46FD-4FCA-A8D5-269035863AA5}" type="slidenum">
              <a:rPr lang="en-US" sz="1200">
                <a:latin typeface="Calibri" pitchFamily="34" charset="0"/>
              </a:rPr>
              <a:pPr eaLnBrk="1" hangingPunct="1"/>
              <a:t>17</a:t>
            </a:fld>
            <a:endParaRPr lang="en-US" sz="1200">
              <a:latin typeface="Calibri"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2FD6873-FC1C-4604-BED1-788D408AC936}" type="slidenum">
              <a:rPr lang="en-US" sz="1200">
                <a:latin typeface="Calibri" pitchFamily="34" charset="0"/>
              </a:rPr>
              <a:pPr eaLnBrk="1" hangingPunct="1"/>
              <a:t>18</a:t>
            </a:fld>
            <a:endParaRPr lang="en-US" sz="1200">
              <a:latin typeface="Calibri"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3F57B61-05FE-4783-B273-FE0EF27F386B}" type="slidenum">
              <a:rPr lang="en-US" sz="1200">
                <a:latin typeface="Calibri" pitchFamily="34" charset="0"/>
              </a:rPr>
              <a:pPr eaLnBrk="1" hangingPunct="1"/>
              <a:t>19</a:t>
            </a:fld>
            <a:endParaRPr lang="en-US" sz="1200">
              <a:latin typeface="Calibri"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1A4010-4780-490A-98EE-9DFB3215BE77}" type="slidenum">
              <a:rPr lang="en-US" smtClean="0"/>
              <a:pPr eaLnBrk="1" hangingPunct="1"/>
              <a:t>20</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AU" smtClean="0"/>
              <a:t>The padded message is broken into 512-bit blocks, processed along with the buffer value using 4 rounds, and the result added to the input buffer to make the new buffer value. Repeat till run out of message, and use final buffer value as hash. nb. due to padding always have a full final block (with length in it).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14DC5F-244C-45A6-9493-352076E7186A}" type="slidenum">
              <a:rPr lang="en-US" smtClean="0"/>
              <a:pPr eaLnBrk="1" hangingPunct="1"/>
              <a:t>24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AU" smtClean="0"/>
              <a:t>Each round mixes the buffer input with the next "word" of the message in a complex, non-linear manner. A different non-linear function is used in each of the 4 rounds (but the same function for all 16 steps in a round). The 4 buffer words (a,b,c,d) are rotated from step to step so all are used and updated. g is one of the primitive functions F,G,H,I for the 4 rounds respectively. X[k] is the kth 32-bit word in the current message block. T[i] is the ith entry in the matrix of constants T. The addition of varying constants T and the use of different shifts helps ensure it is extremely difficult to compute collisions.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07798-1D02-4490-ABA8-AB4F56DC6F37}" type="slidenum">
              <a:rPr lang="en-US"/>
              <a:pPr/>
              <a:t>27</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E97643-4001-485F-A1E8-222C04346CE1}" type="slidenum">
              <a:rPr lang="en-US"/>
              <a:pPr/>
              <a:t>28</a:t>
            </a:fld>
            <a:endParaRPr lang="en-U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7F618-1C1B-4072-9C4B-D733F495DDCF}" type="slidenum">
              <a:rPr lang="en-US"/>
              <a:pPr/>
              <a:t>29</a:t>
            </a:fld>
            <a:endParaRPr 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517AC-BEF6-49C4-88FB-63F8999268F0}" type="slidenum">
              <a:rPr lang="en-US"/>
              <a:pPr/>
              <a:t>30</a:t>
            </a:fld>
            <a:endParaRPr 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E4674-7257-4E74-9E89-7507520D3EBC}" type="slidenum">
              <a:rPr lang="en-US"/>
              <a:pPr/>
              <a:t>31</a:t>
            </a:fld>
            <a:endParaRPr lang="en-US"/>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5B591D-9A3D-4527-9477-3F2960ED6115}" type="slidenum">
              <a:rPr lang="en-US" smtClean="0"/>
              <a:pPr eaLnBrk="1" hangingPunct="1"/>
              <a:t>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smtClean="0"/>
              <a:t>The purpose of a hash function is to produce a “fingerprint”of a file, message, or other block of data.</a:t>
            </a:r>
            <a:endParaRPr lang="en-AU" smtClean="0"/>
          </a:p>
          <a:p>
            <a:pPr eaLnBrk="1" hangingPunct="1"/>
            <a:r>
              <a:rPr lang="en-AU" smtClean="0"/>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3DD4062-1092-4E19-8908-22E595CD1DC3}" type="slidenum">
              <a:rPr lang="en-US" smtClean="0"/>
              <a:pPr eaLnBrk="1" hangingPunct="1"/>
              <a:t>35</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smtClean="0"/>
              <a:t>Compare using the design goals listed earlier.</a:t>
            </a:r>
          </a:p>
          <a:p>
            <a:pPr eaLnBrk="1" hangingPunct="1"/>
            <a:r>
              <a:rPr lang="en-US" smtClean="0"/>
              <a:t>In 2005, a research team described an attack in which two separate messages could be found that deliver the same SHA-1 hash using 2^69 operations, far fewer than the 2^80 operations previously thought needed to find a collision with an SHA-1 hash [WANG05]. This result should hasten the transition to newer, longer versions of SHA.</a:t>
            </a:r>
          </a:p>
          <a:p>
            <a:pPr eaLnBrk="1" hangingPunct="1"/>
            <a:r>
              <a:rPr lang="en-US" smtClean="0"/>
              <a:t>In August 2005, an improved attack on SHA-1, discovered by Xiaoyun Wang, Andrew Yao and Frances Yao, was announced at the </a:t>
            </a:r>
            <a:r>
              <a:rPr lang="en-US" smtClean="0">
                <a:hlinkClick r:id="rId3" tooltip="CRYPTO"/>
              </a:rPr>
              <a:t>CRYPTO</a:t>
            </a:r>
            <a:r>
              <a:rPr lang="en-US" smtClean="0"/>
              <a:t> conference rump session. The time complexity of the new attack is claimed to be 263. But no collision on SHA-1 has been found yet. </a:t>
            </a:r>
            <a:endParaRPr lang="en-AU" smtClean="0"/>
          </a:p>
          <a:p>
            <a:pPr eaLnBrk="1" hangingPunct="1"/>
            <a:endParaRPr lang="en-AU" smtClean="0"/>
          </a:p>
          <a:p>
            <a:pPr eaLnBrk="1" hangingPunct="1"/>
            <a:endParaRPr lang="en-A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F087FD-A664-4DD7-8E3C-1D9BB29CF14A}" type="slidenum">
              <a:rPr lang="en-US" smtClean="0"/>
              <a:pPr eaLnBrk="1" hangingPunct="1"/>
              <a:t>36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smtClean="0"/>
              <a:t>See Stallings Tables 12.3 and 12.4 for details.</a:t>
            </a:r>
            <a:endParaRPr lang="en-A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33711A0-1949-4117-B790-55BE2CABA3B3}" type="slidenum">
              <a:rPr lang="en-AU" sz="1200">
                <a:latin typeface="Calibri" pitchFamily="34" charset="0"/>
              </a:rPr>
              <a:pPr eaLnBrk="1" hangingPunct="1"/>
              <a:t>37</a:t>
            </a:fld>
            <a:endParaRPr lang="en-AU" sz="1200">
              <a:latin typeface="Calibri"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latin typeface="Calibri" pitchFamily="34" charset="0"/>
                <a:ea typeface="ＭＳ Ｐゴシック" pitchFamily="34" charset="-128"/>
              </a:rPr>
              <a:t>Now examine the structure of </a:t>
            </a:r>
            <a:r>
              <a:rPr lang="en-US" smtClean="0">
                <a:latin typeface="Calibri" pitchFamily="34" charset="0"/>
                <a:ea typeface="ＭＳ Ｐゴシック" pitchFamily="34" charset="-128"/>
              </a:rPr>
              <a:t>SHA-512, noting that the other versions are quite similar.</a:t>
            </a:r>
          </a:p>
          <a:p>
            <a:pPr eaLnBrk="1" hangingPunct="1"/>
            <a:r>
              <a:rPr lang="en-US" smtClean="0">
                <a:latin typeface="Calibri" pitchFamily="34" charset="0"/>
                <a:ea typeface="ＭＳ Ｐゴシック" pitchFamily="34" charset="-128"/>
              </a:rPr>
              <a:t>SHA-512 follows the structure depicted in Stallings Figure 11.8. The processing consists of the following steps: </a:t>
            </a:r>
          </a:p>
          <a:p>
            <a:pPr eaLnBrk="1" hangingPunct="1"/>
            <a:r>
              <a:rPr lang="en-US" smtClean="0">
                <a:latin typeface="Calibri" pitchFamily="34" charset="0"/>
                <a:ea typeface="ＭＳ Ｐゴシック" pitchFamily="34" charset="-128"/>
              </a:rPr>
              <a:t>• Step 1: Append padding bits, consists of a single 1-bit followed by the necessary number of 0-bits, so that its length is congruent to 896 modulo 1024</a:t>
            </a:r>
          </a:p>
          <a:p>
            <a:pPr eaLnBrk="1" hangingPunct="1"/>
            <a:r>
              <a:rPr lang="en-US" smtClean="0">
                <a:latin typeface="Calibri" pitchFamily="34" charset="0"/>
                <a:ea typeface="ＭＳ Ｐゴシック" pitchFamily="34" charset="-128"/>
              </a:rPr>
              <a:t>• Step 2: Append length as an (big-endian) unsigned 128-bit integer</a:t>
            </a:r>
          </a:p>
          <a:p>
            <a:pPr eaLnBrk="1" hangingPunct="1"/>
            <a:r>
              <a:rPr lang="en-US" smtClean="0">
                <a:latin typeface="Calibri" pitchFamily="34" charset="0"/>
                <a:ea typeface="ＭＳ Ｐゴシック" pitchFamily="34" charset="-128"/>
              </a:rPr>
              <a:t>• Step 3: Initialize hash buffer to a set of 64-bit integer constants (see text) </a:t>
            </a:r>
          </a:p>
          <a:p>
            <a:pPr eaLnBrk="1" hangingPunct="1"/>
            <a:r>
              <a:rPr lang="en-US" smtClean="0">
                <a:latin typeface="Calibri" pitchFamily="34" charset="0"/>
                <a:ea typeface="ＭＳ Ｐゴシック" pitchFamily="34" charset="-128"/>
              </a:rPr>
              <a:t>• Step 4: Process the message in 1024-bit (128-word) blocks, which forms the heart of the algorithm. Each round takes as input the 512-bit buffer value H</a:t>
            </a:r>
            <a:r>
              <a:rPr lang="en-US" baseline="-25000" smtClean="0">
                <a:latin typeface="Calibri" pitchFamily="34" charset="0"/>
                <a:ea typeface="ＭＳ Ｐゴシック" pitchFamily="34" charset="-128"/>
              </a:rPr>
              <a:t>i</a:t>
            </a:r>
            <a:r>
              <a:rPr lang="en-US" smtClean="0">
                <a:latin typeface="Calibri" pitchFamily="34" charset="0"/>
                <a:ea typeface="ＭＳ Ｐゴシック" pitchFamily="34" charset="-128"/>
              </a:rPr>
              <a:t>, and updates the contents of that buffer. </a:t>
            </a:r>
          </a:p>
          <a:p>
            <a:pPr eaLnBrk="1" hangingPunct="1"/>
            <a:r>
              <a:rPr lang="en-US" smtClean="0">
                <a:latin typeface="Calibri" pitchFamily="34" charset="0"/>
                <a:ea typeface="ＭＳ Ｐゴシック" pitchFamily="34" charset="-128"/>
              </a:rPr>
              <a:t>• Step 5: Output the final state value as the resulting hash</a:t>
            </a:r>
          </a:p>
          <a:p>
            <a:pPr eaLnBrk="1" hangingPunct="1"/>
            <a:r>
              <a:rPr lang="en-US" smtClean="0">
                <a:latin typeface="Calibri" pitchFamily="34" charset="0"/>
                <a:ea typeface="ＭＳ Ｐゴシック" pitchFamily="34" charset="-128"/>
              </a:rPr>
              <a:t>See text for more details.</a:t>
            </a:r>
            <a:endParaRPr lang="en-AU" smtClean="0">
              <a:latin typeface="Calibri"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6630E8D-BD8A-4D9B-A47C-0193939FDC80}" type="slidenum">
              <a:rPr lang="en-AU" sz="1200">
                <a:latin typeface="Calibri" pitchFamily="34" charset="0"/>
              </a:rPr>
              <a:pPr eaLnBrk="1" hangingPunct="1"/>
              <a:t>39</a:t>
            </a:fld>
            <a:endParaRPr lang="en-AU" sz="1200">
              <a:latin typeface="Calibri"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Calibri" pitchFamily="34" charset="0"/>
                <a:ea typeface="ＭＳ Ｐゴシック" pitchFamily="34" charset="-128"/>
              </a:rPr>
              <a:t>The structure of each of the 80 rounds is shown in Stallings Figure 11.10. Each 64-bit word is shuffled along one place, and in some cases manipulated using a series of simple logical functions (ANDs, NOTs, ORs, XORs, ROTates), in order to provide the avalanche &amp; completeness properties of the hash function. The elements are:</a:t>
            </a:r>
          </a:p>
          <a:p>
            <a:pPr eaLnBrk="1" hangingPunct="1"/>
            <a:r>
              <a:rPr lang="en-US" smtClean="0">
                <a:latin typeface="Calibri" pitchFamily="34" charset="0"/>
                <a:ea typeface="ＭＳ Ｐゴシック" pitchFamily="34" charset="-128"/>
              </a:rPr>
              <a:t>Ch(e,f,g) = (e AND f) XOR (NOT e AND g)</a:t>
            </a:r>
          </a:p>
          <a:p>
            <a:pPr eaLnBrk="1" hangingPunct="1"/>
            <a:r>
              <a:rPr lang="en-US" smtClean="0">
                <a:latin typeface="Calibri" pitchFamily="34" charset="0"/>
                <a:ea typeface="ＭＳ Ｐゴシック" pitchFamily="34" charset="-128"/>
              </a:rPr>
              <a:t>Maj(a,b,c) = (a AND b) XOR (a AND c) XOR (b AND c)</a:t>
            </a:r>
          </a:p>
          <a:p>
            <a:pPr eaLnBrk="1" hangingPunct="1"/>
            <a:r>
              <a:rPr lang="en-US" smtClean="0">
                <a:latin typeface="Calibri" pitchFamily="34" charset="0"/>
                <a:ea typeface="ＭＳ Ｐゴシック" pitchFamily="34" charset="-128"/>
              </a:rPr>
              <a:t>∑(a) = ROTR(a,28) XOR ROTR(a,34) XOR ROTR(a,39)</a:t>
            </a:r>
          </a:p>
          <a:p>
            <a:pPr eaLnBrk="1" hangingPunct="1"/>
            <a:r>
              <a:rPr lang="en-US" smtClean="0">
                <a:latin typeface="Calibri" pitchFamily="34" charset="0"/>
                <a:ea typeface="ＭＳ Ｐゴシック" pitchFamily="34" charset="-128"/>
              </a:rPr>
              <a:t>∑(e) = ROTR(e,14) XOR ROTR(e,18) XOR ROTR(e,41)</a:t>
            </a:r>
          </a:p>
          <a:p>
            <a:pPr eaLnBrk="1" hangingPunct="1"/>
            <a:r>
              <a:rPr lang="en-US" smtClean="0">
                <a:latin typeface="Calibri" pitchFamily="34" charset="0"/>
                <a:ea typeface="ＭＳ Ｐゴシック" pitchFamily="34" charset="-128"/>
              </a:rPr>
              <a:t>+ = addition modulo 2^64</a:t>
            </a:r>
          </a:p>
          <a:p>
            <a:pPr eaLnBrk="1" hangingPunct="1"/>
            <a:r>
              <a:rPr lang="en-US" smtClean="0">
                <a:latin typeface="Calibri" pitchFamily="34" charset="0"/>
                <a:ea typeface="ＭＳ Ｐゴシック" pitchFamily="34" charset="-128"/>
              </a:rPr>
              <a:t>Kt  = a 64-bit additive constant </a:t>
            </a:r>
          </a:p>
          <a:p>
            <a:pPr eaLnBrk="1" hangingPunct="1"/>
            <a:r>
              <a:rPr lang="en-US" smtClean="0">
                <a:latin typeface="Calibri" pitchFamily="34" charset="0"/>
                <a:ea typeface="ＭＳ Ｐゴシック" pitchFamily="34" charset="-128"/>
              </a:rPr>
              <a:t>Wt = a 64-bit word derived from the current 512-bit input block.</a:t>
            </a:r>
          </a:p>
          <a:p>
            <a:pPr eaLnBrk="1" hangingPunct="1"/>
            <a:endParaRPr lang="en-US" smtClean="0">
              <a:latin typeface="Calibri" pitchFamily="34" charset="0"/>
              <a:ea typeface="ＭＳ Ｐゴシック" pitchFamily="34" charset="-128"/>
            </a:endParaRPr>
          </a:p>
          <a:p>
            <a:pPr eaLnBrk="1" hangingPunct="1"/>
            <a:r>
              <a:rPr lang="en-US" smtClean="0">
                <a:latin typeface="Calibri" pitchFamily="34" charset="0"/>
                <a:ea typeface="ＭＳ Ｐゴシック" pitchFamily="34" charset="-128"/>
              </a:rPr>
              <a:t>Six of the eight words of the output of the round function involve simply permutation (</a:t>
            </a:r>
            <a:r>
              <a:rPr lang="en-US" i="1" smtClean="0">
                <a:latin typeface="Calibri" pitchFamily="34" charset="0"/>
                <a:ea typeface="ＭＳ Ｐゴシック" pitchFamily="34" charset="-128"/>
              </a:rPr>
              <a:t>b, c, d, f, g, h</a:t>
            </a:r>
            <a:r>
              <a:rPr lang="en-US" smtClean="0">
                <a:latin typeface="Calibri" pitchFamily="34" charset="0"/>
                <a:ea typeface="ＭＳ Ｐゴシック" pitchFamily="34" charset="-128"/>
              </a:rPr>
              <a:t>) by means of rotation. This is indicated by shading in Figure 11.10. Only two of the output words (</a:t>
            </a:r>
            <a:r>
              <a:rPr lang="en-US" i="1" smtClean="0">
                <a:latin typeface="Calibri" pitchFamily="34" charset="0"/>
                <a:ea typeface="ＭＳ Ｐゴシック" pitchFamily="34" charset="-128"/>
              </a:rPr>
              <a:t>a, e) </a:t>
            </a:r>
            <a:r>
              <a:rPr lang="en-US" smtClean="0">
                <a:latin typeface="Calibri" pitchFamily="34" charset="0"/>
                <a:ea typeface="ＭＳ Ｐゴシック" pitchFamily="34" charset="-128"/>
              </a:rPr>
              <a:t>are generated by substitution. Word e is a function of input variables </a:t>
            </a:r>
            <a:r>
              <a:rPr lang="en-US" i="1" smtClean="0">
                <a:latin typeface="Calibri" pitchFamily="34" charset="0"/>
                <a:ea typeface="ＭＳ Ｐゴシック" pitchFamily="34" charset="-128"/>
              </a:rPr>
              <a:t>d, e, f, g, h, </a:t>
            </a:r>
            <a:r>
              <a:rPr lang="en-US" smtClean="0">
                <a:latin typeface="Calibri" pitchFamily="34" charset="0"/>
                <a:ea typeface="ＭＳ Ｐゴシック" pitchFamily="34" charset="-128"/>
              </a:rPr>
              <a:t>as well as the round word W t and the constant Kt. Word a is a function of all of the input variables, as well as the round word W t and the constant Kt.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631EE6D-C91E-4440-B656-F0EED4697F49}" type="slidenum">
              <a:rPr lang="en-US" sz="1200">
                <a:latin typeface="Calibri" pitchFamily="34" charset="0"/>
              </a:rPr>
              <a:pPr eaLnBrk="1" hangingPunct="1"/>
              <a:t>6</a:t>
            </a:fld>
            <a:endParaRPr lang="en-US" sz="1200">
              <a:latin typeface="Calibri"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E2C067-2635-4DEC-A8E4-C8E73EE07ED1}" type="slidenum">
              <a:rPr lang="en-US" smtClean="0"/>
              <a:pPr eaLnBrk="1" hangingPunct="1"/>
              <a:t>7</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smtClean="0"/>
              <a:t>Stallings Figure 11.5c “Basic Uses of Hash Functions” shows the hash being “signed” with the senders private key, thus forming a digital signature.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2CE64E3-218B-41C9-B6D6-56F67CC5989D}" type="slidenum">
              <a:rPr lang="en-US" smtClean="0"/>
              <a:pPr eaLnBrk="1" hangingPunct="1"/>
              <a:t>8</a:t>
            </a:fld>
            <a:endParaRPr lang="en-US" smtClean="0"/>
          </a:p>
        </p:txBody>
      </p:sp>
      <p:sp>
        <p:nvSpPr>
          <p:cNvPr id="36867"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6868" name="Rectangle 3"/>
          <p:cNvSpPr>
            <a:spLocks noGrp="1" noChangeArrowheads="1"/>
          </p:cNvSpPr>
          <p:nvPr>
            <p:ph type="body" idx="1"/>
          </p:nvPr>
        </p:nvSpPr>
        <p:spPr>
          <a:xfrm>
            <a:off x="914400" y="4343400"/>
            <a:ext cx="5029200" cy="4114800"/>
          </a:xfrm>
          <a:noFill/>
        </p:spPr>
        <p:txBody>
          <a:bodyPr lIns="92068" tIns="46035" rIns="92068" bIns="46035"/>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AD0D6E-F4C9-4A70-BA1F-012F30792E9A}" type="slidenum">
              <a:rPr lang="en-US" smtClean="0"/>
              <a:pPr eaLnBrk="1" hangingPunct="1"/>
              <a:t>11</a:t>
            </a:fld>
            <a:endParaRPr lang="en-US" smtClean="0"/>
          </a:p>
        </p:txBody>
      </p:sp>
      <p:sp>
        <p:nvSpPr>
          <p:cNvPr id="34819"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4820" name="Rectangle 3"/>
          <p:cNvSpPr>
            <a:spLocks noGrp="1" noChangeArrowheads="1"/>
          </p:cNvSpPr>
          <p:nvPr>
            <p:ph type="body" idx="1"/>
          </p:nvPr>
        </p:nvSpPr>
        <p:spPr>
          <a:xfrm>
            <a:off x="914400" y="4343400"/>
            <a:ext cx="5029200" cy="4114800"/>
          </a:xfrm>
          <a:noFill/>
        </p:spPr>
        <p:txBody>
          <a:bodyPr lIns="92068" tIns="46035" rIns="92068" bIns="46035"/>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CF36F5-6FB4-47A8-A27A-5F29B2103076}" type="slidenum">
              <a:rPr lang="en-US" smtClean="0"/>
              <a:pPr eaLnBrk="1" hangingPunct="1"/>
              <a:t>12</a:t>
            </a:fld>
            <a:endParaRPr lang="en-US" smtClean="0"/>
          </a:p>
        </p:txBody>
      </p:sp>
      <p:sp>
        <p:nvSpPr>
          <p:cNvPr id="35843"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5844" name="Rectangle 3"/>
          <p:cNvSpPr>
            <a:spLocks noGrp="1" noChangeArrowheads="1"/>
          </p:cNvSpPr>
          <p:nvPr>
            <p:ph type="body" idx="1"/>
          </p:nvPr>
        </p:nvSpPr>
        <p:spPr>
          <a:xfrm>
            <a:off x="914400" y="4343400"/>
            <a:ext cx="5029200" cy="4114800"/>
          </a:xfrm>
          <a:noFill/>
        </p:spPr>
        <p:txBody>
          <a:bodyPr lIns="92068" tIns="46035" rIns="92068" bIns="46035"/>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3D6E85B-CD06-4F98-A26A-9613B68446E2}" type="slidenum">
              <a:rPr lang="en-US" smtClean="0"/>
              <a:pPr eaLnBrk="1" hangingPunct="1"/>
              <a:t>13</a:t>
            </a:fld>
            <a:endParaRPr lang="en-US" smtClean="0"/>
          </a:p>
        </p:txBody>
      </p:sp>
      <p:sp>
        <p:nvSpPr>
          <p:cNvPr id="37891"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7892" name="Rectangle 3"/>
          <p:cNvSpPr>
            <a:spLocks noGrp="1" noChangeArrowheads="1"/>
          </p:cNvSpPr>
          <p:nvPr>
            <p:ph type="body" idx="1"/>
          </p:nvPr>
        </p:nvSpPr>
        <p:spPr>
          <a:xfrm>
            <a:off x="914400" y="4343400"/>
            <a:ext cx="5029200" cy="4114800"/>
          </a:xfrm>
          <a:noFill/>
        </p:spPr>
        <p:txBody>
          <a:bodyPr lIns="92068" tIns="46035" rIns="92068" bIns="46035"/>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5E65D-C26F-433B-AE03-1251BA6C6A7A}" type="slidenum">
              <a:rPr lang="en-US" smtClean="0"/>
              <a:pPr eaLnBrk="1" hangingPunct="1"/>
              <a:t>16</a:t>
            </a:fld>
            <a:endParaRPr lang="en-US" smtClean="0"/>
          </a:p>
        </p:txBody>
      </p:sp>
      <p:sp>
        <p:nvSpPr>
          <p:cNvPr id="38915"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38916" name="Rectangle 3"/>
          <p:cNvSpPr>
            <a:spLocks noGrp="1" noChangeArrowheads="1"/>
          </p:cNvSpPr>
          <p:nvPr>
            <p:ph type="body" idx="1"/>
          </p:nvPr>
        </p:nvSpPr>
        <p:spPr>
          <a:xfrm>
            <a:off x="912813" y="4343400"/>
            <a:ext cx="5032375" cy="4116388"/>
          </a:xfrm>
          <a:noFill/>
        </p:spPr>
        <p:txBody>
          <a:bodyPr lIns="92282" tIns="46142" rIns="92282" bIns="46142"/>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4009979E-9630-4511-9F6C-094ECC0F44BA}" type="slidenum">
              <a:rPr lang="en-US"/>
              <a:pPr>
                <a:defRPr/>
              </a:pPr>
              <a:t>‹#›</a:t>
            </a:fld>
            <a:endParaRPr lang="en-US"/>
          </a:p>
        </p:txBody>
      </p:sp>
    </p:spTree>
    <p:extLst>
      <p:ext uri="{BB962C8B-B14F-4D97-AF65-F5344CB8AC3E}">
        <p14:creationId xmlns:p14="http://schemas.microsoft.com/office/powerpoint/2010/main" val="119758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83228A20-85CB-4EFD-881C-6AC25D597C80}" type="slidenum">
              <a:rPr lang="en-US"/>
              <a:pPr>
                <a:defRPr/>
              </a:pPr>
              <a:t>‹#›</a:t>
            </a:fld>
            <a:endParaRPr lang="en-US"/>
          </a:p>
        </p:txBody>
      </p:sp>
    </p:spTree>
    <p:extLst>
      <p:ext uri="{BB962C8B-B14F-4D97-AF65-F5344CB8AC3E}">
        <p14:creationId xmlns:p14="http://schemas.microsoft.com/office/powerpoint/2010/main" val="106369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4F16B53A-7350-4350-A34D-312E5B0D32F9}" type="slidenum">
              <a:rPr lang="en-US"/>
              <a:pPr>
                <a:defRPr/>
              </a:pPr>
              <a:t>‹#›</a:t>
            </a:fld>
            <a:endParaRPr lang="en-US"/>
          </a:p>
        </p:txBody>
      </p:sp>
    </p:spTree>
    <p:extLst>
      <p:ext uri="{BB962C8B-B14F-4D97-AF65-F5344CB8AC3E}">
        <p14:creationId xmlns:p14="http://schemas.microsoft.com/office/powerpoint/2010/main" val="282423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46604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363605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100539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197018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210100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1426936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3330232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354217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9AE22FBC-120F-45E0-ABD3-F249A1E6C0E8}" type="slidenum">
              <a:rPr lang="en-US"/>
              <a:pPr>
                <a:defRPr/>
              </a:pPr>
              <a:t>‹#›</a:t>
            </a:fld>
            <a:endParaRPr lang="en-US"/>
          </a:p>
        </p:txBody>
      </p:sp>
    </p:spTree>
    <p:extLst>
      <p:ext uri="{BB962C8B-B14F-4D97-AF65-F5344CB8AC3E}">
        <p14:creationId xmlns:p14="http://schemas.microsoft.com/office/powerpoint/2010/main" val="2017758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3100743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2984702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35047905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33016604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Tree>
    <p:extLst>
      <p:ext uri="{BB962C8B-B14F-4D97-AF65-F5344CB8AC3E}">
        <p14:creationId xmlns:p14="http://schemas.microsoft.com/office/powerpoint/2010/main" val="12250679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D08FCE72-830E-4DDF-A030-5A7A527645A2}" type="slidenum">
              <a:rPr lang="en-US"/>
              <a:pPr>
                <a:defRPr/>
              </a:pPr>
              <a:t>‹#›</a:t>
            </a:fld>
            <a:endParaRPr lang="en-US"/>
          </a:p>
        </p:txBody>
      </p:sp>
    </p:spTree>
    <p:extLst>
      <p:ext uri="{BB962C8B-B14F-4D97-AF65-F5344CB8AC3E}">
        <p14:creationId xmlns:p14="http://schemas.microsoft.com/office/powerpoint/2010/main" val="2075140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62D8443A-BC62-4FBD-BDF8-793D686DF1D5}" type="slidenum">
              <a:rPr lang="en-US"/>
              <a:pPr>
                <a:defRPr/>
              </a:pPr>
              <a:t>‹#›</a:t>
            </a:fld>
            <a:endParaRPr lang="en-US"/>
          </a:p>
        </p:txBody>
      </p:sp>
    </p:spTree>
    <p:extLst>
      <p:ext uri="{BB962C8B-B14F-4D97-AF65-F5344CB8AC3E}">
        <p14:creationId xmlns:p14="http://schemas.microsoft.com/office/powerpoint/2010/main" val="26271308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95B9FF9B-3923-4382-A8A3-47A487984CBC}" type="slidenum">
              <a:rPr lang="en-US"/>
              <a:pPr>
                <a:defRPr/>
              </a:pPr>
              <a:t>‹#›</a:t>
            </a:fld>
            <a:endParaRPr lang="en-US"/>
          </a:p>
        </p:txBody>
      </p:sp>
    </p:spTree>
    <p:extLst>
      <p:ext uri="{BB962C8B-B14F-4D97-AF65-F5344CB8AC3E}">
        <p14:creationId xmlns:p14="http://schemas.microsoft.com/office/powerpoint/2010/main" val="27550067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7" name="Rectangle 6"/>
          <p:cNvSpPr>
            <a:spLocks noGrp="1" noChangeArrowheads="1"/>
          </p:cNvSpPr>
          <p:nvPr>
            <p:ph type="sldNum" sz="quarter" idx="12"/>
          </p:nvPr>
        </p:nvSpPr>
        <p:spPr>
          <a:ln/>
        </p:spPr>
        <p:txBody>
          <a:bodyPr/>
          <a:lstStyle>
            <a:lvl1pPr>
              <a:defRPr/>
            </a:lvl1pPr>
          </a:lstStyle>
          <a:p>
            <a:pPr>
              <a:defRPr/>
            </a:pPr>
            <a:fld id="{E02C843A-1D6E-4F94-A764-1EAD1B4DD2B6}" type="slidenum">
              <a:rPr lang="en-US"/>
              <a:pPr>
                <a:defRPr/>
              </a:pPr>
              <a:t>‹#›</a:t>
            </a:fld>
            <a:endParaRPr lang="en-US"/>
          </a:p>
        </p:txBody>
      </p:sp>
    </p:spTree>
    <p:extLst>
      <p:ext uri="{BB962C8B-B14F-4D97-AF65-F5344CB8AC3E}">
        <p14:creationId xmlns:p14="http://schemas.microsoft.com/office/powerpoint/2010/main" val="17770518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9" name="Rectangle 6"/>
          <p:cNvSpPr>
            <a:spLocks noGrp="1" noChangeArrowheads="1"/>
          </p:cNvSpPr>
          <p:nvPr>
            <p:ph type="sldNum" sz="quarter" idx="12"/>
          </p:nvPr>
        </p:nvSpPr>
        <p:spPr>
          <a:ln/>
        </p:spPr>
        <p:txBody>
          <a:bodyPr/>
          <a:lstStyle>
            <a:lvl1pPr>
              <a:defRPr/>
            </a:lvl1pPr>
          </a:lstStyle>
          <a:p>
            <a:pPr>
              <a:defRPr/>
            </a:pPr>
            <a:fld id="{03926BB4-2672-437C-B540-803174A85B6C}" type="slidenum">
              <a:rPr lang="en-US"/>
              <a:pPr>
                <a:defRPr/>
              </a:pPr>
              <a:t>‹#›</a:t>
            </a:fld>
            <a:endParaRPr lang="en-US"/>
          </a:p>
        </p:txBody>
      </p:sp>
    </p:spTree>
    <p:extLst>
      <p:ext uri="{BB962C8B-B14F-4D97-AF65-F5344CB8AC3E}">
        <p14:creationId xmlns:p14="http://schemas.microsoft.com/office/powerpoint/2010/main" val="118213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EDA35B33-F001-49E6-BB58-215826CE8C24}" type="slidenum">
              <a:rPr lang="en-US"/>
              <a:pPr>
                <a:defRPr/>
              </a:pPr>
              <a:t>‹#›</a:t>
            </a:fld>
            <a:endParaRPr lang="en-US"/>
          </a:p>
        </p:txBody>
      </p:sp>
    </p:spTree>
    <p:extLst>
      <p:ext uri="{BB962C8B-B14F-4D97-AF65-F5344CB8AC3E}">
        <p14:creationId xmlns:p14="http://schemas.microsoft.com/office/powerpoint/2010/main" val="156963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5" name="Rectangle 6"/>
          <p:cNvSpPr>
            <a:spLocks noGrp="1" noChangeArrowheads="1"/>
          </p:cNvSpPr>
          <p:nvPr>
            <p:ph type="sldNum" sz="quarter" idx="12"/>
          </p:nvPr>
        </p:nvSpPr>
        <p:spPr>
          <a:ln/>
        </p:spPr>
        <p:txBody>
          <a:bodyPr/>
          <a:lstStyle>
            <a:lvl1pPr>
              <a:defRPr/>
            </a:lvl1pPr>
          </a:lstStyle>
          <a:p>
            <a:pPr>
              <a:defRPr/>
            </a:pPr>
            <a:fld id="{EE8BE5DA-EDE7-41ED-B3F4-905FE9F34102}" type="slidenum">
              <a:rPr lang="en-US"/>
              <a:pPr>
                <a:defRPr/>
              </a:pPr>
              <a:t>‹#›</a:t>
            </a:fld>
            <a:endParaRPr lang="en-US"/>
          </a:p>
        </p:txBody>
      </p:sp>
    </p:spTree>
    <p:extLst>
      <p:ext uri="{BB962C8B-B14F-4D97-AF65-F5344CB8AC3E}">
        <p14:creationId xmlns:p14="http://schemas.microsoft.com/office/powerpoint/2010/main" val="4160956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4" name="Rectangle 6"/>
          <p:cNvSpPr>
            <a:spLocks noGrp="1" noChangeArrowheads="1"/>
          </p:cNvSpPr>
          <p:nvPr>
            <p:ph type="sldNum" sz="quarter" idx="12"/>
          </p:nvPr>
        </p:nvSpPr>
        <p:spPr>
          <a:ln/>
        </p:spPr>
        <p:txBody>
          <a:bodyPr/>
          <a:lstStyle>
            <a:lvl1pPr>
              <a:defRPr/>
            </a:lvl1pPr>
          </a:lstStyle>
          <a:p>
            <a:pPr>
              <a:defRPr/>
            </a:pPr>
            <a:fld id="{4FBBD204-848D-474C-98F6-FAC9AD0E3CF6}" type="slidenum">
              <a:rPr lang="en-US"/>
              <a:pPr>
                <a:defRPr/>
              </a:pPr>
              <a:t>‹#›</a:t>
            </a:fld>
            <a:endParaRPr lang="en-US"/>
          </a:p>
        </p:txBody>
      </p:sp>
    </p:spTree>
    <p:extLst>
      <p:ext uri="{BB962C8B-B14F-4D97-AF65-F5344CB8AC3E}">
        <p14:creationId xmlns:p14="http://schemas.microsoft.com/office/powerpoint/2010/main" val="42704589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7" name="Rectangle 6"/>
          <p:cNvSpPr>
            <a:spLocks noGrp="1" noChangeArrowheads="1"/>
          </p:cNvSpPr>
          <p:nvPr>
            <p:ph type="sldNum" sz="quarter" idx="12"/>
          </p:nvPr>
        </p:nvSpPr>
        <p:spPr>
          <a:ln/>
        </p:spPr>
        <p:txBody>
          <a:bodyPr/>
          <a:lstStyle>
            <a:lvl1pPr>
              <a:defRPr/>
            </a:lvl1pPr>
          </a:lstStyle>
          <a:p>
            <a:pPr>
              <a:defRPr/>
            </a:pPr>
            <a:fld id="{F6488A84-EB5D-41A5-BD19-9E6FB8459611}" type="slidenum">
              <a:rPr lang="en-US"/>
              <a:pPr>
                <a:defRPr/>
              </a:pPr>
              <a:t>‹#›</a:t>
            </a:fld>
            <a:endParaRPr lang="en-US"/>
          </a:p>
        </p:txBody>
      </p:sp>
    </p:spTree>
    <p:extLst>
      <p:ext uri="{BB962C8B-B14F-4D97-AF65-F5344CB8AC3E}">
        <p14:creationId xmlns:p14="http://schemas.microsoft.com/office/powerpoint/2010/main" val="33507315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7" name="Rectangle 6"/>
          <p:cNvSpPr>
            <a:spLocks noGrp="1" noChangeArrowheads="1"/>
          </p:cNvSpPr>
          <p:nvPr>
            <p:ph type="sldNum" sz="quarter" idx="12"/>
          </p:nvPr>
        </p:nvSpPr>
        <p:spPr>
          <a:ln/>
        </p:spPr>
        <p:txBody>
          <a:bodyPr/>
          <a:lstStyle>
            <a:lvl1pPr>
              <a:defRPr/>
            </a:lvl1pPr>
          </a:lstStyle>
          <a:p>
            <a:pPr>
              <a:defRPr/>
            </a:pPr>
            <a:fld id="{1FA3C878-AB65-43FE-990C-6CF6CC69C899}" type="slidenum">
              <a:rPr lang="en-US"/>
              <a:pPr>
                <a:defRPr/>
              </a:pPr>
              <a:t>‹#›</a:t>
            </a:fld>
            <a:endParaRPr lang="en-US"/>
          </a:p>
        </p:txBody>
      </p:sp>
    </p:spTree>
    <p:extLst>
      <p:ext uri="{BB962C8B-B14F-4D97-AF65-F5344CB8AC3E}">
        <p14:creationId xmlns:p14="http://schemas.microsoft.com/office/powerpoint/2010/main" val="3398682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16A205C8-0AB9-4052-BF4B-8656E29C2200}" type="slidenum">
              <a:rPr lang="en-US"/>
              <a:pPr>
                <a:defRPr/>
              </a:pPr>
              <a:t>‹#›</a:t>
            </a:fld>
            <a:endParaRPr lang="en-US"/>
          </a:p>
        </p:txBody>
      </p:sp>
    </p:spTree>
    <p:extLst>
      <p:ext uri="{BB962C8B-B14F-4D97-AF65-F5344CB8AC3E}">
        <p14:creationId xmlns:p14="http://schemas.microsoft.com/office/powerpoint/2010/main" val="22107432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6" name="Rectangle 6"/>
          <p:cNvSpPr>
            <a:spLocks noGrp="1" noChangeArrowheads="1"/>
          </p:cNvSpPr>
          <p:nvPr>
            <p:ph type="sldNum" sz="quarter" idx="12"/>
          </p:nvPr>
        </p:nvSpPr>
        <p:spPr>
          <a:ln/>
        </p:spPr>
        <p:txBody>
          <a:bodyPr/>
          <a:lstStyle>
            <a:lvl1pPr>
              <a:defRPr/>
            </a:lvl1pPr>
          </a:lstStyle>
          <a:p>
            <a:pPr>
              <a:defRPr/>
            </a:pPr>
            <a:fld id="{F24D8165-3A10-43D7-B931-C55EAB1710FA}" type="slidenum">
              <a:rPr lang="en-US"/>
              <a:pPr>
                <a:defRPr/>
              </a:pPr>
              <a:t>‹#›</a:t>
            </a:fld>
            <a:endParaRPr lang="en-US"/>
          </a:p>
        </p:txBody>
      </p:sp>
    </p:spTree>
    <p:extLst>
      <p:ext uri="{BB962C8B-B14F-4D97-AF65-F5344CB8AC3E}">
        <p14:creationId xmlns:p14="http://schemas.microsoft.com/office/powerpoint/2010/main" val="24096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7" name="Rectangle 6"/>
          <p:cNvSpPr>
            <a:spLocks noGrp="1" noChangeArrowheads="1"/>
          </p:cNvSpPr>
          <p:nvPr>
            <p:ph type="sldNum" sz="quarter" idx="12"/>
          </p:nvPr>
        </p:nvSpPr>
        <p:spPr>
          <a:ln/>
        </p:spPr>
        <p:txBody>
          <a:bodyPr/>
          <a:lstStyle>
            <a:lvl1pPr>
              <a:defRPr/>
            </a:lvl1pPr>
          </a:lstStyle>
          <a:p>
            <a:pPr>
              <a:defRPr/>
            </a:pPr>
            <a:fld id="{AFF455A0-3FBE-4C66-8754-71CE3E5063F6}" type="slidenum">
              <a:rPr lang="en-US"/>
              <a:pPr>
                <a:defRPr/>
              </a:pPr>
              <a:t>‹#›</a:t>
            </a:fld>
            <a:endParaRPr lang="en-US"/>
          </a:p>
        </p:txBody>
      </p:sp>
    </p:spTree>
    <p:extLst>
      <p:ext uri="{BB962C8B-B14F-4D97-AF65-F5344CB8AC3E}">
        <p14:creationId xmlns:p14="http://schemas.microsoft.com/office/powerpoint/2010/main" val="407276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9" name="Rectangle 6"/>
          <p:cNvSpPr>
            <a:spLocks noGrp="1" noChangeArrowheads="1"/>
          </p:cNvSpPr>
          <p:nvPr>
            <p:ph type="sldNum" sz="quarter" idx="12"/>
          </p:nvPr>
        </p:nvSpPr>
        <p:spPr>
          <a:ln/>
        </p:spPr>
        <p:txBody>
          <a:bodyPr/>
          <a:lstStyle>
            <a:lvl1pPr>
              <a:defRPr/>
            </a:lvl1pPr>
          </a:lstStyle>
          <a:p>
            <a:pPr>
              <a:defRPr/>
            </a:pPr>
            <a:fld id="{DDA8A834-8F74-43ED-8ABE-0A4345BA2948}" type="slidenum">
              <a:rPr lang="en-US"/>
              <a:pPr>
                <a:defRPr/>
              </a:pPr>
              <a:t>‹#›</a:t>
            </a:fld>
            <a:endParaRPr lang="en-US"/>
          </a:p>
        </p:txBody>
      </p:sp>
    </p:spTree>
    <p:extLst>
      <p:ext uri="{BB962C8B-B14F-4D97-AF65-F5344CB8AC3E}">
        <p14:creationId xmlns:p14="http://schemas.microsoft.com/office/powerpoint/2010/main" val="280221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5" name="Rectangle 6"/>
          <p:cNvSpPr>
            <a:spLocks noGrp="1" noChangeArrowheads="1"/>
          </p:cNvSpPr>
          <p:nvPr>
            <p:ph type="sldNum" sz="quarter" idx="12"/>
          </p:nvPr>
        </p:nvSpPr>
        <p:spPr>
          <a:ln/>
        </p:spPr>
        <p:txBody>
          <a:bodyPr/>
          <a:lstStyle>
            <a:lvl1pPr>
              <a:defRPr/>
            </a:lvl1pPr>
          </a:lstStyle>
          <a:p>
            <a:pPr>
              <a:defRPr/>
            </a:pPr>
            <a:fld id="{A60DBA35-7D43-4A5D-9B4B-08C88094EA89}" type="slidenum">
              <a:rPr lang="en-US"/>
              <a:pPr>
                <a:defRPr/>
              </a:pPr>
              <a:t>‹#›</a:t>
            </a:fld>
            <a:endParaRPr lang="en-US"/>
          </a:p>
        </p:txBody>
      </p:sp>
    </p:spTree>
    <p:extLst>
      <p:ext uri="{BB962C8B-B14F-4D97-AF65-F5344CB8AC3E}">
        <p14:creationId xmlns:p14="http://schemas.microsoft.com/office/powerpoint/2010/main" val="112053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4" name="Rectangle 6"/>
          <p:cNvSpPr>
            <a:spLocks noGrp="1" noChangeArrowheads="1"/>
          </p:cNvSpPr>
          <p:nvPr>
            <p:ph type="sldNum" sz="quarter" idx="12"/>
          </p:nvPr>
        </p:nvSpPr>
        <p:spPr>
          <a:ln/>
        </p:spPr>
        <p:txBody>
          <a:bodyPr/>
          <a:lstStyle>
            <a:lvl1pPr>
              <a:defRPr/>
            </a:lvl1pPr>
          </a:lstStyle>
          <a:p>
            <a:pPr>
              <a:defRPr/>
            </a:pPr>
            <a:fld id="{30F00E33-015D-41C0-994C-79345925CA6B}" type="slidenum">
              <a:rPr lang="en-US"/>
              <a:pPr>
                <a:defRPr/>
              </a:pPr>
              <a:t>‹#›</a:t>
            </a:fld>
            <a:endParaRPr lang="en-US"/>
          </a:p>
        </p:txBody>
      </p:sp>
    </p:spTree>
    <p:extLst>
      <p:ext uri="{BB962C8B-B14F-4D97-AF65-F5344CB8AC3E}">
        <p14:creationId xmlns:p14="http://schemas.microsoft.com/office/powerpoint/2010/main" val="1982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7" name="Rectangle 6"/>
          <p:cNvSpPr>
            <a:spLocks noGrp="1" noChangeArrowheads="1"/>
          </p:cNvSpPr>
          <p:nvPr>
            <p:ph type="sldNum" sz="quarter" idx="12"/>
          </p:nvPr>
        </p:nvSpPr>
        <p:spPr>
          <a:ln/>
        </p:spPr>
        <p:txBody>
          <a:bodyPr/>
          <a:lstStyle>
            <a:lvl1pPr>
              <a:defRPr/>
            </a:lvl1pPr>
          </a:lstStyle>
          <a:p>
            <a:pPr>
              <a:defRPr/>
            </a:pPr>
            <a:fld id="{BD660743-CF76-4306-9356-CED460EC6745}" type="slidenum">
              <a:rPr lang="en-US"/>
              <a:pPr>
                <a:defRPr/>
              </a:pPr>
              <a:t>‹#›</a:t>
            </a:fld>
            <a:endParaRPr lang="en-US"/>
          </a:p>
        </p:txBody>
      </p:sp>
    </p:spTree>
    <p:extLst>
      <p:ext uri="{BB962C8B-B14F-4D97-AF65-F5344CB8AC3E}">
        <p14:creationId xmlns:p14="http://schemas.microsoft.com/office/powerpoint/2010/main" val="5875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Some slides are in courtesy of J. Kurose and K. Ross</a:t>
            </a:r>
          </a:p>
        </p:txBody>
      </p:sp>
      <p:sp>
        <p:nvSpPr>
          <p:cNvPr id="7" name="Rectangle 6"/>
          <p:cNvSpPr>
            <a:spLocks noGrp="1" noChangeArrowheads="1"/>
          </p:cNvSpPr>
          <p:nvPr>
            <p:ph type="sldNum" sz="quarter" idx="12"/>
          </p:nvPr>
        </p:nvSpPr>
        <p:spPr>
          <a:ln/>
        </p:spPr>
        <p:txBody>
          <a:bodyPr/>
          <a:lstStyle>
            <a:lvl1pPr>
              <a:defRPr/>
            </a:lvl1pPr>
          </a:lstStyle>
          <a:p>
            <a:pPr>
              <a:defRPr/>
            </a:pPr>
            <a:fld id="{EAD16078-C8CE-4B95-A8BE-ED9FF246E913}" type="slidenum">
              <a:rPr lang="en-US"/>
              <a:pPr>
                <a:defRPr/>
              </a:pPr>
              <a:t>‹#›</a:t>
            </a:fld>
            <a:endParaRPr lang="en-US"/>
          </a:p>
        </p:txBody>
      </p:sp>
    </p:spTree>
    <p:extLst>
      <p:ext uri="{BB962C8B-B14F-4D97-AF65-F5344CB8AC3E}">
        <p14:creationId xmlns:p14="http://schemas.microsoft.com/office/powerpoint/2010/main" val="3005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8352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8352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Some slides are in courtesy of J. Kurose and K. Ross</a:t>
            </a:r>
          </a:p>
        </p:txBody>
      </p:sp>
      <p:sp>
        <p:nvSpPr>
          <p:cNvPr id="228352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BEA3B58A-0F41-4730-AB20-C7A17A728A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5181600" y="6400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pPr>
              <a:defRPr/>
            </a:pPr>
            <a:r>
              <a:rPr lang="en-US"/>
              <a:t>Some slides are in courtesy of J. Kurose and K. Ross</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ctr" rtl="0" eaLnBrk="0" fontAlgn="base" hangingPunct="0">
        <a:spcBef>
          <a:spcPts val="1200"/>
        </a:spcBef>
        <a:spcAft>
          <a:spcPts val="300"/>
        </a:spcAft>
        <a:defRPr sz="4000">
          <a:solidFill>
            <a:srgbClr val="FF0000"/>
          </a:solidFill>
          <a:latin typeface="+mj-lt"/>
          <a:ea typeface="+mj-ea"/>
          <a:cs typeface="B Titr" pitchFamily="2" charset="-78"/>
        </a:defRPr>
      </a:lvl1pPr>
      <a:lvl2pPr algn="ctr" rtl="0" eaLnBrk="0" fontAlgn="base" hangingPunct="0">
        <a:spcBef>
          <a:spcPts val="1200"/>
        </a:spcBef>
        <a:spcAft>
          <a:spcPts val="300"/>
        </a:spcAft>
        <a:defRPr sz="4000">
          <a:solidFill>
            <a:srgbClr val="FF0000"/>
          </a:solidFill>
          <a:latin typeface="Comic Sans MS" pitchFamily="66" charset="0"/>
          <a:cs typeface="B Titr" pitchFamily="2" charset="-78"/>
        </a:defRPr>
      </a:lvl2pPr>
      <a:lvl3pPr algn="ctr" rtl="0" eaLnBrk="0" fontAlgn="base" hangingPunct="0">
        <a:spcBef>
          <a:spcPts val="1200"/>
        </a:spcBef>
        <a:spcAft>
          <a:spcPts val="300"/>
        </a:spcAft>
        <a:defRPr sz="4000">
          <a:solidFill>
            <a:srgbClr val="FF0000"/>
          </a:solidFill>
          <a:latin typeface="Comic Sans MS" pitchFamily="66" charset="0"/>
          <a:cs typeface="B Titr" pitchFamily="2" charset="-78"/>
        </a:defRPr>
      </a:lvl3pPr>
      <a:lvl4pPr algn="ctr" rtl="0" eaLnBrk="0" fontAlgn="base" hangingPunct="0">
        <a:spcBef>
          <a:spcPts val="1200"/>
        </a:spcBef>
        <a:spcAft>
          <a:spcPts val="300"/>
        </a:spcAft>
        <a:defRPr sz="4000">
          <a:solidFill>
            <a:srgbClr val="FF0000"/>
          </a:solidFill>
          <a:latin typeface="Comic Sans MS" pitchFamily="66" charset="0"/>
          <a:cs typeface="B Titr" pitchFamily="2" charset="-78"/>
        </a:defRPr>
      </a:lvl4pPr>
      <a:lvl5pPr algn="ctr" rtl="0" eaLnBrk="0" fontAlgn="base" hangingPunct="0">
        <a:spcBef>
          <a:spcPts val="1200"/>
        </a:spcBef>
        <a:spcAft>
          <a:spcPts val="300"/>
        </a:spcAft>
        <a:defRPr sz="4000">
          <a:solidFill>
            <a:srgbClr val="FF0000"/>
          </a:solidFill>
          <a:latin typeface="Comic Sans MS" pitchFamily="66" charset="0"/>
          <a:cs typeface="B Titr" pitchFamily="2" charset="-78"/>
        </a:defRPr>
      </a:lvl5pPr>
      <a:lvl6pPr marL="457200" algn="ctr" rtl="0" eaLnBrk="1" fontAlgn="base" hangingPunct="1">
        <a:spcBef>
          <a:spcPts val="1200"/>
        </a:spcBef>
        <a:spcAft>
          <a:spcPts val="300"/>
        </a:spcAft>
        <a:defRPr sz="4000">
          <a:solidFill>
            <a:srgbClr val="FF0000"/>
          </a:solidFill>
          <a:latin typeface="Comic Sans MS" pitchFamily="66" charset="0"/>
        </a:defRPr>
      </a:lvl6pPr>
      <a:lvl7pPr marL="914400" algn="ctr" rtl="0" eaLnBrk="1" fontAlgn="base" hangingPunct="1">
        <a:spcBef>
          <a:spcPts val="1200"/>
        </a:spcBef>
        <a:spcAft>
          <a:spcPts val="300"/>
        </a:spcAft>
        <a:defRPr sz="4000">
          <a:solidFill>
            <a:srgbClr val="FF0000"/>
          </a:solidFill>
          <a:latin typeface="Comic Sans MS" pitchFamily="66" charset="0"/>
        </a:defRPr>
      </a:lvl7pPr>
      <a:lvl8pPr marL="1371600" algn="ctr" rtl="0" eaLnBrk="1" fontAlgn="base" hangingPunct="1">
        <a:spcBef>
          <a:spcPts val="1200"/>
        </a:spcBef>
        <a:spcAft>
          <a:spcPts val="300"/>
        </a:spcAft>
        <a:defRPr sz="4000">
          <a:solidFill>
            <a:srgbClr val="FF0000"/>
          </a:solidFill>
          <a:latin typeface="Comic Sans MS" pitchFamily="66" charset="0"/>
        </a:defRPr>
      </a:lvl8pPr>
      <a:lvl9pPr marL="1828800" algn="ctr" rtl="0" eaLnBrk="1" fontAlgn="base" hangingPunct="1">
        <a:spcBef>
          <a:spcPts val="1200"/>
        </a:spcBef>
        <a:spcAft>
          <a:spcPts val="300"/>
        </a:spcAft>
        <a:defRPr sz="4000">
          <a:solidFill>
            <a:srgbClr val="FF0000"/>
          </a:solidFill>
          <a:latin typeface="Comic Sans MS" pitchFamily="66" charset="0"/>
        </a:defRPr>
      </a:lvl9pPr>
    </p:titleStyle>
    <p:bodyStyle>
      <a:lvl1pPr marL="342900" indent="-342900" algn="l" rtl="0" eaLnBrk="0" fontAlgn="base" hangingPunct="0">
        <a:spcBef>
          <a:spcPts val="1200"/>
        </a:spcBef>
        <a:spcAft>
          <a:spcPts val="300"/>
        </a:spcAft>
        <a:buChar char="•"/>
        <a:defRPr sz="2800">
          <a:solidFill>
            <a:schemeClr val="tx1"/>
          </a:solidFill>
          <a:latin typeface="+mn-lt"/>
          <a:ea typeface="+mn-ea"/>
          <a:cs typeface="B Nazanin" pitchFamily="2" charset="-78"/>
        </a:defRPr>
      </a:lvl1pPr>
      <a:lvl2pPr marL="742950" indent="-285750" algn="l" rtl="0" eaLnBrk="0" fontAlgn="base" hangingPunct="0">
        <a:spcBef>
          <a:spcPts val="1200"/>
        </a:spcBef>
        <a:spcAft>
          <a:spcPts val="300"/>
        </a:spcAft>
        <a:buChar char="–"/>
        <a:defRPr sz="2400">
          <a:solidFill>
            <a:schemeClr val="tx1"/>
          </a:solidFill>
          <a:latin typeface="+mn-lt"/>
          <a:cs typeface="B Nazanin" pitchFamily="2" charset="-78"/>
        </a:defRPr>
      </a:lvl2pPr>
      <a:lvl3pPr marL="1143000" indent="-228600" algn="l" rtl="0" eaLnBrk="0" fontAlgn="base" hangingPunct="0">
        <a:spcBef>
          <a:spcPts val="1200"/>
        </a:spcBef>
        <a:spcAft>
          <a:spcPts val="300"/>
        </a:spcAft>
        <a:buChar char="•"/>
        <a:defRPr sz="2000">
          <a:solidFill>
            <a:schemeClr val="tx1"/>
          </a:solidFill>
          <a:latin typeface="+mn-lt"/>
          <a:cs typeface="B Nazanin" pitchFamily="2" charset="-78"/>
        </a:defRPr>
      </a:lvl3pPr>
      <a:lvl4pPr marL="1600200" indent="-228600" algn="l" rtl="0" eaLnBrk="0" fontAlgn="base" hangingPunct="0">
        <a:spcBef>
          <a:spcPts val="1200"/>
        </a:spcBef>
        <a:spcAft>
          <a:spcPts val="300"/>
        </a:spcAft>
        <a:buChar char="–"/>
        <a:defRPr>
          <a:solidFill>
            <a:schemeClr val="tx1"/>
          </a:solidFill>
          <a:latin typeface="+mn-lt"/>
          <a:cs typeface="B Nazanin" pitchFamily="2" charset="-78"/>
        </a:defRPr>
      </a:lvl4pPr>
      <a:lvl5pPr marL="2057400" indent="-228600" algn="l" rtl="0" eaLnBrk="0" fontAlgn="base" hangingPunct="0">
        <a:spcBef>
          <a:spcPts val="1200"/>
        </a:spcBef>
        <a:spcAft>
          <a:spcPts val="300"/>
        </a:spcAft>
        <a:buChar char="»"/>
        <a:defRPr sz="1600">
          <a:solidFill>
            <a:schemeClr val="tx1"/>
          </a:solidFill>
          <a:latin typeface="+mn-lt"/>
          <a:cs typeface="B Nazanin" pitchFamily="2" charset="-78"/>
        </a:defRPr>
      </a:lvl5pPr>
      <a:lvl6pPr marL="2514600" indent="-228600" algn="l" rtl="0" eaLnBrk="1" fontAlgn="base" hangingPunct="1">
        <a:spcBef>
          <a:spcPts val="1200"/>
        </a:spcBef>
        <a:spcAft>
          <a:spcPts val="300"/>
        </a:spcAft>
        <a:buChar char="»"/>
        <a:defRPr sz="1600">
          <a:solidFill>
            <a:schemeClr val="tx1"/>
          </a:solidFill>
          <a:latin typeface="+mn-lt"/>
        </a:defRPr>
      </a:lvl6pPr>
      <a:lvl7pPr marL="2971800" indent="-228600" algn="l" rtl="0" eaLnBrk="1" fontAlgn="base" hangingPunct="1">
        <a:spcBef>
          <a:spcPts val="1200"/>
        </a:spcBef>
        <a:spcAft>
          <a:spcPts val="300"/>
        </a:spcAft>
        <a:buChar char="»"/>
        <a:defRPr sz="1600">
          <a:solidFill>
            <a:schemeClr val="tx1"/>
          </a:solidFill>
          <a:latin typeface="+mn-lt"/>
        </a:defRPr>
      </a:lvl7pPr>
      <a:lvl8pPr marL="3429000" indent="-228600" algn="l" rtl="0" eaLnBrk="1" fontAlgn="base" hangingPunct="1">
        <a:spcBef>
          <a:spcPts val="1200"/>
        </a:spcBef>
        <a:spcAft>
          <a:spcPts val="300"/>
        </a:spcAft>
        <a:buChar char="»"/>
        <a:defRPr sz="1600">
          <a:solidFill>
            <a:schemeClr val="tx1"/>
          </a:solidFill>
          <a:latin typeface="+mn-lt"/>
        </a:defRPr>
      </a:lvl8pPr>
      <a:lvl9pPr marL="3886200" indent="-228600" algn="l" rtl="0" eaLnBrk="1" fontAlgn="base" hangingPunct="1">
        <a:spcBef>
          <a:spcPts val="1200"/>
        </a:spcBef>
        <a:spcAft>
          <a:spcPts val="3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8352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8352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Some slides are in courtesy of J. Kurose and K. Ross</a:t>
            </a:r>
          </a:p>
        </p:txBody>
      </p:sp>
      <p:sp>
        <p:nvSpPr>
          <p:cNvPr id="228352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50205B2E-6D4D-4A6D-BCE6-78393141AF9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fa-IR" altLang="zh-CN" smtClean="0">
                <a:ea typeface="SimSun" pitchFamily="2" charset="-122"/>
              </a:rPr>
              <a:t>درهم سازی</a:t>
            </a:r>
            <a:endParaRPr lang="en-US" altLang="zh-CN" smtClean="0">
              <a:ea typeface="SimSun" pitchFamily="2" charset="-122"/>
            </a:endParaRPr>
          </a:p>
        </p:txBody>
      </p:sp>
      <p:sp>
        <p:nvSpPr>
          <p:cNvPr id="4099" name="Rectangle 3"/>
          <p:cNvSpPr>
            <a:spLocks noGrp="1" noChangeArrowheads="1"/>
          </p:cNvSpPr>
          <p:nvPr>
            <p:ph type="subTitle" idx="1"/>
          </p:nvPr>
        </p:nvSpPr>
        <p:spPr/>
        <p:txBody>
          <a:bodyPr/>
          <a:lstStyle/>
          <a:p>
            <a:pPr eaLnBrk="1" hangingPunct="1"/>
            <a:endParaRPr lang="en-US" altLang="zh-CN" dirty="0" smtClean="0">
              <a:ea typeface="SimSun" pitchFamily="2" charset="-122"/>
            </a:endParaRPr>
          </a:p>
          <a:p>
            <a:pPr eaLnBrk="1" hangingPunct="1"/>
            <a:r>
              <a:rPr lang="fa-IR" altLang="zh-CN" sz="3600" dirty="0" smtClean="0">
                <a:ea typeface="SimSun" pitchFamily="2" charset="-122"/>
              </a:rPr>
              <a:t>دانشگاه ایلام</a:t>
            </a:r>
            <a:endParaRPr lang="en-US" altLang="zh-CN" sz="3600" dirty="0" smtClean="0">
              <a:ea typeface="SimSun"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latin typeface="Calibri" pitchFamily="34" charset="0"/>
                <a:ea typeface="ＭＳ Ｐゴシック" pitchFamily="34" charset="-128"/>
              </a:rPr>
              <a:t>MAC</a:t>
            </a:r>
          </a:p>
        </p:txBody>
      </p:sp>
      <p:sp>
        <p:nvSpPr>
          <p:cNvPr id="30723" name="Content Placeholder 2"/>
          <p:cNvSpPr>
            <a:spLocks noGrp="1"/>
          </p:cNvSpPr>
          <p:nvPr>
            <p:ph sz="quarter" idx="1"/>
          </p:nvPr>
        </p:nvSpPr>
        <p:spPr>
          <a:xfrm>
            <a:off x="457200" y="4876800"/>
            <a:ext cx="8229600" cy="1447800"/>
          </a:xfrm>
        </p:spPr>
        <p:txBody>
          <a:bodyPr/>
          <a:lstStyle/>
          <a:p>
            <a:pPr algn="r" rtl="1" eaLnBrk="1" hangingPunct="1"/>
            <a:r>
              <a:rPr lang="fa-IR" sz="2400" dirty="0" smtClean="0">
                <a:latin typeface="Calibri" pitchFamily="34" charset="0"/>
                <a:ea typeface="ＭＳ Ｐゴシック" pitchFamily="34" charset="-128"/>
              </a:rPr>
              <a:t>هم از احراز هویت و هم از یکپارچگی پشتیبانی می کند. </a:t>
            </a:r>
            <a:endParaRPr lang="en-US" sz="2400" dirty="0" smtClean="0">
              <a:latin typeface="Calibri" pitchFamily="34" charset="0"/>
              <a:ea typeface="ＭＳ Ｐゴシック" pitchFamily="34" charset="-128"/>
            </a:endParaRPr>
          </a:p>
        </p:txBody>
      </p:sp>
      <p:pic>
        <p:nvPicPr>
          <p:cNvPr id="307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2578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255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152400"/>
            <a:ext cx="7772400" cy="990600"/>
          </a:xfrm>
          <a:noFill/>
        </p:spPr>
        <p:txBody>
          <a:bodyPr lIns="92075" tIns="46038" rIns="92075" bIns="46038"/>
          <a:lstStyle/>
          <a:p>
            <a:pPr eaLnBrk="1" hangingPunct="1"/>
            <a:r>
              <a:rPr lang="fa-IR" smtClean="0"/>
              <a:t>مساله روز تولد</a:t>
            </a:r>
            <a:endParaRPr lang="en-US" smtClean="0"/>
          </a:p>
        </p:txBody>
      </p:sp>
      <p:sp>
        <p:nvSpPr>
          <p:cNvPr id="2314243" name="Rectangle 3"/>
          <p:cNvSpPr>
            <a:spLocks noGrp="1" noChangeArrowheads="1"/>
          </p:cNvSpPr>
          <p:nvPr>
            <p:ph idx="1"/>
          </p:nvPr>
        </p:nvSpPr>
        <p:spPr>
          <a:xfrm>
            <a:off x="0" y="1219200"/>
            <a:ext cx="9144000" cy="5410200"/>
          </a:xfrm>
        </p:spPr>
        <p:txBody>
          <a:bodyPr lIns="92075" tIns="46038" rIns="92075" bIns="46038"/>
          <a:lstStyle/>
          <a:p>
            <a:pPr algn="r" rtl="1" eaLnBrk="1" hangingPunct="1">
              <a:lnSpc>
                <a:spcPct val="90000"/>
              </a:lnSpc>
            </a:pPr>
            <a:r>
              <a:rPr lang="fa-IR" sz="2400" dirty="0" smtClean="0"/>
              <a:t>یک کلاس شامل چند دانشجو باشد به نحوی که احتمال داشتن دو دانشجو با روز تولد یکسان از </a:t>
            </a:r>
            <a:r>
              <a:rPr lang="en-US" sz="2000" dirty="0" smtClean="0"/>
              <a:t>50%</a:t>
            </a:r>
            <a:r>
              <a:rPr lang="fa-IR" sz="2000" dirty="0" smtClean="0"/>
              <a:t> </a:t>
            </a:r>
            <a:r>
              <a:rPr lang="fa-IR" sz="2400" dirty="0" smtClean="0"/>
              <a:t>بیشتر باشد؟</a:t>
            </a:r>
          </a:p>
          <a:p>
            <a:pPr algn="r" rtl="1" eaLnBrk="1" hangingPunct="1">
              <a:lnSpc>
                <a:spcPct val="90000"/>
              </a:lnSpc>
            </a:pPr>
            <a:r>
              <a:rPr lang="fa-IR" sz="2400" dirty="0" smtClean="0"/>
              <a:t>یعنی </a:t>
            </a:r>
            <a:r>
              <a:rPr lang="en-US" sz="2000" dirty="0" smtClean="0"/>
              <a:t>n</a:t>
            </a:r>
            <a:r>
              <a:rPr lang="fa-IR" sz="2000" dirty="0" smtClean="0"/>
              <a:t> </a:t>
            </a:r>
            <a:r>
              <a:rPr lang="fa-IR" sz="2400" dirty="0" smtClean="0"/>
              <a:t>روز تولد را به صورت تصادفی از </a:t>
            </a:r>
            <a:r>
              <a:rPr lang="en-US" sz="2000" dirty="0" smtClean="0"/>
              <a:t>k</a:t>
            </a:r>
            <a:r>
              <a:rPr lang="fa-IR" sz="2000" dirty="0" smtClean="0"/>
              <a:t> </a:t>
            </a:r>
            <a:r>
              <a:rPr lang="fa-IR" sz="2400" dirty="0" smtClean="0"/>
              <a:t>(365) روز </a:t>
            </a:r>
            <a:r>
              <a:rPr lang="fa-IR" sz="2400" smtClean="0"/>
              <a:t>ممکن انتخاب </a:t>
            </a:r>
            <a:r>
              <a:rPr lang="fa-IR" sz="2400" dirty="0" smtClean="0"/>
              <a:t>کنیم. </a:t>
            </a:r>
          </a:p>
          <a:p>
            <a:pPr algn="r" rtl="1" eaLnBrk="1" hangingPunct="1">
              <a:lnSpc>
                <a:spcPct val="90000"/>
              </a:lnSpc>
            </a:pPr>
            <a:r>
              <a:rPr lang="fa-IR" sz="2400" dirty="0" smtClean="0"/>
              <a:t>تعداد تمام حالتها برابر است با: </a:t>
            </a:r>
            <a:r>
              <a:rPr lang="en-US" sz="2400" dirty="0" err="1" smtClean="0"/>
              <a:t>k</a:t>
            </a:r>
            <a:r>
              <a:rPr lang="en-US" sz="2400" baseline="30000" dirty="0" err="1" smtClean="0"/>
              <a:t>n</a:t>
            </a:r>
            <a:endParaRPr lang="fa-IR" sz="2400" baseline="30000" dirty="0" smtClean="0"/>
          </a:p>
          <a:p>
            <a:pPr algn="r" rtl="1" eaLnBrk="1" hangingPunct="1">
              <a:lnSpc>
                <a:spcPct val="90000"/>
              </a:lnSpc>
            </a:pPr>
            <a:r>
              <a:rPr lang="fa-IR" sz="2400" dirty="0" smtClean="0"/>
              <a:t>تعداد حالتهایی که روز تولد تکراری نباشد: </a:t>
            </a:r>
            <a:r>
              <a:rPr lang="en-US" sz="2400" i="1" dirty="0" smtClean="0"/>
              <a:t>(k)</a:t>
            </a:r>
            <a:r>
              <a:rPr lang="en-US" sz="2400" i="1" baseline="-25000" dirty="0" smtClean="0"/>
              <a:t>n</a:t>
            </a:r>
            <a:r>
              <a:rPr lang="en-US" sz="2400" i="1" dirty="0" smtClean="0"/>
              <a:t>=k(k-1)…(k-n+1)</a:t>
            </a:r>
            <a:endParaRPr lang="en-US" sz="2400" dirty="0" smtClean="0"/>
          </a:p>
          <a:p>
            <a:pPr algn="r" rtl="1" eaLnBrk="1" hangingPunct="1">
              <a:lnSpc>
                <a:spcPct val="90000"/>
              </a:lnSpc>
            </a:pPr>
            <a:r>
              <a:rPr lang="fa-IR" sz="2400" dirty="0" smtClean="0"/>
              <a:t>احتمال عدم تکرار روز تولد: </a:t>
            </a:r>
          </a:p>
          <a:p>
            <a:pPr lvl="1" eaLnBrk="1" hangingPunct="1">
              <a:lnSpc>
                <a:spcPct val="90000"/>
              </a:lnSpc>
            </a:pPr>
            <a:r>
              <a:rPr lang="en-US" sz="2000" i="1" dirty="0" smtClean="0"/>
              <a:t>p = (k)</a:t>
            </a:r>
            <a:r>
              <a:rPr lang="en-US" sz="2000" i="1" baseline="-25000" dirty="0" smtClean="0"/>
              <a:t>n</a:t>
            </a:r>
            <a:r>
              <a:rPr lang="en-US" sz="2000" i="1" dirty="0" smtClean="0"/>
              <a:t>/</a:t>
            </a:r>
            <a:r>
              <a:rPr lang="en-US" sz="2000" i="1" dirty="0" err="1" smtClean="0"/>
              <a:t>k</a:t>
            </a:r>
            <a:r>
              <a:rPr lang="en-US" sz="2000" i="1" baseline="30000" dirty="0" err="1" smtClean="0"/>
              <a:t>n</a:t>
            </a:r>
            <a:r>
              <a:rPr lang="en-US" sz="2000" i="1" dirty="0" smtClean="0"/>
              <a:t> </a:t>
            </a:r>
            <a:r>
              <a:rPr lang="en-US" sz="2000" i="1" dirty="0" smtClean="0">
                <a:sym typeface="Symbol" pitchFamily="18" charset="2"/>
              </a:rPr>
              <a:t> 1 - n(n-1)/2k</a:t>
            </a:r>
            <a:endParaRPr lang="en-US" sz="2000" dirty="0" smtClean="0"/>
          </a:p>
          <a:p>
            <a:pPr algn="r" rtl="1" eaLnBrk="1" hangingPunct="1">
              <a:lnSpc>
                <a:spcPct val="90000"/>
              </a:lnSpc>
              <a:spcBef>
                <a:spcPct val="0"/>
              </a:spcBef>
              <a:spcAft>
                <a:spcPct val="0"/>
              </a:spcAft>
            </a:pPr>
            <a:r>
              <a:rPr lang="fa-IR" sz="2400" dirty="0" smtClean="0"/>
              <a:t>برای </a:t>
            </a:r>
            <a:r>
              <a:rPr lang="en-US" sz="2000" dirty="0" smtClean="0"/>
              <a:t>k=366</a:t>
            </a:r>
            <a:r>
              <a:rPr lang="fa-IR" sz="2400" dirty="0" smtClean="0"/>
              <a:t>،</a:t>
            </a:r>
            <a:r>
              <a:rPr lang="en-US" sz="2400" dirty="0" smtClean="0"/>
              <a:t> </a:t>
            </a:r>
            <a:r>
              <a:rPr lang="fa-IR" sz="2400" dirty="0" smtClean="0"/>
              <a:t>کوچکترین </a:t>
            </a:r>
            <a:r>
              <a:rPr lang="en-US" sz="2000" dirty="0" smtClean="0"/>
              <a:t>n = 23</a:t>
            </a:r>
            <a:r>
              <a:rPr lang="fa-IR" sz="2000" dirty="0" smtClean="0"/>
              <a:t> </a:t>
            </a:r>
            <a:r>
              <a:rPr lang="fa-IR" sz="2400" dirty="0" smtClean="0"/>
              <a:t>است. </a:t>
            </a:r>
          </a:p>
          <a:p>
            <a:pPr algn="r" rtl="1" eaLnBrk="1" hangingPunct="1">
              <a:lnSpc>
                <a:spcPct val="90000"/>
              </a:lnSpc>
              <a:spcBef>
                <a:spcPct val="0"/>
              </a:spcBef>
              <a:spcAft>
                <a:spcPct val="0"/>
              </a:spcAft>
            </a:pPr>
            <a:r>
              <a:rPr lang="en-US" sz="2000" i="1" dirty="0" smtClean="0"/>
              <a:t>n(n-1)/2 </a:t>
            </a:r>
            <a:r>
              <a:rPr lang="fa-IR" sz="2000" dirty="0" smtClean="0"/>
              <a:t> </a:t>
            </a:r>
            <a:r>
              <a:rPr lang="fa-IR" sz="2400" dirty="0" smtClean="0"/>
              <a:t>زوج داریم که احتمال برابر بودن هر کدام با </a:t>
            </a:r>
            <a:r>
              <a:rPr lang="en-US" sz="2000" dirty="0" smtClean="0"/>
              <a:t>1/k</a:t>
            </a:r>
            <a:r>
              <a:rPr lang="fa-IR" sz="2400" dirty="0" smtClean="0"/>
              <a:t> برابر است. </a:t>
            </a:r>
            <a:endParaRPr lang="en-US" sz="2400" dirty="0" smtClean="0"/>
          </a:p>
          <a:p>
            <a:pPr eaLnBrk="1" hangingPunct="1">
              <a:lnSpc>
                <a:spcPct val="90000"/>
              </a:lnSpc>
            </a:pPr>
            <a:r>
              <a:rPr lang="en-US" sz="2400" i="1" dirty="0" smtClean="0"/>
              <a:t>n(n-1)/2k &gt; 50% </a:t>
            </a:r>
            <a:r>
              <a:rPr lang="en-US" sz="2400" i="1" dirty="0" smtClean="0">
                <a:sym typeface="Wingdings" pitchFamily="2" charset="2"/>
              </a:rPr>
              <a:t> n&gt;k</a:t>
            </a:r>
            <a:r>
              <a:rPr lang="en-US" sz="2400" i="1" baseline="30000" dirty="0" smtClean="0">
                <a:sym typeface="Wingdings" pitchFamily="2" charset="2"/>
              </a:rPr>
              <a:t>1/2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4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1424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1424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1424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14243">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14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0" y="152400"/>
            <a:ext cx="7772400" cy="990600"/>
          </a:xfrm>
          <a:noFill/>
        </p:spPr>
        <p:txBody>
          <a:bodyPr lIns="92075" tIns="46038" rIns="92075" bIns="46038"/>
          <a:lstStyle/>
          <a:p>
            <a:pPr eaLnBrk="1" hangingPunct="1"/>
            <a:r>
              <a:rPr lang="fa-IR" smtClean="0"/>
              <a:t>چند بیت برای درهم سازی لازم است؟</a:t>
            </a:r>
            <a:endParaRPr lang="en-US" smtClean="0"/>
          </a:p>
        </p:txBody>
      </p:sp>
      <p:sp>
        <p:nvSpPr>
          <p:cNvPr id="2316291" name="Rectangle 3"/>
          <p:cNvSpPr>
            <a:spLocks noGrp="1" noChangeArrowheads="1"/>
          </p:cNvSpPr>
          <p:nvPr>
            <p:ph idx="1"/>
          </p:nvPr>
        </p:nvSpPr>
        <p:spPr>
          <a:xfrm>
            <a:off x="685800" y="1219200"/>
            <a:ext cx="7924800" cy="5029200"/>
          </a:xfrm>
        </p:spPr>
        <p:txBody>
          <a:bodyPr lIns="92075" tIns="46038" rIns="92075" bIns="46038"/>
          <a:lstStyle/>
          <a:p>
            <a:pPr algn="r" rtl="1" eaLnBrk="1" hangingPunct="1"/>
            <a:r>
              <a:rPr lang="fa-IR" i="1" smtClean="0"/>
              <a:t>اگر </a:t>
            </a:r>
            <a:r>
              <a:rPr lang="en-US" i="1" smtClean="0"/>
              <a:t>m</a:t>
            </a:r>
            <a:r>
              <a:rPr lang="fa-IR" i="1" smtClean="0"/>
              <a:t> </a:t>
            </a:r>
            <a:r>
              <a:rPr lang="fa-IR" smtClean="0"/>
              <a:t>بیت داشته باشیم، </a:t>
            </a:r>
            <a:r>
              <a:rPr lang="en-US" i="1" smtClean="0"/>
              <a:t>2</a:t>
            </a:r>
            <a:r>
              <a:rPr lang="en-US" i="1" baseline="30000" smtClean="0"/>
              <a:t>m/2</a:t>
            </a:r>
            <a:r>
              <a:rPr lang="fa-IR" smtClean="0"/>
              <a:t>حالت را باید جستجو کنیم تا دو حالت با درهم سازی یکسان پیدا کنیم. </a:t>
            </a:r>
          </a:p>
          <a:p>
            <a:pPr algn="r" rtl="1" eaLnBrk="1" hangingPunct="1"/>
            <a:r>
              <a:rPr lang="fa-IR" smtClean="0"/>
              <a:t>اگر از 64 بیت استفاده کنیم، باید </a:t>
            </a:r>
            <a:r>
              <a:rPr lang="en-US" smtClean="0"/>
              <a:t>2</a:t>
            </a:r>
            <a:r>
              <a:rPr lang="en-US" baseline="30000" smtClean="0"/>
              <a:t>32</a:t>
            </a:r>
            <a:r>
              <a:rPr lang="fa-IR" smtClean="0"/>
              <a:t> پیغام را جستجو کنیم که قابل انجام است. </a:t>
            </a:r>
          </a:p>
          <a:p>
            <a:pPr algn="r" rtl="1" eaLnBrk="1" hangingPunct="1"/>
            <a:r>
              <a:rPr lang="fa-IR" smtClean="0"/>
              <a:t>حداقل به 128 بیت نیاز داریم. </a:t>
            </a: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6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6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6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6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304800"/>
            <a:ext cx="7772400" cy="914400"/>
          </a:xfrm>
          <a:noFill/>
        </p:spPr>
        <p:txBody>
          <a:bodyPr lIns="92075" tIns="46038" rIns="92075" bIns="46038"/>
          <a:lstStyle/>
          <a:p>
            <a:pPr eaLnBrk="1" hangingPunct="1"/>
            <a:r>
              <a:rPr lang="fa-IR" dirty="0" smtClean="0"/>
              <a:t>استفاده از درهم سازی برای رمزنگاری</a:t>
            </a:r>
            <a:endParaRPr lang="en-US" dirty="0" smtClean="0"/>
          </a:p>
        </p:txBody>
      </p:sp>
      <p:sp>
        <p:nvSpPr>
          <p:cNvPr id="2322435" name="Rectangle 3"/>
          <p:cNvSpPr>
            <a:spLocks noGrp="1" noChangeArrowheads="1"/>
          </p:cNvSpPr>
          <p:nvPr>
            <p:ph idx="1"/>
          </p:nvPr>
        </p:nvSpPr>
        <p:spPr>
          <a:xfrm>
            <a:off x="609600" y="1676400"/>
            <a:ext cx="8153400" cy="4343400"/>
          </a:xfrm>
        </p:spPr>
        <p:txBody>
          <a:bodyPr lIns="92075" tIns="46038" rIns="92075" bIns="46038"/>
          <a:lstStyle/>
          <a:p>
            <a:pPr algn="r" rtl="1" eaLnBrk="1" hangingPunct="1"/>
            <a:r>
              <a:rPr lang="fa-IR" dirty="0" smtClean="0"/>
              <a:t>می توان با </a:t>
            </a:r>
            <a:r>
              <a:rPr lang="en-US" sz="2400" i="1" dirty="0" smtClean="0"/>
              <a:t>K</a:t>
            </a:r>
            <a:r>
              <a:rPr lang="en-US" sz="2400" i="1" baseline="-25000" dirty="0" smtClean="0"/>
              <a:t>AB</a:t>
            </a:r>
            <a:r>
              <a:rPr lang="fa-IR" i="1" baseline="-25000" dirty="0" smtClean="0"/>
              <a:t> </a:t>
            </a:r>
            <a:r>
              <a:rPr lang="fa-IR" dirty="0" smtClean="0"/>
              <a:t>یک </a:t>
            </a:r>
            <a:r>
              <a:rPr lang="en-US" sz="2400" dirty="0" smtClean="0"/>
              <a:t>OTP</a:t>
            </a:r>
            <a:r>
              <a:rPr lang="fa-IR" dirty="0" smtClean="0"/>
              <a:t> ساخت. از </a:t>
            </a:r>
            <a:r>
              <a:rPr lang="en-US" sz="2400" dirty="0" smtClean="0"/>
              <a:t>MD</a:t>
            </a:r>
            <a:r>
              <a:rPr lang="fa-IR" dirty="0" smtClean="0"/>
              <a:t> و کلید استفاده کنید. </a:t>
            </a:r>
            <a:endParaRPr lang="en-US" dirty="0" smtClean="0"/>
          </a:p>
          <a:p>
            <a:pPr lvl="2" eaLnBrk="1" hangingPunct="1"/>
            <a:r>
              <a:rPr lang="en-US" i="1" dirty="0" smtClean="0"/>
              <a:t>b</a:t>
            </a:r>
            <a:r>
              <a:rPr lang="en-US" i="1" baseline="-25000" dirty="0" smtClean="0"/>
              <a:t>1</a:t>
            </a:r>
            <a:r>
              <a:rPr lang="en-US" dirty="0" smtClean="0"/>
              <a:t>=MD(</a:t>
            </a:r>
            <a:r>
              <a:rPr lang="en-US" i="1" dirty="0" smtClean="0"/>
              <a:t>K</a:t>
            </a:r>
            <a:r>
              <a:rPr lang="en-US" i="1" baseline="-25000" dirty="0" smtClean="0"/>
              <a:t>AB</a:t>
            </a:r>
            <a:r>
              <a:rPr lang="en-US" dirty="0" smtClean="0"/>
              <a:t>), </a:t>
            </a:r>
            <a:r>
              <a:rPr lang="en-US" i="1" dirty="0" smtClean="0"/>
              <a:t>b</a:t>
            </a:r>
            <a:r>
              <a:rPr lang="en-US" i="1" baseline="-25000" dirty="0" smtClean="0"/>
              <a:t>i</a:t>
            </a:r>
            <a:r>
              <a:rPr lang="en-US" dirty="0" smtClean="0"/>
              <a:t>=MD(</a:t>
            </a:r>
            <a:r>
              <a:rPr lang="en-US" i="1" dirty="0" smtClean="0"/>
              <a:t>K</a:t>
            </a:r>
            <a:r>
              <a:rPr lang="en-US" i="1" baseline="-25000" dirty="0" smtClean="0"/>
              <a:t>AB</a:t>
            </a:r>
            <a:r>
              <a:rPr lang="en-US" dirty="0" smtClean="0"/>
              <a:t>|</a:t>
            </a:r>
            <a:r>
              <a:rPr lang="en-US" i="1" dirty="0" smtClean="0"/>
              <a:t>b</a:t>
            </a:r>
            <a:r>
              <a:rPr lang="en-US" i="1" baseline="-25000" dirty="0" smtClean="0"/>
              <a:t>i-1</a:t>
            </a:r>
            <a:r>
              <a:rPr lang="en-US" dirty="0" smtClean="0"/>
              <a:t>), …</a:t>
            </a:r>
            <a:r>
              <a:rPr lang="en-US" i="1" dirty="0" smtClean="0"/>
              <a:t> </a:t>
            </a:r>
            <a:endParaRPr lang="en-US" dirty="0" smtClean="0"/>
          </a:p>
          <a:p>
            <a:pPr lvl="1" algn="r" rtl="1" eaLnBrk="1" hangingPunct="1"/>
            <a:r>
              <a:rPr lang="fa-IR" sz="2800" dirty="0" smtClean="0">
                <a:sym typeface="Symbol" pitchFamily="18" charset="2"/>
              </a:rPr>
              <a:t>نتیجه را با بلوکهای پیغام </a:t>
            </a:r>
            <a:r>
              <a:rPr lang="en-US" sz="2800" dirty="0" smtClean="0">
                <a:sym typeface="Symbol" pitchFamily="18" charset="2"/>
              </a:rPr>
              <a:t></a:t>
            </a:r>
            <a:r>
              <a:rPr lang="fa-IR" sz="2800" dirty="0" smtClean="0">
                <a:sym typeface="Symbol" pitchFamily="18" charset="2"/>
              </a:rPr>
              <a:t> کنید. </a:t>
            </a:r>
          </a:p>
          <a:p>
            <a:pPr lvl="1" algn="r" rtl="1" eaLnBrk="1" hangingPunct="1"/>
            <a:r>
              <a:rPr lang="fa-IR" sz="2800" dirty="0" smtClean="0">
                <a:sym typeface="Symbol" pitchFamily="18" charset="2"/>
              </a:rPr>
              <a:t>از یک عدد تصادفی 64 بیتی به اسم </a:t>
            </a:r>
            <a:r>
              <a:rPr lang="en-US" dirty="0" smtClean="0">
                <a:sym typeface="Symbol" pitchFamily="18" charset="2"/>
              </a:rPr>
              <a:t>IV</a:t>
            </a:r>
            <a:r>
              <a:rPr lang="fa-IR" sz="2800" dirty="0" smtClean="0">
                <a:sym typeface="Symbol" pitchFamily="18" charset="2"/>
              </a:rPr>
              <a:t> استفاده کنید: </a:t>
            </a:r>
          </a:p>
          <a:p>
            <a:pPr lvl="2" eaLnBrk="1" hangingPunct="1"/>
            <a:r>
              <a:rPr lang="en-US" dirty="0" smtClean="0"/>
              <a:t>(aka IV) </a:t>
            </a:r>
            <a:r>
              <a:rPr lang="en-US" i="1" dirty="0" smtClean="0"/>
              <a:t>b</a:t>
            </a:r>
            <a:r>
              <a:rPr lang="en-US" i="1" baseline="-25000" dirty="0" smtClean="0"/>
              <a:t>1</a:t>
            </a:r>
            <a:r>
              <a:rPr lang="en-US" dirty="0" smtClean="0"/>
              <a:t>=MD(</a:t>
            </a:r>
            <a:r>
              <a:rPr lang="en-US" i="1" dirty="0" smtClean="0"/>
              <a:t>K</a:t>
            </a:r>
            <a:r>
              <a:rPr lang="en-US" i="1" baseline="-25000" dirty="0" smtClean="0"/>
              <a:t>AB</a:t>
            </a:r>
            <a:r>
              <a:rPr lang="en-US" dirty="0" smtClean="0"/>
              <a:t>|IV), </a:t>
            </a:r>
            <a:r>
              <a:rPr lang="en-US" i="1" dirty="0" smtClean="0"/>
              <a:t>b</a:t>
            </a:r>
            <a:r>
              <a:rPr lang="en-US" i="1" baseline="-25000" dirty="0" smtClean="0"/>
              <a:t>i</a:t>
            </a:r>
            <a:r>
              <a:rPr lang="en-US" dirty="0" smtClean="0"/>
              <a:t>=MD(</a:t>
            </a:r>
            <a:r>
              <a:rPr lang="en-US" i="1" dirty="0" smtClean="0"/>
              <a:t>K</a:t>
            </a:r>
            <a:r>
              <a:rPr lang="en-US" i="1" baseline="-25000" dirty="0" smtClean="0"/>
              <a:t>AB</a:t>
            </a:r>
            <a:r>
              <a:rPr lang="en-US" dirty="0" smtClean="0"/>
              <a:t>|</a:t>
            </a:r>
            <a:r>
              <a:rPr lang="en-US" i="1" dirty="0" smtClean="0"/>
              <a:t>b</a:t>
            </a:r>
            <a:r>
              <a:rPr lang="en-US" i="1" baseline="-25000" dirty="0" smtClean="0"/>
              <a:t>i-1</a:t>
            </a:r>
            <a:r>
              <a:rPr lang="en-US"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2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24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2243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22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22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243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914400"/>
          </a:xfrm>
        </p:spPr>
        <p:txBody>
          <a:bodyPr/>
          <a:lstStyle/>
          <a:p>
            <a:pPr eaLnBrk="1" hangingPunct="1"/>
            <a:r>
              <a:rPr lang="fa-IR" sz="3600" smtClean="0"/>
              <a:t>ساختار یک روش رمز نگاری مبتنی بر درهم سازی</a:t>
            </a:r>
            <a:endParaRPr lang="en-US" sz="3600" smtClean="0"/>
          </a:p>
        </p:txBody>
      </p:sp>
      <p:sp>
        <p:nvSpPr>
          <p:cNvPr id="13315" name="Rectangle 3"/>
          <p:cNvSpPr>
            <a:spLocks noGrp="1" noChangeArrowheads="1"/>
          </p:cNvSpPr>
          <p:nvPr>
            <p:ph idx="1"/>
          </p:nvPr>
        </p:nvSpPr>
        <p:spPr>
          <a:xfrm>
            <a:off x="0" y="5562600"/>
            <a:ext cx="9144000" cy="1219200"/>
          </a:xfrm>
        </p:spPr>
        <p:txBody>
          <a:bodyPr/>
          <a:lstStyle/>
          <a:p>
            <a:pPr algn="r" rtl="1" eaLnBrk="1" hangingPunct="1"/>
            <a:r>
              <a:rPr lang="fa-IR" sz="2400" smtClean="0"/>
              <a:t>یک تابع فشرده سازی تکراری</a:t>
            </a:r>
          </a:p>
          <a:p>
            <a:pPr algn="r" rtl="1" eaLnBrk="1" hangingPunct="1"/>
            <a:r>
              <a:rPr lang="fa-IR" sz="2400" smtClean="0"/>
              <a:t>هر کدام از </a:t>
            </a:r>
            <a:r>
              <a:rPr lang="en-US" sz="2000" smtClean="0"/>
              <a:t>f</a:t>
            </a:r>
            <a:r>
              <a:rPr lang="fa-IR" sz="2000" smtClean="0"/>
              <a:t> </a:t>
            </a:r>
            <a:r>
              <a:rPr lang="fa-IR" sz="2400" smtClean="0"/>
              <a:t>ها در برابر برخورد مقاوم هستند. لدا نتیجه ی نهایی هم همین خاصیت را دارد.</a:t>
            </a:r>
            <a:endParaRPr lang="en-US" sz="2400" smtClean="0"/>
          </a:p>
        </p:txBody>
      </p:sp>
      <p:pic>
        <p:nvPicPr>
          <p:cNvPr id="13316" name="Picture 5" descr="general_has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3900"/>
            <a:ext cx="91440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fa-IR" dirty="0" smtClean="0">
                <a:latin typeface="Calibri" pitchFamily="34" charset="0"/>
                <a:ea typeface="ＭＳ Ｐゴシック" pitchFamily="34" charset="-128"/>
              </a:rPr>
              <a:t>انواع توابع درهم سازی</a:t>
            </a:r>
            <a:endParaRPr lang="en-US" dirty="0" smtClean="0">
              <a:latin typeface="Calibri" pitchFamily="34" charset="0"/>
              <a:ea typeface="ＭＳ Ｐゴシック" pitchFamily="34" charset="-128"/>
            </a:endParaRPr>
          </a:p>
        </p:txBody>
      </p:sp>
      <p:sp>
        <p:nvSpPr>
          <p:cNvPr id="53251" name="Content Placeholder 2"/>
          <p:cNvSpPr>
            <a:spLocks noGrp="1"/>
          </p:cNvSpPr>
          <p:nvPr>
            <p:ph sz="quarter" idx="1"/>
          </p:nvPr>
        </p:nvSpPr>
        <p:spPr>
          <a:xfrm>
            <a:off x="457200" y="1219200"/>
            <a:ext cx="8229600" cy="4937125"/>
          </a:xfrm>
        </p:spPr>
        <p:txBody>
          <a:bodyPr/>
          <a:lstStyle/>
          <a:p>
            <a:pPr algn="r" rtl="1" eaLnBrk="1" hangingPunct="1"/>
            <a:r>
              <a:rPr lang="en-US" sz="2000" b="1" dirty="0" smtClean="0">
                <a:latin typeface="Calibri" pitchFamily="34" charset="0"/>
                <a:ea typeface="ＭＳ Ｐゴシック" pitchFamily="34" charset="-128"/>
              </a:rPr>
              <a:t>MD</a:t>
            </a:r>
            <a:r>
              <a:rPr lang="fa-IR" sz="2400" b="1" dirty="0" smtClean="0">
                <a:latin typeface="Calibri" pitchFamily="34" charset="0"/>
                <a:ea typeface="ＭＳ Ｐゴシック" pitchFamily="34" charset="-128"/>
              </a:rPr>
              <a:t> (خلاصه ی پیغام)</a:t>
            </a:r>
            <a:endParaRPr lang="en-US" sz="1800" b="1" dirty="0" smtClean="0">
              <a:latin typeface="Calibri" pitchFamily="34" charset="0"/>
              <a:ea typeface="ＭＳ Ｐゴシック" pitchFamily="34" charset="-128"/>
            </a:endParaRPr>
          </a:p>
          <a:p>
            <a:pPr lvl="1" algn="r" rtl="1" eaLnBrk="1" hangingPunct="1"/>
            <a:r>
              <a:rPr lang="fa-IR" sz="2000" dirty="0" smtClean="0">
                <a:latin typeface="Calibri" pitchFamily="34" charset="0"/>
                <a:ea typeface="ＭＳ Ｐゴシック" pitchFamily="34" charset="-128"/>
              </a:rPr>
              <a:t>توسط ران ریوست طراحی شد. </a:t>
            </a:r>
          </a:p>
          <a:p>
            <a:pPr lvl="1" algn="r" rtl="1" eaLnBrk="1" hangingPunct="1"/>
            <a:r>
              <a:rPr lang="fa-IR" sz="2000" dirty="0" smtClean="0">
                <a:latin typeface="Calibri" pitchFamily="34" charset="0"/>
                <a:ea typeface="ＭＳ Ｐゴシック" pitchFamily="34" charset="-128"/>
              </a:rPr>
              <a:t>شامل </a:t>
            </a:r>
            <a:r>
              <a:rPr lang="en-US" sz="2000" dirty="0" smtClean="0">
                <a:latin typeface="Calibri" pitchFamily="34" charset="0"/>
                <a:ea typeface="ＭＳ Ｐゴシック" pitchFamily="34" charset="-128"/>
              </a:rPr>
              <a:t>MD2, MD4</a:t>
            </a:r>
            <a:r>
              <a:rPr lang="fa-IR" sz="2000" dirty="0" smtClean="0">
                <a:latin typeface="Calibri" pitchFamily="34" charset="0"/>
                <a:ea typeface="ＭＳ Ｐゴシック" pitchFamily="34" charset="-128"/>
              </a:rPr>
              <a:t> و </a:t>
            </a:r>
            <a:r>
              <a:rPr lang="en-US" sz="2000" dirty="0" smtClean="0">
                <a:latin typeface="Calibri" pitchFamily="34" charset="0"/>
                <a:ea typeface="ＭＳ Ｐゴシック" pitchFamily="34" charset="-128"/>
              </a:rPr>
              <a:t>MD5 </a:t>
            </a:r>
            <a:r>
              <a:rPr lang="fa-IR" sz="2000" dirty="0" smtClean="0">
                <a:latin typeface="Calibri" pitchFamily="34" charset="0"/>
                <a:ea typeface="ＭＳ Ｐゴシック" pitchFamily="34" charset="-128"/>
              </a:rPr>
              <a:t> است. </a:t>
            </a:r>
            <a:endParaRPr lang="en-US" sz="2000" dirty="0" smtClean="0">
              <a:latin typeface="Calibri" pitchFamily="34" charset="0"/>
              <a:ea typeface="ＭＳ Ｐゴシック" pitchFamily="34" charset="-128"/>
            </a:endParaRPr>
          </a:p>
          <a:p>
            <a:pPr algn="r" rtl="1" eaLnBrk="1" hangingPunct="1"/>
            <a:r>
              <a:rPr lang="en-US" sz="2000" b="1" dirty="0" smtClean="0">
                <a:latin typeface="Calibri" pitchFamily="34" charset="0"/>
                <a:ea typeface="ＭＳ Ｐゴシック" pitchFamily="34" charset="-128"/>
              </a:rPr>
              <a:t>SHA (Secure Hash Algorithm)</a:t>
            </a:r>
          </a:p>
          <a:p>
            <a:pPr lvl="1" algn="r" rtl="1" eaLnBrk="1" hangingPunct="1"/>
            <a:r>
              <a:rPr lang="fa-IR" sz="2000" dirty="0" smtClean="0">
                <a:solidFill>
                  <a:schemeClr val="tx1"/>
                </a:solidFill>
                <a:latin typeface="Calibri" pitchFamily="34" charset="0"/>
                <a:ea typeface="ＭＳ Ｐゴシック" pitchFamily="34" charset="-128"/>
              </a:rPr>
              <a:t>توسط </a:t>
            </a:r>
            <a:r>
              <a:rPr lang="en-US" sz="2000" dirty="0" smtClean="0">
                <a:solidFill>
                  <a:schemeClr val="tx1"/>
                </a:solidFill>
                <a:latin typeface="Calibri" pitchFamily="34" charset="0"/>
                <a:ea typeface="ＭＳ Ｐゴシック" pitchFamily="34" charset="-128"/>
              </a:rPr>
              <a:t>NIST </a:t>
            </a:r>
            <a:r>
              <a:rPr lang="fa-IR" sz="2000" dirty="0" smtClean="0">
                <a:solidFill>
                  <a:schemeClr val="tx1"/>
                </a:solidFill>
                <a:latin typeface="Calibri" pitchFamily="34" charset="0"/>
                <a:ea typeface="ＭＳ Ｐゴシック" pitchFamily="34" charset="-128"/>
              </a:rPr>
              <a:t> طراحی شد. </a:t>
            </a:r>
            <a:endParaRPr lang="en-US" sz="2000" dirty="0" smtClean="0">
              <a:solidFill>
                <a:schemeClr val="tx1"/>
              </a:solidFill>
              <a:latin typeface="Calibri" pitchFamily="34" charset="0"/>
              <a:ea typeface="ＭＳ Ｐゴシック" pitchFamily="34" charset="-128"/>
            </a:endParaRPr>
          </a:p>
          <a:p>
            <a:pPr lvl="1" algn="r" rtl="1" eaLnBrk="1" hangingPunct="1"/>
            <a:r>
              <a:rPr lang="fa-IR" sz="2000" dirty="0" smtClean="0">
                <a:solidFill>
                  <a:schemeClr val="tx1"/>
                </a:solidFill>
                <a:latin typeface="Calibri" pitchFamily="34" charset="0"/>
                <a:ea typeface="ＭＳ Ｐゴシック" pitchFamily="34" charset="-128"/>
              </a:rPr>
              <a:t>شامل </a:t>
            </a:r>
            <a:r>
              <a:rPr lang="en-US" sz="2000" dirty="0" smtClean="0">
                <a:solidFill>
                  <a:schemeClr val="tx1"/>
                </a:solidFill>
                <a:latin typeface="Calibri" pitchFamily="34" charset="0"/>
                <a:ea typeface="ＭＳ Ｐゴシック" pitchFamily="34" charset="-128"/>
              </a:rPr>
              <a:t>SHA-0, SHA-1,</a:t>
            </a:r>
            <a:r>
              <a:rPr lang="fa-IR" sz="2000" dirty="0" smtClean="0">
                <a:solidFill>
                  <a:schemeClr val="tx1"/>
                </a:solidFill>
                <a:latin typeface="Calibri" pitchFamily="34" charset="0"/>
                <a:ea typeface="ＭＳ Ｐゴシック" pitchFamily="34" charset="-128"/>
              </a:rPr>
              <a:t>، </a:t>
            </a:r>
            <a:r>
              <a:rPr lang="en-US" sz="2000" dirty="0" smtClean="0">
                <a:solidFill>
                  <a:schemeClr val="tx1"/>
                </a:solidFill>
                <a:latin typeface="Calibri" pitchFamily="34" charset="0"/>
                <a:ea typeface="ＭＳ Ｐゴシック" pitchFamily="34" charset="-128"/>
              </a:rPr>
              <a:t>SHA-2</a:t>
            </a:r>
            <a:r>
              <a:rPr lang="fa-IR" sz="2000" dirty="0" smtClean="0">
                <a:solidFill>
                  <a:schemeClr val="tx1"/>
                </a:solidFill>
                <a:latin typeface="Calibri" pitchFamily="34" charset="0"/>
                <a:ea typeface="ＭＳ Ｐゴシック" pitchFamily="34" charset="-128"/>
              </a:rPr>
              <a:t> و </a:t>
            </a:r>
            <a:r>
              <a:rPr lang="en-US" sz="2000" dirty="0" smtClean="0">
                <a:solidFill>
                  <a:schemeClr val="tx1"/>
                </a:solidFill>
                <a:latin typeface="Calibri" pitchFamily="34" charset="0"/>
                <a:ea typeface="ＭＳ Ｐゴシック" pitchFamily="34" charset="-128"/>
              </a:rPr>
              <a:t>SHA-3</a:t>
            </a:r>
            <a:r>
              <a:rPr lang="fa-IR" sz="2000" dirty="0" smtClean="0">
                <a:solidFill>
                  <a:schemeClr val="tx1"/>
                </a:solidFill>
                <a:latin typeface="Calibri" pitchFamily="34" charset="0"/>
                <a:ea typeface="ＭＳ Ｐゴシック" pitchFamily="34" charset="-128"/>
              </a:rPr>
              <a:t> است. </a:t>
            </a:r>
            <a:endParaRPr lang="en-US" sz="2000" dirty="0" smtClean="0">
              <a:solidFill>
                <a:schemeClr val="tx1"/>
              </a:solidFill>
              <a:latin typeface="Calibri" pitchFamily="34" charset="0"/>
              <a:ea typeface="ＭＳ Ｐゴシック" pitchFamily="34" charset="-128"/>
            </a:endParaRPr>
          </a:p>
          <a:p>
            <a:pPr lvl="2" algn="r" rtl="1" eaLnBrk="1" hangingPunct="1"/>
            <a:r>
              <a:rPr lang="en-US" sz="1700" dirty="0" smtClean="0">
                <a:latin typeface="Calibri" pitchFamily="34" charset="0"/>
                <a:ea typeface="ＭＳ Ｐゴシック" pitchFamily="34" charset="-128"/>
              </a:rPr>
              <a:t>SHA-2: SHA-224, SHA-256, SHA-384, SHA-512</a:t>
            </a:r>
          </a:p>
          <a:p>
            <a:pPr algn="r" rtl="1" eaLnBrk="1" hangingPunct="1"/>
            <a:r>
              <a:rPr lang="en-US" sz="2000" b="1" dirty="0" smtClean="0">
                <a:latin typeface="Calibri" pitchFamily="34" charset="0"/>
                <a:ea typeface="ＭＳ Ｐゴシック" pitchFamily="34" charset="-128"/>
              </a:rPr>
              <a:t>RIPEMD (Race Integrity Primitive Evaluation Message Digest)</a:t>
            </a:r>
          </a:p>
          <a:p>
            <a:pPr lvl="1" algn="r" rtl="1" eaLnBrk="1" hangingPunct="1"/>
            <a:r>
              <a:rPr lang="fa-IR" sz="2000" dirty="0" smtClean="0">
                <a:latin typeface="Calibri" pitchFamily="34" charset="0"/>
                <a:ea typeface="ＭＳ Ｐゴシック" pitchFamily="34" charset="-128"/>
              </a:rPr>
              <a:t>توسط تیم دانشگاه </a:t>
            </a:r>
            <a:r>
              <a:rPr lang="en-US" sz="2000" dirty="0" err="1" smtClean="0">
                <a:latin typeface="Calibri" pitchFamily="34" charset="0"/>
                <a:ea typeface="ＭＳ Ｐゴシック" pitchFamily="34" charset="-128"/>
              </a:rPr>
              <a:t>Katholieke</a:t>
            </a:r>
            <a:r>
              <a:rPr lang="en-US" sz="2000" dirty="0" smtClean="0">
                <a:latin typeface="Calibri" pitchFamily="34" charset="0"/>
                <a:ea typeface="ＭＳ Ｐゴシック" pitchFamily="34" charset="-128"/>
              </a:rPr>
              <a:t> University Leuven</a:t>
            </a:r>
            <a:r>
              <a:rPr lang="fa-IR" sz="2000" dirty="0" smtClean="0">
                <a:latin typeface="Calibri" pitchFamily="34" charset="0"/>
                <a:ea typeface="ＭＳ Ｐゴシック" pitchFamily="34" charset="-128"/>
              </a:rPr>
              <a:t> طراحی شد. </a:t>
            </a:r>
            <a:endParaRPr lang="en-US" sz="2000" dirty="0" smtClean="0">
              <a:latin typeface="Calibri" pitchFamily="34" charset="0"/>
              <a:ea typeface="ＭＳ Ｐゴシック" pitchFamily="34" charset="-128"/>
            </a:endParaRPr>
          </a:p>
          <a:p>
            <a:pPr lvl="1" algn="r" rtl="1" eaLnBrk="1" hangingPunct="1"/>
            <a:r>
              <a:rPr lang="fa-IR" sz="2000" dirty="0" smtClean="0">
                <a:latin typeface="Calibri" pitchFamily="34" charset="0"/>
                <a:ea typeface="ＭＳ Ｐゴシック" pitchFamily="34" charset="-128"/>
              </a:rPr>
              <a:t>شامل </a:t>
            </a:r>
            <a:r>
              <a:rPr lang="en-US" sz="2000" dirty="0" smtClean="0">
                <a:latin typeface="Calibri" pitchFamily="34" charset="0"/>
                <a:ea typeface="ＭＳ Ｐゴシック" pitchFamily="34" charset="-128"/>
              </a:rPr>
              <a:t>RIPEMD-128, RIPEMD-160, RIPEMD-256</a:t>
            </a:r>
            <a:r>
              <a:rPr lang="fa-IR" sz="2000" dirty="0" smtClean="0">
                <a:latin typeface="Calibri" pitchFamily="34" charset="0"/>
                <a:ea typeface="ＭＳ Ｐゴシック" pitchFamily="34" charset="-128"/>
              </a:rPr>
              <a:t> و </a:t>
            </a:r>
            <a:r>
              <a:rPr lang="en-US" sz="2000" dirty="0" smtClean="0">
                <a:latin typeface="Calibri" pitchFamily="34" charset="0"/>
                <a:ea typeface="ＭＳ Ｐゴシック" pitchFamily="34" charset="-128"/>
              </a:rPr>
              <a:t> RIPEMD-320</a:t>
            </a:r>
            <a:r>
              <a:rPr lang="fa-IR" sz="2000" dirty="0">
                <a:latin typeface="Calibri" pitchFamily="34" charset="0"/>
                <a:ea typeface="ＭＳ Ｐゴシック" pitchFamily="34" charset="-128"/>
              </a:rPr>
              <a:t> </a:t>
            </a:r>
            <a:r>
              <a:rPr lang="fa-IR" sz="2000" dirty="0" smtClean="0">
                <a:latin typeface="Calibri" pitchFamily="34" charset="0"/>
                <a:ea typeface="ＭＳ Ｐゴシック" pitchFamily="34" charset="-128"/>
              </a:rPr>
              <a:t>است. </a:t>
            </a:r>
            <a:endParaRPr lang="en-US" sz="2000" dirty="0" smtClean="0">
              <a:latin typeface="Calibri" pitchFamily="34" charset="0"/>
              <a:ea typeface="ＭＳ Ｐゴシック" pitchFamily="34" charset="-128"/>
            </a:endParaRPr>
          </a:p>
          <a:p>
            <a:pPr lvl="1" algn="r" rtl="1" eaLnBrk="1" hangingPunct="1"/>
            <a:endParaRPr lang="en-US" dirty="0" smtClean="0">
              <a:latin typeface="Calibri" pitchFamily="34" charset="0"/>
              <a:ea typeface="ＭＳ Ｐゴシック" pitchFamily="34" charset="-128"/>
            </a:endParaRPr>
          </a:p>
          <a:p>
            <a:pPr lvl="1" algn="r" rtl="1" eaLnBrk="1" hangingPunct="1">
              <a:buFont typeface="Wingdings 3" pitchFamily="18" charset="2"/>
              <a:buNone/>
            </a:pPr>
            <a:endParaRPr lang="en-US" dirty="0" smtClean="0">
              <a:latin typeface="Calibri" pitchFamily="34" charset="0"/>
              <a:ea typeface="ＭＳ Ｐゴシック" pitchFamily="34" charset="-128"/>
            </a:endParaRPr>
          </a:p>
          <a:p>
            <a:pPr algn="r" rtl="1" eaLnBrk="1" hangingPunct="1"/>
            <a:endParaRPr lang="en-US" dirty="0" smtClean="0">
              <a:latin typeface="Calibri" pitchFamily="34" charset="0"/>
              <a:ea typeface="ＭＳ Ｐゴシック" pitchFamily="34" charset="-128"/>
            </a:endParaRPr>
          </a:p>
          <a:p>
            <a:pPr algn="r" rtl="1" eaLnBrk="1" hangingPunct="1"/>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4285801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ChangeArrowheads="1"/>
          </p:cNvSpPr>
          <p:nvPr/>
        </p:nvSpPr>
        <p:spPr bwMode="auto">
          <a:xfrm>
            <a:off x="3276600" y="4203700"/>
            <a:ext cx="2438400" cy="444500"/>
          </a:xfrm>
          <a:prstGeom prst="rect">
            <a:avLst/>
          </a:prstGeom>
          <a:solidFill>
            <a:srgbClr val="00B0F0"/>
          </a:solidFill>
          <a:ln w="12700">
            <a:solidFill>
              <a:schemeClr val="tx1"/>
            </a:solidFill>
            <a:miter lim="800000"/>
            <a:headEnd/>
            <a:tailEnd/>
          </a:ln>
        </p:spPr>
        <p:txBody>
          <a:bodyPr wrap="none" anchor="ctr"/>
          <a:lstStyle/>
          <a:p>
            <a:endParaRPr lang="en-US">
              <a:cs typeface="B Nazanin" pitchFamily="2" charset="-78"/>
            </a:endParaRPr>
          </a:p>
        </p:txBody>
      </p:sp>
      <p:sp>
        <p:nvSpPr>
          <p:cNvPr id="14339" name="Rectangle 2"/>
          <p:cNvSpPr>
            <a:spLocks noGrp="1" noChangeArrowheads="1"/>
          </p:cNvSpPr>
          <p:nvPr>
            <p:ph type="title"/>
          </p:nvPr>
        </p:nvSpPr>
        <p:spPr>
          <a:xfrm>
            <a:off x="457200" y="0"/>
            <a:ext cx="8229600" cy="914400"/>
          </a:xfrm>
          <a:noFill/>
        </p:spPr>
        <p:txBody>
          <a:bodyPr lIns="92075" tIns="46038" rIns="92075" bIns="46038"/>
          <a:lstStyle/>
          <a:p>
            <a:pPr eaLnBrk="1" hangingPunct="1"/>
            <a:r>
              <a:rPr lang="en-US" smtClean="0"/>
              <a:t>MD5: Message Digest Version 5</a:t>
            </a:r>
          </a:p>
        </p:txBody>
      </p:sp>
      <p:sp>
        <p:nvSpPr>
          <p:cNvPr id="14340" name="Rectangle 3"/>
          <p:cNvSpPr>
            <a:spLocks noChangeArrowheads="1"/>
          </p:cNvSpPr>
          <p:nvPr/>
        </p:nvSpPr>
        <p:spPr bwMode="auto">
          <a:xfrm>
            <a:off x="457200" y="1155700"/>
            <a:ext cx="8229600" cy="596900"/>
          </a:xfrm>
          <a:prstGeom prst="rect">
            <a:avLst/>
          </a:prstGeom>
          <a:solidFill>
            <a:srgbClr val="92D050"/>
          </a:solidFill>
          <a:ln w="12700">
            <a:solidFill>
              <a:schemeClr val="tx1"/>
            </a:solidFill>
            <a:miter lim="800000"/>
            <a:headEnd/>
            <a:tailEnd/>
          </a:ln>
        </p:spPr>
        <p:txBody>
          <a:bodyPr wrap="none" anchor="ctr"/>
          <a:lstStyle/>
          <a:p>
            <a:endParaRPr lang="en-US"/>
          </a:p>
        </p:txBody>
      </p:sp>
      <p:sp>
        <p:nvSpPr>
          <p:cNvPr id="14341" name="Rectangle 4"/>
          <p:cNvSpPr>
            <a:spLocks noChangeArrowheads="1"/>
          </p:cNvSpPr>
          <p:nvPr/>
        </p:nvSpPr>
        <p:spPr bwMode="auto">
          <a:xfrm>
            <a:off x="3919538" y="1222375"/>
            <a:ext cx="13398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a-IR" sz="2400">
                <a:latin typeface="Times New Roman" pitchFamily="18" charset="0"/>
                <a:cs typeface="B Nazanin" pitchFamily="2" charset="-78"/>
              </a:rPr>
              <a:t>پیغام ورودی</a:t>
            </a:r>
            <a:endParaRPr lang="en-US" sz="2400">
              <a:latin typeface="Times New Roman" pitchFamily="18" charset="0"/>
              <a:cs typeface="B Nazanin" pitchFamily="2" charset="-78"/>
            </a:endParaRPr>
          </a:p>
        </p:txBody>
      </p:sp>
      <p:sp>
        <p:nvSpPr>
          <p:cNvPr id="14342" name="Rectangle 5"/>
          <p:cNvSpPr>
            <a:spLocks noChangeArrowheads="1"/>
          </p:cNvSpPr>
          <p:nvPr/>
        </p:nvSpPr>
        <p:spPr bwMode="auto">
          <a:xfrm>
            <a:off x="3352800" y="4181475"/>
            <a:ext cx="2362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fa-IR" sz="2400">
                <a:latin typeface="Times New Roman" pitchFamily="18" charset="0"/>
                <a:cs typeface="B Nazanin" pitchFamily="2" charset="-78"/>
              </a:rPr>
              <a:t>خلاصه ی 128 بیتی</a:t>
            </a:r>
            <a:endParaRPr lang="en-US" sz="2400">
              <a:latin typeface="Times New Roman" pitchFamily="18" charset="0"/>
              <a:cs typeface="B Nazanin" pitchFamily="2" charset="-78"/>
            </a:endParaRPr>
          </a:p>
        </p:txBody>
      </p:sp>
      <p:graphicFrame>
        <p:nvGraphicFramePr>
          <p:cNvPr id="14343" name="Object 6"/>
          <p:cNvGraphicFramePr>
            <a:graphicFrameLocks/>
          </p:cNvGraphicFramePr>
          <p:nvPr/>
        </p:nvGraphicFramePr>
        <p:xfrm>
          <a:off x="3921125" y="2139950"/>
          <a:ext cx="1244600" cy="1816100"/>
        </p:xfrm>
        <a:graphic>
          <a:graphicData uri="http://schemas.openxmlformats.org/presentationml/2006/ole">
            <mc:AlternateContent xmlns:mc="http://schemas.openxmlformats.org/markup-compatibility/2006">
              <mc:Choice xmlns:v="urn:schemas-microsoft-com:vml" Requires="v">
                <p:oleObj spid="_x0000_s14366" name="ClipArt" r:id="rId4" imgW="2511706" imgH="3661072" progId="MS_ClipArt_Gallery.2">
                  <p:embed/>
                </p:oleObj>
              </mc:Choice>
              <mc:Fallback>
                <p:oleObj name="ClipArt" r:id="rId4" imgW="2511706" imgH="3661072" progId="MS_ClipArt_Gallery.2">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1125" y="2139950"/>
                        <a:ext cx="1244600" cy="18161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Rectangle 9"/>
          <p:cNvSpPr>
            <a:spLocks noChangeArrowheads="1"/>
          </p:cNvSpPr>
          <p:nvPr/>
        </p:nvSpPr>
        <p:spPr bwMode="auto">
          <a:xfrm>
            <a:off x="0" y="5029200"/>
            <a:ext cx="9144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r" rtl="1">
              <a:spcBef>
                <a:spcPts val="1200"/>
              </a:spcBef>
              <a:spcAft>
                <a:spcPts val="300"/>
              </a:spcAft>
              <a:buFontTx/>
              <a:buChar char="•"/>
            </a:pPr>
            <a:r>
              <a:rPr lang="fa-IR" sz="2400">
                <a:latin typeface="Comic Sans MS" pitchFamily="66" charset="0"/>
                <a:cs typeface="B Nazanin" pitchFamily="2" charset="-78"/>
              </a:rPr>
              <a:t>تا کنون پرکاربردترین الگوریتم درهم سازی است. </a:t>
            </a:r>
          </a:p>
          <a:p>
            <a:pPr marL="800100" lvl="1" indent="-342900" algn="r" rtl="1">
              <a:spcBef>
                <a:spcPts val="1200"/>
              </a:spcBef>
              <a:spcAft>
                <a:spcPts val="300"/>
              </a:spcAft>
              <a:buFontTx/>
              <a:buChar char="•"/>
            </a:pPr>
            <a:r>
              <a:rPr lang="fa-IR" sz="2400">
                <a:latin typeface="Comic Sans MS" pitchFamily="66" charset="0"/>
                <a:cs typeface="B Nazanin" pitchFamily="2" charset="-78"/>
              </a:rPr>
              <a:t>اما هم در برابر جستجوی جامع و هم در برابر تحلیل رمز شکست خورده است. </a:t>
            </a:r>
          </a:p>
          <a:p>
            <a:pPr marL="800100" lvl="1" indent="-342900" algn="r" rtl="1">
              <a:spcBef>
                <a:spcPts val="1200"/>
              </a:spcBef>
              <a:spcAft>
                <a:spcPts val="300"/>
              </a:spcAft>
              <a:buFontTx/>
              <a:buChar char="•"/>
            </a:pPr>
            <a:r>
              <a:rPr lang="fa-IR" sz="2400">
                <a:latin typeface="Comic Sans MS" pitchFamily="66" charset="0"/>
                <a:cs typeface="B Nazanin" pitchFamily="2" charset="-78"/>
              </a:rPr>
              <a:t>در </a:t>
            </a:r>
            <a:r>
              <a:rPr lang="en-US" sz="2000">
                <a:latin typeface="Comic Sans MS" pitchFamily="66" charset="0"/>
                <a:cs typeface="B Nazanin" pitchFamily="2" charset="-78"/>
              </a:rPr>
              <a:t>RFC1321</a:t>
            </a:r>
            <a:r>
              <a:rPr lang="fa-IR" sz="2400">
                <a:latin typeface="Comic Sans MS" pitchFamily="66" charset="0"/>
                <a:cs typeface="B Nazanin" pitchFamily="2" charset="-78"/>
              </a:rPr>
              <a:t> استاندارد شده است.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274638"/>
            <a:ext cx="8229600" cy="1143000"/>
          </a:xfrm>
        </p:spPr>
        <p:txBody>
          <a:bodyPr/>
          <a:lstStyle/>
          <a:p>
            <a:pPr rtl="1" eaLnBrk="1" hangingPunct="1"/>
            <a:r>
              <a:rPr lang="fa-IR" dirty="0" smtClean="0">
                <a:latin typeface="Calibri" pitchFamily="34" charset="0"/>
                <a:ea typeface="ＭＳ Ｐゴシック" pitchFamily="34" charset="-128"/>
              </a:rPr>
              <a:t>مرور </a:t>
            </a:r>
            <a:r>
              <a:rPr lang="en-US" dirty="0" smtClean="0">
                <a:latin typeface="Calibri" pitchFamily="34" charset="0"/>
                <a:ea typeface="ＭＳ Ｐゴシック" pitchFamily="34" charset="-128"/>
              </a:rPr>
              <a:t>MD5</a:t>
            </a: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76771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AutoShape 4"/>
          <p:cNvSpPr>
            <a:spLocks/>
          </p:cNvSpPr>
          <p:nvPr/>
        </p:nvSpPr>
        <p:spPr bwMode="auto">
          <a:xfrm>
            <a:off x="7239000" y="2743200"/>
            <a:ext cx="1524000" cy="609600"/>
          </a:xfrm>
          <a:prstGeom prst="borderCallout1">
            <a:avLst>
              <a:gd name="adj1" fmla="val 18750"/>
              <a:gd name="adj2" fmla="val -5000"/>
              <a:gd name="adj3" fmla="val -166667"/>
              <a:gd name="adj4" fmla="val -89481"/>
            </a:avLst>
          </a:prstGeom>
          <a:solidFill>
            <a:srgbClr val="FFFF00"/>
          </a:solidFill>
          <a:ln w="19050">
            <a:solidFill>
              <a:schemeClr val="tx1"/>
            </a:solidFill>
            <a:miter lim="800000"/>
            <a:headEnd type="stealth" w="sm" len="lg"/>
            <a:tailEnd/>
          </a:ln>
        </p:spPr>
        <p:txBody>
          <a:bodyPr anchor="ctr"/>
          <a:lstStyle/>
          <a:p>
            <a:pPr algn="r" rtl="1"/>
            <a:r>
              <a:rPr lang="fa-IR" sz="1200" dirty="0" smtClean="0">
                <a:latin typeface="Calibri" pitchFamily="34" charset="0"/>
                <a:cs typeface="B Nazanin" pitchFamily="2" charset="-78"/>
              </a:rPr>
              <a:t>1- پد گذاری کنید تا طول پیغام </a:t>
            </a:r>
            <a:r>
              <a:rPr lang="en-US" sz="1200" dirty="0" smtClean="0">
                <a:latin typeface="Calibri" pitchFamily="34" charset="0"/>
                <a:cs typeface="B Nazanin" pitchFamily="2" charset="-78"/>
              </a:rPr>
              <a:t>448 </a:t>
            </a:r>
            <a:r>
              <a:rPr lang="en-US" sz="1200" dirty="0">
                <a:latin typeface="Calibri" pitchFamily="34" charset="0"/>
                <a:cs typeface="B Nazanin" pitchFamily="2" charset="-78"/>
              </a:rPr>
              <a:t>mod </a:t>
            </a:r>
            <a:r>
              <a:rPr lang="en-US" sz="1200" dirty="0" smtClean="0">
                <a:latin typeface="Calibri" pitchFamily="34" charset="0"/>
                <a:cs typeface="B Nazanin" pitchFamily="2" charset="-78"/>
              </a:rPr>
              <a:t>512</a:t>
            </a:r>
            <a:r>
              <a:rPr lang="fa-IR" sz="1200" dirty="0" smtClean="0">
                <a:latin typeface="Calibri" pitchFamily="34" charset="0"/>
                <a:cs typeface="B Nazanin" pitchFamily="2" charset="-78"/>
              </a:rPr>
              <a:t> شود. </a:t>
            </a:r>
            <a:endParaRPr lang="en-US" sz="1200" dirty="0">
              <a:latin typeface="Calibri" pitchFamily="34" charset="0"/>
              <a:cs typeface="B Nazanin" pitchFamily="2" charset="-78"/>
            </a:endParaRPr>
          </a:p>
        </p:txBody>
      </p:sp>
      <p:sp>
        <p:nvSpPr>
          <p:cNvPr id="59397" name="AutoShape 5"/>
          <p:cNvSpPr>
            <a:spLocks/>
          </p:cNvSpPr>
          <p:nvPr/>
        </p:nvSpPr>
        <p:spPr bwMode="auto">
          <a:xfrm>
            <a:off x="7620000" y="1828800"/>
            <a:ext cx="1238250" cy="609600"/>
          </a:xfrm>
          <a:prstGeom prst="borderCallout1">
            <a:avLst>
              <a:gd name="adj1" fmla="val 18750"/>
              <a:gd name="adj2" fmla="val -7144"/>
              <a:gd name="adj3" fmla="val -30468"/>
              <a:gd name="adj4" fmla="val -27074"/>
            </a:avLst>
          </a:prstGeom>
          <a:solidFill>
            <a:srgbClr val="FFFF00"/>
          </a:solidFill>
          <a:ln w="19050">
            <a:solidFill>
              <a:schemeClr val="tx1"/>
            </a:solidFill>
            <a:miter lim="800000"/>
            <a:headEnd type="stealth" w="sm" len="lg"/>
            <a:tailEnd/>
          </a:ln>
        </p:spPr>
        <p:txBody>
          <a:bodyPr anchor="ctr"/>
          <a:lstStyle/>
          <a:p>
            <a:pPr algn="r" rtl="1"/>
            <a:r>
              <a:rPr lang="fa-IR" sz="1200" dirty="0" smtClean="0">
                <a:latin typeface="Calibri" pitchFamily="34" charset="0"/>
                <a:cs typeface="B Nazanin" pitchFamily="2" charset="-78"/>
              </a:rPr>
              <a:t>2- طول پیغام را به صورت یک عدد 64 بیتی به انتها اضافه کنید.</a:t>
            </a:r>
            <a:endParaRPr lang="en-US" sz="1200" dirty="0">
              <a:latin typeface="Calibri" pitchFamily="34" charset="0"/>
              <a:cs typeface="B Nazanin" pitchFamily="2" charset="-78"/>
            </a:endParaRPr>
          </a:p>
        </p:txBody>
      </p:sp>
      <p:sp>
        <p:nvSpPr>
          <p:cNvPr id="59398" name="AutoShape 6"/>
          <p:cNvSpPr>
            <a:spLocks/>
          </p:cNvSpPr>
          <p:nvPr/>
        </p:nvSpPr>
        <p:spPr bwMode="auto">
          <a:xfrm>
            <a:off x="1524000" y="5715000"/>
            <a:ext cx="2362200" cy="914400"/>
          </a:xfrm>
          <a:prstGeom prst="borderCallout1">
            <a:avLst>
              <a:gd name="adj1" fmla="val 12500"/>
              <a:gd name="adj2" fmla="val -3227"/>
              <a:gd name="adj3" fmla="val -51389"/>
              <a:gd name="adj4" fmla="val -47042"/>
            </a:avLst>
          </a:prstGeom>
          <a:solidFill>
            <a:srgbClr val="FFFF00"/>
          </a:solidFill>
          <a:ln w="19050">
            <a:solidFill>
              <a:schemeClr val="tx1"/>
            </a:solidFill>
            <a:miter lim="800000"/>
            <a:headEnd type="stealth" w="sm" len="lg"/>
            <a:tailEnd/>
          </a:ln>
        </p:spPr>
        <p:txBody>
          <a:bodyPr anchor="ctr"/>
          <a:lstStyle/>
          <a:p>
            <a:r>
              <a:rPr lang="fa-IR" sz="1200" dirty="0" smtClean="0">
                <a:latin typeface="Calibri" pitchFamily="34" charset="0"/>
                <a:cs typeface="B Nazanin" pitchFamily="2" charset="-78"/>
              </a:rPr>
              <a:t>3- بافر را با مقادیر زیر مقدار دهی کنید. </a:t>
            </a:r>
            <a:endParaRPr lang="en-US" sz="1200" dirty="0">
              <a:latin typeface="Calibri" pitchFamily="34" charset="0"/>
              <a:cs typeface="B Nazanin" pitchFamily="2" charset="-78"/>
            </a:endParaRPr>
          </a:p>
          <a:p>
            <a:r>
              <a:rPr lang="en-US" sz="1200" dirty="0">
                <a:latin typeface="Calibri" pitchFamily="34" charset="0"/>
                <a:cs typeface="B Nazanin" pitchFamily="2" charset="-78"/>
              </a:rPr>
              <a:t>Word A = 01 23 45 67</a:t>
            </a:r>
          </a:p>
          <a:p>
            <a:r>
              <a:rPr lang="en-US" sz="1200" dirty="0">
                <a:latin typeface="Calibri" pitchFamily="34" charset="0"/>
                <a:cs typeface="B Nazanin" pitchFamily="2" charset="-78"/>
              </a:rPr>
              <a:t>Word B = 89 AB CD EF</a:t>
            </a:r>
          </a:p>
          <a:p>
            <a:r>
              <a:rPr lang="en-US" sz="1200" dirty="0">
                <a:latin typeface="Calibri" pitchFamily="34" charset="0"/>
                <a:cs typeface="B Nazanin" pitchFamily="2" charset="-78"/>
              </a:rPr>
              <a:t>Word C = FE DC BA 98</a:t>
            </a:r>
          </a:p>
          <a:p>
            <a:r>
              <a:rPr lang="en-US" sz="1200" dirty="0">
                <a:latin typeface="Calibri" pitchFamily="34" charset="0"/>
                <a:cs typeface="B Nazanin" pitchFamily="2" charset="-78"/>
              </a:rPr>
              <a:t>Word D = 76 54 32 10</a:t>
            </a:r>
          </a:p>
        </p:txBody>
      </p:sp>
      <p:sp>
        <p:nvSpPr>
          <p:cNvPr id="59399" name="Rectangle 5"/>
          <p:cNvSpPr>
            <a:spLocks noChangeArrowheads="1"/>
          </p:cNvSpPr>
          <p:nvPr/>
        </p:nvSpPr>
        <p:spPr bwMode="auto">
          <a:xfrm>
            <a:off x="1066800" y="4495800"/>
            <a:ext cx="1143000" cy="1143000"/>
          </a:xfrm>
          <a:prstGeom prst="rect">
            <a:avLst/>
          </a:prstGeom>
          <a:noFill/>
          <a:ln w="19050">
            <a:solidFill>
              <a:srgbClr val="FF0000"/>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B Nazanin" pitchFamily="2" charset="-78"/>
            </a:endParaRPr>
          </a:p>
        </p:txBody>
      </p:sp>
    </p:spTree>
    <p:extLst>
      <p:ext uri="{BB962C8B-B14F-4D97-AF65-F5344CB8AC3E}">
        <p14:creationId xmlns:p14="http://schemas.microsoft.com/office/powerpoint/2010/main" val="1529511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3600" dirty="0" smtClean="0">
                <a:latin typeface="Calibri" pitchFamily="34" charset="0"/>
                <a:ea typeface="ＭＳ Ｐゴシック" pitchFamily="34" charset="-128"/>
              </a:rPr>
              <a:t>		MD5</a:t>
            </a:r>
          </a:p>
        </p:txBody>
      </p:sp>
      <p:pic>
        <p:nvPicPr>
          <p:cNvPr id="614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1295400"/>
            <a:ext cx="34099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24000"/>
            <a:ext cx="38862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pic>
      <p:sp>
        <p:nvSpPr>
          <p:cNvPr id="61445" name="AutoShape 5"/>
          <p:cNvSpPr>
            <a:spLocks noChangeArrowheads="1"/>
          </p:cNvSpPr>
          <p:nvPr/>
        </p:nvSpPr>
        <p:spPr bwMode="auto">
          <a:xfrm>
            <a:off x="914400" y="1295400"/>
            <a:ext cx="4724400" cy="5334000"/>
          </a:xfrm>
          <a:prstGeom prst="roundRect">
            <a:avLst>
              <a:gd name="adj" fmla="val 16667"/>
            </a:avLst>
          </a:prstGeom>
          <a:noFill/>
          <a:ln w="19050">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61446" name="AutoShape 6"/>
          <p:cNvSpPr>
            <a:spLocks noChangeArrowheads="1"/>
          </p:cNvSpPr>
          <p:nvPr/>
        </p:nvSpPr>
        <p:spPr bwMode="auto">
          <a:xfrm>
            <a:off x="7162800" y="2590800"/>
            <a:ext cx="685800" cy="685800"/>
          </a:xfrm>
          <a:prstGeom prst="roundRect">
            <a:avLst>
              <a:gd name="adj" fmla="val 16667"/>
            </a:avLst>
          </a:prstGeom>
          <a:noFill/>
          <a:ln w="19050">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61447" name="Line 7"/>
          <p:cNvSpPr>
            <a:spLocks noChangeShapeType="1"/>
          </p:cNvSpPr>
          <p:nvPr/>
        </p:nvSpPr>
        <p:spPr bwMode="auto">
          <a:xfrm flipH="1">
            <a:off x="5638800" y="3200400"/>
            <a:ext cx="1524000" cy="228600"/>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48" name="AutoShape 8"/>
          <p:cNvSpPr>
            <a:spLocks noChangeArrowheads="1"/>
          </p:cNvSpPr>
          <p:nvPr/>
        </p:nvSpPr>
        <p:spPr bwMode="auto">
          <a:xfrm>
            <a:off x="2133600" y="2286000"/>
            <a:ext cx="1905000" cy="533400"/>
          </a:xfrm>
          <a:prstGeom prst="roundRect">
            <a:avLst>
              <a:gd name="adj" fmla="val 16667"/>
            </a:avLst>
          </a:prstGeom>
          <a:noFill/>
          <a:ln w="25400">
            <a:solidFill>
              <a:srgbClr val="00FF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pic>
        <p:nvPicPr>
          <p:cNvPr id="6144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0963" y="3844925"/>
            <a:ext cx="27130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pic>
      <p:sp>
        <p:nvSpPr>
          <p:cNvPr id="61450" name="AutoShape 10"/>
          <p:cNvSpPr>
            <a:spLocks noChangeArrowheads="1"/>
          </p:cNvSpPr>
          <p:nvPr/>
        </p:nvSpPr>
        <p:spPr bwMode="auto">
          <a:xfrm>
            <a:off x="6400800" y="3657600"/>
            <a:ext cx="2743200" cy="3200400"/>
          </a:xfrm>
          <a:prstGeom prst="roundRect">
            <a:avLst>
              <a:gd name="adj" fmla="val 11319"/>
            </a:avLst>
          </a:prstGeom>
          <a:noFill/>
          <a:ln w="25400">
            <a:solidFill>
              <a:srgbClr val="00FF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61451" name="Line 11"/>
          <p:cNvSpPr>
            <a:spLocks noChangeShapeType="1"/>
          </p:cNvSpPr>
          <p:nvPr/>
        </p:nvSpPr>
        <p:spPr bwMode="auto">
          <a:xfrm>
            <a:off x="4038600" y="2819400"/>
            <a:ext cx="2362200" cy="1143000"/>
          </a:xfrm>
          <a:prstGeom prst="line">
            <a:avLst/>
          </a:prstGeom>
          <a:noFill/>
          <a:ln w="19050">
            <a:solidFill>
              <a:srgbClr val="00FF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52" name="Text Box 12"/>
          <p:cNvSpPr txBox="1">
            <a:spLocks noChangeArrowheads="1"/>
          </p:cNvSpPr>
          <p:nvPr/>
        </p:nvSpPr>
        <p:spPr bwMode="auto">
          <a:xfrm>
            <a:off x="7315200" y="3625850"/>
            <a:ext cx="873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latin typeface="Calibri" pitchFamily="34" charset="0"/>
              </a:rPr>
              <a:t>16 steps</a:t>
            </a:r>
          </a:p>
        </p:txBody>
      </p:sp>
      <p:sp>
        <p:nvSpPr>
          <p:cNvPr id="61453" name="Text Box 13"/>
          <p:cNvSpPr txBox="1">
            <a:spLocks noChangeArrowheads="1"/>
          </p:cNvSpPr>
          <p:nvPr/>
        </p:nvSpPr>
        <p:spPr bwMode="auto">
          <a:xfrm>
            <a:off x="4152900" y="5334000"/>
            <a:ext cx="2019301" cy="276999"/>
          </a:xfrm>
          <a:prstGeom prst="rect">
            <a:avLst/>
          </a:prstGeom>
          <a:solidFill>
            <a:srgbClr val="FFFF00"/>
          </a:solidFill>
          <a:ln w="19050">
            <a:solidFill>
              <a:schemeClr val="tx1"/>
            </a:solidFill>
            <a:miter lim="800000"/>
            <a:headEnd/>
            <a:tailEnd type="none" w="sm" len="lg"/>
          </a:ln>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fa-IR" sz="1200" dirty="0" smtClean="0">
                <a:latin typeface="Calibri" pitchFamily="34" charset="0"/>
                <a:cs typeface="B Nazanin" pitchFamily="2" charset="-78"/>
              </a:rPr>
              <a:t>از طریق تابع سینوس به دست می آید</a:t>
            </a:r>
            <a:endParaRPr lang="en-US" sz="1200" dirty="0">
              <a:latin typeface="Calibri" pitchFamily="34" charset="0"/>
              <a:cs typeface="B Nazanin" pitchFamily="2" charset="-78"/>
            </a:endParaRPr>
          </a:p>
        </p:txBody>
      </p:sp>
      <p:sp>
        <p:nvSpPr>
          <p:cNvPr id="61454" name="Line 14"/>
          <p:cNvSpPr>
            <a:spLocks noChangeShapeType="1"/>
          </p:cNvSpPr>
          <p:nvPr/>
        </p:nvSpPr>
        <p:spPr bwMode="auto">
          <a:xfrm flipV="1">
            <a:off x="6172200" y="5181600"/>
            <a:ext cx="304800" cy="15240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55" name="Freeform 15"/>
          <p:cNvSpPr>
            <a:spLocks/>
          </p:cNvSpPr>
          <p:nvPr/>
        </p:nvSpPr>
        <p:spPr bwMode="auto">
          <a:xfrm>
            <a:off x="1905000" y="2514600"/>
            <a:ext cx="4495800" cy="2286000"/>
          </a:xfrm>
          <a:custGeom>
            <a:avLst/>
            <a:gdLst>
              <a:gd name="T0" fmla="*/ 0 w 2832"/>
              <a:gd name="T1" fmla="*/ 0 h 1440"/>
              <a:gd name="T2" fmla="*/ 2147483647 w 2832"/>
              <a:gd name="T3" fmla="*/ 2147483647 h 1440"/>
              <a:gd name="T4" fmla="*/ 2147483647 w 2832"/>
              <a:gd name="T5" fmla="*/ 2147483647 h 1440"/>
              <a:gd name="T6" fmla="*/ 0 60000 65536"/>
              <a:gd name="T7" fmla="*/ 0 60000 65536"/>
              <a:gd name="T8" fmla="*/ 0 60000 65536"/>
              <a:gd name="T9" fmla="*/ 0 w 2832"/>
              <a:gd name="T10" fmla="*/ 0 h 1440"/>
              <a:gd name="T11" fmla="*/ 2832 w 2832"/>
              <a:gd name="T12" fmla="*/ 1440 h 1440"/>
            </a:gdLst>
            <a:ahLst/>
            <a:cxnLst>
              <a:cxn ang="T6">
                <a:pos x="T0" y="T1"/>
              </a:cxn>
              <a:cxn ang="T7">
                <a:pos x="T2" y="T3"/>
              </a:cxn>
              <a:cxn ang="T8">
                <a:pos x="T4" y="T5"/>
              </a:cxn>
            </a:cxnLst>
            <a:rect l="T9" t="T10" r="T11" b="T12"/>
            <a:pathLst>
              <a:path w="2832" h="1440">
                <a:moveTo>
                  <a:pt x="0" y="0"/>
                </a:moveTo>
                <a:cubicBezTo>
                  <a:pt x="700" y="456"/>
                  <a:pt x="1400" y="912"/>
                  <a:pt x="1872" y="1152"/>
                </a:cubicBezTo>
                <a:cubicBezTo>
                  <a:pt x="2344" y="1392"/>
                  <a:pt x="2672" y="1392"/>
                  <a:pt x="2832" y="1440"/>
                </a:cubicBezTo>
              </a:path>
            </a:pathLst>
          </a:custGeom>
          <a:noFill/>
          <a:ln w="19050">
            <a:solidFill>
              <a:schemeClr val="tx1"/>
            </a:solidFill>
            <a:round/>
            <a:headEnd/>
            <a:tailEnd type="stealth"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61456" name="Text Box 16"/>
          <p:cNvSpPr txBox="1">
            <a:spLocks noChangeArrowheads="1"/>
          </p:cNvSpPr>
          <p:nvPr/>
        </p:nvSpPr>
        <p:spPr bwMode="auto">
          <a:xfrm>
            <a:off x="4343400" y="4267200"/>
            <a:ext cx="2282825" cy="276225"/>
          </a:xfrm>
          <a:prstGeom prst="rect">
            <a:avLst/>
          </a:prstGeom>
          <a:solidFill>
            <a:srgbClr val="FFFF00"/>
          </a:solidFill>
          <a:ln w="19050">
            <a:solidFill>
              <a:schemeClr val="tx1"/>
            </a:solidFill>
            <a:miter lim="800000"/>
            <a:headEnd/>
            <a:tailEnd type="none" w="sm" len="lg"/>
          </a:ln>
        </p:spPr>
        <p:txBody>
          <a:bodyPr>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200">
                <a:latin typeface="Calibri" pitchFamily="34" charset="0"/>
              </a:rPr>
              <a:t>X[k] = M [q*16+k] (32 bit)</a:t>
            </a:r>
          </a:p>
        </p:txBody>
      </p:sp>
      <p:pic>
        <p:nvPicPr>
          <p:cNvPr id="61457"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 y="0"/>
            <a:ext cx="19097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pic>
      <p:sp>
        <p:nvSpPr>
          <p:cNvPr id="61458" name="Line 18"/>
          <p:cNvSpPr>
            <a:spLocks noChangeShapeType="1"/>
          </p:cNvSpPr>
          <p:nvPr/>
        </p:nvSpPr>
        <p:spPr bwMode="auto">
          <a:xfrm>
            <a:off x="1905000" y="914400"/>
            <a:ext cx="6019800" cy="342900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572543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588" y="2438400"/>
            <a:ext cx="3357562" cy="4419600"/>
          </a:xfrm>
          <a:prstGeom prst="rect">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pic>
      <p:sp>
        <p:nvSpPr>
          <p:cNvPr id="63491" name="Rectangle 9"/>
          <p:cNvSpPr>
            <a:spLocks noChangeArrowheads="1"/>
          </p:cNvSpPr>
          <p:nvPr/>
        </p:nvSpPr>
        <p:spPr bwMode="auto">
          <a:xfrm>
            <a:off x="6400800" y="3124200"/>
            <a:ext cx="1752600" cy="457200"/>
          </a:xfrm>
          <a:prstGeom prst="rect">
            <a:avLst/>
          </a:prstGeom>
          <a:noFill/>
          <a:ln w="19050">
            <a:solidFill>
              <a:srgbClr val="FF0000"/>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pic>
        <p:nvPicPr>
          <p:cNvPr id="6349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3" y="1981200"/>
            <a:ext cx="4332287" cy="4821238"/>
          </a:xfrm>
          <a:prstGeom prst="rect">
            <a:avLst/>
          </a:prstGeom>
          <a:noFill/>
          <a:ln w="19050">
            <a:solidFill>
              <a:srgbClr val="FF0000"/>
            </a:solidFill>
            <a:miter lim="800000"/>
            <a:headEnd/>
            <a:tailEnd type="none" w="sm" len="lg"/>
          </a:ln>
          <a:extLst>
            <a:ext uri="{909E8E84-426E-40DD-AFC4-6F175D3DCCD1}">
              <a14:hiddenFill xmlns:a14="http://schemas.microsoft.com/office/drawing/2010/main">
                <a:solidFill>
                  <a:srgbClr val="FFFFFF"/>
                </a:solidFill>
              </a14:hiddenFill>
            </a:ext>
          </a:extLst>
        </p:spPr>
      </p:pic>
      <p:sp>
        <p:nvSpPr>
          <p:cNvPr id="63493" name="Line 11"/>
          <p:cNvSpPr>
            <a:spLocks noChangeShapeType="1"/>
          </p:cNvSpPr>
          <p:nvPr/>
        </p:nvSpPr>
        <p:spPr bwMode="auto">
          <a:xfrm flipH="1">
            <a:off x="4495800" y="3276600"/>
            <a:ext cx="1905000" cy="381000"/>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US"/>
          </a:p>
        </p:txBody>
      </p:sp>
      <p:sp>
        <p:nvSpPr>
          <p:cNvPr id="63494" name="AutoShape 12"/>
          <p:cNvSpPr>
            <a:spLocks noChangeArrowheads="1"/>
          </p:cNvSpPr>
          <p:nvPr/>
        </p:nvSpPr>
        <p:spPr bwMode="auto">
          <a:xfrm>
            <a:off x="228600" y="3886200"/>
            <a:ext cx="762000" cy="381000"/>
          </a:xfrm>
          <a:prstGeom prst="roundRect">
            <a:avLst>
              <a:gd name="adj" fmla="val 16667"/>
            </a:avLst>
          </a:prstGeom>
          <a:noFill/>
          <a:ln w="19050">
            <a:solidFill>
              <a:srgbClr val="33CC33"/>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63495" name="Line 13"/>
          <p:cNvSpPr>
            <a:spLocks noChangeShapeType="1"/>
          </p:cNvSpPr>
          <p:nvPr/>
        </p:nvSpPr>
        <p:spPr bwMode="auto">
          <a:xfrm flipV="1">
            <a:off x="304800" y="685800"/>
            <a:ext cx="0" cy="3200400"/>
          </a:xfrm>
          <a:prstGeom prst="line">
            <a:avLst/>
          </a:prstGeom>
          <a:noFill/>
          <a:ln w="19050">
            <a:solidFill>
              <a:srgbClr val="33CC33"/>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US"/>
          </a:p>
        </p:txBody>
      </p:sp>
      <p:sp>
        <p:nvSpPr>
          <p:cNvPr id="63496" name="Text Box 14"/>
          <p:cNvSpPr txBox="1">
            <a:spLocks noChangeArrowheads="1"/>
          </p:cNvSpPr>
          <p:nvPr/>
        </p:nvSpPr>
        <p:spPr bwMode="auto">
          <a:xfrm>
            <a:off x="228600" y="304800"/>
            <a:ext cx="4012637" cy="424732"/>
          </a:xfrm>
          <a:prstGeom prst="rect">
            <a:avLst/>
          </a:prstGeom>
          <a:noFill/>
          <a:ln w="19050">
            <a:solidFill>
              <a:srgbClr val="33CC33"/>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lvl="1" eaLnBrk="1" hangingPunct="1">
              <a:lnSpc>
                <a:spcPct val="90000"/>
              </a:lnSpc>
            </a:pPr>
            <a:r>
              <a:rPr lang="en-US" dirty="0" smtClean="0"/>
              <a:t>T[i] </a:t>
            </a:r>
            <a:r>
              <a:rPr lang="fa-IR" dirty="0" smtClean="0"/>
              <a:t>=</a:t>
            </a:r>
            <a:r>
              <a:rPr lang="en-US" dirty="0" smtClean="0"/>
              <a:t> </a:t>
            </a:r>
            <a:r>
              <a:rPr lang="en-US" dirty="0" err="1" smtClean="0"/>
              <a:t>int</a:t>
            </a:r>
            <a:r>
              <a:rPr lang="en-US" dirty="0" smtClean="0"/>
              <a:t>(2</a:t>
            </a:r>
            <a:r>
              <a:rPr lang="en-US" baseline="30000" dirty="0" smtClean="0"/>
              <a:t>32</a:t>
            </a:r>
            <a:r>
              <a:rPr lang="en-US" dirty="0" smtClean="0"/>
              <a:t> * abs(sin(i)))</a:t>
            </a:r>
          </a:p>
        </p:txBody>
      </p:sp>
      <p:sp>
        <p:nvSpPr>
          <p:cNvPr id="63497" name="AutoShape 15"/>
          <p:cNvSpPr>
            <a:spLocks noChangeArrowheads="1"/>
          </p:cNvSpPr>
          <p:nvPr/>
        </p:nvSpPr>
        <p:spPr bwMode="auto">
          <a:xfrm>
            <a:off x="381000" y="3276600"/>
            <a:ext cx="533400" cy="381000"/>
          </a:xfrm>
          <a:prstGeom prst="roundRect">
            <a:avLst>
              <a:gd name="adj" fmla="val 16667"/>
            </a:avLst>
          </a:prstGeom>
          <a:noFill/>
          <a:ln w="19050">
            <a:solidFill>
              <a:srgbClr val="FF66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63498" name="Line 16"/>
          <p:cNvSpPr>
            <a:spLocks noChangeShapeType="1"/>
          </p:cNvSpPr>
          <p:nvPr/>
        </p:nvSpPr>
        <p:spPr bwMode="auto">
          <a:xfrm flipV="1">
            <a:off x="685800" y="1143000"/>
            <a:ext cx="0" cy="2133600"/>
          </a:xfrm>
          <a:prstGeom prst="line">
            <a:avLst/>
          </a:prstGeom>
          <a:noFill/>
          <a:ln w="19050">
            <a:solidFill>
              <a:srgbClr val="FF66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US"/>
          </a:p>
        </p:txBody>
      </p:sp>
      <p:sp>
        <p:nvSpPr>
          <p:cNvPr id="63499" name="Text Box 17"/>
          <p:cNvSpPr txBox="1">
            <a:spLocks noChangeArrowheads="1"/>
          </p:cNvSpPr>
          <p:nvPr/>
        </p:nvSpPr>
        <p:spPr bwMode="auto">
          <a:xfrm>
            <a:off x="458788" y="762000"/>
            <a:ext cx="6861175" cy="369888"/>
          </a:xfrm>
          <a:prstGeom prst="rect">
            <a:avLst/>
          </a:prstGeom>
          <a:noFill/>
          <a:ln w="19050">
            <a:solidFill>
              <a:srgbClr val="FF6600"/>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M [q*16+k] = the kth 32-bit word from the qth 512-bit block of the msg</a:t>
            </a:r>
          </a:p>
        </p:txBody>
      </p:sp>
      <p:sp>
        <p:nvSpPr>
          <p:cNvPr id="63500" name="Text Box 18"/>
          <p:cNvSpPr txBox="1">
            <a:spLocks noChangeArrowheads="1"/>
          </p:cNvSpPr>
          <p:nvPr/>
        </p:nvSpPr>
        <p:spPr bwMode="auto">
          <a:xfrm>
            <a:off x="4495800" y="3733800"/>
            <a:ext cx="1192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srgbClr val="FF0000"/>
                </a:solidFill>
                <a:latin typeface="Calibri" pitchFamily="34" charset="0"/>
              </a:rPr>
              <a:t>Single step</a:t>
            </a:r>
          </a:p>
        </p:txBody>
      </p:sp>
      <p:sp>
        <p:nvSpPr>
          <p:cNvPr id="63501" name="AutoShape 19"/>
          <p:cNvSpPr>
            <a:spLocks noChangeArrowheads="1"/>
          </p:cNvSpPr>
          <p:nvPr/>
        </p:nvSpPr>
        <p:spPr bwMode="auto">
          <a:xfrm>
            <a:off x="2514600" y="2743200"/>
            <a:ext cx="533400" cy="381000"/>
          </a:xfrm>
          <a:prstGeom prst="roundRect">
            <a:avLst>
              <a:gd name="adj" fmla="val 16667"/>
            </a:avLst>
          </a:prstGeom>
          <a:noFill/>
          <a:ln w="19050">
            <a:solidFill>
              <a:srgbClr val="0066FF"/>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63502" name="Line 20"/>
          <p:cNvSpPr>
            <a:spLocks noChangeShapeType="1"/>
          </p:cNvSpPr>
          <p:nvPr/>
        </p:nvSpPr>
        <p:spPr bwMode="auto">
          <a:xfrm flipV="1">
            <a:off x="2819400" y="1600200"/>
            <a:ext cx="1828800" cy="1143000"/>
          </a:xfrm>
          <a:prstGeom prst="line">
            <a:avLst/>
          </a:prstGeom>
          <a:noFill/>
          <a:ln w="19050">
            <a:solidFill>
              <a:srgbClr val="0066FF"/>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US"/>
          </a:p>
        </p:txBody>
      </p:sp>
      <p:pic>
        <p:nvPicPr>
          <p:cNvPr id="63503"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219200"/>
            <a:ext cx="2133600" cy="108743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59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rtl="1" eaLnBrk="1" hangingPunct="1"/>
            <a:r>
              <a:rPr lang="fa-IR" altLang="zh-CN" smtClean="0">
                <a:ea typeface="SimSun" pitchFamily="2" charset="-122"/>
              </a:rPr>
              <a:t>معرفی </a:t>
            </a:r>
            <a:r>
              <a:rPr lang="en-US" altLang="zh-CN" smtClean="0">
                <a:ea typeface="SimSun" pitchFamily="2" charset="-122"/>
              </a:rPr>
              <a:t>GnuPG</a:t>
            </a:r>
          </a:p>
        </p:txBody>
      </p:sp>
      <p:sp>
        <p:nvSpPr>
          <p:cNvPr id="5123" name="Rectangle 3"/>
          <p:cNvSpPr>
            <a:spLocks noGrp="1" noChangeArrowheads="1"/>
          </p:cNvSpPr>
          <p:nvPr>
            <p:ph idx="1"/>
          </p:nvPr>
        </p:nvSpPr>
        <p:spPr/>
        <p:txBody>
          <a:bodyPr/>
          <a:lstStyle/>
          <a:p>
            <a:pPr algn="r" rtl="1" eaLnBrk="1" hangingPunct="1"/>
            <a:r>
              <a:rPr lang="en-US" altLang="zh-CN" sz="2400" smtClean="0">
                <a:ea typeface="SimSun" pitchFamily="2" charset="-122"/>
              </a:rPr>
              <a:t>GnuPG</a:t>
            </a:r>
            <a:r>
              <a:rPr lang="fa-IR" altLang="zh-CN" smtClean="0">
                <a:ea typeface="SimSun" pitchFamily="2" charset="-122"/>
              </a:rPr>
              <a:t> مخفف</a:t>
            </a:r>
            <a:r>
              <a:rPr lang="en-US" altLang="zh-CN" smtClean="0">
                <a:ea typeface="SimSun" pitchFamily="2" charset="-122"/>
              </a:rPr>
              <a:t> </a:t>
            </a:r>
            <a:r>
              <a:rPr lang="fa-IR" altLang="zh-CN" smtClean="0">
                <a:ea typeface="SimSun" pitchFamily="2" charset="-122"/>
              </a:rPr>
              <a:t> </a:t>
            </a:r>
            <a:r>
              <a:rPr lang="en-US" altLang="zh-CN" sz="2400" smtClean="0">
                <a:ea typeface="SimSun" pitchFamily="2" charset="-122"/>
              </a:rPr>
              <a:t>GNU Privacy Guard</a:t>
            </a:r>
            <a:r>
              <a:rPr lang="fa-IR" altLang="zh-CN" sz="2400" smtClean="0">
                <a:ea typeface="SimSun" pitchFamily="2" charset="-122"/>
              </a:rPr>
              <a:t> </a:t>
            </a:r>
            <a:r>
              <a:rPr lang="fa-IR" altLang="zh-CN" smtClean="0">
                <a:ea typeface="SimSun" pitchFamily="2" charset="-122"/>
              </a:rPr>
              <a:t>است.</a:t>
            </a:r>
          </a:p>
          <a:p>
            <a:pPr algn="r" rtl="1" eaLnBrk="1" hangingPunct="1"/>
            <a:r>
              <a:rPr lang="fa-IR" altLang="zh-CN" smtClean="0">
                <a:ea typeface="SimSun" pitchFamily="2" charset="-122"/>
              </a:rPr>
              <a:t>ابزاری است برای مخابرات و ذخیره سازی امن داده.</a:t>
            </a:r>
          </a:p>
          <a:p>
            <a:pPr algn="r" rtl="1" eaLnBrk="1" hangingPunct="1"/>
            <a:r>
              <a:rPr lang="fa-IR" altLang="zh-CN" smtClean="0">
                <a:ea typeface="SimSun" pitchFamily="2" charset="-122"/>
              </a:rPr>
              <a:t>رمزگذاری پیغام و تولید امضای دیجیتال</a:t>
            </a:r>
          </a:p>
          <a:p>
            <a:pPr algn="r" rtl="1" eaLnBrk="1" hangingPunct="1"/>
            <a:r>
              <a:rPr lang="fa-IR" altLang="zh-CN" smtClean="0">
                <a:ea typeface="SimSun" pitchFamily="2" charset="-122"/>
              </a:rPr>
              <a:t>استفاده از کلید عمومی</a:t>
            </a:r>
          </a:p>
          <a:p>
            <a:pPr algn="r" rtl="1" eaLnBrk="1" hangingPunct="1"/>
            <a:r>
              <a:rPr lang="fa-IR" altLang="zh-CN" smtClean="0">
                <a:ea typeface="SimSun" pitchFamily="2" charset="-122"/>
              </a:rPr>
              <a:t>در اکثر نسخه های لینوکس موجود است. </a:t>
            </a:r>
          </a:p>
          <a:p>
            <a:pPr algn="r" rtl="1" eaLnBrk="1" hangingPunct="1"/>
            <a:r>
              <a:rPr lang="fa-IR" altLang="zh-CN" smtClean="0">
                <a:ea typeface="SimSun" pitchFamily="2" charset="-122"/>
              </a:rPr>
              <a:t>دستور </a:t>
            </a:r>
            <a:r>
              <a:rPr lang="en-US" altLang="zh-CN" smtClean="0">
                <a:ea typeface="SimSun" pitchFamily="2" charset="-122"/>
              </a:rPr>
              <a:t>gpg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143000"/>
          </a:xfrm>
        </p:spPr>
        <p:txBody>
          <a:bodyPr/>
          <a:lstStyle/>
          <a:p>
            <a:pPr rtl="1" eaLnBrk="1" hangingPunct="1"/>
            <a:r>
              <a:rPr lang="fa-IR" smtClean="0"/>
              <a:t> مرور </a:t>
            </a:r>
            <a:r>
              <a:rPr lang="en-US" smtClean="0"/>
              <a:t>MD5</a:t>
            </a:r>
            <a:endParaRPr lang="en-AU" smtClean="0"/>
          </a:p>
        </p:txBody>
      </p:sp>
      <p:sp>
        <p:nvSpPr>
          <p:cNvPr id="16387" name="Rectangle 3"/>
          <p:cNvSpPr>
            <a:spLocks noGrp="1" noChangeArrowheads="1"/>
          </p:cNvSpPr>
          <p:nvPr>
            <p:ph idx="1"/>
          </p:nvPr>
        </p:nvSpPr>
        <p:spPr>
          <a:xfrm>
            <a:off x="76200" y="1295400"/>
            <a:ext cx="8915400" cy="5257800"/>
          </a:xfrm>
        </p:spPr>
        <p:txBody>
          <a:bodyPr/>
          <a:lstStyle/>
          <a:p>
            <a:pPr marL="533400" indent="-533400" algn="r" rtl="1" eaLnBrk="1" hangingPunct="1">
              <a:buFontTx/>
              <a:buAutoNum type="arabicPeriod"/>
            </a:pPr>
            <a:r>
              <a:rPr lang="fa-IR" dirty="0" smtClean="0"/>
              <a:t>پیغام را طوری پدگذاری کنید که طول پیغام با </a:t>
            </a:r>
            <a:r>
              <a:rPr lang="en-AU" sz="2400" dirty="0" smtClean="0"/>
              <a:t>448 mod 512</a:t>
            </a:r>
            <a:r>
              <a:rPr lang="fa-IR" dirty="0" smtClean="0"/>
              <a:t> برابر باشد. </a:t>
            </a:r>
          </a:p>
          <a:p>
            <a:pPr marL="533400" indent="-533400" algn="r" rtl="1" eaLnBrk="1" hangingPunct="1">
              <a:buFontTx/>
              <a:buAutoNum type="arabicPeriod"/>
            </a:pPr>
            <a:r>
              <a:rPr lang="fa-IR" dirty="0" smtClean="0"/>
              <a:t>طول پیغام را به صورت </a:t>
            </a:r>
            <a:r>
              <a:rPr lang="en-US" dirty="0" smtClean="0"/>
              <a:t>L mod 2</a:t>
            </a:r>
            <a:r>
              <a:rPr lang="en-US" baseline="30000" dirty="0" smtClean="0"/>
              <a:t>64 </a:t>
            </a:r>
            <a:r>
              <a:rPr lang="fa-IR" baseline="30000" dirty="0" smtClean="0"/>
              <a:t> </a:t>
            </a:r>
            <a:r>
              <a:rPr lang="fa-IR" dirty="0" smtClean="0"/>
              <a:t>به آخر مرحله ی قبل اضافه کنید. </a:t>
            </a:r>
          </a:p>
          <a:p>
            <a:pPr marL="533400" indent="-533400" algn="r" rtl="1" eaLnBrk="1" hangingPunct="1">
              <a:buFontTx/>
              <a:buAutoNum type="arabicPeriod"/>
            </a:pPr>
            <a:r>
              <a:rPr lang="fa-IR" dirty="0" smtClean="0"/>
              <a:t>بدین ترتیب، طول پیغام مضربی از 512 خواهد بود. </a:t>
            </a:r>
          </a:p>
          <a:p>
            <a:pPr marL="533400" indent="-533400" algn="r" rtl="1" eaLnBrk="1" hangingPunct="1">
              <a:buFontTx/>
              <a:buAutoNum type="arabicPeriod"/>
            </a:pPr>
            <a:r>
              <a:rPr lang="fa-IR" dirty="0" smtClean="0"/>
              <a:t>بافر 4 کلمه ای </a:t>
            </a:r>
            <a:r>
              <a:rPr lang="en-US" sz="2400" dirty="0" smtClean="0"/>
              <a:t>MD</a:t>
            </a:r>
            <a:r>
              <a:rPr lang="fa-IR" dirty="0" smtClean="0"/>
              <a:t> که 128 بیت است را با </a:t>
            </a:r>
            <a:r>
              <a:rPr lang="en-AU" sz="2400" dirty="0" smtClean="0"/>
              <a:t>(A,B,C,D)</a:t>
            </a:r>
            <a:r>
              <a:rPr lang="fa-IR" sz="2400" dirty="0" smtClean="0"/>
              <a:t> </a:t>
            </a:r>
            <a:r>
              <a:rPr lang="fa-IR" dirty="0" smtClean="0"/>
              <a:t>مقداردهی کنید. </a:t>
            </a:r>
          </a:p>
          <a:p>
            <a:pPr marL="533400" indent="-533400" algn="r" rtl="1" eaLnBrk="1" hangingPunct="1">
              <a:buFontTx/>
              <a:buAutoNum type="arabicPeriod"/>
            </a:pPr>
            <a:r>
              <a:rPr lang="fa-IR" dirty="0" smtClean="0"/>
              <a:t>پیغام را به صورت بلوکهای 16 کلمه ای (512 بیتی) پردازش کنید: </a:t>
            </a:r>
          </a:p>
          <a:p>
            <a:pPr marL="933450" lvl="1" indent="-533400" algn="r" rtl="1" eaLnBrk="1" hangingPunct="1"/>
            <a:r>
              <a:rPr lang="fa-IR" dirty="0" smtClean="0"/>
              <a:t>از 4 راند استفاده کنید. در  هر راند </a:t>
            </a:r>
            <a:r>
              <a:rPr lang="fa-IR" dirty="0"/>
              <a:t> </a:t>
            </a:r>
            <a:r>
              <a:rPr lang="fa-IR" dirty="0" smtClean="0"/>
              <a:t>16عملیات 32 بیتی روی بلوک پیغام و بافر انجام می شود. </a:t>
            </a:r>
          </a:p>
          <a:p>
            <a:pPr marL="933450" lvl="1" indent="-533400" algn="r" rtl="1" eaLnBrk="1" hangingPunct="1"/>
            <a:r>
              <a:rPr lang="fa-IR" dirty="0" smtClean="0"/>
              <a:t>خروجی را به ورودی بافر اضافه کنید تا مقدار بافر تغییر کند. </a:t>
            </a:r>
          </a:p>
          <a:p>
            <a:pPr marL="533400" indent="-533400" algn="r" rtl="1" eaLnBrk="1" hangingPunct="1">
              <a:buFont typeface="Comic Sans MS" pitchFamily="66" charset="0"/>
              <a:buAutoNum type="arabicPeriod"/>
            </a:pPr>
            <a:r>
              <a:rPr lang="fa-IR" dirty="0" smtClean="0"/>
              <a:t>خروجی تابع درهم سازی مقدار نهایی بافر خواهد بود.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382000" cy="990600"/>
          </a:xfrm>
        </p:spPr>
        <p:txBody>
          <a:bodyPr/>
          <a:lstStyle/>
          <a:p>
            <a:pPr rtl="1" eaLnBrk="1" hangingPunct="1"/>
            <a:r>
              <a:rPr lang="fa-IR" smtClean="0"/>
              <a:t>پردازش بلوک </a:t>
            </a:r>
            <a:r>
              <a:rPr lang="en-US" smtClean="0"/>
              <a:t> </a:t>
            </a:r>
            <a:r>
              <a:rPr lang="en-US" i="1" smtClean="0"/>
              <a:t>m</a:t>
            </a:r>
            <a:r>
              <a:rPr lang="en-US" i="1" baseline="-25000" smtClean="0"/>
              <a:t>i </a:t>
            </a:r>
            <a:r>
              <a:rPr lang="fa-IR" smtClean="0"/>
              <a:t>در 4 راند</a:t>
            </a:r>
            <a:endParaRPr lang="en-US" smtClean="0"/>
          </a:p>
        </p:txBody>
      </p:sp>
      <p:sp>
        <p:nvSpPr>
          <p:cNvPr id="17411" name="AutoShape 3"/>
          <p:cNvSpPr>
            <a:spLocks noChangeArrowheads="1"/>
          </p:cNvSpPr>
          <p:nvPr/>
        </p:nvSpPr>
        <p:spPr bwMode="auto">
          <a:xfrm>
            <a:off x="3200400" y="1828800"/>
            <a:ext cx="3962400" cy="6096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ABCD=f</a:t>
            </a:r>
            <a:r>
              <a:rPr lang="en-US" sz="2400" baseline="-25000">
                <a:latin typeface="Times New Roman" pitchFamily="18" charset="0"/>
              </a:rPr>
              <a:t>F</a:t>
            </a:r>
            <a:r>
              <a:rPr lang="en-US" sz="2400">
                <a:latin typeface="Times New Roman" pitchFamily="18" charset="0"/>
              </a:rPr>
              <a:t>(ABCD,m</a:t>
            </a:r>
            <a:r>
              <a:rPr lang="en-US" sz="2400" baseline="-25000">
                <a:latin typeface="Times New Roman" pitchFamily="18" charset="0"/>
              </a:rPr>
              <a:t>i</a:t>
            </a:r>
            <a:r>
              <a:rPr lang="en-US" sz="2400">
                <a:latin typeface="Times New Roman" pitchFamily="18" charset="0"/>
              </a:rPr>
              <a:t>,T[1..16])</a:t>
            </a:r>
          </a:p>
        </p:txBody>
      </p:sp>
      <p:sp>
        <p:nvSpPr>
          <p:cNvPr id="17412" name="AutoShape 4"/>
          <p:cNvSpPr>
            <a:spLocks noChangeArrowheads="1"/>
          </p:cNvSpPr>
          <p:nvPr/>
        </p:nvSpPr>
        <p:spPr bwMode="auto">
          <a:xfrm>
            <a:off x="3200400" y="2819400"/>
            <a:ext cx="3962400" cy="6096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ABCD=f</a:t>
            </a:r>
            <a:r>
              <a:rPr lang="en-US" sz="2400" baseline="-25000">
                <a:latin typeface="Times New Roman" pitchFamily="18" charset="0"/>
              </a:rPr>
              <a:t>G</a:t>
            </a:r>
            <a:r>
              <a:rPr lang="en-US" sz="2400">
                <a:latin typeface="Times New Roman" pitchFamily="18" charset="0"/>
              </a:rPr>
              <a:t>(ABCD,m</a:t>
            </a:r>
            <a:r>
              <a:rPr lang="en-US" sz="2400" baseline="-25000">
                <a:latin typeface="Times New Roman" pitchFamily="18" charset="0"/>
              </a:rPr>
              <a:t>i</a:t>
            </a:r>
            <a:r>
              <a:rPr lang="en-US" sz="2400">
                <a:latin typeface="Times New Roman" pitchFamily="18" charset="0"/>
              </a:rPr>
              <a:t>,T[17..32])</a:t>
            </a:r>
          </a:p>
        </p:txBody>
      </p:sp>
      <p:sp>
        <p:nvSpPr>
          <p:cNvPr id="17413" name="AutoShape 5"/>
          <p:cNvSpPr>
            <a:spLocks noChangeArrowheads="1"/>
          </p:cNvSpPr>
          <p:nvPr/>
        </p:nvSpPr>
        <p:spPr bwMode="auto">
          <a:xfrm>
            <a:off x="3200400" y="3810000"/>
            <a:ext cx="3962400" cy="6096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ABCD=f</a:t>
            </a:r>
            <a:r>
              <a:rPr lang="en-US" sz="2400" baseline="-25000">
                <a:latin typeface="Times New Roman" pitchFamily="18" charset="0"/>
              </a:rPr>
              <a:t>H</a:t>
            </a:r>
            <a:r>
              <a:rPr lang="en-US" sz="2400">
                <a:latin typeface="Times New Roman" pitchFamily="18" charset="0"/>
              </a:rPr>
              <a:t>(ABCD,m</a:t>
            </a:r>
            <a:r>
              <a:rPr lang="en-US" sz="2400" baseline="-25000">
                <a:latin typeface="Times New Roman" pitchFamily="18" charset="0"/>
              </a:rPr>
              <a:t>i</a:t>
            </a:r>
            <a:r>
              <a:rPr lang="en-US" sz="2400">
                <a:latin typeface="Times New Roman" pitchFamily="18" charset="0"/>
              </a:rPr>
              <a:t>,T[33..48])</a:t>
            </a:r>
          </a:p>
        </p:txBody>
      </p:sp>
      <p:sp>
        <p:nvSpPr>
          <p:cNvPr id="17414" name="AutoShape 6"/>
          <p:cNvSpPr>
            <a:spLocks noChangeArrowheads="1"/>
          </p:cNvSpPr>
          <p:nvPr/>
        </p:nvSpPr>
        <p:spPr bwMode="auto">
          <a:xfrm>
            <a:off x="3200400" y="4800600"/>
            <a:ext cx="3962400" cy="6096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ABCD=f</a:t>
            </a:r>
            <a:r>
              <a:rPr lang="en-US" sz="2400" baseline="-25000">
                <a:latin typeface="Times New Roman" pitchFamily="18" charset="0"/>
              </a:rPr>
              <a:t>I</a:t>
            </a:r>
            <a:r>
              <a:rPr lang="en-US" sz="2400">
                <a:latin typeface="Times New Roman" pitchFamily="18" charset="0"/>
              </a:rPr>
              <a:t>(ABCD,m</a:t>
            </a:r>
            <a:r>
              <a:rPr lang="en-US" sz="2400" baseline="-25000">
                <a:latin typeface="Times New Roman" pitchFamily="18" charset="0"/>
              </a:rPr>
              <a:t>i</a:t>
            </a:r>
            <a:r>
              <a:rPr lang="en-US" sz="2400">
                <a:latin typeface="Times New Roman" pitchFamily="18" charset="0"/>
              </a:rPr>
              <a:t>,T[49..64])</a:t>
            </a:r>
          </a:p>
        </p:txBody>
      </p:sp>
      <p:sp>
        <p:nvSpPr>
          <p:cNvPr id="17415" name="Rectangle 7"/>
          <p:cNvSpPr>
            <a:spLocks noChangeArrowheads="1"/>
          </p:cNvSpPr>
          <p:nvPr/>
        </p:nvSpPr>
        <p:spPr bwMode="auto">
          <a:xfrm>
            <a:off x="1066800" y="1066800"/>
            <a:ext cx="1752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m</a:t>
            </a:r>
            <a:r>
              <a:rPr lang="en-US" sz="2400" baseline="-25000">
                <a:latin typeface="Times New Roman" pitchFamily="18" charset="0"/>
              </a:rPr>
              <a:t>i</a:t>
            </a:r>
            <a:endParaRPr lang="en-US" sz="2400">
              <a:latin typeface="Times New Roman" pitchFamily="18" charset="0"/>
            </a:endParaRPr>
          </a:p>
        </p:txBody>
      </p:sp>
      <p:sp>
        <p:nvSpPr>
          <p:cNvPr id="17416" name="AutoShape 8"/>
          <p:cNvSpPr>
            <a:spLocks noChangeArrowheads="1"/>
          </p:cNvSpPr>
          <p:nvPr/>
        </p:nvSpPr>
        <p:spPr bwMode="auto">
          <a:xfrm>
            <a:off x="3200400" y="5791200"/>
            <a:ext cx="1066800" cy="4572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a:t>
            </a:r>
          </a:p>
        </p:txBody>
      </p:sp>
      <p:sp>
        <p:nvSpPr>
          <p:cNvPr id="17417" name="AutoShape 9"/>
          <p:cNvSpPr>
            <a:spLocks noChangeArrowheads="1"/>
          </p:cNvSpPr>
          <p:nvPr/>
        </p:nvSpPr>
        <p:spPr bwMode="auto">
          <a:xfrm>
            <a:off x="4267200" y="5791200"/>
            <a:ext cx="914400" cy="4572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a:t>
            </a:r>
          </a:p>
        </p:txBody>
      </p:sp>
      <p:sp>
        <p:nvSpPr>
          <p:cNvPr id="17418" name="AutoShape 10"/>
          <p:cNvSpPr>
            <a:spLocks noChangeArrowheads="1"/>
          </p:cNvSpPr>
          <p:nvPr/>
        </p:nvSpPr>
        <p:spPr bwMode="auto">
          <a:xfrm>
            <a:off x="5181600" y="5791200"/>
            <a:ext cx="990600" cy="4572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a:t>
            </a:r>
          </a:p>
        </p:txBody>
      </p:sp>
      <p:sp>
        <p:nvSpPr>
          <p:cNvPr id="17419" name="AutoShape 11"/>
          <p:cNvSpPr>
            <a:spLocks noChangeArrowheads="1"/>
          </p:cNvSpPr>
          <p:nvPr/>
        </p:nvSpPr>
        <p:spPr bwMode="auto">
          <a:xfrm>
            <a:off x="6172200" y="5791200"/>
            <a:ext cx="990600" cy="457200"/>
          </a:xfrm>
          <a:prstGeom prst="flowChartAlternate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latin typeface="Times New Roman" pitchFamily="18" charset="0"/>
              </a:rPr>
              <a:t>+</a:t>
            </a:r>
          </a:p>
        </p:txBody>
      </p:sp>
      <p:cxnSp>
        <p:nvCxnSpPr>
          <p:cNvPr id="17420" name="AutoShape 12"/>
          <p:cNvCxnSpPr>
            <a:cxnSpLocks noChangeShapeType="1"/>
            <a:stCxn id="17415" idx="2"/>
            <a:endCxn id="17411" idx="1"/>
          </p:cNvCxnSpPr>
          <p:nvPr/>
        </p:nvCxnSpPr>
        <p:spPr bwMode="auto">
          <a:xfrm rot="16200000" flipH="1">
            <a:off x="2343150" y="1276350"/>
            <a:ext cx="457200" cy="1257300"/>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1" name="AutoShape 13"/>
          <p:cNvCxnSpPr>
            <a:cxnSpLocks noChangeShapeType="1"/>
            <a:stCxn id="17415" idx="2"/>
            <a:endCxn id="17412" idx="1"/>
          </p:cNvCxnSpPr>
          <p:nvPr/>
        </p:nvCxnSpPr>
        <p:spPr bwMode="auto">
          <a:xfrm rot="16200000" flipH="1">
            <a:off x="1847850" y="1771650"/>
            <a:ext cx="1447800" cy="1257300"/>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2" name="AutoShape 14"/>
          <p:cNvCxnSpPr>
            <a:cxnSpLocks noChangeShapeType="1"/>
            <a:stCxn id="17415" idx="2"/>
            <a:endCxn id="17413" idx="1"/>
          </p:cNvCxnSpPr>
          <p:nvPr/>
        </p:nvCxnSpPr>
        <p:spPr bwMode="auto">
          <a:xfrm rot="16200000" flipH="1">
            <a:off x="1352550" y="2266950"/>
            <a:ext cx="2438400" cy="1257300"/>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3" name="AutoShape 15"/>
          <p:cNvCxnSpPr>
            <a:cxnSpLocks noChangeShapeType="1"/>
            <a:stCxn id="17415" idx="2"/>
            <a:endCxn id="17414" idx="1"/>
          </p:cNvCxnSpPr>
          <p:nvPr/>
        </p:nvCxnSpPr>
        <p:spPr bwMode="auto">
          <a:xfrm rot="16200000" flipH="1">
            <a:off x="857250" y="2762250"/>
            <a:ext cx="3429000" cy="1257300"/>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424" name="Group 16"/>
          <p:cNvGrpSpPr>
            <a:grpSpLocks/>
          </p:cNvGrpSpPr>
          <p:nvPr/>
        </p:nvGrpSpPr>
        <p:grpSpPr bwMode="auto">
          <a:xfrm>
            <a:off x="3810000" y="2438400"/>
            <a:ext cx="2590800" cy="381000"/>
            <a:chOff x="2400" y="1536"/>
            <a:chExt cx="1632" cy="240"/>
          </a:xfrm>
        </p:grpSpPr>
        <p:sp>
          <p:nvSpPr>
            <p:cNvPr id="17465" name="Line 17"/>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6" name="Line 18"/>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7" name="Line 19"/>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8" name="Line 20"/>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25" name="Group 21"/>
          <p:cNvGrpSpPr>
            <a:grpSpLocks/>
          </p:cNvGrpSpPr>
          <p:nvPr/>
        </p:nvGrpSpPr>
        <p:grpSpPr bwMode="auto">
          <a:xfrm>
            <a:off x="3733800" y="4419600"/>
            <a:ext cx="2590800" cy="381000"/>
            <a:chOff x="2400" y="1536"/>
            <a:chExt cx="1632" cy="240"/>
          </a:xfrm>
        </p:grpSpPr>
        <p:sp>
          <p:nvSpPr>
            <p:cNvPr id="17461" name="Line 22"/>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2" name="Line 23"/>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3" name="Line 24"/>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4" name="Line 25"/>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26" name="Group 26"/>
          <p:cNvGrpSpPr>
            <a:grpSpLocks/>
          </p:cNvGrpSpPr>
          <p:nvPr/>
        </p:nvGrpSpPr>
        <p:grpSpPr bwMode="auto">
          <a:xfrm>
            <a:off x="3810000" y="3429000"/>
            <a:ext cx="2590800" cy="381000"/>
            <a:chOff x="2400" y="1536"/>
            <a:chExt cx="1632" cy="240"/>
          </a:xfrm>
        </p:grpSpPr>
        <p:sp>
          <p:nvSpPr>
            <p:cNvPr id="17457" name="Line 27"/>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8" name="Line 28"/>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9" name="Line 29"/>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0" name="Line 30"/>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27" name="Text Box 31"/>
          <p:cNvSpPr txBox="1">
            <a:spLocks noChangeArrowheads="1"/>
          </p:cNvSpPr>
          <p:nvPr/>
        </p:nvSpPr>
        <p:spPr bwMode="auto">
          <a:xfrm>
            <a:off x="3413125" y="2403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latin typeface="Times New Roman" pitchFamily="18" charset="0"/>
              </a:rPr>
              <a:t>A</a:t>
            </a:r>
          </a:p>
        </p:txBody>
      </p:sp>
      <p:sp>
        <p:nvSpPr>
          <p:cNvPr id="17428" name="Text Box 32"/>
          <p:cNvSpPr txBox="1">
            <a:spLocks noChangeArrowheads="1"/>
          </p:cNvSpPr>
          <p:nvPr/>
        </p:nvSpPr>
        <p:spPr bwMode="auto">
          <a:xfrm>
            <a:off x="4191000" y="2438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latin typeface="Times New Roman" pitchFamily="18" charset="0"/>
              </a:rPr>
              <a:t>B</a:t>
            </a:r>
          </a:p>
        </p:txBody>
      </p:sp>
      <p:sp>
        <p:nvSpPr>
          <p:cNvPr id="17429" name="Text Box 33"/>
          <p:cNvSpPr txBox="1">
            <a:spLocks noChangeArrowheads="1"/>
          </p:cNvSpPr>
          <p:nvPr/>
        </p:nvSpPr>
        <p:spPr bwMode="auto">
          <a:xfrm>
            <a:off x="5165725" y="24034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latin typeface="Times New Roman" pitchFamily="18" charset="0"/>
              </a:rPr>
              <a:t>C</a:t>
            </a:r>
          </a:p>
        </p:txBody>
      </p:sp>
      <p:sp>
        <p:nvSpPr>
          <p:cNvPr id="17430" name="Text Box 34"/>
          <p:cNvSpPr txBox="1">
            <a:spLocks noChangeArrowheads="1"/>
          </p:cNvSpPr>
          <p:nvPr/>
        </p:nvSpPr>
        <p:spPr bwMode="auto">
          <a:xfrm>
            <a:off x="6003925" y="2403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latin typeface="Times New Roman" pitchFamily="18" charset="0"/>
              </a:rPr>
              <a:t>D</a:t>
            </a:r>
          </a:p>
        </p:txBody>
      </p:sp>
      <p:sp>
        <p:nvSpPr>
          <p:cNvPr id="17431" name="Line 35"/>
          <p:cNvSpPr>
            <a:spLocks noChangeShapeType="1"/>
          </p:cNvSpPr>
          <p:nvPr/>
        </p:nvSpPr>
        <p:spPr bwMode="auto">
          <a:xfrm>
            <a:off x="3505200" y="54102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Line 36"/>
          <p:cNvSpPr>
            <a:spLocks noChangeShapeType="1"/>
          </p:cNvSpPr>
          <p:nvPr/>
        </p:nvSpPr>
        <p:spPr bwMode="auto">
          <a:xfrm>
            <a:off x="4495800" y="54102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Line 37"/>
          <p:cNvSpPr>
            <a:spLocks noChangeShapeType="1"/>
          </p:cNvSpPr>
          <p:nvPr/>
        </p:nvSpPr>
        <p:spPr bwMode="auto">
          <a:xfrm>
            <a:off x="5410200" y="54102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4" name="Line 38"/>
          <p:cNvSpPr>
            <a:spLocks noChangeShapeType="1"/>
          </p:cNvSpPr>
          <p:nvPr/>
        </p:nvSpPr>
        <p:spPr bwMode="auto">
          <a:xfrm>
            <a:off x="6324600" y="54102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39"/>
          <p:cNvSpPr>
            <a:spLocks noChangeShapeType="1"/>
          </p:cNvSpPr>
          <p:nvPr/>
        </p:nvSpPr>
        <p:spPr bwMode="auto">
          <a:xfrm>
            <a:off x="3733800" y="1371600"/>
            <a:ext cx="2819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Line 40"/>
          <p:cNvSpPr>
            <a:spLocks noChangeShapeType="1"/>
          </p:cNvSpPr>
          <p:nvPr/>
        </p:nvSpPr>
        <p:spPr bwMode="auto">
          <a:xfrm>
            <a:off x="3657600" y="6629400"/>
            <a:ext cx="30480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Text Box 41"/>
          <p:cNvSpPr txBox="1">
            <a:spLocks noChangeArrowheads="1"/>
          </p:cNvSpPr>
          <p:nvPr/>
        </p:nvSpPr>
        <p:spPr bwMode="auto">
          <a:xfrm>
            <a:off x="6689725" y="1184275"/>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latin typeface="Times New Roman" pitchFamily="18" charset="0"/>
              </a:rPr>
              <a:t>MD</a:t>
            </a:r>
            <a:r>
              <a:rPr lang="en-US" sz="2400" baseline="-25000">
                <a:latin typeface="Times New Roman" pitchFamily="18" charset="0"/>
              </a:rPr>
              <a:t>i</a:t>
            </a:r>
            <a:endParaRPr lang="en-US" sz="2400">
              <a:latin typeface="Times New Roman" pitchFamily="18" charset="0"/>
            </a:endParaRPr>
          </a:p>
        </p:txBody>
      </p:sp>
      <p:sp>
        <p:nvSpPr>
          <p:cNvPr id="17438" name="Text Box 42"/>
          <p:cNvSpPr txBox="1">
            <a:spLocks noChangeArrowheads="1"/>
          </p:cNvSpPr>
          <p:nvPr/>
        </p:nvSpPr>
        <p:spPr bwMode="auto">
          <a:xfrm>
            <a:off x="2286000" y="6248400"/>
            <a:ext cx="102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latin typeface="Times New Roman" pitchFamily="18" charset="0"/>
              </a:rPr>
              <a:t>MD </a:t>
            </a:r>
            <a:r>
              <a:rPr lang="en-US" sz="2400" baseline="-25000">
                <a:latin typeface="Times New Roman" pitchFamily="18" charset="0"/>
              </a:rPr>
              <a:t>i+1</a:t>
            </a:r>
            <a:endParaRPr lang="en-US" sz="2400">
              <a:latin typeface="Times New Roman" pitchFamily="18" charset="0"/>
            </a:endParaRPr>
          </a:p>
        </p:txBody>
      </p:sp>
      <p:sp>
        <p:nvSpPr>
          <p:cNvPr id="17439" name="Line 43"/>
          <p:cNvSpPr>
            <a:spLocks noChangeShapeType="1"/>
          </p:cNvSpPr>
          <p:nvPr/>
        </p:nvSpPr>
        <p:spPr bwMode="auto">
          <a:xfrm>
            <a:off x="7924800" y="5334000"/>
            <a:ext cx="0" cy="533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7440" name="AutoShape 44"/>
          <p:cNvCxnSpPr>
            <a:cxnSpLocks noChangeShapeType="1"/>
            <a:stCxn id="17439" idx="0"/>
            <a:endCxn id="17416" idx="0"/>
          </p:cNvCxnSpPr>
          <p:nvPr/>
        </p:nvCxnSpPr>
        <p:spPr bwMode="auto">
          <a:xfrm rot="-5400000" flipH="1" flipV="1">
            <a:off x="5593556" y="3459957"/>
            <a:ext cx="471487" cy="4191000"/>
          </a:xfrm>
          <a:prstGeom prst="bentConnector3">
            <a:avLst>
              <a:gd name="adj1" fmla="val 3097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1" name="AutoShape 45"/>
          <p:cNvCxnSpPr>
            <a:cxnSpLocks noChangeShapeType="1"/>
            <a:stCxn id="17439" idx="0"/>
            <a:endCxn id="17417" idx="0"/>
          </p:cNvCxnSpPr>
          <p:nvPr/>
        </p:nvCxnSpPr>
        <p:spPr bwMode="auto">
          <a:xfrm rot="-5400000" flipH="1" flipV="1">
            <a:off x="6088856" y="3955257"/>
            <a:ext cx="471487" cy="3200400"/>
          </a:xfrm>
          <a:prstGeom prst="bentConnector3">
            <a:avLst>
              <a:gd name="adj1" fmla="val 51514"/>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2" name="AutoShape 46"/>
          <p:cNvCxnSpPr>
            <a:cxnSpLocks noChangeShapeType="1"/>
            <a:stCxn id="17439" idx="1"/>
            <a:endCxn id="17418" idx="0"/>
          </p:cNvCxnSpPr>
          <p:nvPr/>
        </p:nvCxnSpPr>
        <p:spPr bwMode="auto">
          <a:xfrm rot="16200000" flipV="1">
            <a:off x="6755606" y="4712494"/>
            <a:ext cx="90488" cy="2247900"/>
          </a:xfrm>
          <a:prstGeom prst="bentConnector5">
            <a:avLst>
              <a:gd name="adj1" fmla="val 266662"/>
              <a:gd name="adj2" fmla="val 38981"/>
              <a:gd name="adj3" fmla="val 245611"/>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3" name="AutoShape 47"/>
          <p:cNvCxnSpPr>
            <a:cxnSpLocks noChangeShapeType="1"/>
            <a:stCxn id="17439" idx="1"/>
            <a:endCxn id="17419" idx="0"/>
          </p:cNvCxnSpPr>
          <p:nvPr/>
        </p:nvCxnSpPr>
        <p:spPr bwMode="auto">
          <a:xfrm rot="16200000" flipV="1">
            <a:off x="7250906" y="5207794"/>
            <a:ext cx="90488" cy="1257300"/>
          </a:xfrm>
          <a:prstGeom prst="bentConnector5">
            <a:avLst>
              <a:gd name="adj1" fmla="val 161403"/>
              <a:gd name="adj2" fmla="val 30301"/>
              <a:gd name="adj3" fmla="val 182454"/>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4" name="AutoShape 48"/>
          <p:cNvCxnSpPr>
            <a:cxnSpLocks noChangeShapeType="1"/>
          </p:cNvCxnSpPr>
          <p:nvPr/>
        </p:nvCxnSpPr>
        <p:spPr bwMode="auto">
          <a:xfrm rot="16200000" flipH="1">
            <a:off x="4648200" y="1828800"/>
            <a:ext cx="4343400" cy="3124200"/>
          </a:xfrm>
          <a:prstGeom prst="bentConnector3">
            <a:avLst>
              <a:gd name="adj1" fmla="val -917"/>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5" name="Line 49"/>
          <p:cNvSpPr>
            <a:spLocks noChangeShapeType="1"/>
          </p:cNvSpPr>
          <p:nvPr/>
        </p:nvSpPr>
        <p:spPr bwMode="auto">
          <a:xfrm>
            <a:off x="7924800" y="55626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6" name="Line 50"/>
          <p:cNvSpPr>
            <a:spLocks noChangeShapeType="1"/>
          </p:cNvSpPr>
          <p:nvPr/>
        </p:nvSpPr>
        <p:spPr bwMode="auto">
          <a:xfrm>
            <a:off x="5257800" y="11430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447" name="Group 51"/>
          <p:cNvGrpSpPr>
            <a:grpSpLocks/>
          </p:cNvGrpSpPr>
          <p:nvPr/>
        </p:nvGrpSpPr>
        <p:grpSpPr bwMode="auto">
          <a:xfrm>
            <a:off x="3886200" y="1371600"/>
            <a:ext cx="2590800" cy="457200"/>
            <a:chOff x="2400" y="1536"/>
            <a:chExt cx="1632" cy="240"/>
          </a:xfrm>
        </p:grpSpPr>
        <p:sp>
          <p:nvSpPr>
            <p:cNvPr id="17453" name="Line 52"/>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4" name="Line 53"/>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5" name="Line 54"/>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6" name="Line 55"/>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48" name="Group 56"/>
          <p:cNvGrpSpPr>
            <a:grpSpLocks/>
          </p:cNvGrpSpPr>
          <p:nvPr/>
        </p:nvGrpSpPr>
        <p:grpSpPr bwMode="auto">
          <a:xfrm>
            <a:off x="3810000" y="6248400"/>
            <a:ext cx="2590800" cy="381000"/>
            <a:chOff x="2400" y="1536"/>
            <a:chExt cx="1632" cy="240"/>
          </a:xfrm>
        </p:grpSpPr>
        <p:sp>
          <p:nvSpPr>
            <p:cNvPr id="17449" name="Line 57"/>
            <p:cNvSpPr>
              <a:spLocks noChangeShapeType="1"/>
            </p:cNvSpPr>
            <p:nvPr/>
          </p:nvSpPr>
          <p:spPr bwMode="auto">
            <a:xfrm>
              <a:off x="2400"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0" name="Line 58"/>
            <p:cNvSpPr>
              <a:spLocks noChangeShapeType="1"/>
            </p:cNvSpPr>
            <p:nvPr/>
          </p:nvSpPr>
          <p:spPr bwMode="auto">
            <a:xfrm>
              <a:off x="2928"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1" name="Line 59"/>
            <p:cNvSpPr>
              <a:spLocks noChangeShapeType="1"/>
            </p:cNvSpPr>
            <p:nvPr/>
          </p:nvSpPr>
          <p:spPr bwMode="auto">
            <a:xfrm>
              <a:off x="3504"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2" name="Line 60"/>
            <p:cNvSpPr>
              <a:spLocks noChangeShapeType="1"/>
            </p:cNvSpPr>
            <p:nvPr/>
          </p:nvSpPr>
          <p:spPr bwMode="auto">
            <a:xfrm>
              <a:off x="4032" y="1536"/>
              <a:ext cx="0" cy="24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a-IR" dirty="0" smtClean="0"/>
              <a:t>پدگذاری</a:t>
            </a:r>
            <a:endParaRPr lang="en-US" dirty="0" smtClean="0"/>
          </a:p>
        </p:txBody>
      </p:sp>
      <p:sp>
        <p:nvSpPr>
          <p:cNvPr id="18435" name="Rectangle 3"/>
          <p:cNvSpPr>
            <a:spLocks noGrp="1" noChangeArrowheads="1"/>
          </p:cNvSpPr>
          <p:nvPr>
            <p:ph idx="1"/>
          </p:nvPr>
        </p:nvSpPr>
        <p:spPr/>
        <p:txBody>
          <a:bodyPr/>
          <a:lstStyle/>
          <a:p>
            <a:pPr algn="r" rtl="1" eaLnBrk="1" hangingPunct="1"/>
            <a:r>
              <a:rPr lang="fa-IR" dirty="0" smtClean="0"/>
              <a:t>پیغام اولیه ی </a:t>
            </a:r>
            <a:r>
              <a:rPr lang="en-US" sz="2400" dirty="0" smtClean="0"/>
              <a:t>M</a:t>
            </a:r>
            <a:r>
              <a:rPr lang="fa-IR" sz="2400" dirty="0" smtClean="0"/>
              <a:t> </a:t>
            </a:r>
            <a:r>
              <a:rPr lang="fa-IR" dirty="0" smtClean="0"/>
              <a:t>را با الگوی </a:t>
            </a:r>
            <a:r>
              <a:rPr lang="en-US" sz="2400" dirty="0" smtClean="0"/>
              <a:t>“10*”</a:t>
            </a:r>
            <a:r>
              <a:rPr lang="fa-IR" dirty="0" smtClean="0"/>
              <a:t>پدگذاری کنید به نحوی که طول نهایی 64 بیت کمتر از مضارب 512 باشد. </a:t>
            </a:r>
          </a:p>
          <a:p>
            <a:pPr algn="r" rtl="1" eaLnBrk="1" hangingPunct="1"/>
            <a:r>
              <a:rPr lang="fa-IR" dirty="0" smtClean="0"/>
              <a:t>64 بیت کم ارزش طول پیغام را به انتهای نتیجه ی مرحله ی قبل اضافه کنید. </a:t>
            </a:r>
          </a:p>
          <a:p>
            <a:pPr algn="r" rtl="1" eaLnBrk="1" hangingPunct="1"/>
            <a:r>
              <a:rPr lang="fa-IR" dirty="0" smtClean="0"/>
              <a:t>نتیجه نهایی به صورت تعدادی بلوک 512 بیتی خواهد بود.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228600"/>
            <a:ext cx="7772400" cy="1143000"/>
          </a:xfrm>
        </p:spPr>
        <p:txBody>
          <a:bodyPr/>
          <a:lstStyle/>
          <a:p>
            <a:pPr rtl="1" eaLnBrk="1" hangingPunct="1"/>
            <a:r>
              <a:rPr lang="fa-IR" dirty="0" smtClean="0"/>
              <a:t>فرآیند </a:t>
            </a:r>
            <a:r>
              <a:rPr lang="en-US" dirty="0" smtClean="0"/>
              <a:t>MD5</a:t>
            </a:r>
          </a:p>
        </p:txBody>
      </p:sp>
      <p:sp>
        <p:nvSpPr>
          <p:cNvPr id="19459" name="Rectangle 3"/>
          <p:cNvSpPr>
            <a:spLocks noGrp="1" noChangeArrowheads="1"/>
          </p:cNvSpPr>
          <p:nvPr>
            <p:ph idx="1"/>
          </p:nvPr>
        </p:nvSpPr>
        <p:spPr>
          <a:xfrm>
            <a:off x="457200" y="1371600"/>
            <a:ext cx="8458200" cy="5181600"/>
          </a:xfrm>
        </p:spPr>
        <p:txBody>
          <a:bodyPr/>
          <a:lstStyle/>
          <a:p>
            <a:pPr algn="r" rtl="1" eaLnBrk="1" hangingPunct="1">
              <a:lnSpc>
                <a:spcPct val="90000"/>
              </a:lnSpc>
            </a:pPr>
            <a:r>
              <a:rPr lang="fa-IR" dirty="0" smtClean="0"/>
              <a:t>تعداد مراحل به اندازه ی تعداد بلوکهای 512 بیتی پیغام خواهد بود. </a:t>
            </a:r>
          </a:p>
          <a:p>
            <a:pPr algn="r" rtl="1" eaLnBrk="1" hangingPunct="1">
              <a:lnSpc>
                <a:spcPct val="90000"/>
              </a:lnSpc>
            </a:pPr>
            <a:r>
              <a:rPr lang="fa-IR" dirty="0" smtClean="0"/>
              <a:t>خلاصه شامل 4 کلمه ی 32 بیتی: </a:t>
            </a:r>
            <a:r>
              <a:rPr lang="en-US" dirty="0" smtClean="0"/>
              <a:t>MD=A|B|C|D</a:t>
            </a:r>
            <a:endParaRPr lang="fa-IR" dirty="0" smtClean="0"/>
          </a:p>
          <a:p>
            <a:pPr algn="r" rtl="1" eaLnBrk="1" hangingPunct="1">
              <a:lnSpc>
                <a:spcPct val="90000"/>
              </a:lnSpc>
            </a:pPr>
            <a:r>
              <a:rPr lang="fa-IR" dirty="0" smtClean="0"/>
              <a:t>هر بلوک از پیغام برابر 16 کلمه ی 32 بیتی است: </a:t>
            </a:r>
            <a:r>
              <a:rPr lang="en-US" dirty="0" smtClean="0"/>
              <a:t>m</a:t>
            </a:r>
            <a:r>
              <a:rPr lang="en-US" baseline="-25000" dirty="0" smtClean="0"/>
              <a:t>0</a:t>
            </a:r>
            <a:r>
              <a:rPr lang="en-US" dirty="0" smtClean="0"/>
              <a:t>|m</a:t>
            </a:r>
            <a:r>
              <a:rPr lang="en-US" baseline="-25000" dirty="0" smtClean="0"/>
              <a:t>1</a:t>
            </a:r>
            <a:r>
              <a:rPr lang="en-US" dirty="0" smtClean="0"/>
              <a:t>|m</a:t>
            </a:r>
            <a:r>
              <a:rPr lang="en-US" baseline="-25000" dirty="0" smtClean="0"/>
              <a:t>2</a:t>
            </a:r>
            <a:r>
              <a:rPr lang="en-US" dirty="0" smtClean="0"/>
              <a:t>…|m</a:t>
            </a:r>
            <a:r>
              <a:rPr lang="en-US" baseline="-25000" dirty="0" smtClean="0"/>
              <a:t>15</a:t>
            </a:r>
            <a:endParaRPr lang="en-US" dirty="0" smtClean="0"/>
          </a:p>
          <a:p>
            <a:pPr lvl="1" algn="r" rtl="1" eaLnBrk="1" hangingPunct="1">
              <a:lnSpc>
                <a:spcPct val="90000"/>
              </a:lnSpc>
            </a:pPr>
            <a:r>
              <a:rPr lang="fa-IR" dirty="0" smtClean="0"/>
              <a:t>مقدار خلاصه ی </a:t>
            </a:r>
            <a:r>
              <a:rPr lang="en-US" dirty="0" smtClean="0"/>
              <a:t>MD0</a:t>
            </a:r>
            <a:r>
              <a:rPr lang="fa-IR" dirty="0" smtClean="0"/>
              <a:t> برابر است: </a:t>
            </a:r>
          </a:p>
          <a:p>
            <a:pPr marL="457200" lvl="1" indent="0" eaLnBrk="1" hangingPunct="1">
              <a:lnSpc>
                <a:spcPct val="90000"/>
              </a:lnSpc>
              <a:buNone/>
            </a:pPr>
            <a:r>
              <a:rPr lang="en-US" dirty="0" smtClean="0"/>
              <a:t>A=01234567,B=89abcdef,C=fedcba98, D=76543210</a:t>
            </a:r>
          </a:p>
          <a:p>
            <a:pPr lvl="1" algn="r" rtl="1" eaLnBrk="1" hangingPunct="1">
              <a:lnSpc>
                <a:spcPct val="90000"/>
              </a:lnSpc>
            </a:pPr>
            <a:r>
              <a:rPr lang="fa-IR" dirty="0" smtClean="0"/>
              <a:t>در هر مرحله روی یک بلوک از پیغام کار می کنیم و  4 بار و هر بار روی 4 کلمه از بلوک پردازش انجام می دهیم. و </a:t>
            </a:r>
            <a:r>
              <a:rPr lang="en-US" dirty="0" smtClean="0"/>
              <a:t>MD</a:t>
            </a:r>
            <a:r>
              <a:rPr lang="fa-IR" dirty="0" smtClean="0"/>
              <a:t> را تغییر می دهیم. </a:t>
            </a:r>
          </a:p>
          <a:p>
            <a:pPr algn="r" rtl="1" eaLnBrk="1" hangingPunct="1">
              <a:lnSpc>
                <a:spcPct val="90000"/>
              </a:lnSpc>
            </a:pPr>
            <a:r>
              <a:rPr lang="fa-IR" dirty="0" smtClean="0"/>
              <a:t>روی هر بلوک 4 راند انجام می دهیم. در هر راند 16 گام داریم.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123"/>
            <a:ext cx="8229600" cy="1143000"/>
          </a:xfrm>
        </p:spPr>
        <p:txBody>
          <a:bodyPr/>
          <a:lstStyle/>
          <a:p>
            <a:pPr rtl="1" eaLnBrk="1" hangingPunct="1"/>
            <a:r>
              <a:rPr lang="en-AU" smtClean="0"/>
              <a:t>MD5 Compression Function</a:t>
            </a:r>
          </a:p>
        </p:txBody>
      </p:sp>
      <p:sp>
        <p:nvSpPr>
          <p:cNvPr id="21507" name="Rectangle 3"/>
          <p:cNvSpPr>
            <a:spLocks noGrp="1" noChangeArrowheads="1"/>
          </p:cNvSpPr>
          <p:nvPr>
            <p:ph idx="1"/>
          </p:nvPr>
        </p:nvSpPr>
        <p:spPr/>
        <p:txBody>
          <a:bodyPr/>
          <a:lstStyle/>
          <a:p>
            <a:pPr algn="r" rtl="1" eaLnBrk="1" hangingPunct="1"/>
            <a:r>
              <a:rPr lang="fa-IR" dirty="0" smtClean="0"/>
              <a:t>هر راند شامل 16 گام به فرم زیر است:</a:t>
            </a:r>
            <a:endParaRPr lang="en-AU" dirty="0" smtClean="0"/>
          </a:p>
          <a:p>
            <a:pPr lvl="1" eaLnBrk="1" hangingPunct="1">
              <a:buFontTx/>
              <a:buNone/>
            </a:pPr>
            <a:r>
              <a:rPr lang="en-AU" dirty="0" smtClean="0">
                <a:latin typeface="Courier New" pitchFamily="49" charset="0"/>
              </a:rPr>
              <a:t>a = b+((</a:t>
            </a:r>
            <a:r>
              <a:rPr lang="en-AU" dirty="0" err="1" smtClean="0">
                <a:latin typeface="Courier New" pitchFamily="49" charset="0"/>
              </a:rPr>
              <a:t>a+g</a:t>
            </a:r>
            <a:r>
              <a:rPr lang="en-AU" dirty="0" smtClean="0">
                <a:latin typeface="Courier New" pitchFamily="49" charset="0"/>
              </a:rPr>
              <a:t>(</a:t>
            </a:r>
            <a:r>
              <a:rPr lang="en-AU" dirty="0" err="1" smtClean="0">
                <a:latin typeface="Courier New" pitchFamily="49" charset="0"/>
              </a:rPr>
              <a:t>b,c,d</a:t>
            </a:r>
            <a:r>
              <a:rPr lang="en-AU" dirty="0" smtClean="0">
                <a:latin typeface="Courier New" pitchFamily="49" charset="0"/>
              </a:rPr>
              <a:t>)+X[k]+T[i])&lt;&lt;&lt;s) </a:t>
            </a:r>
          </a:p>
          <a:p>
            <a:pPr algn="r" rtl="1" eaLnBrk="1" hangingPunct="1"/>
            <a:r>
              <a:rPr lang="en-AU" sz="2400" dirty="0" err="1" smtClean="0"/>
              <a:t>a,b,c,d</a:t>
            </a:r>
            <a:r>
              <a:rPr lang="en-AU" dirty="0" smtClean="0"/>
              <a:t> </a:t>
            </a:r>
            <a:r>
              <a:rPr lang="fa-IR" dirty="0"/>
              <a:t> </a:t>
            </a:r>
            <a:r>
              <a:rPr lang="fa-IR" dirty="0" smtClean="0"/>
              <a:t>همان چهارتایی خلاصه هستند. یکی از آنها خروجی (در مثال فوق </a:t>
            </a:r>
            <a:r>
              <a:rPr lang="en-US" dirty="0" smtClean="0"/>
              <a:t>a</a:t>
            </a:r>
            <a:r>
              <a:rPr lang="fa-IR" dirty="0" smtClean="0"/>
              <a:t>) و سه تای بقیه ورودی هستند. ترتیب ورودیها اهمیت دارد.</a:t>
            </a:r>
          </a:p>
          <a:p>
            <a:pPr lvl="1" algn="r" rtl="1" eaLnBrk="1" hangingPunct="1"/>
            <a:r>
              <a:rPr lang="fa-IR" dirty="0" smtClean="0"/>
              <a:t>لذا در هر گام، یک کلمه یا 32 بیت از خلاصه تغییر می کند. </a:t>
            </a:r>
          </a:p>
          <a:p>
            <a:pPr lvl="1" algn="r" rtl="1" eaLnBrk="1" hangingPunct="1"/>
            <a:r>
              <a:rPr lang="fa-IR" dirty="0" smtClean="0"/>
              <a:t>بعد از 16 گام، هر کلمه 4 بار تغییر کرده است.</a:t>
            </a:r>
          </a:p>
          <a:p>
            <a:pPr algn="r" rtl="1" eaLnBrk="1" hangingPunct="1"/>
            <a:r>
              <a:rPr lang="fa-IR" dirty="0" smtClean="0"/>
              <a:t>تابع</a:t>
            </a:r>
            <a:r>
              <a:rPr lang="en-AU" sz="2400" dirty="0" smtClean="0"/>
              <a:t>g(</a:t>
            </a:r>
            <a:r>
              <a:rPr lang="en-AU" sz="2400" dirty="0" err="1" smtClean="0"/>
              <a:t>b,c,d</a:t>
            </a:r>
            <a:r>
              <a:rPr lang="en-AU" sz="2400" dirty="0" smtClean="0"/>
              <a:t>)</a:t>
            </a:r>
            <a:r>
              <a:rPr lang="en-AU" dirty="0" smtClean="0"/>
              <a:t> </a:t>
            </a:r>
            <a:r>
              <a:rPr lang="fa-IR" dirty="0" smtClean="0"/>
              <a:t> یک تابع غیر خطی است و می تواند یکی از توابع </a:t>
            </a:r>
            <a:r>
              <a:rPr lang="en-AU" sz="2400" dirty="0" smtClean="0"/>
              <a:t>F,G,H,I</a:t>
            </a:r>
            <a:r>
              <a:rPr lang="fa-IR" dirty="0" smtClean="0"/>
              <a:t> باشد. </a:t>
            </a:r>
            <a:endParaRPr lang="en-AU"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t>MD5 Compression Function</a:t>
            </a:r>
          </a:p>
        </p:txBody>
      </p:sp>
      <p:pic>
        <p:nvPicPr>
          <p:cNvPr id="2253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3488" y="1600200"/>
            <a:ext cx="4137025" cy="4525963"/>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228600"/>
            <a:ext cx="7772400" cy="1143000"/>
          </a:xfrm>
        </p:spPr>
        <p:txBody>
          <a:bodyPr/>
          <a:lstStyle/>
          <a:p>
            <a:pPr rtl="1" eaLnBrk="1" hangingPunct="1"/>
            <a:r>
              <a:rPr lang="fa-IR" dirty="0" smtClean="0"/>
              <a:t>توابع </a:t>
            </a:r>
            <a:r>
              <a:rPr lang="en-US" dirty="0" smtClean="0"/>
              <a:t>F</a:t>
            </a:r>
            <a:r>
              <a:rPr lang="fa-IR" dirty="0" smtClean="0"/>
              <a:t>، </a:t>
            </a:r>
            <a:r>
              <a:rPr lang="en-US" dirty="0" smtClean="0"/>
              <a:t>G</a:t>
            </a:r>
            <a:r>
              <a:rPr lang="fa-IR" dirty="0" smtClean="0"/>
              <a:t>، </a:t>
            </a:r>
            <a:r>
              <a:rPr lang="en-US" dirty="0" smtClean="0"/>
              <a:t>H</a:t>
            </a:r>
            <a:r>
              <a:rPr lang="fa-IR" dirty="0" smtClean="0"/>
              <a:t> و </a:t>
            </a:r>
            <a:r>
              <a:rPr lang="en-US" dirty="0" smtClean="0"/>
              <a:t>I</a:t>
            </a:r>
          </a:p>
        </p:txBody>
      </p:sp>
      <p:sp>
        <p:nvSpPr>
          <p:cNvPr id="23555" name="Rectangle 3"/>
          <p:cNvSpPr>
            <a:spLocks noGrp="1" noChangeArrowheads="1"/>
          </p:cNvSpPr>
          <p:nvPr>
            <p:ph idx="1"/>
          </p:nvPr>
        </p:nvSpPr>
        <p:spPr>
          <a:xfrm>
            <a:off x="1143000" y="1447800"/>
            <a:ext cx="7772400" cy="4648200"/>
          </a:xfrm>
        </p:spPr>
        <p:txBody>
          <a:bodyPr/>
          <a:lstStyle/>
          <a:p>
            <a:pPr eaLnBrk="1" hangingPunct="1"/>
            <a:r>
              <a:rPr lang="en-US" dirty="0" smtClean="0"/>
              <a:t>F(</a:t>
            </a:r>
            <a:r>
              <a:rPr lang="en-US" dirty="0" err="1" smtClean="0"/>
              <a:t>x,y,z</a:t>
            </a:r>
            <a:r>
              <a:rPr lang="en-US" dirty="0" smtClean="0"/>
              <a:t>) == (</a:t>
            </a:r>
            <a:r>
              <a:rPr lang="en-US" dirty="0" err="1" smtClean="0"/>
              <a:t>x</a:t>
            </a:r>
            <a:r>
              <a:rPr lang="en-US" dirty="0" err="1" smtClean="0">
                <a:sym typeface="Symbol" pitchFamily="18" charset="2"/>
              </a:rPr>
              <a:t></a:t>
            </a:r>
            <a:r>
              <a:rPr lang="en-US" dirty="0" err="1" smtClean="0"/>
              <a:t>y</a:t>
            </a:r>
            <a:r>
              <a:rPr lang="en-US" dirty="0" smtClean="0"/>
              <a:t>)</a:t>
            </a:r>
            <a:r>
              <a:rPr lang="en-US" dirty="0" smtClean="0">
                <a:sym typeface="Symbol" pitchFamily="18" charset="2"/>
              </a:rPr>
              <a:t></a:t>
            </a:r>
            <a:r>
              <a:rPr lang="en-US" dirty="0" smtClean="0"/>
              <a:t>(~x </a:t>
            </a:r>
            <a:r>
              <a:rPr lang="en-US" dirty="0" smtClean="0">
                <a:sym typeface="Symbol" pitchFamily="18" charset="2"/>
              </a:rPr>
              <a:t></a:t>
            </a:r>
            <a:r>
              <a:rPr lang="en-US" dirty="0" smtClean="0"/>
              <a:t> z)</a:t>
            </a:r>
          </a:p>
          <a:p>
            <a:pPr eaLnBrk="1" hangingPunct="1"/>
            <a:r>
              <a:rPr lang="en-US" dirty="0" smtClean="0"/>
              <a:t>G(</a:t>
            </a:r>
            <a:r>
              <a:rPr lang="en-US" dirty="0" err="1" smtClean="0"/>
              <a:t>x,y,z</a:t>
            </a:r>
            <a:r>
              <a:rPr lang="en-US" dirty="0" smtClean="0"/>
              <a:t>) == (x </a:t>
            </a:r>
            <a:r>
              <a:rPr lang="en-US" dirty="0" smtClean="0">
                <a:sym typeface="Symbol" pitchFamily="18" charset="2"/>
              </a:rPr>
              <a:t></a:t>
            </a:r>
            <a:r>
              <a:rPr lang="en-US" dirty="0" smtClean="0"/>
              <a:t> z) </a:t>
            </a:r>
            <a:r>
              <a:rPr lang="en-US" dirty="0" smtClean="0">
                <a:sym typeface="Symbol" pitchFamily="18" charset="2"/>
              </a:rPr>
              <a:t></a:t>
            </a:r>
            <a:r>
              <a:rPr lang="en-US" dirty="0" smtClean="0"/>
              <a:t>(y </a:t>
            </a:r>
            <a:r>
              <a:rPr lang="en-US" dirty="0" smtClean="0">
                <a:sym typeface="Symbol" pitchFamily="18" charset="2"/>
              </a:rPr>
              <a:t>~</a:t>
            </a:r>
            <a:r>
              <a:rPr lang="en-US" dirty="0" smtClean="0"/>
              <a:t> z)</a:t>
            </a:r>
          </a:p>
          <a:p>
            <a:pPr eaLnBrk="1" hangingPunct="1"/>
            <a:r>
              <a:rPr lang="en-US" dirty="0" smtClean="0"/>
              <a:t>H(</a:t>
            </a:r>
            <a:r>
              <a:rPr lang="en-US" dirty="0" err="1" smtClean="0"/>
              <a:t>x,y,z</a:t>
            </a:r>
            <a:r>
              <a:rPr lang="en-US" dirty="0" smtClean="0"/>
              <a:t>) == </a:t>
            </a:r>
            <a:r>
              <a:rPr lang="en-US" dirty="0" err="1" smtClean="0"/>
              <a:t>x</a:t>
            </a:r>
            <a:r>
              <a:rPr lang="en-US" dirty="0" err="1" smtClean="0">
                <a:sym typeface="Symbol" pitchFamily="18" charset="2"/>
              </a:rPr>
              <a:t></a:t>
            </a:r>
            <a:r>
              <a:rPr lang="en-US" dirty="0" err="1" smtClean="0"/>
              <a:t>y</a:t>
            </a:r>
            <a:r>
              <a:rPr lang="en-US" dirty="0" smtClean="0">
                <a:sym typeface="Symbol" pitchFamily="18" charset="2"/>
              </a:rPr>
              <a:t></a:t>
            </a:r>
            <a:r>
              <a:rPr lang="en-US" dirty="0" smtClean="0"/>
              <a:t> z</a:t>
            </a:r>
          </a:p>
          <a:p>
            <a:pPr eaLnBrk="1" hangingPunct="1"/>
            <a:r>
              <a:rPr lang="en-US" dirty="0" smtClean="0"/>
              <a:t>I(</a:t>
            </a:r>
            <a:r>
              <a:rPr lang="en-US" dirty="0" err="1" smtClean="0"/>
              <a:t>x,y,z</a:t>
            </a:r>
            <a:r>
              <a:rPr lang="en-US" dirty="0" smtClean="0"/>
              <a:t>) == y</a:t>
            </a:r>
            <a:r>
              <a:rPr lang="en-US" dirty="0" smtClean="0">
                <a:sym typeface="Symbol" pitchFamily="18" charset="2"/>
              </a:rPr>
              <a:t></a:t>
            </a:r>
            <a:r>
              <a:rPr lang="en-US" dirty="0" smtClean="0"/>
              <a:t>(x </a:t>
            </a:r>
            <a:r>
              <a:rPr lang="en-US" dirty="0" smtClean="0">
                <a:sym typeface="Symbol" pitchFamily="18" charset="2"/>
              </a:rPr>
              <a:t></a:t>
            </a:r>
            <a:r>
              <a:rPr lang="en-US" dirty="0" smtClean="0"/>
              <a:t> ~z)</a:t>
            </a:r>
          </a:p>
        </p:txBody>
      </p:sp>
    </p:spTree>
    <p:extLst>
      <p:ext uri="{BB962C8B-B14F-4D97-AF65-F5344CB8AC3E}">
        <p14:creationId xmlns:p14="http://schemas.microsoft.com/office/powerpoint/2010/main" val="541926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rtl="1"/>
            <a:r>
              <a:rPr lang="fa-IR" dirty="0" smtClean="0"/>
              <a:t>راند اول</a:t>
            </a:r>
            <a:r>
              <a:rPr lang="en-US" dirty="0" smtClean="0"/>
              <a:t>MD5 </a:t>
            </a:r>
            <a:endParaRPr lang="en-US" dirty="0"/>
          </a:p>
        </p:txBody>
      </p:sp>
      <p:sp>
        <p:nvSpPr>
          <p:cNvPr id="432131" name="Rectangle 3"/>
          <p:cNvSpPr>
            <a:spLocks noGrp="1" noChangeArrowheads="1"/>
          </p:cNvSpPr>
          <p:nvPr>
            <p:ph type="body" idx="1"/>
          </p:nvPr>
        </p:nvSpPr>
        <p:spPr>
          <a:xfrm>
            <a:off x="685800" y="1676400"/>
            <a:ext cx="8229600" cy="3581400"/>
          </a:xfrm>
        </p:spPr>
        <p:txBody>
          <a:bodyPr/>
          <a:lstStyle/>
          <a:p>
            <a:pPr>
              <a:buFontTx/>
              <a:buNone/>
            </a:pPr>
            <a:r>
              <a:rPr lang="en-US" sz="2000"/>
              <a:t>/* [abcd k s i] denotes </a:t>
            </a:r>
          </a:p>
          <a:p>
            <a:pPr>
              <a:buFontTx/>
              <a:buNone/>
            </a:pPr>
            <a:r>
              <a:rPr lang="en-US" sz="2000"/>
              <a:t>a = b + ((a + F(b,c,d) + X[k] + T[i]) &lt;&lt;&lt; s). */ </a:t>
            </a:r>
          </a:p>
          <a:p>
            <a:pPr>
              <a:buFontTx/>
              <a:buNone/>
            </a:pPr>
            <a:r>
              <a:rPr lang="en-US" sz="2000"/>
              <a:t>/* 16 operations. */ </a:t>
            </a:r>
          </a:p>
          <a:p>
            <a:pPr>
              <a:buFontTx/>
              <a:buNone/>
            </a:pPr>
            <a:r>
              <a:rPr lang="en-US" sz="2000"/>
              <a:t>[ABCD 0 7 1] [DABC 1 12 2] [CDAB 2 17 3] [BCDA 3 22 4] </a:t>
            </a:r>
          </a:p>
          <a:p>
            <a:pPr>
              <a:buFontTx/>
              <a:buNone/>
            </a:pPr>
            <a:r>
              <a:rPr lang="en-US" sz="2000"/>
              <a:t>[ABCD 4 7 5] [DABC 5 12 6] [CDAB 6 17 7] [BCDA 7 22 8] </a:t>
            </a:r>
          </a:p>
          <a:p>
            <a:pPr>
              <a:buFontTx/>
              <a:buNone/>
            </a:pPr>
            <a:r>
              <a:rPr lang="en-US" sz="2000"/>
              <a:t>[ABCD 8 7 9] [DABC 9 12 10] [CDAB 10 17 11] [BCDA 11 22 12] </a:t>
            </a:r>
          </a:p>
          <a:p>
            <a:pPr>
              <a:buFontTx/>
              <a:buNone/>
            </a:pPr>
            <a:r>
              <a:rPr lang="en-US" sz="2000"/>
              <a:t>[ABCD 12 7 13] [DABC 13 12 14] [CDAB 14 17 15] [BCDA 15 22 16] </a:t>
            </a:r>
          </a:p>
        </p:txBody>
      </p:sp>
    </p:spTree>
    <p:extLst>
      <p:ext uri="{BB962C8B-B14F-4D97-AF65-F5344CB8AC3E}">
        <p14:creationId xmlns:p14="http://schemas.microsoft.com/office/powerpoint/2010/main" val="3326571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rtl="1"/>
            <a:r>
              <a:rPr lang="fa-IR" dirty="0" smtClean="0"/>
              <a:t>راند دوم </a:t>
            </a:r>
            <a:r>
              <a:rPr lang="en-US" dirty="0" smtClean="0"/>
              <a:t>MD5</a:t>
            </a:r>
            <a:endParaRPr lang="en-US" dirty="0"/>
          </a:p>
        </p:txBody>
      </p:sp>
      <p:sp>
        <p:nvSpPr>
          <p:cNvPr id="433155" name="Rectangle 3"/>
          <p:cNvSpPr>
            <a:spLocks noGrp="1" noChangeArrowheads="1"/>
          </p:cNvSpPr>
          <p:nvPr>
            <p:ph type="body" idx="1"/>
          </p:nvPr>
        </p:nvSpPr>
        <p:spPr/>
        <p:txBody>
          <a:bodyPr/>
          <a:lstStyle/>
          <a:p>
            <a:pPr>
              <a:buFontTx/>
              <a:buNone/>
            </a:pPr>
            <a:r>
              <a:rPr lang="en-US" sz="2000"/>
              <a:t>/* [abcd k s i] denotes </a:t>
            </a:r>
          </a:p>
          <a:p>
            <a:pPr>
              <a:buFontTx/>
              <a:buNone/>
            </a:pPr>
            <a:r>
              <a:rPr lang="en-US" sz="2000"/>
              <a:t>a = b + ((a + G(b,c,d) + X[k] + T[i]) &lt;&lt;&lt; s). */ </a:t>
            </a:r>
          </a:p>
          <a:p>
            <a:pPr>
              <a:buFontTx/>
              <a:buNone/>
            </a:pPr>
            <a:r>
              <a:rPr lang="en-US" sz="2000"/>
              <a:t> /*16 operations. */ </a:t>
            </a:r>
          </a:p>
          <a:p>
            <a:pPr>
              <a:buFontTx/>
              <a:buNone/>
            </a:pPr>
            <a:r>
              <a:rPr lang="en-US" sz="2000"/>
              <a:t>[ABCD 1 5 17] [DABC 6 9 18] [CDAB 11 14 19] [BCDA 0 20 20] </a:t>
            </a:r>
          </a:p>
          <a:p>
            <a:pPr>
              <a:buFontTx/>
              <a:buNone/>
            </a:pPr>
            <a:r>
              <a:rPr lang="en-US" sz="2000"/>
              <a:t>[ABCD 5 5 21] [DABC 10 9 22] [CDAB 15 14 23] [BCDA 4 20 24]</a:t>
            </a:r>
          </a:p>
          <a:p>
            <a:pPr>
              <a:buFontTx/>
              <a:buNone/>
            </a:pPr>
            <a:r>
              <a:rPr lang="en-US" sz="2000"/>
              <a:t>[ABCD 9 5 25] [DABC 14 9 26] [CDAB 3 14 27] [BCDA 8 20 28] </a:t>
            </a:r>
          </a:p>
          <a:p>
            <a:pPr>
              <a:buFontTx/>
              <a:buNone/>
            </a:pPr>
            <a:r>
              <a:rPr lang="en-US" sz="2000"/>
              <a:t>[ABCD 13 5 29] [DABC 2 9 30] [CDAB 7 14 31] [BCDA 12 20 32] </a:t>
            </a:r>
          </a:p>
        </p:txBody>
      </p:sp>
    </p:spTree>
    <p:extLst>
      <p:ext uri="{BB962C8B-B14F-4D97-AF65-F5344CB8AC3E}">
        <p14:creationId xmlns:p14="http://schemas.microsoft.com/office/powerpoint/2010/main" val="3622435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rtl="1"/>
            <a:r>
              <a:rPr lang="fa-IR" dirty="0" smtClean="0"/>
              <a:t>راند سوم</a:t>
            </a:r>
            <a:r>
              <a:rPr lang="en-US" dirty="0" smtClean="0"/>
              <a:t>MD5 </a:t>
            </a:r>
            <a:endParaRPr lang="en-US" dirty="0"/>
          </a:p>
        </p:txBody>
      </p:sp>
      <p:sp>
        <p:nvSpPr>
          <p:cNvPr id="434179" name="Rectangle 3"/>
          <p:cNvSpPr>
            <a:spLocks noGrp="1" noChangeArrowheads="1"/>
          </p:cNvSpPr>
          <p:nvPr>
            <p:ph type="body" idx="1"/>
          </p:nvPr>
        </p:nvSpPr>
        <p:spPr/>
        <p:txBody>
          <a:bodyPr/>
          <a:lstStyle/>
          <a:p>
            <a:pPr>
              <a:buFontTx/>
              <a:buNone/>
            </a:pPr>
            <a:r>
              <a:rPr lang="en-US" sz="2000"/>
              <a:t>/* Let [abcd k s t] denotes </a:t>
            </a:r>
          </a:p>
          <a:p>
            <a:pPr>
              <a:buFontTx/>
              <a:buNone/>
            </a:pPr>
            <a:r>
              <a:rPr lang="en-US" sz="2000"/>
              <a:t>a = b + ((a + H(b,c,d) + X[k] + T[i]) &lt;&lt;&lt; s). */ </a:t>
            </a:r>
          </a:p>
          <a:p>
            <a:pPr>
              <a:buFontTx/>
              <a:buNone/>
            </a:pPr>
            <a:r>
              <a:rPr lang="en-US" sz="2000"/>
              <a:t>/* Do the following 16 operations. */ </a:t>
            </a:r>
          </a:p>
          <a:p>
            <a:pPr>
              <a:buFontTx/>
              <a:buNone/>
            </a:pPr>
            <a:r>
              <a:rPr lang="en-US" sz="2000"/>
              <a:t>[ABCD 5 4 33] [DABC 8 11 34] [CDAB 11 16 35] [BCDA 14 23 36]</a:t>
            </a:r>
          </a:p>
          <a:p>
            <a:pPr>
              <a:buFontTx/>
              <a:buNone/>
            </a:pPr>
            <a:r>
              <a:rPr lang="en-US" sz="2000"/>
              <a:t>[ABCD 1 4 37] [DABC 4 11 38] [CDAB 7 16 39] [BCDA 10 23 40]</a:t>
            </a:r>
          </a:p>
          <a:p>
            <a:pPr>
              <a:buFontTx/>
              <a:buNone/>
            </a:pPr>
            <a:r>
              <a:rPr lang="en-US" sz="2000"/>
              <a:t>[ABCD 13 4 41] [DABC 0 11 42] [CDAB 3 16 43] [BCDA 6 23 44] </a:t>
            </a:r>
          </a:p>
          <a:p>
            <a:pPr>
              <a:buFontTx/>
              <a:buNone/>
            </a:pPr>
            <a:r>
              <a:rPr lang="en-US" sz="2000"/>
              <a:t>[ABCD 9 4 45] [DABC 12 11 46] [CDAB 15 16 47] [BCDA 2 23 48] </a:t>
            </a:r>
          </a:p>
        </p:txBody>
      </p:sp>
    </p:spTree>
    <p:extLst>
      <p:ext uri="{BB962C8B-B14F-4D97-AF65-F5344CB8AC3E}">
        <p14:creationId xmlns:p14="http://schemas.microsoft.com/office/powerpoint/2010/main" val="1398149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a-IR" smtClean="0"/>
              <a:t>توابع درهم سازی</a:t>
            </a:r>
            <a:endParaRPr lang="en-AU" smtClean="0"/>
          </a:p>
        </p:txBody>
      </p:sp>
      <p:sp>
        <p:nvSpPr>
          <p:cNvPr id="6147" name="Rectangle 3"/>
          <p:cNvSpPr>
            <a:spLocks noGrp="1" noChangeArrowheads="1"/>
          </p:cNvSpPr>
          <p:nvPr>
            <p:ph idx="1"/>
          </p:nvPr>
        </p:nvSpPr>
        <p:spPr>
          <a:xfrm>
            <a:off x="381000" y="1600200"/>
            <a:ext cx="8305800" cy="4648200"/>
          </a:xfrm>
        </p:spPr>
        <p:txBody>
          <a:bodyPr/>
          <a:lstStyle/>
          <a:p>
            <a:pPr algn="r" rtl="1" eaLnBrk="1" hangingPunct="1"/>
            <a:r>
              <a:rPr lang="fa-IR" smtClean="0"/>
              <a:t>پیغامی با طول </a:t>
            </a:r>
            <a:r>
              <a:rPr lang="fa-IR" smtClean="0"/>
              <a:t>متغیر </a:t>
            </a:r>
            <a:r>
              <a:rPr lang="fa-IR" smtClean="0"/>
              <a:t>را به یک متن با طول ثابت تبدیل می کند. </a:t>
            </a:r>
          </a:p>
          <a:p>
            <a:pPr lvl="1" eaLnBrk="1" hangingPunct="1">
              <a:buFontTx/>
              <a:buNone/>
            </a:pPr>
            <a:r>
              <a:rPr lang="en-US" dirty="0" smtClean="0">
                <a:latin typeface="Courier New" pitchFamily="49" charset="0"/>
              </a:rPr>
              <a:t>h = H(M)</a:t>
            </a:r>
            <a:r>
              <a:rPr lang="en-AU" dirty="0" smtClean="0"/>
              <a:t> </a:t>
            </a:r>
          </a:p>
          <a:p>
            <a:pPr algn="r" rtl="1" eaLnBrk="1" hangingPunct="1"/>
            <a:r>
              <a:rPr lang="fa-IR" dirty="0" smtClean="0"/>
              <a:t>فرض می کنیم که تابع درهم سازی به طور عمومی در اختیار همه هست و کلیدی ندارد. </a:t>
            </a:r>
          </a:p>
          <a:p>
            <a:pPr algn="r" rtl="1" eaLnBrk="1" hangingPunct="1"/>
            <a:r>
              <a:rPr lang="fa-IR" dirty="0" smtClean="0"/>
              <a:t>استفاده اصلی درهم سازی کنترل یکپارچگی پیغام است.  </a:t>
            </a:r>
          </a:p>
          <a:p>
            <a:pPr algn="r" rtl="1" eaLnBrk="1" hangingPunct="1"/>
            <a:r>
              <a:rPr lang="fa-IR" dirty="0" smtClean="0"/>
              <a:t>به طرق مختلفی قابل استفاده است. </a:t>
            </a:r>
          </a:p>
          <a:p>
            <a:pPr algn="r" rtl="1" eaLnBrk="1" hangingPunct="1"/>
            <a:r>
              <a:rPr lang="fa-IR" dirty="0" smtClean="0"/>
              <a:t>در اکثر اوقات از درهم سازی برای تهیه ی امضای دیجیتال استفاده می کنیم.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rtl="1"/>
            <a:r>
              <a:rPr lang="fa-IR" dirty="0" smtClean="0"/>
              <a:t>راند چهارم </a:t>
            </a:r>
            <a:r>
              <a:rPr lang="en-US" dirty="0" smtClean="0"/>
              <a:t>MD5</a:t>
            </a:r>
            <a:endParaRPr lang="en-US" dirty="0"/>
          </a:p>
        </p:txBody>
      </p:sp>
      <p:sp>
        <p:nvSpPr>
          <p:cNvPr id="435203" name="Rectangle 3"/>
          <p:cNvSpPr>
            <a:spLocks noGrp="1" noChangeArrowheads="1"/>
          </p:cNvSpPr>
          <p:nvPr>
            <p:ph type="body" idx="1"/>
          </p:nvPr>
        </p:nvSpPr>
        <p:spPr/>
        <p:txBody>
          <a:bodyPr/>
          <a:lstStyle/>
          <a:p>
            <a:pPr>
              <a:lnSpc>
                <a:spcPct val="90000"/>
              </a:lnSpc>
              <a:buFontTx/>
              <a:buNone/>
            </a:pPr>
            <a:r>
              <a:rPr lang="en-US" sz="2000"/>
              <a:t>/* [abcd k s t] denotes </a:t>
            </a:r>
          </a:p>
          <a:p>
            <a:pPr>
              <a:lnSpc>
                <a:spcPct val="90000"/>
              </a:lnSpc>
              <a:buFontTx/>
              <a:buNone/>
            </a:pPr>
            <a:r>
              <a:rPr lang="en-US" sz="2000"/>
              <a:t>   a = b + ((a + I(b,c,d) + X[k] + T[i]) &lt;&lt;&lt; s). */ </a:t>
            </a:r>
          </a:p>
          <a:p>
            <a:pPr>
              <a:lnSpc>
                <a:spcPct val="90000"/>
              </a:lnSpc>
              <a:buFontTx/>
              <a:buNone/>
            </a:pPr>
            <a:r>
              <a:rPr lang="en-US" sz="2000"/>
              <a:t>/* 16 operations. */ </a:t>
            </a:r>
          </a:p>
          <a:p>
            <a:pPr>
              <a:lnSpc>
                <a:spcPct val="90000"/>
              </a:lnSpc>
              <a:buFontTx/>
              <a:buNone/>
            </a:pPr>
            <a:r>
              <a:rPr lang="en-US" sz="2000"/>
              <a:t>[ABCD 0 6 49] [DABC 7 10 50] [CDAB 14 15 51]</a:t>
            </a:r>
          </a:p>
          <a:p>
            <a:pPr>
              <a:lnSpc>
                <a:spcPct val="90000"/>
              </a:lnSpc>
              <a:buFontTx/>
              <a:buNone/>
            </a:pPr>
            <a:r>
              <a:rPr lang="en-US" sz="2000"/>
              <a:t>[BCDA 5 21 52] [ABCD 12 6 53] [DABC 3 10 54]</a:t>
            </a:r>
          </a:p>
          <a:p>
            <a:pPr>
              <a:lnSpc>
                <a:spcPct val="90000"/>
              </a:lnSpc>
              <a:buFontTx/>
              <a:buNone/>
            </a:pPr>
            <a:r>
              <a:rPr lang="en-US" sz="2000"/>
              <a:t>[CDAB 10 15 55] [BCDA 1 21 56] [ABCD 8 6 57]</a:t>
            </a:r>
          </a:p>
          <a:p>
            <a:pPr>
              <a:lnSpc>
                <a:spcPct val="90000"/>
              </a:lnSpc>
              <a:buFontTx/>
              <a:buNone/>
            </a:pPr>
            <a:r>
              <a:rPr lang="en-US" sz="2000"/>
              <a:t>[DABC 15 10 58] [CDAB 6 15 59] [BCDA 13 21 60]</a:t>
            </a:r>
          </a:p>
          <a:p>
            <a:pPr>
              <a:lnSpc>
                <a:spcPct val="90000"/>
              </a:lnSpc>
              <a:buFontTx/>
              <a:buNone/>
            </a:pPr>
            <a:r>
              <a:rPr lang="en-US" sz="2000"/>
              <a:t>[ABCD 4 6 61] [DABC 11 10 62] [CDAB 2 15 63] [BCDA 9 21 64] </a:t>
            </a:r>
          </a:p>
        </p:txBody>
      </p:sp>
    </p:spTree>
    <p:extLst>
      <p:ext uri="{BB962C8B-B14F-4D97-AF65-F5344CB8AC3E}">
        <p14:creationId xmlns:p14="http://schemas.microsoft.com/office/powerpoint/2010/main" val="4246021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t>MD5 Addition</a:t>
            </a:r>
          </a:p>
        </p:txBody>
      </p:sp>
      <p:sp>
        <p:nvSpPr>
          <p:cNvPr id="436227" name="Rectangle 3"/>
          <p:cNvSpPr>
            <a:spLocks noGrp="1" noChangeArrowheads="1"/>
          </p:cNvSpPr>
          <p:nvPr>
            <p:ph type="body" idx="1"/>
          </p:nvPr>
        </p:nvSpPr>
        <p:spPr/>
        <p:txBody>
          <a:bodyPr/>
          <a:lstStyle/>
          <a:p>
            <a:pPr>
              <a:buFontTx/>
              <a:buNone/>
            </a:pPr>
            <a:r>
              <a:rPr lang="en-US"/>
              <a:t>A = A + AA </a:t>
            </a:r>
          </a:p>
          <a:p>
            <a:pPr>
              <a:buFontTx/>
              <a:buNone/>
            </a:pPr>
            <a:r>
              <a:rPr lang="en-US"/>
              <a:t>B = B + BB </a:t>
            </a:r>
          </a:p>
          <a:p>
            <a:pPr>
              <a:buFontTx/>
              <a:buNone/>
            </a:pPr>
            <a:r>
              <a:rPr lang="en-US"/>
              <a:t>C = C + CC </a:t>
            </a:r>
          </a:p>
          <a:p>
            <a:pPr>
              <a:buFontTx/>
              <a:buNone/>
            </a:pPr>
            <a:r>
              <a:rPr lang="en-US"/>
              <a:t>D = D + DD </a:t>
            </a:r>
          </a:p>
        </p:txBody>
      </p:sp>
    </p:spTree>
    <p:extLst>
      <p:ext uri="{BB962C8B-B14F-4D97-AF65-F5344CB8AC3E}">
        <p14:creationId xmlns:p14="http://schemas.microsoft.com/office/powerpoint/2010/main" val="3629294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Secure Hash Algorithm</a:t>
            </a:r>
          </a:p>
        </p:txBody>
      </p:sp>
      <p:sp>
        <p:nvSpPr>
          <p:cNvPr id="24579" name="Rectangle 3"/>
          <p:cNvSpPr>
            <a:spLocks noGrp="1" noChangeArrowheads="1"/>
          </p:cNvSpPr>
          <p:nvPr>
            <p:ph idx="1"/>
          </p:nvPr>
        </p:nvSpPr>
        <p:spPr/>
        <p:txBody>
          <a:bodyPr/>
          <a:lstStyle/>
          <a:p>
            <a:pPr algn="r" rtl="1" eaLnBrk="1" hangingPunct="1"/>
            <a:r>
              <a:rPr lang="fa-IR" dirty="0" smtClean="0"/>
              <a:t>توسط </a:t>
            </a:r>
            <a:r>
              <a:rPr lang="en-US" sz="2400" dirty="0" smtClean="0"/>
              <a:t>NIST</a:t>
            </a:r>
            <a:r>
              <a:rPr lang="fa-IR" dirty="0" smtClean="0"/>
              <a:t> و در سال 1993 توسعه داده شد. </a:t>
            </a:r>
            <a:endParaRPr lang="en-US" dirty="0" smtClean="0"/>
          </a:p>
          <a:p>
            <a:pPr algn="r" rtl="1" eaLnBrk="1" hangingPunct="1"/>
            <a:r>
              <a:rPr lang="fa-IR" dirty="0" smtClean="0"/>
              <a:t>طول پیغام باید از </a:t>
            </a:r>
            <a:r>
              <a:rPr lang="en-US" dirty="0"/>
              <a:t>2</a:t>
            </a:r>
            <a:r>
              <a:rPr lang="en-US" baseline="30000" dirty="0"/>
              <a:t>64</a:t>
            </a:r>
            <a:r>
              <a:rPr lang="en-US" dirty="0"/>
              <a:t> </a:t>
            </a:r>
            <a:r>
              <a:rPr lang="fa-IR" dirty="0" smtClean="0"/>
              <a:t> بیت کمتر باشد. </a:t>
            </a:r>
          </a:p>
          <a:p>
            <a:pPr lvl="1" algn="r" rtl="1" eaLnBrk="1" hangingPunct="1"/>
            <a:r>
              <a:rPr lang="fa-IR" dirty="0" smtClean="0"/>
              <a:t>در عمل محدود کننده نیست. </a:t>
            </a:r>
          </a:p>
          <a:p>
            <a:pPr algn="r" rtl="1" eaLnBrk="1" hangingPunct="1"/>
            <a:r>
              <a:rPr lang="fa-IR" dirty="0" smtClean="0"/>
              <a:t>پیغام به صورت 512 بیتی پردازش می شود. </a:t>
            </a:r>
          </a:p>
          <a:p>
            <a:pPr algn="r" rtl="1" eaLnBrk="1" hangingPunct="1"/>
            <a:r>
              <a:rPr lang="fa-IR" dirty="0" smtClean="0"/>
              <a:t>طول خلاصه 160 بیت است. </a:t>
            </a:r>
            <a:endParaRPr lang="fa-IR" dirty="0"/>
          </a:p>
          <a:p>
            <a:pPr algn="r" rtl="1" eaLnBrk="1" hangingPunct="1"/>
            <a:r>
              <a:rPr lang="fa-IR" dirty="0" smtClean="0"/>
              <a:t>طراحی </a:t>
            </a:r>
            <a:r>
              <a:rPr lang="en-US" sz="2400" dirty="0" smtClean="0"/>
              <a:t>SHA</a:t>
            </a:r>
            <a:r>
              <a:rPr lang="fa-IR" dirty="0" smtClean="0"/>
              <a:t> شبیه </a:t>
            </a:r>
            <a:r>
              <a:rPr lang="en-US" sz="2400" dirty="0" smtClean="0"/>
              <a:t>MD5</a:t>
            </a:r>
            <a:r>
              <a:rPr lang="fa-IR" dirty="0" smtClean="0"/>
              <a:t> است. البته کمی کندتر و خیلی قویتر است.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66800" y="152400"/>
            <a:ext cx="7772400" cy="914400"/>
          </a:xfrm>
        </p:spPr>
        <p:txBody>
          <a:bodyPr/>
          <a:lstStyle/>
          <a:p>
            <a:pPr rtl="1" eaLnBrk="1" hangingPunct="1"/>
            <a:r>
              <a:rPr lang="fa-IR" dirty="0" smtClean="0"/>
              <a:t>گامهای </a:t>
            </a:r>
            <a:r>
              <a:rPr lang="en-US" dirty="0" smtClean="0"/>
              <a:t>SHA</a:t>
            </a:r>
          </a:p>
        </p:txBody>
      </p:sp>
      <p:sp>
        <p:nvSpPr>
          <p:cNvPr id="26627" name="Rectangle 3"/>
          <p:cNvSpPr>
            <a:spLocks noGrp="1" noChangeArrowheads="1"/>
          </p:cNvSpPr>
          <p:nvPr>
            <p:ph idx="1"/>
          </p:nvPr>
        </p:nvSpPr>
        <p:spPr>
          <a:xfrm>
            <a:off x="0" y="990600"/>
            <a:ext cx="9144000" cy="5562600"/>
          </a:xfrm>
        </p:spPr>
        <p:txBody>
          <a:bodyPr/>
          <a:lstStyle/>
          <a:p>
            <a:pPr algn="r" rtl="1" eaLnBrk="1" hangingPunct="1">
              <a:buFontTx/>
              <a:buNone/>
            </a:pPr>
            <a:r>
              <a:rPr lang="fa-IR" dirty="0" smtClean="0"/>
              <a:t>گام 1: لایی گذاری</a:t>
            </a:r>
          </a:p>
          <a:p>
            <a:pPr algn="r" rtl="1" eaLnBrk="1" hangingPunct="1">
              <a:buFontTx/>
              <a:buNone/>
            </a:pPr>
            <a:r>
              <a:rPr lang="fa-IR" dirty="0" smtClean="0"/>
              <a:t>گام 2: اضافه کردن 64 بیت طول پیغام به آخر پیغام به ص</a:t>
            </a:r>
            <a:r>
              <a:rPr lang="fa-IR" dirty="0"/>
              <a:t>و</a:t>
            </a:r>
            <a:r>
              <a:rPr lang="fa-IR" dirty="0" smtClean="0"/>
              <a:t>رت یک عدد 64 بیتی بدون علامت </a:t>
            </a:r>
          </a:p>
          <a:p>
            <a:pPr algn="r" rtl="1" eaLnBrk="1" hangingPunct="1">
              <a:buFontTx/>
              <a:buNone/>
            </a:pPr>
            <a:r>
              <a:rPr lang="fa-IR" dirty="0" smtClean="0"/>
              <a:t>گام 3: مقداردهی بافر 5 کلمه ای </a:t>
            </a:r>
            <a:r>
              <a:rPr lang="en-US" dirty="0" smtClean="0"/>
              <a:t>MD</a:t>
            </a:r>
            <a:r>
              <a:rPr lang="fa-IR" dirty="0" smtClean="0"/>
              <a:t> با مقادیر زیر: دقت کنید که از قالب </a:t>
            </a:r>
            <a:r>
              <a:rPr lang="en-US" dirty="0" smtClean="0"/>
              <a:t>big-endian</a:t>
            </a:r>
            <a:r>
              <a:rPr lang="fa-IR" dirty="0" smtClean="0"/>
              <a:t> استفاده شده است. </a:t>
            </a:r>
          </a:p>
          <a:p>
            <a:pPr lvl="1" eaLnBrk="1" hangingPunct="1">
              <a:buFontTx/>
              <a:buNone/>
            </a:pPr>
            <a:r>
              <a:rPr lang="en-US" dirty="0" smtClean="0"/>
              <a:t>A|B|C|D|E</a:t>
            </a:r>
          </a:p>
          <a:p>
            <a:pPr lvl="1" eaLnBrk="1" hangingPunct="1">
              <a:buFontTx/>
              <a:buNone/>
            </a:pPr>
            <a:r>
              <a:rPr lang="en-US" dirty="0" smtClean="0"/>
              <a:t>A = 67452301</a:t>
            </a:r>
          </a:p>
          <a:p>
            <a:pPr lvl="1" eaLnBrk="1" hangingPunct="1">
              <a:buFontTx/>
              <a:buNone/>
            </a:pPr>
            <a:r>
              <a:rPr lang="en-US" dirty="0" smtClean="0"/>
              <a:t>B = efcdab89			</a:t>
            </a:r>
          </a:p>
          <a:p>
            <a:pPr lvl="1" eaLnBrk="1" hangingPunct="1">
              <a:buFontTx/>
              <a:buNone/>
            </a:pPr>
            <a:r>
              <a:rPr lang="en-US" dirty="0" smtClean="0"/>
              <a:t>C = 98badcfe			</a:t>
            </a:r>
          </a:p>
          <a:p>
            <a:pPr lvl="1" eaLnBrk="1" hangingPunct="1">
              <a:buFontTx/>
              <a:buNone/>
            </a:pPr>
            <a:r>
              <a:rPr lang="en-US" dirty="0" smtClean="0"/>
              <a:t>D = 10325476			</a:t>
            </a:r>
          </a:p>
          <a:p>
            <a:pPr lvl="1" eaLnBrk="1" hangingPunct="1">
              <a:buFontTx/>
              <a:buNone/>
            </a:pPr>
            <a:r>
              <a:rPr lang="en-US" dirty="0" smtClean="0"/>
              <a:t>E = c3d2e1f0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rtl="1" eaLnBrk="1" hangingPunct="1"/>
            <a:r>
              <a:rPr lang="fa-IR" dirty="0" smtClean="0"/>
              <a:t>گامهای </a:t>
            </a:r>
            <a:r>
              <a:rPr lang="en-US" dirty="0" smtClean="0"/>
              <a:t>SHA</a:t>
            </a:r>
          </a:p>
        </p:txBody>
      </p:sp>
      <p:sp>
        <p:nvSpPr>
          <p:cNvPr id="27651" name="Rectangle 3"/>
          <p:cNvSpPr>
            <a:spLocks noGrp="1" noChangeArrowheads="1"/>
          </p:cNvSpPr>
          <p:nvPr>
            <p:ph idx="1"/>
          </p:nvPr>
        </p:nvSpPr>
        <p:spPr>
          <a:xfrm>
            <a:off x="381000" y="1447800"/>
            <a:ext cx="8458200" cy="5029200"/>
          </a:xfrm>
        </p:spPr>
        <p:txBody>
          <a:bodyPr/>
          <a:lstStyle/>
          <a:p>
            <a:pPr algn="r" rtl="1" eaLnBrk="1" hangingPunct="1">
              <a:buFontTx/>
              <a:buNone/>
            </a:pPr>
            <a:r>
              <a:rPr lang="fa-IR" dirty="0" smtClean="0"/>
              <a:t>گام 4: هر بلاک 512 بیتی از 80 مرحله پردازش رد می شود. 4 راند و هر راند 20 گام. </a:t>
            </a:r>
          </a:p>
          <a:p>
            <a:pPr algn="r" rtl="1" eaLnBrk="1" hangingPunct="1">
              <a:buFontTx/>
              <a:buNone/>
            </a:pPr>
            <a:r>
              <a:rPr lang="fa-IR" dirty="0" smtClean="0"/>
              <a:t>در هر گام </a:t>
            </a:r>
            <a:r>
              <a:rPr lang="en-US" dirty="0" smtClean="0"/>
              <a:t>t</a:t>
            </a:r>
            <a:r>
              <a:rPr lang="fa-IR" dirty="0" smtClean="0"/>
              <a:t> (</a:t>
            </a:r>
            <a:r>
              <a:rPr lang="en-US" dirty="0" smtClean="0"/>
              <a:t>t</a:t>
            </a:r>
            <a:r>
              <a:rPr lang="fa-IR" dirty="0" smtClean="0"/>
              <a:t> بین 0 تا 79)</a:t>
            </a:r>
          </a:p>
          <a:p>
            <a:pPr lvl="1" algn="r" rtl="1" eaLnBrk="1" hangingPunct="1"/>
            <a:r>
              <a:rPr lang="fa-IR" dirty="0" smtClean="0"/>
              <a:t>ورودی:</a:t>
            </a:r>
            <a:endParaRPr lang="en-US" sz="2000" dirty="0" smtClean="0"/>
          </a:p>
          <a:p>
            <a:pPr lvl="2" algn="r" rtl="1" eaLnBrk="1" hangingPunct="1"/>
            <a:r>
              <a:rPr lang="en-US" dirty="0" err="1" smtClean="0"/>
              <a:t>W</a:t>
            </a:r>
            <a:r>
              <a:rPr lang="en-US" baseline="-25000" dirty="0" err="1" smtClean="0"/>
              <a:t>t</a:t>
            </a:r>
            <a:r>
              <a:rPr lang="en-US" dirty="0" smtClean="0"/>
              <a:t> </a:t>
            </a:r>
            <a:r>
              <a:rPr lang="fa-IR" dirty="0" smtClean="0"/>
              <a:t>: یک کلمه ی 32 بیتی از پیغام </a:t>
            </a:r>
          </a:p>
          <a:p>
            <a:pPr lvl="2" algn="r" rtl="1" eaLnBrk="1" hangingPunct="1"/>
            <a:r>
              <a:rPr lang="en-US" dirty="0" err="1" smtClean="0"/>
              <a:t>K</a:t>
            </a:r>
            <a:r>
              <a:rPr lang="en-US" baseline="-25000" dirty="0" err="1" smtClean="0"/>
              <a:t>t</a:t>
            </a:r>
            <a:r>
              <a:rPr lang="fa-IR" dirty="0" smtClean="0"/>
              <a:t>: یک ثابت</a:t>
            </a:r>
            <a:endParaRPr lang="en-US" dirty="0" smtClean="0"/>
          </a:p>
          <a:p>
            <a:pPr lvl="2" algn="r" rtl="1" eaLnBrk="1" hangingPunct="1"/>
            <a:r>
              <a:rPr lang="en-US" dirty="0" smtClean="0"/>
              <a:t>ABCDE</a:t>
            </a:r>
            <a:r>
              <a:rPr lang="fa-IR" dirty="0" smtClean="0"/>
              <a:t>: </a:t>
            </a:r>
            <a:r>
              <a:rPr lang="en-US" dirty="0" smtClean="0"/>
              <a:t>MD</a:t>
            </a:r>
            <a:r>
              <a:rPr lang="fa-IR" dirty="0" smtClean="0"/>
              <a:t> فعلی</a:t>
            </a:r>
            <a:endParaRPr lang="en-US" dirty="0" smtClean="0"/>
          </a:p>
          <a:p>
            <a:pPr lvl="1" algn="r" rtl="1" eaLnBrk="1" hangingPunct="1"/>
            <a:r>
              <a:rPr lang="fa-IR" dirty="0" smtClean="0"/>
              <a:t>خروجی:</a:t>
            </a:r>
            <a:endParaRPr lang="en-US" dirty="0" smtClean="0"/>
          </a:p>
          <a:p>
            <a:pPr lvl="2" algn="r" rtl="1" eaLnBrk="1" hangingPunct="1"/>
            <a:r>
              <a:rPr lang="en-US" dirty="0" smtClean="0"/>
              <a:t>ABCDE</a:t>
            </a:r>
            <a:r>
              <a:rPr lang="fa-IR" dirty="0" smtClean="0"/>
              <a:t>: </a:t>
            </a:r>
            <a:r>
              <a:rPr lang="en-US" dirty="0" smtClean="0"/>
              <a:t>MD</a:t>
            </a:r>
            <a:r>
              <a:rPr lang="fa-IR" dirty="0" smtClean="0"/>
              <a:t> جدید</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8229600" cy="1143000"/>
          </a:xfrm>
        </p:spPr>
        <p:txBody>
          <a:bodyPr/>
          <a:lstStyle/>
          <a:p>
            <a:pPr rtl="1" eaLnBrk="1" hangingPunct="1"/>
            <a:r>
              <a:rPr lang="fa-IR" dirty="0" smtClean="0"/>
              <a:t>مقایسه </a:t>
            </a:r>
            <a:r>
              <a:rPr lang="en-US" dirty="0" smtClean="0"/>
              <a:t>SHA-1 </a:t>
            </a:r>
            <a:r>
              <a:rPr lang="fa-IR" dirty="0"/>
              <a:t> </a:t>
            </a:r>
            <a:r>
              <a:rPr lang="fa-IR" dirty="0" smtClean="0"/>
              <a:t>و </a:t>
            </a:r>
            <a:r>
              <a:rPr lang="en-US" dirty="0" smtClean="0"/>
              <a:t>MD5</a:t>
            </a:r>
            <a:endParaRPr lang="en-AU" dirty="0" smtClean="0"/>
          </a:p>
        </p:txBody>
      </p:sp>
      <p:sp>
        <p:nvSpPr>
          <p:cNvPr id="2362371" name="Rectangle 3"/>
          <p:cNvSpPr>
            <a:spLocks noGrp="1" noChangeArrowheads="1"/>
          </p:cNvSpPr>
          <p:nvPr>
            <p:ph idx="1"/>
          </p:nvPr>
        </p:nvSpPr>
        <p:spPr>
          <a:xfrm>
            <a:off x="0" y="1219200"/>
            <a:ext cx="8991600" cy="5410200"/>
          </a:xfrm>
        </p:spPr>
        <p:txBody>
          <a:bodyPr/>
          <a:lstStyle/>
          <a:p>
            <a:pPr algn="r" rtl="1" eaLnBrk="1" hangingPunct="1">
              <a:defRPr/>
            </a:pPr>
            <a:r>
              <a:rPr lang="fa-IR" dirty="0" smtClean="0"/>
              <a:t>جستجوی جامع روی </a:t>
            </a:r>
            <a:r>
              <a:rPr lang="en-US" dirty="0" smtClean="0"/>
              <a:t>SHA</a:t>
            </a:r>
            <a:r>
              <a:rPr lang="fa-IR" dirty="0" smtClean="0"/>
              <a:t> سخت تر است. (128 بیت در مقابل 160 بیت) </a:t>
            </a:r>
          </a:p>
          <a:p>
            <a:pPr algn="r" rtl="1" eaLnBrk="1" hangingPunct="1">
              <a:defRPr/>
            </a:pPr>
            <a:r>
              <a:rPr lang="en-US" dirty="0" smtClean="0"/>
              <a:t>SHA</a:t>
            </a:r>
            <a:r>
              <a:rPr lang="fa-IR" dirty="0" smtClean="0"/>
              <a:t> کمی کندتر است (80 مرحله در مقابل 64 مرحله)</a:t>
            </a:r>
          </a:p>
          <a:p>
            <a:pPr lvl="1" algn="r" rtl="1" eaLnBrk="1" hangingPunct="1">
              <a:defRPr/>
            </a:pPr>
            <a:r>
              <a:rPr lang="fa-IR" dirty="0" smtClean="0"/>
              <a:t>اما در معماریهای 32 بیتی سریع است. </a:t>
            </a:r>
          </a:p>
          <a:p>
            <a:pPr algn="r" rtl="1" eaLnBrk="1" hangingPunct="1">
              <a:defRPr/>
            </a:pPr>
            <a:r>
              <a:rPr lang="fa-IR" dirty="0" smtClean="0"/>
              <a:t>هر دو از نظر پیاده سازی ساده و فشرده هستند. </a:t>
            </a:r>
          </a:p>
          <a:p>
            <a:pPr algn="r" rtl="1" eaLnBrk="1" hangingPunct="1">
              <a:defRPr/>
            </a:pPr>
            <a:r>
              <a:rPr lang="fa-IR" dirty="0" smtClean="0"/>
              <a:t>حملات تحلیل رمز: </a:t>
            </a:r>
          </a:p>
          <a:p>
            <a:pPr lvl="1" algn="r" rtl="1" eaLnBrk="1" hangingPunct="1">
              <a:defRPr/>
            </a:pPr>
            <a:r>
              <a:rPr lang="en-US" dirty="0" smtClean="0"/>
              <a:t>MD5</a:t>
            </a:r>
            <a:r>
              <a:rPr lang="fa-IR" dirty="0" smtClean="0"/>
              <a:t> از همان زمان طراحی شکست خورد. </a:t>
            </a:r>
          </a:p>
          <a:p>
            <a:pPr lvl="1" algn="r" rtl="1" eaLnBrk="1" hangingPunct="1">
              <a:defRPr/>
            </a:pPr>
            <a:r>
              <a:rPr lang="fa-IR" dirty="0"/>
              <a:t> </a:t>
            </a:r>
            <a:r>
              <a:rPr lang="fa-IR" dirty="0" smtClean="0"/>
              <a:t>تا سال 2005 </a:t>
            </a:r>
            <a:r>
              <a:rPr lang="en-US" dirty="0" smtClean="0"/>
              <a:t>SHA</a:t>
            </a:r>
            <a:r>
              <a:rPr lang="fa-IR" dirty="0" smtClean="0"/>
              <a:t> مشکلی نداشت. بهتر است امروزه از </a:t>
            </a:r>
            <a:r>
              <a:rPr lang="en-US" dirty="0" smtClean="0"/>
              <a:t>SHA-512</a:t>
            </a:r>
            <a:r>
              <a:rPr lang="fa-IR" dirty="0" smtClean="0"/>
              <a:t> استفاده کنیم. </a:t>
            </a:r>
            <a:endParaRPr lang="en-A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rtl="1" eaLnBrk="1" hangingPunct="1"/>
            <a:r>
              <a:rPr lang="en-US" dirty="0" smtClean="0"/>
              <a:t>SHA</a:t>
            </a:r>
            <a:r>
              <a:rPr lang="fa-IR" dirty="0" smtClean="0"/>
              <a:t> های جدید</a:t>
            </a:r>
            <a:endParaRPr lang="en-AU" dirty="0" smtClean="0"/>
          </a:p>
        </p:txBody>
      </p:sp>
      <p:sp>
        <p:nvSpPr>
          <p:cNvPr id="29699" name="Rectangle 3"/>
          <p:cNvSpPr>
            <a:spLocks noGrp="1" noChangeArrowheads="1"/>
          </p:cNvSpPr>
          <p:nvPr>
            <p:ph idx="1"/>
          </p:nvPr>
        </p:nvSpPr>
        <p:spPr>
          <a:xfrm>
            <a:off x="152400" y="1295400"/>
            <a:ext cx="8839200" cy="5562600"/>
          </a:xfrm>
        </p:spPr>
        <p:txBody>
          <a:bodyPr/>
          <a:lstStyle/>
          <a:p>
            <a:pPr algn="r" rtl="1" eaLnBrk="1" hangingPunct="1"/>
            <a:r>
              <a:rPr lang="fa-IR" dirty="0" smtClean="0"/>
              <a:t>در سال 2002 </a:t>
            </a:r>
            <a:r>
              <a:rPr lang="en-US" dirty="0" smtClean="0"/>
              <a:t>NIST</a:t>
            </a:r>
            <a:r>
              <a:rPr lang="fa-IR" dirty="0" smtClean="0"/>
              <a:t> یک نسخه ی جدید ارائه داد. </a:t>
            </a:r>
          </a:p>
          <a:p>
            <a:pPr algn="r" rtl="1" eaLnBrk="1" hangingPunct="1"/>
            <a:r>
              <a:rPr lang="fa-IR" dirty="0" smtClean="0"/>
              <a:t>سه الگوریتم جدید درهم سازی اضافه شدند:</a:t>
            </a:r>
          </a:p>
          <a:p>
            <a:pPr algn="r" rtl="1" eaLnBrk="1" hangingPunct="1"/>
            <a:r>
              <a:rPr lang="en-US" dirty="0" smtClean="0"/>
              <a:t>SHA-256, SHA-384, SHA-512</a:t>
            </a:r>
          </a:p>
          <a:p>
            <a:pPr lvl="1" algn="r" rtl="1" eaLnBrk="1" hangingPunct="1"/>
            <a:r>
              <a:rPr lang="fa-IR" dirty="0" smtClean="0"/>
              <a:t>که تحت عنوان </a:t>
            </a:r>
            <a:r>
              <a:rPr lang="en-US" dirty="0" smtClean="0"/>
              <a:t>SHA-2</a:t>
            </a:r>
            <a:r>
              <a:rPr lang="fa-IR" dirty="0" smtClean="0"/>
              <a:t> شناخته می شوند. </a:t>
            </a:r>
            <a:endParaRPr lang="en-US" dirty="0" smtClean="0"/>
          </a:p>
          <a:p>
            <a:pPr algn="r" rtl="1" eaLnBrk="1" hangingPunct="1"/>
            <a:r>
              <a:rPr lang="fa-IR" dirty="0" smtClean="0"/>
              <a:t>طراحی </a:t>
            </a:r>
            <a:r>
              <a:rPr lang="en-US" dirty="0" smtClean="0"/>
              <a:t>SHA-2</a:t>
            </a:r>
            <a:r>
              <a:rPr lang="fa-IR" dirty="0" smtClean="0"/>
              <a:t> در تناظر با الگوریتم رمز </a:t>
            </a:r>
            <a:r>
              <a:rPr lang="en-US" dirty="0" smtClean="0"/>
              <a:t>AES</a:t>
            </a:r>
            <a:r>
              <a:rPr lang="fa-IR" dirty="0" smtClean="0"/>
              <a:t> که از </a:t>
            </a:r>
            <a:r>
              <a:rPr lang="en-US" dirty="0" smtClean="0"/>
              <a:t>DES</a:t>
            </a:r>
            <a:r>
              <a:rPr lang="fa-IR" dirty="0" smtClean="0"/>
              <a:t> قویتر است، از </a:t>
            </a:r>
            <a:r>
              <a:rPr lang="en-US" dirty="0" smtClean="0"/>
              <a:t>SHA-1</a:t>
            </a:r>
            <a:r>
              <a:rPr lang="fa-IR" dirty="0" smtClean="0"/>
              <a:t> و </a:t>
            </a:r>
            <a:r>
              <a:rPr lang="en-US" dirty="0" smtClean="0"/>
              <a:t>MD5</a:t>
            </a:r>
            <a:r>
              <a:rPr lang="fa-IR" dirty="0"/>
              <a:t> </a:t>
            </a:r>
            <a:r>
              <a:rPr lang="fa-IR" dirty="0" smtClean="0"/>
              <a:t>قویتر است. </a:t>
            </a:r>
          </a:p>
          <a:p>
            <a:pPr algn="r" rtl="1" eaLnBrk="1" hangingPunct="1"/>
            <a:r>
              <a:rPr lang="fa-IR" dirty="0" smtClean="0"/>
              <a:t>ساختار و جزییات </a:t>
            </a:r>
            <a:r>
              <a:rPr lang="en-US" dirty="0" smtClean="0"/>
              <a:t>SHA-2</a:t>
            </a:r>
            <a:r>
              <a:rPr lang="fa-IR" dirty="0" smtClean="0"/>
              <a:t> شبیه </a:t>
            </a:r>
            <a:r>
              <a:rPr lang="en-US" dirty="0" smtClean="0"/>
              <a:t>SHA-1</a:t>
            </a:r>
            <a:r>
              <a:rPr lang="fa-IR" dirty="0" smtClean="0"/>
              <a:t> است. </a:t>
            </a:r>
          </a:p>
          <a:p>
            <a:pPr algn="r" rtl="1" eaLnBrk="1" hangingPunct="1"/>
            <a:r>
              <a:rPr lang="fa-IR" dirty="0" smtClean="0"/>
              <a:t>لذا تحلیل آنها شبیه هم هست اما سطوح امنیتی آنها متفاوت است.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52400"/>
            <a:ext cx="8229600" cy="914400"/>
          </a:xfrm>
        </p:spPr>
        <p:txBody>
          <a:bodyPr/>
          <a:lstStyle/>
          <a:p>
            <a:pPr eaLnBrk="1" hangingPunct="1"/>
            <a:r>
              <a:rPr lang="en-AU" dirty="0" smtClean="0">
                <a:latin typeface="Calibri" pitchFamily="34" charset="0"/>
                <a:ea typeface="ＭＳ Ｐゴシック" pitchFamily="34" charset="-128"/>
              </a:rPr>
              <a:t>SHA-512</a:t>
            </a:r>
          </a:p>
        </p:txBody>
      </p:sp>
      <p:pic>
        <p:nvPicPr>
          <p:cNvPr id="7373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828800"/>
            <a:ext cx="86010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1022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rtl="1" eaLnBrk="1" hangingPunct="1"/>
            <a:r>
              <a:rPr lang="fa-IR" dirty="0" smtClean="0">
                <a:latin typeface="Calibri" pitchFamily="34" charset="0"/>
                <a:ea typeface="ＭＳ Ｐゴシック" pitchFamily="34" charset="-128"/>
              </a:rPr>
              <a:t>لایی گذاری و فیلد طول در </a:t>
            </a:r>
            <a:r>
              <a:rPr lang="en-US" dirty="0" smtClean="0">
                <a:latin typeface="Calibri" pitchFamily="34" charset="0"/>
                <a:ea typeface="ＭＳ Ｐゴシック" pitchFamily="34" charset="-128"/>
              </a:rPr>
              <a:t>SHA-512</a:t>
            </a:r>
          </a:p>
        </p:txBody>
      </p:sp>
      <p:sp>
        <p:nvSpPr>
          <p:cNvPr id="75779" name="Content Placeholder 2"/>
          <p:cNvSpPr>
            <a:spLocks noGrp="1"/>
          </p:cNvSpPr>
          <p:nvPr>
            <p:ph sz="quarter" idx="1"/>
          </p:nvPr>
        </p:nvSpPr>
        <p:spPr>
          <a:xfrm>
            <a:off x="457200" y="3505200"/>
            <a:ext cx="8229600" cy="2651125"/>
          </a:xfrm>
        </p:spPr>
        <p:txBody>
          <a:bodyPr/>
          <a:lstStyle/>
          <a:p>
            <a:pPr algn="r" rtl="1" eaLnBrk="1" hangingPunct="1"/>
            <a:r>
              <a:rPr lang="fa-IR" sz="2000" b="1" dirty="0" smtClean="0">
                <a:latin typeface="Calibri" pitchFamily="34" charset="0"/>
                <a:ea typeface="ＭＳ Ｐゴシック" pitchFamily="34" charset="-128"/>
              </a:rPr>
              <a:t>اگر طول پیغام 2590 بیت باشد، چند بیت لایی نیاز داریم: </a:t>
            </a:r>
            <a:endParaRPr lang="en-US" sz="2000" dirty="0" smtClean="0">
              <a:latin typeface="Calibri" pitchFamily="34" charset="0"/>
              <a:ea typeface="ＭＳ Ｐゴシック" pitchFamily="34" charset="-128"/>
            </a:endParaRPr>
          </a:p>
          <a:p>
            <a:pPr eaLnBrk="1" hangingPunct="1"/>
            <a:endParaRPr lang="en-US" sz="2000" dirty="0" smtClean="0">
              <a:latin typeface="Calibri" pitchFamily="34" charset="0"/>
              <a:ea typeface="ＭＳ Ｐゴシック" pitchFamily="34" charset="-128"/>
            </a:endParaRPr>
          </a:p>
        </p:txBody>
      </p:sp>
      <p:pic>
        <p:nvPicPr>
          <p:cNvPr id="7578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6010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648200"/>
            <a:ext cx="769461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500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152400"/>
            <a:ext cx="8229600" cy="914400"/>
          </a:xfrm>
        </p:spPr>
        <p:txBody>
          <a:bodyPr/>
          <a:lstStyle/>
          <a:p>
            <a:pPr eaLnBrk="1" hangingPunct="1"/>
            <a:r>
              <a:rPr lang="en-AU" dirty="0" smtClean="0">
                <a:latin typeface="Calibri" pitchFamily="34" charset="0"/>
                <a:ea typeface="ＭＳ Ｐゴシック" pitchFamily="34" charset="-128"/>
              </a:rPr>
              <a:t>SHA-512 Round Function</a:t>
            </a:r>
          </a:p>
        </p:txBody>
      </p:sp>
      <p:pic>
        <p:nvPicPr>
          <p:cNvPr id="768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5969000" cy="45132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30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43000"/>
          </a:xfrm>
        </p:spPr>
        <p:txBody>
          <a:bodyPr/>
          <a:lstStyle/>
          <a:p>
            <a:pPr eaLnBrk="1" hangingPunct="1"/>
            <a:r>
              <a:rPr lang="fa-IR" sz="3600" smtClean="0"/>
              <a:t>الزامات توابع درهم سازی</a:t>
            </a:r>
            <a:endParaRPr lang="en-AU" sz="3600" smtClean="0"/>
          </a:p>
        </p:txBody>
      </p:sp>
      <p:sp>
        <p:nvSpPr>
          <p:cNvPr id="2373635" name="Rectangle 3"/>
          <p:cNvSpPr>
            <a:spLocks noGrp="1" noChangeArrowheads="1"/>
          </p:cNvSpPr>
          <p:nvPr>
            <p:ph idx="1"/>
          </p:nvPr>
        </p:nvSpPr>
        <p:spPr>
          <a:xfrm>
            <a:off x="152400" y="1295400"/>
            <a:ext cx="8991600" cy="5562600"/>
          </a:xfrm>
        </p:spPr>
        <p:txBody>
          <a:bodyPr/>
          <a:lstStyle/>
          <a:p>
            <a:pPr marL="609600" indent="-609600" algn="r" rtl="1" eaLnBrk="1" hangingPunct="1">
              <a:buFontTx/>
              <a:buAutoNum type="arabicPeriod"/>
              <a:defRPr/>
            </a:pPr>
            <a:r>
              <a:rPr lang="fa-IR" sz="2400" dirty="0" smtClean="0">
                <a:latin typeface="Courier New" pitchFamily="49" charset="0"/>
              </a:rPr>
              <a:t>طول پیغام </a:t>
            </a:r>
            <a:r>
              <a:rPr lang="en-US" sz="2400" dirty="0">
                <a:latin typeface="Courier New" pitchFamily="49" charset="0"/>
              </a:rPr>
              <a:t>M</a:t>
            </a:r>
            <a:r>
              <a:rPr lang="fa-IR" sz="2400" dirty="0" smtClean="0">
                <a:latin typeface="Courier New" pitchFamily="49" charset="0"/>
              </a:rPr>
              <a:t> می تواند هر اندازه ای باشد. </a:t>
            </a:r>
          </a:p>
          <a:p>
            <a:pPr marL="609600" indent="-609600" algn="r" rtl="1" eaLnBrk="1" hangingPunct="1">
              <a:buFontTx/>
              <a:buAutoNum type="arabicPeriod"/>
              <a:defRPr/>
            </a:pPr>
            <a:r>
              <a:rPr lang="fa-IR" sz="2400" dirty="0" smtClean="0">
                <a:latin typeface="Courier New" pitchFamily="49" charset="0"/>
              </a:rPr>
              <a:t>اندازه ی خروجی </a:t>
            </a:r>
            <a:r>
              <a:rPr lang="en-US" sz="2400" dirty="0" smtClean="0">
                <a:latin typeface="Courier New" pitchFamily="49" charset="0"/>
              </a:rPr>
              <a:t>h</a:t>
            </a:r>
            <a:r>
              <a:rPr lang="fa-IR" sz="2400" dirty="0" smtClean="0">
                <a:latin typeface="Courier New" pitchFamily="49" charset="0"/>
              </a:rPr>
              <a:t> ثابت است. </a:t>
            </a:r>
            <a:endParaRPr lang="en-US" sz="2400" dirty="0" smtClean="0">
              <a:latin typeface="Courier New" pitchFamily="49" charset="0"/>
            </a:endParaRPr>
          </a:p>
          <a:p>
            <a:pPr marL="609600" indent="-609600" algn="r" rtl="1" eaLnBrk="1" hangingPunct="1">
              <a:buFontTx/>
              <a:buAutoNum type="arabicPeriod"/>
              <a:defRPr/>
            </a:pPr>
            <a:r>
              <a:rPr lang="fa-IR" sz="2400" dirty="0" smtClean="0">
                <a:latin typeface="Courier New" pitchFamily="49" charset="0"/>
              </a:rPr>
              <a:t>محاسبه ی </a:t>
            </a:r>
            <a:r>
              <a:rPr lang="en-US" sz="2400" dirty="0" smtClean="0">
                <a:latin typeface="Courier New" pitchFamily="49" charset="0"/>
              </a:rPr>
              <a:t>h=H(M)</a:t>
            </a:r>
            <a:r>
              <a:rPr lang="fa-IR" sz="2400" dirty="0" smtClean="0">
                <a:latin typeface="Courier New" pitchFamily="49" charset="0"/>
              </a:rPr>
              <a:t> برای هر پیغامی مثل </a:t>
            </a:r>
            <a:r>
              <a:rPr lang="en-US" sz="2400" dirty="0" smtClean="0">
                <a:latin typeface="Courier New" pitchFamily="49" charset="0"/>
              </a:rPr>
              <a:t>M</a:t>
            </a:r>
            <a:r>
              <a:rPr lang="fa-IR" sz="2400" dirty="0" smtClean="0">
                <a:latin typeface="Courier New" pitchFamily="49" charset="0"/>
              </a:rPr>
              <a:t> ساده است.</a:t>
            </a:r>
          </a:p>
          <a:p>
            <a:pPr marL="609600" indent="-609600" algn="r" rtl="1" eaLnBrk="1" hangingPunct="1">
              <a:buFontTx/>
              <a:buAutoNum type="arabicPeriod"/>
              <a:defRPr/>
            </a:pPr>
            <a:r>
              <a:rPr lang="fa-IR" sz="2400" dirty="0" smtClean="0">
                <a:latin typeface="Courier New" pitchFamily="49" charset="0"/>
              </a:rPr>
              <a:t>با داشتن </a:t>
            </a:r>
            <a:r>
              <a:rPr lang="en-US" sz="2400" dirty="0" smtClean="0">
                <a:latin typeface="Courier New" pitchFamily="49" charset="0"/>
              </a:rPr>
              <a:t>h</a:t>
            </a:r>
            <a:r>
              <a:rPr lang="fa-IR" sz="2400" dirty="0" smtClean="0">
                <a:latin typeface="Courier New" pitchFamily="49" charset="0"/>
              </a:rPr>
              <a:t> نمی توان </a:t>
            </a:r>
            <a:r>
              <a:rPr lang="en-US" sz="2400" dirty="0" smtClean="0">
                <a:latin typeface="Courier New" pitchFamily="49" charset="0"/>
              </a:rPr>
              <a:t>x</a:t>
            </a:r>
            <a:r>
              <a:rPr lang="fa-IR" sz="2400" dirty="0" smtClean="0">
                <a:latin typeface="Courier New" pitchFamily="49" charset="0"/>
              </a:rPr>
              <a:t> را به نحوی پیدا کرد که </a:t>
            </a:r>
            <a:r>
              <a:rPr lang="en-US" sz="2400" dirty="0" smtClean="0">
                <a:latin typeface="Courier New" pitchFamily="49" charset="0"/>
              </a:rPr>
              <a:t>H(x)=h</a:t>
            </a:r>
            <a:r>
              <a:rPr lang="fa-IR" sz="2400" dirty="0" smtClean="0">
                <a:latin typeface="Courier New" pitchFamily="49" charset="0"/>
              </a:rPr>
              <a:t> باشد. </a:t>
            </a:r>
          </a:p>
          <a:p>
            <a:pPr marL="1009650" lvl="1" indent="-609600" algn="r" rtl="1" eaLnBrk="1" hangingPunct="1">
              <a:defRPr/>
            </a:pPr>
            <a:r>
              <a:rPr lang="fa-IR" sz="2000" dirty="0" smtClean="0">
                <a:latin typeface="Courier New" pitchFamily="49" charset="0"/>
              </a:rPr>
              <a:t>خاصیت یک جهته بودن</a:t>
            </a:r>
          </a:p>
          <a:p>
            <a:pPr marL="609600" indent="-609600" algn="r" rtl="1" eaLnBrk="1" hangingPunct="1">
              <a:buFont typeface="+mj-lt"/>
              <a:buAutoNum type="arabicPeriod"/>
              <a:defRPr/>
            </a:pPr>
            <a:r>
              <a:rPr lang="fa-IR" sz="2400" dirty="0" smtClean="0">
                <a:latin typeface="Courier New" pitchFamily="49" charset="0"/>
              </a:rPr>
              <a:t>با داشتن </a:t>
            </a:r>
            <a:r>
              <a:rPr lang="en-US" sz="2400" dirty="0" smtClean="0">
                <a:latin typeface="Courier New" pitchFamily="49" charset="0"/>
              </a:rPr>
              <a:t>x</a:t>
            </a:r>
            <a:r>
              <a:rPr lang="fa-IR" sz="2400" dirty="0" smtClean="0">
                <a:latin typeface="Courier New" pitchFamily="49" charset="0"/>
              </a:rPr>
              <a:t> پیدا کردن </a:t>
            </a:r>
            <a:r>
              <a:rPr lang="en-US" sz="2400" dirty="0" smtClean="0">
                <a:latin typeface="Courier New" pitchFamily="49" charset="0"/>
              </a:rPr>
              <a:t>y</a:t>
            </a:r>
            <a:r>
              <a:rPr lang="fa-IR" sz="2400" dirty="0" smtClean="0">
                <a:latin typeface="Courier New" pitchFamily="49" charset="0"/>
              </a:rPr>
              <a:t> به نحوی که </a:t>
            </a:r>
            <a:r>
              <a:rPr lang="en-US" sz="2400" dirty="0" smtClean="0">
                <a:latin typeface="Courier New" pitchFamily="49" charset="0"/>
              </a:rPr>
              <a:t>H(y</a:t>
            </a:r>
            <a:r>
              <a:rPr lang="en-US" sz="2400" dirty="0">
                <a:latin typeface="Courier New" pitchFamily="49" charset="0"/>
              </a:rPr>
              <a:t>)</a:t>
            </a:r>
            <a:r>
              <a:rPr lang="en-US" sz="2400" dirty="0" smtClean="0">
                <a:latin typeface="Courier New" pitchFamily="49" charset="0"/>
              </a:rPr>
              <a:t>=H(x)</a:t>
            </a:r>
            <a:r>
              <a:rPr lang="fa-IR" sz="2400" dirty="0" smtClean="0">
                <a:latin typeface="Courier New" pitchFamily="49" charset="0"/>
              </a:rPr>
              <a:t> باشد امکان پذیر نباشد. </a:t>
            </a:r>
          </a:p>
          <a:p>
            <a:pPr marL="990600" lvl="1" indent="-533400" algn="r" rtl="1" eaLnBrk="1" hangingPunct="1">
              <a:buFontTx/>
              <a:buChar char="•"/>
              <a:defRPr/>
            </a:pPr>
            <a:r>
              <a:rPr lang="fa-IR" sz="2000" dirty="0" smtClean="0">
                <a:latin typeface="Courier New" pitchFamily="49" charset="0"/>
              </a:rPr>
              <a:t>مقاومت ضعیف در برابر برخورد</a:t>
            </a:r>
            <a:endParaRPr lang="en-US" sz="2000" dirty="0" smtClean="0">
              <a:latin typeface="Courier New" pitchFamily="49" charset="0"/>
            </a:endParaRPr>
          </a:p>
          <a:p>
            <a:pPr marL="609600" indent="-609600" algn="r" rtl="1" eaLnBrk="1" hangingPunct="1">
              <a:buFont typeface="+mj-lt"/>
              <a:buAutoNum type="arabicPeriod"/>
              <a:defRPr/>
            </a:pPr>
            <a:r>
              <a:rPr lang="fa-IR" sz="2400" dirty="0" smtClean="0">
                <a:latin typeface="Courier New" pitchFamily="49" charset="0"/>
              </a:rPr>
              <a:t>پیدا کردن</a:t>
            </a:r>
            <a:r>
              <a:rPr lang="fa-IR" sz="2400" dirty="0">
                <a:latin typeface="Courier New" pitchFamily="49" charset="0"/>
              </a:rPr>
              <a:t> </a:t>
            </a:r>
            <a:r>
              <a:rPr lang="fa-IR" sz="2400" dirty="0" smtClean="0">
                <a:latin typeface="Courier New" pitchFamily="49" charset="0"/>
              </a:rPr>
              <a:t>زوج </a:t>
            </a:r>
            <a:r>
              <a:rPr lang="en-US" sz="2400" dirty="0" smtClean="0">
                <a:latin typeface="Courier New" pitchFamily="49" charset="0"/>
              </a:rPr>
              <a:t>x</a:t>
            </a:r>
            <a:r>
              <a:rPr lang="fa-IR" sz="2400" dirty="0" smtClean="0">
                <a:latin typeface="Courier New" pitchFamily="49" charset="0"/>
              </a:rPr>
              <a:t> و </a:t>
            </a:r>
            <a:r>
              <a:rPr lang="en-US" sz="2400" dirty="0" smtClean="0">
                <a:latin typeface="Courier New" pitchFamily="49" charset="0"/>
              </a:rPr>
              <a:t>y</a:t>
            </a:r>
            <a:r>
              <a:rPr lang="fa-IR" sz="2400" dirty="0" smtClean="0">
                <a:latin typeface="Courier New" pitchFamily="49" charset="0"/>
              </a:rPr>
              <a:t> به نحوی که </a:t>
            </a:r>
            <a:r>
              <a:rPr lang="en-US" sz="2400" dirty="0" smtClean="0">
                <a:latin typeface="Courier New" pitchFamily="49" charset="0"/>
              </a:rPr>
              <a:t>H(y)=H(x)</a:t>
            </a:r>
            <a:r>
              <a:rPr lang="fa-IR" sz="2400" dirty="0" smtClean="0">
                <a:latin typeface="Courier New" pitchFamily="49" charset="0"/>
              </a:rPr>
              <a:t> باشد امکان پذیر نباشد. </a:t>
            </a:r>
          </a:p>
          <a:p>
            <a:pPr marL="990600" lvl="1" indent="-533400" algn="r" rtl="1" eaLnBrk="1" hangingPunct="1">
              <a:buFontTx/>
              <a:buChar char="•"/>
              <a:defRPr/>
            </a:pPr>
            <a:r>
              <a:rPr lang="fa-IR" sz="2000" dirty="0" smtClean="0">
                <a:latin typeface="Courier New" pitchFamily="49" charset="0"/>
              </a:rPr>
              <a:t>مقاومت قوی در برابر برخورد</a:t>
            </a:r>
            <a:endParaRPr lang="en-US" sz="2000" dirty="0" smtClean="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3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73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73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36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7363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7363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7363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7363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73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36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533400" y="4191000"/>
            <a:ext cx="8305800" cy="2057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39" name="Rectangle 38"/>
          <p:cNvSpPr/>
          <p:nvPr/>
        </p:nvSpPr>
        <p:spPr>
          <a:xfrm>
            <a:off x="533400" y="1219200"/>
            <a:ext cx="8305800" cy="2819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22536" name="Title 1"/>
          <p:cNvSpPr>
            <a:spLocks noGrp="1"/>
          </p:cNvSpPr>
          <p:nvPr>
            <p:ph type="title"/>
          </p:nvPr>
        </p:nvSpPr>
        <p:spPr/>
        <p:txBody>
          <a:bodyPr/>
          <a:lstStyle/>
          <a:p>
            <a:pPr eaLnBrk="1" hangingPunct="1"/>
            <a:r>
              <a:rPr lang="fa-IR" dirty="0" smtClean="0">
                <a:latin typeface="Calibri" pitchFamily="34" charset="0"/>
                <a:ea typeface="ＭＳ Ｐゴシック" pitchFamily="34" charset="-128"/>
              </a:rPr>
              <a:t>یک طرفه بودن درهم  سازی</a:t>
            </a:r>
            <a:endParaRPr lang="en-US" dirty="0" smtClean="0">
              <a:latin typeface="Calibri" pitchFamily="34" charset="0"/>
              <a:ea typeface="ＭＳ Ｐゴシック" pitchFamily="34" charset="-128"/>
            </a:endParaRPr>
          </a:p>
        </p:txBody>
      </p:sp>
      <p:sp>
        <p:nvSpPr>
          <p:cNvPr id="22537" name="Content Placeholder 2"/>
          <p:cNvSpPr>
            <a:spLocks noGrp="1"/>
          </p:cNvSpPr>
          <p:nvPr>
            <p:ph idx="1"/>
          </p:nvPr>
        </p:nvSpPr>
        <p:spPr>
          <a:xfrm>
            <a:off x="457200" y="5791200"/>
            <a:ext cx="8229600" cy="457200"/>
          </a:xfrm>
        </p:spPr>
        <p:txBody>
          <a:bodyPr/>
          <a:lstStyle/>
          <a:p>
            <a:pPr lvl="1" eaLnBrk="1" hangingPunct="1"/>
            <a:r>
              <a:rPr lang="en-US" sz="2000" smtClean="0">
                <a:latin typeface="Calibri" pitchFamily="34" charset="0"/>
                <a:ea typeface="ＭＳ Ｐゴシック" pitchFamily="34" charset="-128"/>
              </a:rPr>
              <a:t>Hashing is one-way.  There is no 'de-hashing’</a:t>
            </a:r>
          </a:p>
        </p:txBody>
      </p:sp>
      <p:sp>
        <p:nvSpPr>
          <p:cNvPr id="4" name="Trapezoid 3"/>
          <p:cNvSpPr/>
          <p:nvPr/>
        </p:nvSpPr>
        <p:spPr>
          <a:xfrm rot="5400000">
            <a:off x="3962400" y="4495800"/>
            <a:ext cx="1219200" cy="9144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dirty="0" err="1">
                <a:latin typeface="Calibri"/>
              </a:rPr>
              <a:t>h</a:t>
            </a:r>
            <a:endParaRPr lang="en-US" dirty="0">
              <a:latin typeface="Calibri"/>
            </a:endParaRPr>
          </a:p>
        </p:txBody>
      </p:sp>
      <p:cxnSp>
        <p:nvCxnSpPr>
          <p:cNvPr id="5" name="Straight Arrow Connector 4"/>
          <p:cNvCxnSpPr>
            <a:cxnSpLocks noChangeShapeType="1"/>
          </p:cNvCxnSpPr>
          <p:nvPr/>
        </p:nvCxnSpPr>
        <p:spPr bwMode="auto">
          <a:xfrm>
            <a:off x="2819400" y="4876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6" name="Straight Arrow Connector 5"/>
          <p:cNvCxnSpPr>
            <a:cxnSpLocks noChangeShapeType="1"/>
          </p:cNvCxnSpPr>
          <p:nvPr/>
        </p:nvCxnSpPr>
        <p:spPr bwMode="auto">
          <a:xfrm>
            <a:off x="5029200" y="48768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7" name="Rectangle 6"/>
          <p:cNvSpPr/>
          <p:nvPr/>
        </p:nvSpPr>
        <p:spPr>
          <a:xfrm>
            <a:off x="6248400" y="4648200"/>
            <a:ext cx="220980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52f21cf7c7034a20</a:t>
            </a:r>
            <a:br>
              <a:rPr lang="en-US" sz="1600" dirty="0">
                <a:latin typeface="Calibri"/>
              </a:rPr>
            </a:br>
            <a:r>
              <a:rPr lang="en-US" sz="1600" dirty="0">
                <a:latin typeface="Calibri"/>
              </a:rPr>
              <a:t>17a21e17e061a863</a:t>
            </a:r>
          </a:p>
        </p:txBody>
      </p:sp>
      <p:sp>
        <p:nvSpPr>
          <p:cNvPr id="8" name="Rectangle 7"/>
          <p:cNvSpPr/>
          <p:nvPr/>
        </p:nvSpPr>
        <p:spPr>
          <a:xfrm>
            <a:off x="838200" y="4343400"/>
            <a:ext cx="2133600" cy="14478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This is a clear text that can easily read without using the key.  The sentence is longer than the text above.</a:t>
            </a:r>
          </a:p>
        </p:txBody>
      </p:sp>
      <p:cxnSp>
        <p:nvCxnSpPr>
          <p:cNvPr id="10" name="Straight Arrow Connector 9"/>
          <p:cNvCxnSpPr>
            <a:cxnSpLocks noChangeShapeType="1"/>
          </p:cNvCxnSpPr>
          <p:nvPr/>
        </p:nvCxnSpPr>
        <p:spPr bwMode="auto">
          <a:xfrm>
            <a:off x="2819400" y="1828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5105400" y="17526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3" name="Rectangle 12"/>
          <p:cNvSpPr/>
          <p:nvPr/>
        </p:nvSpPr>
        <p:spPr>
          <a:xfrm>
            <a:off x="838200" y="12954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600">
                <a:solidFill>
                  <a:srgbClr val="FFFFFF"/>
                </a:solidFill>
                <a:latin typeface="Calibri" pitchFamily="34" charset="0"/>
              </a:rPr>
              <a:t>Hello, world.</a:t>
            </a:r>
          </a:p>
          <a:p>
            <a:pPr algn="ctr" eaLnBrk="1" hangingPunct="1"/>
            <a:r>
              <a:rPr lang="en-US" sz="1600">
                <a:solidFill>
                  <a:srgbClr val="FFFFFF"/>
                </a:solidFill>
                <a:latin typeface="Calibri" pitchFamily="34" charset="0"/>
              </a:rPr>
              <a:t>A sample sentence to show encryption.</a:t>
            </a:r>
          </a:p>
        </p:txBody>
      </p:sp>
      <p:sp>
        <p:nvSpPr>
          <p:cNvPr id="16" name="Rectangle 15"/>
          <p:cNvSpPr/>
          <p:nvPr/>
        </p:nvSpPr>
        <p:spPr>
          <a:xfrm>
            <a:off x="4114800" y="13716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E</a:t>
            </a:r>
          </a:p>
        </p:txBody>
      </p:sp>
      <p:sp>
        <p:nvSpPr>
          <p:cNvPr id="17" name="Rectangle 16"/>
          <p:cNvSpPr/>
          <p:nvPr/>
        </p:nvSpPr>
        <p:spPr>
          <a:xfrm>
            <a:off x="6248400" y="12954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cxnSp>
        <p:nvCxnSpPr>
          <p:cNvPr id="19" name="Straight Arrow Connector 18"/>
          <p:cNvCxnSpPr>
            <a:cxnSpLocks noChangeShapeType="1"/>
          </p:cNvCxnSpPr>
          <p:nvPr/>
        </p:nvCxnSpPr>
        <p:spPr bwMode="auto">
          <a:xfrm rot="10800000">
            <a:off x="2971800" y="29718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rot="10800000">
            <a:off x="5105400" y="31242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1" name="Rectangle 20"/>
          <p:cNvSpPr/>
          <p:nvPr/>
        </p:nvSpPr>
        <p:spPr>
          <a:xfrm>
            <a:off x="838200" y="25146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600">
                <a:solidFill>
                  <a:srgbClr val="FFFFFF"/>
                </a:solidFill>
                <a:latin typeface="Calibri" pitchFamily="34" charset="0"/>
              </a:rPr>
              <a:t>Hello, world.</a:t>
            </a:r>
          </a:p>
          <a:p>
            <a:pPr algn="ctr" eaLnBrk="1" hangingPunct="1"/>
            <a:r>
              <a:rPr lang="en-US" sz="1600">
                <a:solidFill>
                  <a:srgbClr val="FFFFFF"/>
                </a:solidFill>
                <a:latin typeface="Calibri" pitchFamily="34" charset="0"/>
              </a:rPr>
              <a:t>A sample sentence to show encryption.</a:t>
            </a:r>
          </a:p>
        </p:txBody>
      </p:sp>
      <p:sp>
        <p:nvSpPr>
          <p:cNvPr id="22" name="Rectangle 21"/>
          <p:cNvSpPr/>
          <p:nvPr/>
        </p:nvSpPr>
        <p:spPr>
          <a:xfrm>
            <a:off x="4114800" y="25908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D</a:t>
            </a:r>
          </a:p>
        </p:txBody>
      </p:sp>
      <p:sp>
        <p:nvSpPr>
          <p:cNvPr id="23" name="Rectangle 22"/>
          <p:cNvSpPr/>
          <p:nvPr/>
        </p:nvSpPr>
        <p:spPr>
          <a:xfrm>
            <a:off x="6248400" y="25908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0" name="Rectangle 29"/>
          <p:cNvSpPr/>
          <p:nvPr/>
        </p:nvSpPr>
        <p:spPr>
          <a:xfrm>
            <a:off x="3276600" y="13716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1" name="Straight Arrow Connector 30"/>
          <p:cNvCxnSpPr>
            <a:cxnSpLocks noChangeShapeType="1"/>
          </p:cNvCxnSpPr>
          <p:nvPr/>
        </p:nvCxnSpPr>
        <p:spPr bwMode="auto">
          <a:xfrm>
            <a:off x="3657600" y="1524000"/>
            <a:ext cx="457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33" name="Rectangle 32"/>
          <p:cNvSpPr/>
          <p:nvPr/>
        </p:nvSpPr>
        <p:spPr>
          <a:xfrm>
            <a:off x="5486400" y="25908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4" name="Straight Arrow Connector 33"/>
          <p:cNvCxnSpPr>
            <a:cxnSpLocks noChangeShapeType="1"/>
          </p:cNvCxnSpPr>
          <p:nvPr/>
        </p:nvCxnSpPr>
        <p:spPr bwMode="auto">
          <a:xfrm rot="10800000">
            <a:off x="5105400" y="2743200"/>
            <a:ext cx="381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41" name="Content Placeholder 2"/>
          <p:cNvSpPr txBox="1">
            <a:spLocks/>
          </p:cNvSpPr>
          <p:nvPr/>
        </p:nvSpPr>
        <p:spPr bwMode="auto">
          <a:xfrm>
            <a:off x="457200" y="3581400"/>
            <a:ext cx="8229600" cy="441325"/>
          </a:xfrm>
          <a:prstGeom prst="rect">
            <a:avLst/>
          </a:prstGeom>
          <a:noFill/>
          <a:ln w="9525">
            <a:noFill/>
            <a:miter lim="800000"/>
            <a:headEnd/>
            <a:tailEnd/>
          </a:ln>
        </p:spPr>
        <p:txBody>
          <a:bodyPr/>
          <a:lstStyle>
            <a:lvl1pPr marL="273050" indent="-273050" eaLnBrk="0" hangingPunct="0">
              <a:defRPr sz="2400">
                <a:solidFill>
                  <a:schemeClr val="tx1"/>
                </a:solidFill>
                <a:latin typeface="Arial" pitchFamily="34" charset="0"/>
                <a:ea typeface="ＭＳ Ｐゴシック" pitchFamily="34" charset="-128"/>
              </a:defRPr>
            </a:lvl1pPr>
            <a:lvl2pPr marL="547688" indent="-273050"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lvl="1" eaLnBrk="1" hangingPunct="1">
              <a:spcBef>
                <a:spcPts val="500"/>
              </a:spcBef>
              <a:buClr>
                <a:schemeClr val="accent2"/>
              </a:buClr>
              <a:buSzPct val="76000"/>
              <a:buFont typeface="Wingdings 3" pitchFamily="18" charset="2"/>
              <a:buChar char=""/>
            </a:pPr>
            <a:r>
              <a:rPr lang="en-US" sz="2000">
                <a:solidFill>
                  <a:schemeClr val="tx2"/>
                </a:solidFill>
                <a:latin typeface="Calibri" pitchFamily="34" charset="0"/>
              </a:rPr>
              <a:t>Encryption is two way, and requires a key to encrypt/decrypt</a:t>
            </a:r>
          </a:p>
          <a:p>
            <a:pPr eaLnBrk="1" hangingPunct="1">
              <a:spcBef>
                <a:spcPts val="600"/>
              </a:spcBef>
              <a:buClr>
                <a:schemeClr val="accent1"/>
              </a:buClr>
              <a:buSzPct val="76000"/>
              <a:buFont typeface="Wingdings 3" pitchFamily="18" charset="2"/>
              <a:buChar char=""/>
            </a:pPr>
            <a:endParaRPr lang="en-US">
              <a:latin typeface="Calibri" pitchFamily="34" charset="0"/>
            </a:endParaRPr>
          </a:p>
        </p:txBody>
      </p:sp>
      <p:cxnSp>
        <p:nvCxnSpPr>
          <p:cNvPr id="26" name="Straight Arrow Connector 25"/>
          <p:cNvCxnSpPr>
            <a:cxnSpLocks noChangeShapeType="1"/>
          </p:cNvCxnSpPr>
          <p:nvPr/>
        </p:nvCxnSpPr>
        <p:spPr bwMode="auto">
          <a:xfrm rot="10800000">
            <a:off x="5029200" y="51054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7" name="&quot;No&quot; Symbol 26"/>
          <p:cNvSpPr/>
          <p:nvPr/>
        </p:nvSpPr>
        <p:spPr>
          <a:xfrm>
            <a:off x="5410200" y="4953000"/>
            <a:ext cx="381000" cy="381000"/>
          </a:xfrm>
          <a:prstGeom prst="noSmoking">
            <a:avLst>
              <a:gd name="adj" fmla="val 15418"/>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1845701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fa-IR" dirty="0" smtClean="0">
                <a:latin typeface="Calibri" pitchFamily="34" charset="0"/>
                <a:ea typeface="ＭＳ Ｐゴシック" pitchFamily="34" charset="-128"/>
              </a:rPr>
              <a:t>کاربردهای درهم سازی</a:t>
            </a:r>
            <a:endParaRPr lang="en-US" dirty="0" smtClean="0">
              <a:latin typeface="Calibri" pitchFamily="34" charset="0"/>
              <a:ea typeface="ＭＳ Ｐゴシック" pitchFamily="34" charset="-128"/>
            </a:endParaRPr>
          </a:p>
        </p:txBody>
      </p:sp>
      <p:sp>
        <p:nvSpPr>
          <p:cNvPr id="25603" name="Rectangle 3" descr="Rectangle: Click to edit Master text styles&#10;Second level&#10;Third level&#10;Fourth level&#10;Fifth level"/>
          <p:cNvSpPr>
            <a:spLocks noGrp="1" noChangeArrowheads="1"/>
          </p:cNvSpPr>
          <p:nvPr>
            <p:ph type="body" idx="1"/>
          </p:nvPr>
        </p:nvSpPr>
        <p:spPr>
          <a:xfrm>
            <a:off x="457200" y="1219200"/>
            <a:ext cx="8229600" cy="4937125"/>
          </a:xfrm>
        </p:spPr>
        <p:txBody>
          <a:bodyPr/>
          <a:lstStyle/>
          <a:p>
            <a:pPr algn="r" rtl="1" eaLnBrk="1" hangingPunct="1"/>
            <a:r>
              <a:rPr lang="fa-IR" sz="2400" dirty="0" smtClean="0">
                <a:latin typeface="Calibri" pitchFamily="34" charset="0"/>
                <a:ea typeface="ＭＳ Ｐゴシック" pitchFamily="34" charset="-128"/>
              </a:rPr>
              <a:t>استفاده ی محض از درهم سازی </a:t>
            </a:r>
          </a:p>
          <a:p>
            <a:pPr lvl="1" algn="r" rtl="1" eaLnBrk="1" hangingPunct="1"/>
            <a:r>
              <a:rPr lang="fa-IR" sz="2000" dirty="0" smtClean="0">
                <a:latin typeface="Calibri" pitchFamily="34" charset="0"/>
                <a:ea typeface="ＭＳ Ｐゴシック" pitchFamily="34" charset="-128"/>
              </a:rPr>
              <a:t>چک کردن یکپارچگی فایل، تهیه ی اثر انگشت از کلید عمومی</a:t>
            </a:r>
          </a:p>
          <a:p>
            <a:pPr lvl="1" algn="r" rtl="1" eaLnBrk="1" hangingPunct="1"/>
            <a:r>
              <a:rPr lang="fa-IR" sz="2000" dirty="0" smtClean="0">
                <a:latin typeface="Calibri" pitchFamily="34" charset="0"/>
                <a:ea typeface="ＭＳ Ｐゴシック" pitchFamily="34" charset="-128"/>
              </a:rPr>
              <a:t>ذخیره کردن رمز عبور در پایگاه داده</a:t>
            </a:r>
            <a:endParaRPr lang="en-US" sz="2000" dirty="0" smtClean="0">
              <a:latin typeface="Calibri" pitchFamily="34" charset="0"/>
              <a:ea typeface="ＭＳ Ｐゴシック" pitchFamily="34" charset="-128"/>
            </a:endParaRPr>
          </a:p>
          <a:p>
            <a:pPr algn="r" rtl="1" eaLnBrk="1" hangingPunct="1"/>
            <a:r>
              <a:rPr lang="fa-IR" sz="2400" dirty="0" smtClean="0">
                <a:latin typeface="Calibri" pitchFamily="34" charset="0"/>
                <a:ea typeface="ＭＳ Ｐゴシック" pitchFamily="34" charset="-128"/>
              </a:rPr>
              <a:t>ترکیب درهم سازی و رمزنگاری</a:t>
            </a:r>
          </a:p>
          <a:p>
            <a:pPr lvl="1" algn="r" rtl="1" eaLnBrk="1" hangingPunct="1"/>
            <a:r>
              <a:rPr lang="en-US" dirty="0" smtClean="0">
                <a:latin typeface="Calibri" pitchFamily="34" charset="0"/>
                <a:ea typeface="ＭＳ Ｐゴシック" pitchFamily="34" charset="-128"/>
              </a:rPr>
              <a:t>Message Authentication Code (MAC)</a:t>
            </a:r>
          </a:p>
          <a:p>
            <a:pPr lvl="2" algn="r" rtl="1" eaLnBrk="1" hangingPunct="1"/>
            <a:r>
              <a:rPr lang="fa-IR" dirty="0" smtClean="0">
                <a:latin typeface="Calibri" pitchFamily="34" charset="0"/>
                <a:ea typeface="ＭＳ Ｐゴシック" pitchFamily="34" charset="-128"/>
              </a:rPr>
              <a:t>هم پیغام را احراز هویت می کند و هم از یکپارچگی پشتیبانی می کند. </a:t>
            </a:r>
          </a:p>
          <a:p>
            <a:pPr lvl="1" algn="r" rtl="1" eaLnBrk="1" hangingPunct="1"/>
            <a:r>
              <a:rPr lang="fa-IR" dirty="0" smtClean="0">
                <a:latin typeface="Calibri" pitchFamily="34" charset="0"/>
                <a:ea typeface="ＭＳ Ｐゴシック" pitchFamily="34" charset="-128"/>
              </a:rPr>
              <a:t>امضای دیجیتال</a:t>
            </a:r>
            <a:endParaRPr lang="en-US" dirty="0" smtClean="0">
              <a:latin typeface="Calibri" pitchFamily="34" charset="0"/>
              <a:ea typeface="ＭＳ Ｐゴシック" pitchFamily="34" charset="-128"/>
            </a:endParaRPr>
          </a:p>
          <a:p>
            <a:pPr lvl="2" algn="r" rtl="1" eaLnBrk="1" hangingPunct="1"/>
            <a:r>
              <a:rPr lang="fa-IR" dirty="0" smtClean="0">
                <a:latin typeface="Calibri" pitchFamily="34" charset="0"/>
                <a:ea typeface="ＭＳ Ｐゴシック" pitchFamily="34" charset="-128"/>
              </a:rPr>
              <a:t>اطمینان از عدم جعل</a:t>
            </a:r>
          </a:p>
          <a:p>
            <a:pPr lvl="2" algn="r" rtl="1" eaLnBrk="1" hangingPunct="1"/>
            <a:r>
              <a:rPr lang="fa-IR" dirty="0" smtClean="0">
                <a:latin typeface="Calibri" pitchFamily="34" charset="0"/>
                <a:ea typeface="ＭＳ Ｐゴシック" pitchFamily="34" charset="-128"/>
              </a:rPr>
              <a:t>نتیجه ی درهم سازی را با کلید مشترک (یا خصوصی) رمز کنید و با کلید مشترک (یا عمومی) رمزگشایی کنید. </a:t>
            </a:r>
            <a:endParaRPr lang="en-US" sz="2400" dirty="0" smtClean="0">
              <a:latin typeface="Calibri" pitchFamily="34" charset="0"/>
              <a:ea typeface="ＭＳ Ｐゴシック" pitchFamily="34" charset="-128"/>
            </a:endParaRPr>
          </a:p>
          <a:p>
            <a:pPr lvl="2" eaLnBrk="1" hangingPunct="1"/>
            <a:endParaRPr lang="en-US" sz="2400" dirty="0" smtClean="0">
              <a:latin typeface="Calibri" pitchFamily="34" charset="0"/>
              <a:ea typeface="ＭＳ Ｐゴシック" pitchFamily="34" charset="-128"/>
            </a:endParaRPr>
          </a:p>
          <a:p>
            <a:pPr eaLnBrk="1" hangingPunct="1"/>
            <a:endParaRPr lang="en-US" sz="2400"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1268632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a-IR" sz="3600" smtClean="0"/>
              <a:t>توابع درهم سازی و امضای دیجیتال</a:t>
            </a:r>
            <a:endParaRPr lang="en-AU" sz="3600" smtClean="0"/>
          </a:p>
        </p:txBody>
      </p:sp>
      <p:pic>
        <p:nvPicPr>
          <p:cNvPr id="71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541588"/>
            <a:ext cx="8999538"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304800"/>
            <a:ext cx="7772400" cy="990600"/>
          </a:xfrm>
          <a:noFill/>
        </p:spPr>
        <p:txBody>
          <a:bodyPr lIns="92075" tIns="46038" rIns="92075" bIns="46038"/>
          <a:lstStyle/>
          <a:p>
            <a:pPr eaLnBrk="1" hangingPunct="1"/>
            <a:r>
              <a:rPr lang="fa-IR" smtClean="0"/>
              <a:t>استفاده از درهم سازی برای احراز هویت</a:t>
            </a:r>
            <a:endParaRPr lang="en-US" smtClean="0"/>
          </a:p>
        </p:txBody>
      </p:sp>
      <p:sp>
        <p:nvSpPr>
          <p:cNvPr id="11267" name="Rectangle 5"/>
          <p:cNvSpPr>
            <a:spLocks noChangeArrowheads="1"/>
          </p:cNvSpPr>
          <p:nvPr/>
        </p:nvSpPr>
        <p:spPr bwMode="auto">
          <a:xfrm>
            <a:off x="762000" y="3910013"/>
            <a:ext cx="342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endParaRPr lang="en-US" sz="2400"/>
          </a:p>
        </p:txBody>
      </p:sp>
      <p:sp>
        <p:nvSpPr>
          <p:cNvPr id="11268" name="Line 6"/>
          <p:cNvSpPr>
            <a:spLocks noChangeShapeType="1"/>
          </p:cNvSpPr>
          <p:nvPr/>
        </p:nvSpPr>
        <p:spPr bwMode="auto">
          <a:xfrm>
            <a:off x="2667000" y="4138613"/>
            <a:ext cx="426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69" name="Rectangle 9"/>
          <p:cNvSpPr>
            <a:spLocks noChangeArrowheads="1"/>
          </p:cNvSpPr>
          <p:nvPr/>
        </p:nvSpPr>
        <p:spPr bwMode="auto">
          <a:xfrm>
            <a:off x="6781800" y="4443413"/>
            <a:ext cx="175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400"/>
              <a:t>MD(K</a:t>
            </a:r>
            <a:r>
              <a:rPr lang="en-US" sz="2400" baseline="-25000"/>
              <a:t>AB</a:t>
            </a:r>
            <a:r>
              <a:rPr lang="en-US" sz="2400"/>
              <a:t>|r</a:t>
            </a:r>
            <a:r>
              <a:rPr lang="en-US" baseline="-25000"/>
              <a:t>A</a:t>
            </a:r>
            <a:r>
              <a:rPr lang="en-US" sz="2400"/>
              <a:t>)</a:t>
            </a:r>
          </a:p>
        </p:txBody>
      </p:sp>
      <p:sp>
        <p:nvSpPr>
          <p:cNvPr id="11270" name="Line 10"/>
          <p:cNvSpPr>
            <a:spLocks noChangeShapeType="1"/>
          </p:cNvSpPr>
          <p:nvPr/>
        </p:nvSpPr>
        <p:spPr bwMode="auto">
          <a:xfrm flipH="1" flipV="1">
            <a:off x="2133600" y="4672013"/>
            <a:ext cx="426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1" name="Rectangle 11"/>
          <p:cNvSpPr>
            <a:spLocks noChangeArrowheads="1"/>
          </p:cNvSpPr>
          <p:nvPr/>
        </p:nvSpPr>
        <p:spPr bwMode="auto">
          <a:xfrm>
            <a:off x="1828800" y="3910013"/>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400"/>
              <a:t>r</a:t>
            </a:r>
            <a:r>
              <a:rPr lang="en-US" baseline="-25000"/>
              <a:t>A</a:t>
            </a:r>
          </a:p>
        </p:txBody>
      </p:sp>
      <p:sp>
        <p:nvSpPr>
          <p:cNvPr id="11272" name="Line 12"/>
          <p:cNvSpPr>
            <a:spLocks noChangeShapeType="1"/>
          </p:cNvSpPr>
          <p:nvPr/>
        </p:nvSpPr>
        <p:spPr bwMode="auto">
          <a:xfrm flipH="1" flipV="1">
            <a:off x="2133600" y="5281613"/>
            <a:ext cx="434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3" name="Rectangle 13"/>
          <p:cNvSpPr>
            <a:spLocks noChangeArrowheads="1"/>
          </p:cNvSpPr>
          <p:nvPr/>
        </p:nvSpPr>
        <p:spPr bwMode="auto">
          <a:xfrm>
            <a:off x="6781800" y="5053013"/>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400"/>
              <a:t>r</a:t>
            </a:r>
            <a:r>
              <a:rPr lang="en-US" baseline="-25000"/>
              <a:t>B</a:t>
            </a:r>
          </a:p>
        </p:txBody>
      </p:sp>
      <p:sp>
        <p:nvSpPr>
          <p:cNvPr id="11274" name="Rectangle 14"/>
          <p:cNvSpPr>
            <a:spLocks noChangeArrowheads="1"/>
          </p:cNvSpPr>
          <p:nvPr/>
        </p:nvSpPr>
        <p:spPr bwMode="auto">
          <a:xfrm>
            <a:off x="1447800" y="5586413"/>
            <a:ext cx="175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400"/>
              <a:t>MD(K</a:t>
            </a:r>
            <a:r>
              <a:rPr lang="en-US" sz="2400" baseline="-25000"/>
              <a:t>AB</a:t>
            </a:r>
            <a:r>
              <a:rPr lang="en-US" sz="2400"/>
              <a:t>|r</a:t>
            </a:r>
            <a:r>
              <a:rPr lang="en-US" baseline="-25000"/>
              <a:t>B</a:t>
            </a:r>
            <a:r>
              <a:rPr lang="en-US" sz="2400"/>
              <a:t>)</a:t>
            </a:r>
          </a:p>
        </p:txBody>
      </p:sp>
      <p:sp>
        <p:nvSpPr>
          <p:cNvPr id="11275" name="Line 15"/>
          <p:cNvSpPr>
            <a:spLocks noChangeShapeType="1"/>
          </p:cNvSpPr>
          <p:nvPr/>
        </p:nvSpPr>
        <p:spPr bwMode="auto">
          <a:xfrm flipV="1">
            <a:off x="3276600" y="5815013"/>
            <a:ext cx="381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4067175"/>
            <a:ext cx="1143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976813"/>
            <a:ext cx="96202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
          <p:cNvSpPr>
            <a:spLocks noGrp="1" noChangeArrowheads="1"/>
          </p:cNvSpPr>
          <p:nvPr>
            <p:ph idx="1"/>
          </p:nvPr>
        </p:nvSpPr>
        <p:spPr>
          <a:xfrm>
            <a:off x="609600" y="1828800"/>
            <a:ext cx="7924800" cy="1828800"/>
          </a:xfrm>
        </p:spPr>
        <p:txBody>
          <a:bodyPr lIns="92075" tIns="46038" rIns="92075" bIns="46038"/>
          <a:lstStyle/>
          <a:p>
            <a:pPr algn="r" rtl="1" eaLnBrk="1" hangingPunct="1"/>
            <a:r>
              <a:rPr lang="fa-IR" smtClean="0"/>
              <a:t>هر کدام از طرفین برای طرف مقابل یک چالش می فرستد. </a:t>
            </a:r>
          </a:p>
          <a:p>
            <a:pPr algn="r" rtl="1" eaLnBrk="1" hangingPunct="1"/>
            <a:r>
              <a:rPr lang="fa-IR" smtClean="0"/>
              <a:t>طرف مقابل، چالش را به همراه کلید مشترک نشست به تابع درهم سازی می دهد و خروجی را برای طرف دیگر می فرستد.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3200400" y="1219200"/>
            <a:ext cx="5715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51" name="Elbow Connector 50"/>
          <p:cNvCxnSpPr>
            <a:cxnSpLocks noChangeShapeType="1"/>
          </p:cNvCxnSpPr>
          <p:nvPr/>
        </p:nvCxnSpPr>
        <p:spPr bwMode="auto">
          <a:xfrm rot="5400000">
            <a:off x="7010400" y="4267200"/>
            <a:ext cx="762000" cy="762000"/>
          </a:xfrm>
          <a:prstGeom prst="bentConnector3">
            <a:avLst>
              <a:gd name="adj1" fmla="val 100000"/>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49" name="Shape 48"/>
          <p:cNvCxnSpPr>
            <a:cxnSpLocks noChangeShapeType="1"/>
          </p:cNvCxnSpPr>
          <p:nvPr/>
        </p:nvCxnSpPr>
        <p:spPr bwMode="auto">
          <a:xfrm>
            <a:off x="4191000" y="4267200"/>
            <a:ext cx="914400" cy="762000"/>
          </a:xfrm>
          <a:prstGeom prst="bentConnector3">
            <a:avLst>
              <a:gd name="adj1" fmla="val 277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92" name="Rectangle 91"/>
          <p:cNvSpPr/>
          <p:nvPr/>
        </p:nvSpPr>
        <p:spPr>
          <a:xfrm>
            <a:off x="381000" y="1219200"/>
            <a:ext cx="2667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29706" name="Title 1"/>
          <p:cNvSpPr>
            <a:spLocks noGrp="1"/>
          </p:cNvSpPr>
          <p:nvPr>
            <p:ph type="title"/>
          </p:nvPr>
        </p:nvSpPr>
        <p:spPr/>
        <p:txBody>
          <a:bodyPr/>
          <a:lstStyle/>
          <a:p>
            <a:r>
              <a:rPr lang="fa-IR" dirty="0" smtClean="0">
                <a:latin typeface="Calibri" pitchFamily="34" charset="0"/>
                <a:ea typeface="ＭＳ Ｐゴシック" pitchFamily="34" charset="-128"/>
              </a:rPr>
              <a:t>بررسی رمز عبور</a:t>
            </a:r>
            <a:endParaRPr lang="en-US" dirty="0" smtClean="0">
              <a:latin typeface="Calibri" pitchFamily="34" charset="0"/>
              <a:ea typeface="ＭＳ Ｐゴシック" pitchFamily="34" charset="-128"/>
            </a:endParaRPr>
          </a:p>
        </p:txBody>
      </p:sp>
      <p:sp>
        <p:nvSpPr>
          <p:cNvPr id="8" name="Trapezoid 7"/>
          <p:cNvSpPr/>
          <p:nvPr/>
        </p:nvSpPr>
        <p:spPr>
          <a:xfrm rot="10800000">
            <a:off x="762000" y="2819400"/>
            <a:ext cx="1371600" cy="609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9" name="Straight Arrow Connector 8"/>
          <p:cNvCxnSpPr>
            <a:cxnSpLocks noChangeShapeType="1"/>
          </p:cNvCxnSpPr>
          <p:nvPr/>
        </p:nvCxnSpPr>
        <p:spPr bwMode="auto">
          <a:xfrm rot="5400000">
            <a:off x="1181101" y="2552700"/>
            <a:ext cx="533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rot="5400000">
            <a:off x="11826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2" name="Rectangle 11"/>
          <p:cNvSpPr/>
          <p:nvPr/>
        </p:nvSpPr>
        <p:spPr>
          <a:xfrm>
            <a:off x="6096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15" name="Rectangle 15"/>
          <p:cNvSpPr>
            <a:spLocks noChangeArrowheads="1"/>
          </p:cNvSpPr>
          <p:nvPr/>
        </p:nvSpPr>
        <p:spPr bwMode="auto">
          <a:xfrm>
            <a:off x="10668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chemeClr val="bg1"/>
                </a:solidFill>
                <a:latin typeface="Calibri" pitchFamily="34" charset="0"/>
              </a:rPr>
              <a:t>h</a:t>
            </a:r>
          </a:p>
        </p:txBody>
      </p:sp>
      <p:sp>
        <p:nvSpPr>
          <p:cNvPr id="17" name="Rectangle 16"/>
          <p:cNvSpPr/>
          <p:nvPr/>
        </p:nvSpPr>
        <p:spPr>
          <a:xfrm>
            <a:off x="5334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20" name="Can 19"/>
          <p:cNvSpPr/>
          <p:nvPr/>
        </p:nvSpPr>
        <p:spPr>
          <a:xfrm>
            <a:off x="838200" y="51054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21" name="Straight Arrow Connector 20"/>
          <p:cNvCxnSpPr>
            <a:cxnSpLocks noChangeShapeType="1"/>
          </p:cNvCxnSpPr>
          <p:nvPr/>
        </p:nvCxnSpPr>
        <p:spPr bwMode="auto">
          <a:xfrm rot="5400000">
            <a:off x="1179513" y="4838700"/>
            <a:ext cx="534988" cy="1587"/>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3" name="Trapezoid 22"/>
          <p:cNvSpPr/>
          <p:nvPr/>
        </p:nvSpPr>
        <p:spPr>
          <a:xfrm rot="10800000">
            <a:off x="3581400" y="2819400"/>
            <a:ext cx="1371600" cy="609599"/>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24" name="Straight Arrow Connector 23"/>
          <p:cNvCxnSpPr>
            <a:cxnSpLocks noChangeShapeType="1"/>
          </p:cNvCxnSpPr>
          <p:nvPr/>
        </p:nvCxnSpPr>
        <p:spPr bwMode="auto">
          <a:xfrm rot="5400000">
            <a:off x="3963194" y="2513806"/>
            <a:ext cx="6096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40020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6" name="Rectangle 25"/>
          <p:cNvSpPr/>
          <p:nvPr/>
        </p:nvSpPr>
        <p:spPr>
          <a:xfrm>
            <a:off x="34290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31" name="Rectangle 26"/>
          <p:cNvSpPr>
            <a:spLocks noChangeArrowheads="1"/>
          </p:cNvSpPr>
          <p:nvPr/>
        </p:nvSpPr>
        <p:spPr bwMode="auto">
          <a:xfrm>
            <a:off x="38862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chemeClr val="bg1"/>
                </a:solidFill>
                <a:latin typeface="Calibri" pitchFamily="34" charset="0"/>
              </a:rPr>
              <a:t>h</a:t>
            </a:r>
          </a:p>
        </p:txBody>
      </p:sp>
      <p:sp>
        <p:nvSpPr>
          <p:cNvPr id="28" name="Rectangle 27"/>
          <p:cNvSpPr/>
          <p:nvPr/>
        </p:nvSpPr>
        <p:spPr>
          <a:xfrm>
            <a:off x="33528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30" name="Rectangle 29"/>
          <p:cNvSpPr/>
          <p:nvPr/>
        </p:nvSpPr>
        <p:spPr>
          <a:xfrm>
            <a:off x="6705600" y="3961606"/>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cxnSp>
        <p:nvCxnSpPr>
          <p:cNvPr id="31" name="Straight Arrow Connector 30"/>
          <p:cNvCxnSpPr>
            <a:cxnSpLocks noChangeShapeType="1"/>
          </p:cNvCxnSpPr>
          <p:nvPr/>
        </p:nvCxnSpPr>
        <p:spPr bwMode="auto">
          <a:xfrm rot="5400000">
            <a:off x="6934201" y="3046412"/>
            <a:ext cx="1676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 name="Can 28"/>
          <p:cNvSpPr/>
          <p:nvPr/>
        </p:nvSpPr>
        <p:spPr>
          <a:xfrm>
            <a:off x="7086600" y="19050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64" name="Elbow Connector 63"/>
          <p:cNvCxnSpPr>
            <a:cxnSpLocks noChangeShapeType="1"/>
          </p:cNvCxnSpPr>
          <p:nvPr/>
        </p:nvCxnSpPr>
        <p:spPr bwMode="auto">
          <a:xfrm rot="10800000" flipV="1">
            <a:off x="5029200" y="5410200"/>
            <a:ext cx="914400" cy="533400"/>
          </a:xfrm>
          <a:prstGeom prst="bentConnector3">
            <a:avLst>
              <a:gd name="adj1" fmla="val 1389"/>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79" name="Elbow Connector 78"/>
          <p:cNvCxnSpPr>
            <a:cxnSpLocks noChangeShapeType="1"/>
          </p:cNvCxnSpPr>
          <p:nvPr/>
        </p:nvCxnSpPr>
        <p:spPr bwMode="auto">
          <a:xfrm>
            <a:off x="6248400" y="5334000"/>
            <a:ext cx="838200" cy="609600"/>
          </a:xfrm>
          <a:prstGeom prst="bentConnector3">
            <a:avLst>
              <a:gd name="adj1" fmla="val -302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47" name="Hexagon 46"/>
          <p:cNvSpPr/>
          <p:nvPr/>
        </p:nvSpPr>
        <p:spPr>
          <a:xfrm>
            <a:off x="5105400" y="4800600"/>
            <a:ext cx="1905000" cy="609600"/>
          </a:xfrm>
          <a:prstGeom prst="hexago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600" dirty="0">
                <a:latin typeface="Calibri"/>
              </a:rPr>
              <a:t>Hash Matching Exactly?</a:t>
            </a:r>
          </a:p>
        </p:txBody>
      </p:sp>
      <p:sp>
        <p:nvSpPr>
          <p:cNvPr id="87" name="Rectangle 86"/>
          <p:cNvSpPr/>
          <p:nvPr/>
        </p:nvSpPr>
        <p:spPr>
          <a:xfrm>
            <a:off x="3886200" y="5791200"/>
            <a:ext cx="1143000" cy="3810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Grant</a:t>
            </a:r>
          </a:p>
        </p:txBody>
      </p:sp>
      <p:sp>
        <p:nvSpPr>
          <p:cNvPr id="88" name="Rectangle 87"/>
          <p:cNvSpPr/>
          <p:nvPr/>
        </p:nvSpPr>
        <p:spPr>
          <a:xfrm>
            <a:off x="7086600" y="5715000"/>
            <a:ext cx="1143000" cy="381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Deny</a:t>
            </a:r>
          </a:p>
        </p:txBody>
      </p:sp>
      <p:sp>
        <p:nvSpPr>
          <p:cNvPr id="89" name="Rectangle 88"/>
          <p:cNvSpPr/>
          <p:nvPr/>
        </p:nvSpPr>
        <p:spPr>
          <a:xfrm>
            <a:off x="5334000" y="5486400"/>
            <a:ext cx="485775" cy="369888"/>
          </a:xfrm>
          <a:prstGeom prst="rect">
            <a:avLst/>
          </a:prstGeom>
        </p:spPr>
        <p:txBody>
          <a:bodyPr wrap="none">
            <a:spAutoFit/>
          </a:bodyPr>
          <a:lstStyle/>
          <a:p>
            <a:r>
              <a:rPr lang="en-US">
                <a:solidFill>
                  <a:srgbClr val="595959"/>
                </a:solidFill>
                <a:latin typeface="Calibri" pitchFamily="34" charset="0"/>
              </a:rPr>
              <a:t>Yes</a:t>
            </a:r>
            <a:endParaRPr lang="en-US">
              <a:latin typeface="Calibri" pitchFamily="34" charset="0"/>
            </a:endParaRPr>
          </a:p>
        </p:txBody>
      </p:sp>
      <p:sp>
        <p:nvSpPr>
          <p:cNvPr id="90" name="Rectangle 89"/>
          <p:cNvSpPr/>
          <p:nvPr/>
        </p:nvSpPr>
        <p:spPr>
          <a:xfrm>
            <a:off x="6248400" y="5486400"/>
            <a:ext cx="455613" cy="369888"/>
          </a:xfrm>
          <a:prstGeom prst="rect">
            <a:avLst/>
          </a:prstGeom>
        </p:spPr>
        <p:txBody>
          <a:bodyPr wrap="none">
            <a:spAutoFit/>
          </a:bodyPr>
          <a:lstStyle/>
          <a:p>
            <a:r>
              <a:rPr lang="en-US">
                <a:solidFill>
                  <a:srgbClr val="595959"/>
                </a:solidFill>
                <a:latin typeface="Calibri" pitchFamily="34" charset="0"/>
              </a:rPr>
              <a:t>No</a:t>
            </a:r>
            <a:endParaRPr lang="en-US">
              <a:latin typeface="Calibri" pitchFamily="34" charset="0"/>
            </a:endParaRPr>
          </a:p>
        </p:txBody>
      </p:sp>
      <p:sp>
        <p:nvSpPr>
          <p:cNvPr id="98" name="Rectangle 97"/>
          <p:cNvSpPr/>
          <p:nvPr/>
        </p:nvSpPr>
        <p:spPr>
          <a:xfrm>
            <a:off x="381000" y="1295400"/>
            <a:ext cx="2219325" cy="338138"/>
          </a:xfrm>
          <a:prstGeom prst="rect">
            <a:avLst/>
          </a:prstGeom>
        </p:spPr>
        <p:txBody>
          <a:bodyPr wrap="none">
            <a:spAutoFit/>
          </a:bodyPr>
          <a:lstStyle/>
          <a:p>
            <a:r>
              <a:rPr lang="en-US" sz="1600" b="1">
                <a:solidFill>
                  <a:srgbClr val="595959"/>
                </a:solidFill>
                <a:latin typeface="Calibri" pitchFamily="34" charset="0"/>
              </a:rPr>
              <a:t>Store Hashing Password</a:t>
            </a:r>
            <a:endParaRPr lang="en-US" sz="1600" b="1">
              <a:latin typeface="Calibri" pitchFamily="34" charset="0"/>
            </a:endParaRPr>
          </a:p>
        </p:txBody>
      </p:sp>
      <p:sp>
        <p:nvSpPr>
          <p:cNvPr id="29756" name="Rectangle 98"/>
          <p:cNvSpPr>
            <a:spLocks noChangeArrowheads="1"/>
          </p:cNvSpPr>
          <p:nvPr/>
        </p:nvSpPr>
        <p:spPr bwMode="auto">
          <a:xfrm>
            <a:off x="3276600" y="1295400"/>
            <a:ext cx="601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a:solidFill>
                  <a:srgbClr val="595959"/>
                </a:solidFill>
                <a:latin typeface="Calibri" pitchFamily="34" charset="0"/>
              </a:rPr>
              <a:t>Verification an input password against the stored hash</a:t>
            </a:r>
          </a:p>
        </p:txBody>
      </p:sp>
    </p:spTree>
    <p:extLst>
      <p:ext uri="{BB962C8B-B14F-4D97-AF65-F5344CB8AC3E}">
        <p14:creationId xmlns:p14="http://schemas.microsoft.com/office/powerpoint/2010/main" val="2002226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ec5-Sec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6020</TotalTime>
  <Words>3338</Words>
  <Application>Microsoft Office PowerPoint</Application>
  <PresentationFormat>On-screen Show (4:3)</PresentationFormat>
  <Paragraphs>323</Paragraphs>
  <Slides>39</Slides>
  <Notes>23</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55" baseType="lpstr">
      <vt:lpstr>ＭＳ Ｐゴシック</vt:lpstr>
      <vt:lpstr>SimSun</vt:lpstr>
      <vt:lpstr>Arial</vt:lpstr>
      <vt:lpstr>B Nazanin</vt:lpstr>
      <vt:lpstr>B Titr</vt:lpstr>
      <vt:lpstr>Calibri</vt:lpstr>
      <vt:lpstr>Comic Sans MS</vt:lpstr>
      <vt:lpstr>Courier New</vt:lpstr>
      <vt:lpstr>Symbol</vt:lpstr>
      <vt:lpstr>Times New Roman</vt:lpstr>
      <vt:lpstr>Wingdings</vt:lpstr>
      <vt:lpstr>Wingdings 3</vt:lpstr>
      <vt:lpstr>Custom Design</vt:lpstr>
      <vt:lpstr>Lec5-Sec2</vt:lpstr>
      <vt:lpstr>1_Custom Design</vt:lpstr>
      <vt:lpstr>ClipArt</vt:lpstr>
      <vt:lpstr>درهم سازی</vt:lpstr>
      <vt:lpstr>معرفی GnuPG</vt:lpstr>
      <vt:lpstr>توابع درهم سازی</vt:lpstr>
      <vt:lpstr>الزامات توابع درهم سازی</vt:lpstr>
      <vt:lpstr>یک طرفه بودن درهم  سازی</vt:lpstr>
      <vt:lpstr>کاربردهای درهم سازی</vt:lpstr>
      <vt:lpstr>توابع درهم سازی و امضای دیجیتال</vt:lpstr>
      <vt:lpstr>استفاده از درهم سازی برای احراز هویت</vt:lpstr>
      <vt:lpstr>بررسی رمز عبور</vt:lpstr>
      <vt:lpstr>MAC</vt:lpstr>
      <vt:lpstr>مساله روز تولد</vt:lpstr>
      <vt:lpstr>چند بیت برای درهم سازی لازم است؟</vt:lpstr>
      <vt:lpstr>استفاده از درهم سازی برای رمزنگاری</vt:lpstr>
      <vt:lpstr>ساختار یک روش رمز نگاری مبتنی بر درهم سازی</vt:lpstr>
      <vt:lpstr>انواع توابع درهم سازی</vt:lpstr>
      <vt:lpstr>MD5: Message Digest Version 5</vt:lpstr>
      <vt:lpstr>مرور MD5</vt:lpstr>
      <vt:lpstr>  MD5</vt:lpstr>
      <vt:lpstr>PowerPoint Presentation</vt:lpstr>
      <vt:lpstr> مرور MD5</vt:lpstr>
      <vt:lpstr>پردازش بلوک  mi در 4 راند</vt:lpstr>
      <vt:lpstr>پدگذاری</vt:lpstr>
      <vt:lpstr>فرآیند MD5</vt:lpstr>
      <vt:lpstr>MD5 Compression Function</vt:lpstr>
      <vt:lpstr>MD5 Compression Function</vt:lpstr>
      <vt:lpstr>توابع F، G، H و I</vt:lpstr>
      <vt:lpstr>راند اولMD5 </vt:lpstr>
      <vt:lpstr>راند دوم MD5</vt:lpstr>
      <vt:lpstr>راند سومMD5 </vt:lpstr>
      <vt:lpstr>راند چهارم MD5</vt:lpstr>
      <vt:lpstr>MD5 Addition</vt:lpstr>
      <vt:lpstr>Secure Hash Algorithm</vt:lpstr>
      <vt:lpstr>گامهای SHA</vt:lpstr>
      <vt:lpstr>گامهای SHA</vt:lpstr>
      <vt:lpstr>مقایسه SHA-1  و MD5</vt:lpstr>
      <vt:lpstr>SHA های جدید</vt:lpstr>
      <vt:lpstr>SHA-512</vt:lpstr>
      <vt:lpstr>لایی گذاری و فیلد طول در SHA-512</vt:lpstr>
      <vt:lpstr>SHA-512 Round Function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feiyan</dc:creator>
  <cp:lastModifiedBy>m.shiri</cp:lastModifiedBy>
  <cp:revision>341</cp:revision>
  <dcterms:created xsi:type="dcterms:W3CDTF">2004-01-04T20:36:14Z</dcterms:created>
  <dcterms:modified xsi:type="dcterms:W3CDTF">2023-10-28T06:11:23Z</dcterms:modified>
</cp:coreProperties>
</file>