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1"/>
  </p:notesMasterIdLst>
  <p:handoutMasterIdLst>
    <p:handoutMasterId r:id="rId42"/>
  </p:handoutMasterIdLst>
  <p:sldIdLst>
    <p:sldId id="887" r:id="rId2"/>
    <p:sldId id="888" r:id="rId3"/>
    <p:sldId id="889" r:id="rId4"/>
    <p:sldId id="890" r:id="rId5"/>
    <p:sldId id="871" r:id="rId6"/>
    <p:sldId id="872" r:id="rId7"/>
    <p:sldId id="798" r:id="rId8"/>
    <p:sldId id="799" r:id="rId9"/>
    <p:sldId id="804" r:id="rId10"/>
    <p:sldId id="891" r:id="rId11"/>
    <p:sldId id="856" r:id="rId12"/>
    <p:sldId id="800" r:id="rId13"/>
    <p:sldId id="845" r:id="rId14"/>
    <p:sldId id="754" r:id="rId15"/>
    <p:sldId id="861" r:id="rId16"/>
    <p:sldId id="862" r:id="rId17"/>
    <p:sldId id="753" r:id="rId18"/>
    <p:sldId id="801" r:id="rId19"/>
    <p:sldId id="847" r:id="rId20"/>
    <p:sldId id="742" r:id="rId21"/>
    <p:sldId id="802" r:id="rId22"/>
    <p:sldId id="849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749" r:id="rId38"/>
    <p:sldId id="750" r:id="rId39"/>
    <p:sldId id="770" r:id="rId40"/>
  </p:sldIdLst>
  <p:sldSz cx="12192000" cy="6858000"/>
  <p:notesSz cx="7099300" cy="10234613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504" autoAdjust="0"/>
  </p:normalViewPr>
  <p:slideViewPr>
    <p:cSldViewPr>
      <p:cViewPr>
        <p:scale>
          <a:sx n="50" d="100"/>
          <a:sy n="50" d="100"/>
        </p:scale>
        <p:origin x="-12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[Note:</a:t>
            </a:r>
            <a:r>
              <a:rPr lang="en-US" baseline="0" dirty="0" smtClean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steps through value iteration; snapshots of values shown on next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zero living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1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5" indent="0">
              <a:buNone/>
              <a:defRPr sz="1900"/>
            </a:lvl2pPr>
            <a:lvl3pPr marL="914309" indent="0">
              <a:buNone/>
              <a:defRPr sz="1600"/>
            </a:lvl3pPr>
            <a:lvl4pPr marL="1371464" indent="0">
              <a:buNone/>
              <a:defRPr sz="1500"/>
            </a:lvl4pPr>
            <a:lvl5pPr marL="1828618" indent="0">
              <a:buNone/>
              <a:defRPr sz="1500"/>
            </a:lvl5pPr>
            <a:lvl6pPr marL="2285774" indent="0">
              <a:buNone/>
              <a:defRPr sz="1500"/>
            </a:lvl6pPr>
            <a:lvl7pPr marL="2742926" indent="0">
              <a:buNone/>
              <a:defRPr sz="1500"/>
            </a:lvl7pPr>
            <a:lvl8pPr marL="3200080" indent="0">
              <a:buNone/>
              <a:defRPr sz="1500"/>
            </a:lvl8pPr>
            <a:lvl9pPr marL="365723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9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9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55" indent="0">
              <a:buNone/>
              <a:defRPr sz="1200"/>
            </a:lvl2pPr>
            <a:lvl3pPr marL="914309" indent="0">
              <a:buNone/>
              <a:defRPr sz="11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4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55" indent="0">
              <a:buNone/>
              <a:defRPr sz="1200"/>
            </a:lvl2pPr>
            <a:lvl3pPr marL="914309" indent="0">
              <a:buNone/>
              <a:defRPr sz="1100"/>
            </a:lvl3pPr>
            <a:lvl4pPr marL="1371464" indent="0">
              <a:buNone/>
              <a:defRPr sz="900"/>
            </a:lvl4pPr>
            <a:lvl5pPr marL="1828618" indent="0">
              <a:buNone/>
              <a:defRPr sz="900"/>
            </a:lvl5pPr>
            <a:lvl6pPr marL="2285774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8" rIns="91432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8" rIns="91432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5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2" tIns="45718" rIns="91432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B Titr" pitchFamily="2" charset="-7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5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1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66" indent="-342866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B Zar" pitchFamily="2" charset="-78"/>
        </a:defRPr>
      </a:lvl1pPr>
      <a:lvl2pPr marL="742876" indent="-28572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B Zar" pitchFamily="2" charset="-78"/>
        </a:defRPr>
      </a:lvl2pPr>
      <a:lvl3pPr marL="1142886" indent="-22857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cs typeface="B Zar" pitchFamily="2" charset="-78"/>
        </a:defRPr>
      </a:lvl3pPr>
      <a:lvl4pPr marL="1600040" indent="-2285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B Zar" pitchFamily="2" charset="-78"/>
        </a:defRPr>
      </a:lvl4pPr>
      <a:lvl5pPr marL="2057195" indent="-22857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B Zar" pitchFamily="2" charset="-78"/>
        </a:defRPr>
      </a:lvl5pPr>
      <a:lvl6pPr marL="2514349" indent="-22857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04" indent="-22857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658" indent="-22857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814" indent="-22857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1248293"/>
            <a:ext cx="7796212" cy="51974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5"/>
            <a:ext cx="12192000" cy="1470025"/>
          </a:xfrm>
        </p:spPr>
        <p:txBody>
          <a:bodyPr/>
          <a:lstStyle/>
          <a:p>
            <a:pPr eaLnBrk="1" hangingPunct="1"/>
            <a:r>
              <a:rPr lang="fa-IR" dirty="0" smtClean="0"/>
              <a:t>هوش مصنوعی</a:t>
            </a: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rtl="1" eaLnBrk="1" hangingPunct="1"/>
            <a:r>
              <a:rPr lang="fa-IR" sz="4300" dirty="0" smtClean="0"/>
              <a:t>فرآیندهای تصادفی مارکوف</a:t>
            </a:r>
            <a:r>
              <a:rPr lang="en-US" sz="4300" dirty="0" smtClean="0"/>
              <a:t> II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8" rIns="91430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943857"/>
            <a:ext cx="12192000" cy="76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7" tIns="34288" rIns="68577" bIns="34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a-IR" dirty="0">
                <a:latin typeface="Calibri"/>
                <a:cs typeface="B Compset" pitchFamily="2" charset="-78"/>
              </a:rPr>
              <a:t>دانشگاه </a:t>
            </a:r>
            <a:r>
              <a:rPr lang="fa-IR" dirty="0" smtClean="0">
                <a:latin typeface="Calibri"/>
                <a:cs typeface="B Compset" pitchFamily="2" charset="-78"/>
              </a:rPr>
              <a:t>ایلام</a:t>
            </a:r>
            <a:endParaRPr lang="en-US" dirty="0" smtClean="0">
              <a:latin typeface="Calibri"/>
              <a:cs typeface="B Compset" pitchFamily="2" charset="-78"/>
            </a:endParaRPr>
          </a:p>
          <a:p>
            <a:pPr algn="ctr" rtl="1">
              <a:spcBef>
                <a:spcPct val="50000"/>
              </a:spcBef>
            </a:pPr>
            <a:r>
              <a:rPr lang="fa-IR" dirty="0" smtClean="0">
                <a:latin typeface="Calibri"/>
                <a:cs typeface="B Nazanin" pitchFamily="2" charset="-78"/>
              </a:rPr>
              <a:t>(در تهیه ی این اسلایدها از مطالب موجود در </a:t>
            </a:r>
            <a:r>
              <a:rPr lang="en-US" sz="1600" dirty="0" smtClean="0">
                <a:cs typeface="B Nazanin" pitchFamily="2" charset="-78"/>
              </a:rPr>
              <a:t>ai.berkeley.edu</a:t>
            </a:r>
            <a:r>
              <a:rPr lang="fa-IR" dirty="0" smtClean="0">
                <a:cs typeface="B Nazanin" pitchFamily="2" charset="-78"/>
              </a:rPr>
              <a:t> استفاده شده است)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5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Calibri"/>
              </a:rPr>
              <a:t>همگرایی</a:t>
            </a:r>
            <a:endParaRPr lang="en-US" dirty="0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298769"/>
            <a:ext cx="6375400" cy="4729164"/>
          </a:xfrm>
        </p:spPr>
        <p:txBody>
          <a:bodyPr/>
          <a:lstStyle/>
          <a:p>
            <a:pPr algn="r" rtl="1"/>
            <a:r>
              <a:rPr lang="fa-IR" sz="2000" dirty="0" smtClean="0">
                <a:latin typeface="Calibri"/>
                <a:cs typeface="B Nazanin" pitchFamily="2" charset="-78"/>
              </a:rPr>
              <a:t>از کجا می دانیم بردارهای </a:t>
            </a:r>
            <a:r>
              <a:rPr lang="en-US" sz="2000" dirty="0" err="1">
                <a:latin typeface="Calibri"/>
                <a:cs typeface="B Nazanin" pitchFamily="2" charset="-78"/>
              </a:rPr>
              <a:t>V</a:t>
            </a:r>
            <a:r>
              <a:rPr lang="en-US" sz="2000" baseline="-25000" dirty="0" err="1">
                <a:latin typeface="Calibri"/>
                <a:cs typeface="B Nazanin" pitchFamily="2" charset="-78"/>
              </a:rPr>
              <a:t>k</a:t>
            </a:r>
            <a:r>
              <a:rPr lang="fa-IR" sz="2000" dirty="0" smtClean="0">
                <a:latin typeface="Calibri"/>
                <a:cs typeface="B Nazanin" pitchFamily="2" charset="-78"/>
              </a:rPr>
              <a:t> همگرا خواهند شد؟</a:t>
            </a:r>
          </a:p>
          <a:p>
            <a:pPr lvl="1" algn="r" rtl="1"/>
            <a:endParaRPr lang="en-US" sz="1600" dirty="0" smtClean="0">
              <a:latin typeface="Calibri"/>
              <a:cs typeface="B Nazanin" pitchFamily="2" charset="-78"/>
            </a:endParaRPr>
          </a:p>
          <a:p>
            <a:pPr algn="r" rtl="1"/>
            <a:r>
              <a:rPr lang="fa-IR" sz="2000" dirty="0" smtClean="0">
                <a:latin typeface="Calibri"/>
                <a:cs typeface="B Nazanin" pitchFamily="2" charset="-78"/>
              </a:rPr>
              <a:t>حالت 1: اگر عمق حداکثر درخت برابر </a:t>
            </a:r>
            <a:r>
              <a:rPr lang="en-US" sz="2000" dirty="0" smtClean="0">
                <a:latin typeface="Calibri"/>
                <a:cs typeface="B Nazanin" pitchFamily="2" charset="-78"/>
              </a:rPr>
              <a:t>M</a:t>
            </a:r>
            <a:r>
              <a:rPr lang="fa-IR" sz="2000" dirty="0" smtClean="0">
                <a:latin typeface="Calibri"/>
                <a:cs typeface="B Nazanin" pitchFamily="2" charset="-78"/>
              </a:rPr>
              <a:t> باشد، در این صورت  </a:t>
            </a:r>
            <a:r>
              <a:rPr lang="en-US" sz="2000" dirty="0" smtClean="0">
                <a:latin typeface="Calibri"/>
                <a:cs typeface="B Nazanin" pitchFamily="2" charset="-78"/>
              </a:rPr>
              <a:t>V</a:t>
            </a:r>
            <a:r>
              <a:rPr lang="en-US" sz="2000" baseline="-25000" dirty="0" smtClean="0">
                <a:latin typeface="Calibri"/>
                <a:cs typeface="B Nazanin" pitchFamily="2" charset="-78"/>
              </a:rPr>
              <a:t>M</a:t>
            </a:r>
            <a:r>
              <a:rPr lang="fa-IR" sz="2000" baseline="-25000" dirty="0" smtClean="0">
                <a:latin typeface="Calibri"/>
                <a:cs typeface="B Nazanin" pitchFamily="2" charset="-78"/>
              </a:rPr>
              <a:t> </a:t>
            </a:r>
            <a:r>
              <a:rPr lang="en-US" sz="2000" dirty="0" smtClean="0">
                <a:latin typeface="Calibri"/>
                <a:cs typeface="B Nazanin" pitchFamily="2" charset="-78"/>
              </a:rPr>
              <a:t> </a:t>
            </a:r>
            <a:r>
              <a:rPr lang="fa-IR" sz="2000" dirty="0" smtClean="0">
                <a:latin typeface="Calibri"/>
                <a:cs typeface="B Nazanin" pitchFamily="2" charset="-78"/>
              </a:rPr>
              <a:t>نشانگر مقادیر واقعی و غیر تخمینی است. </a:t>
            </a:r>
          </a:p>
          <a:p>
            <a:pPr lvl="1" algn="r" rtl="1"/>
            <a:endParaRPr lang="en-US" sz="1600" dirty="0" smtClean="0">
              <a:latin typeface="Calibri"/>
              <a:cs typeface="B Nazanin" pitchFamily="2" charset="-78"/>
            </a:endParaRPr>
          </a:p>
          <a:p>
            <a:pPr algn="r" rtl="1"/>
            <a:r>
              <a:rPr lang="fa-IR" sz="2000" dirty="0" smtClean="0">
                <a:latin typeface="Calibri"/>
                <a:cs typeface="B Nazanin" pitchFamily="2" charset="-78"/>
              </a:rPr>
              <a:t>حالت 2: اگر تخفیف از یک کمتر باشد:</a:t>
            </a:r>
          </a:p>
          <a:p>
            <a:pPr lvl="1" algn="r" rtl="1"/>
            <a:r>
              <a:rPr lang="fa-IR" sz="1800" dirty="0">
                <a:latin typeface="Calibri"/>
                <a:cs typeface="B Nazanin" pitchFamily="2" charset="-78"/>
              </a:rPr>
              <a:t>ط</a:t>
            </a:r>
            <a:r>
              <a:rPr lang="fa-IR" sz="1800" dirty="0" smtClean="0">
                <a:latin typeface="Calibri"/>
                <a:cs typeface="B Nazanin" pitchFamily="2" charset="-78"/>
              </a:rPr>
              <a:t>رحواره: برای هر حالت </a:t>
            </a:r>
            <a:r>
              <a:rPr lang="en-US" sz="1800" dirty="0" err="1">
                <a:latin typeface="Calibri"/>
                <a:cs typeface="B Nazanin" pitchFamily="2" charset="-78"/>
              </a:rPr>
              <a:t>V</a:t>
            </a:r>
            <a:r>
              <a:rPr lang="en-US" sz="1800" baseline="-25000" dirty="0" err="1">
                <a:latin typeface="Calibri"/>
                <a:cs typeface="B Nazanin" pitchFamily="2" charset="-78"/>
              </a:rPr>
              <a:t>k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، حالت </a:t>
            </a:r>
            <a:r>
              <a:rPr lang="en-US" sz="1800" dirty="0">
                <a:latin typeface="Calibri"/>
                <a:cs typeface="B Nazanin" pitchFamily="2" charset="-78"/>
              </a:rPr>
              <a:t>V</a:t>
            </a:r>
            <a:r>
              <a:rPr lang="en-US" sz="1800" baseline="-25000" dirty="0">
                <a:latin typeface="Calibri"/>
                <a:cs typeface="B Nazanin" pitchFamily="2" charset="-78"/>
              </a:rPr>
              <a:t>k+1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 معادل نتیجه اجرای </a:t>
            </a:r>
            <a:r>
              <a:rPr lang="en-US" sz="1800" dirty="0" err="1" smtClean="0">
                <a:latin typeface="Calibri"/>
                <a:cs typeface="B Nazanin" pitchFamily="2" charset="-78"/>
              </a:rPr>
              <a:t>expectimax</a:t>
            </a:r>
            <a:r>
              <a:rPr lang="fa-IR" sz="1800" dirty="0" smtClean="0">
                <a:latin typeface="Calibri"/>
                <a:cs typeface="B Nazanin" pitchFamily="2" charset="-78"/>
              </a:rPr>
              <a:t> در عمق </a:t>
            </a:r>
            <a:r>
              <a:rPr lang="en-US" sz="1800" dirty="0" smtClean="0">
                <a:latin typeface="Calibri"/>
                <a:cs typeface="B Nazanin" pitchFamily="2" charset="-78"/>
              </a:rPr>
              <a:t>k+1</a:t>
            </a:r>
            <a:r>
              <a:rPr lang="fa-IR" sz="1800" dirty="0" smtClean="0">
                <a:latin typeface="Calibri"/>
                <a:cs typeface="B Nazanin" pitchFamily="2" charset="-78"/>
              </a:rPr>
              <a:t> یک درخت تقریبا معادل خواهد بود. </a:t>
            </a:r>
          </a:p>
          <a:p>
            <a:pPr lvl="1" algn="r" rtl="1"/>
            <a:r>
              <a:rPr lang="fa-IR" sz="1800" dirty="0" smtClean="0">
                <a:latin typeface="Calibri"/>
                <a:cs typeface="B Nazanin" pitchFamily="2" charset="-78"/>
              </a:rPr>
              <a:t>تفاوت دو درخت فقط در لایه ی آخر است.  جایی که </a:t>
            </a:r>
            <a:r>
              <a:rPr lang="en-US" sz="1800" dirty="0" smtClean="0">
                <a:latin typeface="Calibri"/>
                <a:cs typeface="B Nazanin" pitchFamily="2" charset="-78"/>
              </a:rPr>
              <a:t>V</a:t>
            </a:r>
            <a:r>
              <a:rPr lang="en-US" sz="1800" baseline="-25000" dirty="0" smtClean="0">
                <a:latin typeface="Calibri"/>
                <a:cs typeface="B Nazanin" pitchFamily="2" charset="-78"/>
              </a:rPr>
              <a:t>k+1</a:t>
            </a:r>
            <a:r>
              <a:rPr lang="en-US" sz="1800" dirty="0" smtClean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 حاوی جایزه واقعی و </a:t>
            </a:r>
            <a:r>
              <a:rPr lang="en-US" sz="1800" dirty="0" err="1">
                <a:latin typeface="Calibri"/>
                <a:cs typeface="B Nazanin" pitchFamily="2" charset="-78"/>
              </a:rPr>
              <a:t>V</a:t>
            </a:r>
            <a:r>
              <a:rPr lang="en-US" sz="1800" baseline="-25000" dirty="0" err="1">
                <a:latin typeface="Calibri"/>
                <a:cs typeface="B Nazanin" pitchFamily="2" charset="-78"/>
              </a:rPr>
              <a:t>k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 حاوی صفر است. </a:t>
            </a:r>
          </a:p>
          <a:p>
            <a:pPr lvl="1" algn="r" rtl="1"/>
            <a:r>
              <a:rPr lang="fa-IR" sz="1800" dirty="0" smtClean="0">
                <a:latin typeface="Calibri"/>
                <a:cs typeface="B Nazanin" pitchFamily="2" charset="-78"/>
              </a:rPr>
              <a:t>در بهترین حالت لایه ی آخر همگی برابر </a:t>
            </a:r>
            <a:r>
              <a:rPr lang="en-US" sz="1800" dirty="0">
                <a:latin typeface="Calibri"/>
                <a:cs typeface="B Nazanin" pitchFamily="2" charset="-78"/>
              </a:rPr>
              <a:t>R</a:t>
            </a:r>
            <a:r>
              <a:rPr lang="en-US" sz="1800" baseline="-25000" dirty="0">
                <a:latin typeface="Calibri"/>
                <a:cs typeface="B Nazanin" pitchFamily="2" charset="-78"/>
              </a:rPr>
              <a:t>MAX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 هستند. </a:t>
            </a:r>
          </a:p>
          <a:p>
            <a:pPr lvl="1" algn="r" rtl="1"/>
            <a:r>
              <a:rPr lang="fa-IR" sz="1800" dirty="0">
                <a:latin typeface="Calibri"/>
                <a:cs typeface="B Nazanin" pitchFamily="2" charset="-78"/>
              </a:rPr>
              <a:t>در </a:t>
            </a:r>
            <a:r>
              <a:rPr lang="fa-IR" sz="1800" dirty="0" smtClean="0">
                <a:latin typeface="Calibri"/>
                <a:cs typeface="B Nazanin" pitchFamily="2" charset="-78"/>
              </a:rPr>
              <a:t>بدترین حالت </a:t>
            </a:r>
            <a:r>
              <a:rPr lang="fa-IR" sz="1800" dirty="0">
                <a:latin typeface="Calibri"/>
                <a:cs typeface="B Nazanin" pitchFamily="2" charset="-78"/>
              </a:rPr>
              <a:t>لایه ی آخر همگی برابر </a:t>
            </a:r>
            <a:r>
              <a:rPr lang="en-US" sz="1800" dirty="0">
                <a:latin typeface="Calibri"/>
                <a:cs typeface="B Nazanin" pitchFamily="2" charset="-78"/>
              </a:rPr>
              <a:t>R</a:t>
            </a:r>
            <a:r>
              <a:rPr lang="en-US" sz="1800" baseline="-25000" dirty="0">
                <a:latin typeface="Calibri"/>
                <a:cs typeface="B Nazanin" pitchFamily="2" charset="-78"/>
              </a:rPr>
              <a:t>MIN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 هستند</a:t>
            </a:r>
            <a:r>
              <a:rPr lang="fa-IR" sz="1800" dirty="0">
                <a:latin typeface="Calibri"/>
                <a:cs typeface="B Nazanin" pitchFamily="2" charset="-78"/>
              </a:rPr>
              <a:t>. </a:t>
            </a:r>
          </a:p>
          <a:p>
            <a:pPr lvl="1" algn="r" rtl="1"/>
            <a:r>
              <a:rPr lang="fa-IR" sz="1800" dirty="0" smtClean="0">
                <a:latin typeface="Calibri"/>
                <a:cs typeface="B Nazanin" pitchFamily="2" charset="-78"/>
              </a:rPr>
              <a:t>اما هر دو به اندازه ی </a:t>
            </a:r>
            <a:r>
              <a:rPr lang="el-GR" sz="1800" dirty="0">
                <a:latin typeface="Calibri"/>
                <a:cs typeface="B Nazanin" pitchFamily="2" charset="-78"/>
              </a:rPr>
              <a:t>γ</a:t>
            </a:r>
            <a:r>
              <a:rPr lang="en-US" sz="1800" baseline="30000" dirty="0" smtClean="0">
                <a:latin typeface="Calibri"/>
                <a:cs typeface="B Nazanin" pitchFamily="2" charset="-78"/>
              </a:rPr>
              <a:t>k</a:t>
            </a:r>
            <a:r>
              <a:rPr lang="fa-IR" sz="1800" baseline="30000" dirty="0" smtClean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تخفیف خواهند خورد. </a:t>
            </a:r>
          </a:p>
          <a:p>
            <a:pPr lvl="1" algn="r" rtl="1"/>
            <a:r>
              <a:rPr lang="fa-IR" sz="1800" dirty="0" smtClean="0">
                <a:latin typeface="Calibri"/>
                <a:cs typeface="B Nazanin" pitchFamily="2" charset="-78"/>
              </a:rPr>
              <a:t>پس تفاوت </a:t>
            </a:r>
            <a:r>
              <a:rPr lang="en-US" sz="1800" dirty="0" err="1">
                <a:latin typeface="Calibri"/>
                <a:cs typeface="B Nazanin" pitchFamily="2" charset="-78"/>
              </a:rPr>
              <a:t>V</a:t>
            </a:r>
            <a:r>
              <a:rPr lang="en-US" sz="1800" baseline="-25000" dirty="0" err="1">
                <a:latin typeface="Calibri"/>
                <a:cs typeface="B Nazanin" pitchFamily="2" charset="-78"/>
              </a:rPr>
              <a:t>k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 و </a:t>
            </a:r>
            <a:r>
              <a:rPr lang="en-US" sz="1800" dirty="0">
                <a:latin typeface="Calibri"/>
                <a:cs typeface="B Nazanin" pitchFamily="2" charset="-78"/>
              </a:rPr>
              <a:t>V</a:t>
            </a:r>
            <a:r>
              <a:rPr lang="en-US" sz="1800" baseline="-25000" dirty="0">
                <a:latin typeface="Calibri"/>
                <a:cs typeface="B Nazanin" pitchFamily="2" charset="-78"/>
              </a:rPr>
              <a:t>k+1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fa-IR" sz="1800" dirty="0" smtClean="0">
                <a:latin typeface="Calibri"/>
                <a:cs typeface="B Nazanin" pitchFamily="2" charset="-78"/>
              </a:rPr>
              <a:t> حداکثر به اندازه ی </a:t>
            </a:r>
            <a:r>
              <a:rPr lang="el-GR" sz="1800" dirty="0">
                <a:latin typeface="Calibri"/>
                <a:cs typeface="B Nazanin" pitchFamily="2" charset="-78"/>
              </a:rPr>
              <a:t>γ</a:t>
            </a:r>
            <a:r>
              <a:rPr lang="en-US" sz="1800" baseline="30000" dirty="0">
                <a:latin typeface="Calibri"/>
                <a:cs typeface="B Nazanin" pitchFamily="2" charset="-78"/>
              </a:rPr>
              <a:t>k</a:t>
            </a:r>
            <a:r>
              <a:rPr lang="en-US" sz="1800" dirty="0">
                <a:latin typeface="Calibri"/>
                <a:cs typeface="B Nazanin" pitchFamily="2" charset="-78"/>
              </a:rPr>
              <a:t> </a:t>
            </a:r>
            <a:r>
              <a:rPr lang="en-US" sz="1800" dirty="0" err="1">
                <a:latin typeface="Calibri"/>
                <a:cs typeface="B Nazanin" pitchFamily="2" charset="-78"/>
              </a:rPr>
              <a:t>max|R</a:t>
            </a:r>
            <a:r>
              <a:rPr lang="en-US" sz="1800" dirty="0">
                <a:latin typeface="Calibri"/>
                <a:cs typeface="B Nazanin" pitchFamily="2" charset="-78"/>
              </a:rPr>
              <a:t>| </a:t>
            </a:r>
            <a:r>
              <a:rPr lang="fa-IR" sz="1800" dirty="0" smtClean="0">
                <a:latin typeface="Calibri"/>
                <a:cs typeface="B Nazanin" pitchFamily="2" charset="-78"/>
              </a:rPr>
              <a:t> خواهد بود. این مقدار با افزایش </a:t>
            </a:r>
            <a:r>
              <a:rPr lang="en-US" sz="1800" dirty="0" smtClean="0">
                <a:latin typeface="Calibri"/>
                <a:cs typeface="B Nazanin" pitchFamily="2" charset="-78"/>
              </a:rPr>
              <a:t>k</a:t>
            </a:r>
            <a:r>
              <a:rPr lang="fa-IR" sz="1800" dirty="0" smtClean="0">
                <a:latin typeface="Calibri"/>
                <a:cs typeface="B Nazanin" pitchFamily="2" charset="-78"/>
              </a:rPr>
              <a:t> به سمت صفر می رود. </a:t>
            </a:r>
            <a:endParaRPr lang="en-US" sz="1800" dirty="0" smtClean="0">
              <a:latin typeface="Calibri"/>
              <a:cs typeface="B Nazanin" pitchFamily="2" charset="-78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6096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89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681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31975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3017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5902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3648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مبتنی بر سیاست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ارزیابی سیاست</a:t>
            </a:r>
            <a:endParaRPr 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Calibri"/>
              </a:rPr>
              <a:t>سیاستهای ثابت</a:t>
            </a:r>
            <a:endParaRPr lang="en-US" dirty="0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pPr algn="r" rtl="1"/>
            <a:r>
              <a:rPr lang="fa-IR" sz="2400" dirty="0" smtClean="0">
                <a:latin typeface="Calibri"/>
                <a:cs typeface="B Nazanin" pitchFamily="2" charset="-78"/>
              </a:rPr>
              <a:t>درخت </a:t>
            </a:r>
            <a:r>
              <a:rPr lang="en-US" sz="2400" dirty="0" err="1" smtClean="0">
                <a:latin typeface="Calibri"/>
                <a:cs typeface="B Nazanin" pitchFamily="2" charset="-78"/>
              </a:rPr>
              <a:t>Expectimax</a:t>
            </a:r>
            <a:r>
              <a:rPr lang="en-US" sz="2400" dirty="0" smtClean="0">
                <a:latin typeface="Calibri"/>
                <a:cs typeface="B Nazanin" pitchFamily="2" charset="-78"/>
              </a:rPr>
              <a:t> </a:t>
            </a:r>
            <a:r>
              <a:rPr lang="fa-IR" sz="2400" dirty="0" smtClean="0">
                <a:latin typeface="Calibri"/>
                <a:cs typeface="B Nazanin" pitchFamily="2" charset="-78"/>
              </a:rPr>
              <a:t> مقدار بهینه تمام اعمال ممکن را برای محاسبه ی مقادیر بهینه محاسبه می کند. </a:t>
            </a:r>
          </a:p>
          <a:p>
            <a:pPr algn="r" rtl="1"/>
            <a:r>
              <a:rPr lang="fa-IR" sz="2400" dirty="0" smtClean="0">
                <a:latin typeface="Calibri"/>
                <a:cs typeface="B Nazanin" pitchFamily="2" charset="-78"/>
              </a:rPr>
              <a:t>اگر یک سیاست ثابت مثل 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B Nazanin" pitchFamily="2" charset="-78"/>
                <a:sym typeface="Symbol" pitchFamily="18" charset="2"/>
              </a:rPr>
              <a:t>(s</a:t>
            </a:r>
            <a:r>
              <a:rPr lang="en-US" sz="2400" dirty="0" smtClean="0">
                <a:solidFill>
                  <a:srgbClr val="C00000"/>
                </a:solidFill>
                <a:latin typeface="Calibri"/>
                <a:cs typeface="B Nazanin" pitchFamily="2" charset="-78"/>
              </a:rPr>
              <a:t>)</a:t>
            </a:r>
            <a:r>
              <a:rPr lang="fa-IR" sz="2400" dirty="0" smtClean="0">
                <a:latin typeface="Calibri"/>
                <a:cs typeface="B Nazanin" pitchFamily="2" charset="-78"/>
              </a:rPr>
              <a:t> پیدا کنیم، درخت خیلی ساده تر خواهد بود – به ازای هر حالت یک عمل داریم. </a:t>
            </a:r>
            <a:endParaRPr lang="en-US" sz="2400" dirty="0" smtClean="0">
              <a:latin typeface="Calibri"/>
              <a:cs typeface="B Nazanin" pitchFamily="2" charset="-78"/>
            </a:endParaRPr>
          </a:p>
          <a:p>
            <a:pPr lvl="5" algn="r" rtl="1"/>
            <a:endParaRPr lang="en-US" sz="800" dirty="0" smtClean="0">
              <a:latin typeface="Calibri"/>
              <a:cs typeface="B Nazanin" pitchFamily="2" charset="-78"/>
            </a:endParaRPr>
          </a:p>
          <a:p>
            <a:pPr lvl="1" algn="r" rtl="1"/>
            <a:r>
              <a:rPr lang="fa-IR" sz="2000" dirty="0" smtClean="0">
                <a:latin typeface="Calibri"/>
                <a:cs typeface="B Nazanin" pitchFamily="2" charset="-78"/>
              </a:rPr>
              <a:t>البته مقادیر درخت به سیاست انتخابی ما بستگی دارند. </a:t>
            </a:r>
          </a:p>
          <a:p>
            <a:pPr algn="r" rtl="1"/>
            <a:endParaRPr lang="en-US" sz="2400" dirty="0">
              <a:latin typeface="Calibri"/>
              <a:cs typeface="B Nazanin" pitchFamily="2" charset="-78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39000" y="1920765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B Nazanin" pitchFamily="2" charset="-78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B Nazanin" pitchFamily="2" charset="-78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B Nazanin" pitchFamily="2" charset="-78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B Nazanin" pitchFamily="2" charset="-78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B Nazanin" pitchFamily="2" charset="-78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B Nazanin" pitchFamily="2" charset="-78"/>
                </a:rPr>
                <a:t>s,a,s</a:t>
              </a:r>
              <a:r>
                <a:rPr lang="ja-JP" altLang="en-US" sz="2400">
                  <a:latin typeface="Calibri"/>
                  <a:cs typeface="B Nazanin" pitchFamily="2" charset="-78"/>
                </a:rPr>
                <a:t>’</a:t>
              </a:r>
              <a:endParaRPr lang="en-US" sz="2400" dirty="0">
                <a:latin typeface="Calibri"/>
                <a:cs typeface="B Nazanin" pitchFamily="2" charset="-78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B Nazanin" pitchFamily="2" charset="-78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B Nazanin" pitchFamily="2" charset="-78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B Nazanin" pitchFamily="2" charset="-78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B Nazanin" pitchFamily="2" charset="-78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518336" y="2111265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B Nazanin" pitchFamily="2" charset="-78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B Nazanin" pitchFamily="2" charset="-78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B Nazanin" pitchFamily="2" charset="-78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B Nazanin" pitchFamily="2" charset="-78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B Nazanin" pitchFamily="2" charset="-78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B Nazanin" pitchFamily="2" charset="-78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B Nazanin" pitchFamily="2" charset="-78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B Nazanin" pitchFamily="2" charset="-78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B Nazanin" pitchFamily="2" charset="-78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B Nazanin" pitchFamily="2" charset="-78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B Nazanin" pitchFamily="2" charset="-78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B Nazanin" pitchFamily="2" charset="-78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B Nazanin" pitchFamily="2" charset="-78"/>
                </a:rPr>
                <a:t>s,</a:t>
              </a:r>
              <a:r>
                <a:rPr lang="en-US" sz="2400" dirty="0" smtClean="0">
                  <a:latin typeface="Calibri"/>
                  <a:cs typeface="B Nazanin" pitchFamily="2" charset="-78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B Nazanin" pitchFamily="2" charset="-78"/>
                </a:rPr>
                <a:t>),s</a:t>
              </a:r>
              <a:r>
                <a:rPr lang="ja-JP" altLang="en-US" sz="2400" smtClean="0">
                  <a:latin typeface="Calibri"/>
                  <a:cs typeface="B Nazanin" pitchFamily="2" charset="-78"/>
                </a:rPr>
                <a:t>’</a:t>
              </a:r>
              <a:endParaRPr lang="en-US" sz="2400" dirty="0">
                <a:latin typeface="Calibri"/>
                <a:cs typeface="B Nazanin" pitchFamily="2" charset="-78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B Nazanin" pitchFamily="2" charset="-78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B Nazanin" pitchFamily="2" charset="-78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B Nazanin" pitchFamily="2" charset="-78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B Nazanin" pitchFamily="2" charset="-78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781362" y="132457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 smtClean="0">
                <a:latin typeface="Calibri"/>
                <a:cs typeface="B Nazanin" pitchFamily="2" charset="-78"/>
              </a:rPr>
              <a:t>انجام عمل بهینه</a:t>
            </a:r>
            <a:endParaRPr lang="en-US" sz="2400" dirty="0">
              <a:latin typeface="Calibri"/>
              <a:cs typeface="B Nazanin" pitchFamily="2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359" y="133411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latin typeface="Calibri"/>
                <a:cs typeface="B Nazanin" pitchFamily="2" charset="-78"/>
              </a:rPr>
              <a:t>انجام  آنچه سیاست </a:t>
            </a:r>
            <a:r>
              <a:rPr lang="en-US" sz="2400" dirty="0" smtClean="0">
                <a:latin typeface="Calibri"/>
                <a:cs typeface="B Nazanin" pitchFamily="2" charset="-78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B Nazanin" pitchFamily="2" charset="-78"/>
              </a:rPr>
              <a:t> </a:t>
            </a:r>
            <a:r>
              <a:rPr lang="fa-IR" sz="2400" dirty="0" smtClean="0">
                <a:latin typeface="Calibri"/>
                <a:cs typeface="B Nazanin" pitchFamily="2" charset="-78"/>
              </a:rPr>
              <a:t> می گوید.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Calibri"/>
              </a:rPr>
              <a:t>سودمندی سیاست ثابت</a:t>
            </a:r>
            <a:endParaRPr lang="en-US" dirty="0" smtClean="0">
              <a:latin typeface="Calibri"/>
            </a:endParaRP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3657600" y="1496217"/>
            <a:ext cx="8229600" cy="4525963"/>
          </a:xfrm>
        </p:spPr>
        <p:txBody>
          <a:bodyPr/>
          <a:lstStyle/>
          <a:p>
            <a:pPr algn="r" rtl="1"/>
            <a:r>
              <a:rPr lang="fa-IR" sz="2400" dirty="0" smtClean="0">
                <a:latin typeface="Calibri"/>
                <a:cs typeface="B Nazanin" pitchFamily="2" charset="-78"/>
              </a:rPr>
              <a:t>یک راهکار ساده: سودمندی حالت </a:t>
            </a:r>
            <a:r>
              <a:rPr lang="en-US" sz="2400" dirty="0" smtClean="0">
                <a:latin typeface="Calibri"/>
                <a:cs typeface="B Nazanin" pitchFamily="2" charset="-78"/>
              </a:rPr>
              <a:t>s</a:t>
            </a:r>
            <a:r>
              <a:rPr lang="fa-IR" sz="2400" dirty="0" smtClean="0">
                <a:latin typeface="Calibri"/>
                <a:cs typeface="B Nazanin" pitchFamily="2" charset="-78"/>
              </a:rPr>
              <a:t> را تحت یک سیاست ثابت حساب کنید. </a:t>
            </a:r>
          </a:p>
          <a:p>
            <a:pPr algn="r" rtl="1"/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/>
            <a:r>
              <a:rPr lang="fa-IR" sz="2400" dirty="0" smtClean="0">
                <a:latin typeface="Calibri"/>
                <a:cs typeface="B Nazanin" pitchFamily="2" charset="-78"/>
              </a:rPr>
              <a:t>سودمندی حالت </a:t>
            </a:r>
            <a:r>
              <a:rPr lang="en-US" sz="2400" dirty="0" smtClean="0">
                <a:latin typeface="Calibri"/>
                <a:cs typeface="B Nazanin" pitchFamily="2" charset="-78"/>
              </a:rPr>
              <a:t>s</a:t>
            </a:r>
            <a:r>
              <a:rPr lang="fa-IR" sz="2400" dirty="0" smtClean="0">
                <a:latin typeface="Calibri"/>
                <a:cs typeface="B Nazanin" pitchFamily="2" charset="-78"/>
              </a:rPr>
              <a:t> را تحت سیاست </a:t>
            </a:r>
            <a:r>
              <a:rPr lang="en-US" sz="2400" dirty="0">
                <a:latin typeface="Calibri"/>
                <a:cs typeface="B Nazanin" pitchFamily="2" charset="-78"/>
                <a:sym typeface="Symbol" pitchFamily="18" charset="2"/>
              </a:rPr>
              <a:t></a:t>
            </a:r>
            <a:r>
              <a:rPr lang="fa-IR" sz="2400" dirty="0" smtClean="0">
                <a:latin typeface="Calibri"/>
                <a:cs typeface="B Nazanin" pitchFamily="2" charset="-78"/>
              </a:rPr>
              <a:t> حساب کنید: </a:t>
            </a:r>
          </a:p>
          <a:p>
            <a:pPr lvl="1" algn="r" rtl="1">
              <a:buNone/>
            </a:pPr>
            <a:r>
              <a:rPr lang="en-US" sz="2000" dirty="0" smtClean="0">
                <a:latin typeface="Calibri"/>
                <a:cs typeface="B Nazanin" pitchFamily="2" charset="-78"/>
              </a:rPr>
              <a:t>V</a:t>
            </a:r>
            <a:r>
              <a:rPr lang="en-US" sz="2000" baseline="30000" dirty="0" smtClean="0">
                <a:latin typeface="Calibri"/>
                <a:cs typeface="B Nazanin" pitchFamily="2" charset="-78"/>
                <a:sym typeface="Symbol" pitchFamily="18" charset="2"/>
              </a:rPr>
              <a:t></a:t>
            </a:r>
            <a:r>
              <a:rPr lang="en-US" sz="2000" dirty="0" smtClean="0">
                <a:latin typeface="Calibri"/>
                <a:cs typeface="B Nazanin" pitchFamily="2" charset="-78"/>
              </a:rPr>
              <a:t>(s)</a:t>
            </a:r>
            <a:r>
              <a:rPr lang="fa-IR" sz="2000" dirty="0" smtClean="0">
                <a:latin typeface="Calibri"/>
                <a:cs typeface="B Nazanin" pitchFamily="2" charset="-78"/>
              </a:rPr>
              <a:t> برابر است با مجموع جوایز تخفیفی در صورت شروع از </a:t>
            </a:r>
            <a:r>
              <a:rPr lang="en-US" sz="2000" dirty="0" smtClean="0">
                <a:latin typeface="Calibri"/>
                <a:cs typeface="B Nazanin" pitchFamily="2" charset="-78"/>
              </a:rPr>
              <a:t>s</a:t>
            </a:r>
            <a:r>
              <a:rPr lang="fa-IR" sz="2000" dirty="0" smtClean="0">
                <a:latin typeface="Calibri"/>
                <a:cs typeface="B Nazanin" pitchFamily="2" charset="-78"/>
              </a:rPr>
              <a:t> و دنبال کردن سیاست </a:t>
            </a:r>
            <a:r>
              <a:rPr lang="en-US" sz="2000" dirty="0">
                <a:latin typeface="Calibri"/>
                <a:cs typeface="B Nazanin" pitchFamily="2" charset="-78"/>
                <a:sym typeface="Symbol" pitchFamily="18" charset="2"/>
              </a:rPr>
              <a:t></a:t>
            </a:r>
            <a:endParaRPr lang="fa-IR" sz="2000" dirty="0" smtClean="0">
              <a:latin typeface="Calibri"/>
              <a:cs typeface="B Nazanin" pitchFamily="2" charset="-78"/>
            </a:endParaRPr>
          </a:p>
          <a:p>
            <a:pPr algn="r" rtl="1"/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/>
            <a:r>
              <a:rPr lang="fa-IR" sz="2400" dirty="0" smtClean="0">
                <a:latin typeface="Calibri"/>
                <a:cs typeface="B Nazanin" pitchFamily="2" charset="-78"/>
              </a:rPr>
              <a:t>دوباره رابطه ی بازگشتی بلمن را داریم:</a:t>
            </a:r>
            <a:endParaRPr lang="en-US" sz="2400" dirty="0" smtClean="0">
              <a:latin typeface="Calibri"/>
              <a:cs typeface="B Nazanin" pitchFamily="2" charset="-78"/>
            </a:endParaRP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810000" y="4675476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457200" y="17907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Calibri"/>
              </a:rPr>
              <a:t>مثال: ارزیابی سیاست</a:t>
            </a:r>
            <a:endParaRPr lang="en-US" dirty="0"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 smtClean="0">
                <a:latin typeface="Calibri"/>
                <a:cs typeface="B Nazanin" pitchFamily="2" charset="-78"/>
              </a:rPr>
              <a:t>همیشه به راست بپیچ</a:t>
            </a:r>
            <a:endParaRPr lang="en-US" sz="2400" dirty="0">
              <a:latin typeface="Calibri"/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 smtClean="0">
                <a:latin typeface="Calibri"/>
                <a:cs typeface="B Nazanin" pitchFamily="2" charset="-78"/>
              </a:rPr>
              <a:t>همیشه مستقیم برو</a:t>
            </a:r>
            <a:endParaRPr lang="en-US" sz="2400" dirty="0">
              <a:latin typeface="Calibri"/>
              <a:cs typeface="B Nazanin" pitchFamily="2" charset="-7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5727" y="13716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923" y="13716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Calibri"/>
              </a:rPr>
              <a:t>مثال: ارزیابی سیاست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00200" y="1295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 smtClean="0">
                <a:latin typeface="Calibri"/>
                <a:cs typeface="B Nazanin" pitchFamily="2" charset="-78"/>
              </a:rPr>
              <a:t>همیشه به راست بپیچ</a:t>
            </a:r>
            <a:endParaRPr lang="en-US" sz="2400" dirty="0">
              <a:latin typeface="Calibri"/>
              <a:cs typeface="B Nazanin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2787" y="1295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 smtClean="0">
                <a:latin typeface="Calibri"/>
                <a:cs typeface="B Nazanin" pitchFamily="2" charset="-78"/>
              </a:rPr>
              <a:t>همیشه مستقیم برو</a:t>
            </a:r>
            <a:endParaRPr lang="en-US" sz="2400" dirty="0">
              <a:latin typeface="Calibri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>
                <a:latin typeface="Calibri"/>
              </a:rPr>
              <a:t>ارزیابی </a:t>
            </a:r>
            <a:r>
              <a:rPr lang="fa-IR" dirty="0">
                <a:latin typeface="Calibri"/>
              </a:rPr>
              <a:t>سیاست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>
          <a:xfrm>
            <a:off x="2672261" y="1422479"/>
            <a:ext cx="9087937" cy="4729164"/>
          </a:xfrm>
        </p:spPr>
        <p:txBody>
          <a:bodyPr/>
          <a:lstStyle/>
          <a:p>
            <a:pPr algn="r" rtl="1">
              <a:lnSpc>
                <a:spcPct val="80000"/>
              </a:lnSpc>
            </a:pPr>
            <a:r>
              <a:rPr lang="fa-IR" sz="2400" dirty="0" smtClean="0">
                <a:latin typeface="Calibri"/>
                <a:cs typeface="B Nazanin" pitchFamily="2" charset="-78"/>
              </a:rPr>
              <a:t>چگونه برای یک سیاست ثابت </a:t>
            </a:r>
            <a:r>
              <a:rPr lang="en-US" sz="2400" dirty="0" smtClean="0">
                <a:latin typeface="Calibri"/>
                <a:cs typeface="B Nazanin" pitchFamily="2" charset="-78"/>
                <a:sym typeface="Symbol" pitchFamily="18" charset="2"/>
              </a:rPr>
              <a:t></a:t>
            </a:r>
            <a:r>
              <a:rPr lang="fa-IR" sz="2400" dirty="0" smtClean="0">
                <a:latin typeface="Calibri"/>
                <a:cs typeface="B Nazanin" pitchFamily="2" charset="-78"/>
              </a:rPr>
              <a:t> ارزش </a:t>
            </a:r>
            <a:r>
              <a:rPr lang="en-US" sz="2400" dirty="0" smtClean="0">
                <a:latin typeface="Calibri"/>
                <a:cs typeface="B Nazanin" pitchFamily="2" charset="-78"/>
              </a:rPr>
              <a:t>V</a:t>
            </a:r>
            <a:r>
              <a:rPr lang="fa-IR" sz="2400" dirty="0" smtClean="0">
                <a:latin typeface="Calibri"/>
                <a:cs typeface="B Nazanin" pitchFamily="2" charset="-78"/>
              </a:rPr>
              <a:t> را تعیین می کنیم؟</a:t>
            </a:r>
          </a:p>
          <a:p>
            <a:pPr algn="r" rtl="1">
              <a:lnSpc>
                <a:spcPct val="80000"/>
              </a:lnSpc>
            </a:pPr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r>
              <a:rPr lang="fa-IR" sz="2400" dirty="0" smtClean="0">
                <a:latin typeface="Calibri"/>
                <a:cs typeface="B Nazanin" pitchFamily="2" charset="-78"/>
              </a:rPr>
              <a:t>ایده </a:t>
            </a:r>
            <a:r>
              <a:rPr lang="fa-IR" sz="2400" dirty="0">
                <a:latin typeface="Calibri"/>
                <a:cs typeface="B Nazanin" pitchFamily="2" charset="-78"/>
              </a:rPr>
              <a:t>1</a:t>
            </a:r>
            <a:r>
              <a:rPr lang="fa-IR" sz="2400" dirty="0" smtClean="0">
                <a:latin typeface="Calibri"/>
                <a:cs typeface="B Nazanin" pitchFamily="2" charset="-78"/>
              </a:rPr>
              <a:t>: رابطه ی بازگشتی بلمن را به یک به روزرسانی تبدیل کنید. (سبیه تکرار ارزش)</a:t>
            </a:r>
          </a:p>
          <a:p>
            <a:pPr algn="r" rtl="1">
              <a:lnSpc>
                <a:spcPct val="80000"/>
              </a:lnSpc>
            </a:pPr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36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36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r>
              <a:rPr lang="fa-IR" sz="2400" dirty="0" smtClean="0">
                <a:latin typeface="Calibri"/>
                <a:cs typeface="B Nazanin" pitchFamily="2" charset="-78"/>
              </a:rPr>
              <a:t>پیچیدگی: </a:t>
            </a:r>
            <a:r>
              <a:rPr lang="en-US" sz="2400" dirty="0" smtClean="0">
                <a:latin typeface="Calibri"/>
                <a:cs typeface="B Nazanin" pitchFamily="2" charset="-78"/>
              </a:rPr>
              <a:t>O(S</a:t>
            </a:r>
            <a:r>
              <a:rPr lang="en-US" sz="2400" baseline="30000" dirty="0" smtClean="0">
                <a:latin typeface="Calibri"/>
                <a:cs typeface="B Nazanin" pitchFamily="2" charset="-78"/>
              </a:rPr>
              <a:t>2</a:t>
            </a:r>
            <a:r>
              <a:rPr lang="en-US" sz="2400" dirty="0" smtClean="0">
                <a:latin typeface="Calibri"/>
                <a:cs typeface="B Nazanin" pitchFamily="2" charset="-78"/>
              </a:rPr>
              <a:t>) </a:t>
            </a:r>
            <a:r>
              <a:rPr lang="fa-IR" sz="2400" dirty="0" smtClean="0">
                <a:latin typeface="Calibri"/>
                <a:cs typeface="B Nazanin" pitchFamily="2" charset="-78"/>
              </a:rPr>
              <a:t> به ازای هر تکرار</a:t>
            </a:r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r>
              <a:rPr lang="fa-IR" sz="2400" dirty="0" smtClean="0">
                <a:latin typeface="Calibri"/>
                <a:cs typeface="B Nazanin" pitchFamily="2" charset="-78"/>
              </a:rPr>
              <a:t>ایده ی 2: بدون وجود </a:t>
            </a:r>
            <a:r>
              <a:rPr lang="en-US" sz="2400" dirty="0" smtClean="0">
                <a:latin typeface="Calibri"/>
                <a:cs typeface="B Nazanin" pitchFamily="2" charset="-78"/>
              </a:rPr>
              <a:t>max</a:t>
            </a:r>
            <a:r>
              <a:rPr lang="fa-IR" sz="2400" dirty="0" smtClean="0">
                <a:latin typeface="Calibri"/>
                <a:cs typeface="B Nazanin" pitchFamily="2" charset="-78"/>
              </a:rPr>
              <a:t> ها را بطه ی بلمن یک سیستم خطی است و راه حلهای بهینه ی زیادی دارد.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419600" y="4018069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419600" y="3445938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85874" y="1494492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استخراج سیاستها</a:t>
            </a:r>
            <a:endParaRPr 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محاسبه اعمال از روی ارزش حالتها</a:t>
            </a:r>
            <a:endParaRPr lang="en-US" dirty="0" smtClean="0"/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 smtClean="0"/>
              <a:t>فرض کنید ما مقادیر </a:t>
            </a:r>
            <a:r>
              <a:rPr lang="en-US" sz="2800" dirty="0" smtClean="0"/>
              <a:t>V*(s)</a:t>
            </a:r>
            <a:r>
              <a:rPr lang="fa-IR" sz="2800" dirty="0" smtClean="0"/>
              <a:t> را داریم. </a:t>
            </a:r>
            <a:endParaRPr lang="en-US" sz="2800" dirty="0" smtClean="0"/>
          </a:p>
          <a:p>
            <a:pPr marL="342882" lvl="1" indent="-342882" algn="r" rtl="1">
              <a:buClr>
                <a:schemeClr val="accent2"/>
              </a:buClr>
            </a:pPr>
            <a:endParaRPr lang="en-US" sz="2000" dirty="0" smtClean="0"/>
          </a:p>
          <a:p>
            <a:pPr algn="r" rtl="1"/>
            <a:r>
              <a:rPr lang="fa-IR" sz="2800" dirty="0" smtClean="0"/>
              <a:t>چگونه باید عمل کنیم؟</a:t>
            </a:r>
            <a:endParaRPr lang="en-US" sz="2800" dirty="0" smtClean="0"/>
          </a:p>
          <a:p>
            <a:pPr lvl="1" algn="r" rtl="1"/>
            <a:r>
              <a:rPr lang="fa-IR" sz="2400" dirty="0" smtClean="0"/>
              <a:t>تقریبا مشخص است</a:t>
            </a:r>
            <a:endParaRPr lang="en-US" sz="2400" dirty="0" smtClean="0"/>
          </a:p>
          <a:p>
            <a:pPr lvl="1" algn="r" rtl="1"/>
            <a:endParaRPr lang="en-US" sz="2000" dirty="0" smtClean="0"/>
          </a:p>
          <a:p>
            <a:pPr algn="r" rtl="1"/>
            <a:r>
              <a:rPr lang="fa-IR" sz="2800" dirty="0" smtClean="0"/>
              <a:t>لازم است که </a:t>
            </a:r>
            <a:r>
              <a:rPr lang="en-US" sz="2800" dirty="0" err="1" smtClean="0"/>
              <a:t>expectimax</a:t>
            </a:r>
            <a:r>
              <a:rPr lang="fa-IR" sz="2800" dirty="0" smtClean="0"/>
              <a:t> را برای یک گام انجام دهیم. </a:t>
            </a:r>
          </a:p>
          <a:p>
            <a:pPr lvl="1" algn="r" rtl="1"/>
            <a:endParaRPr lang="en-US" sz="2000" dirty="0" smtClean="0"/>
          </a:p>
          <a:p>
            <a:pPr lvl="1" algn="r" rtl="1"/>
            <a:endParaRPr lang="en-US" sz="2000" dirty="0" smtClean="0"/>
          </a:p>
          <a:p>
            <a:pPr lvl="1" algn="r" rtl="1"/>
            <a:endParaRPr lang="en-US" sz="2000" dirty="0" smtClean="0"/>
          </a:p>
          <a:p>
            <a:pPr lvl="1" algn="r" rtl="1"/>
            <a:endParaRPr lang="en-US" sz="2000" dirty="0" smtClean="0"/>
          </a:p>
          <a:p>
            <a:pPr algn="r" rtl="1"/>
            <a:r>
              <a:rPr lang="fa-IR" sz="2800" dirty="0" smtClean="0"/>
              <a:t>به اینکار </a:t>
            </a:r>
            <a:r>
              <a:rPr lang="fa-IR" sz="2800" dirty="0" smtClean="0">
                <a:solidFill>
                  <a:srgbClr val="FF0000"/>
                </a:solidFill>
              </a:rPr>
              <a:t>استخراج سیاست </a:t>
            </a:r>
            <a:r>
              <a:rPr lang="fa-IR" sz="2800" dirty="0" smtClean="0"/>
              <a:t>می گویند. چون سیاست مورد نظر ارزشها را به ما می دهد. </a:t>
            </a:r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457200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ea typeface="ＭＳ Ｐゴシック" pitchFamily="34" charset="-128"/>
              </a:rPr>
              <a:t>یادآوری:گرید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531" y="1657899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5334000" y="1371600"/>
            <a:ext cx="6477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fa-IR" sz="2000" dirty="0" smtClean="0">
                <a:solidFill>
                  <a:schemeClr val="accent2"/>
                </a:solidFill>
                <a:latin typeface="Calibri" pitchFamily="34" charset="0"/>
                <a:cs typeface="B Nazanin" pitchFamily="2" charset="-78"/>
              </a:rPr>
              <a:t>شبیه مارپیچ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  <a:cs typeface="B Nazanin" pitchFamily="2" charset="-78"/>
            </a:endParaRPr>
          </a:p>
          <a:p>
            <a:pPr marL="800100" lvl="1" indent="-342900" algn="r" rtl="1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عامل در یک گرید زندگی می کند. </a:t>
            </a:r>
          </a:p>
          <a:p>
            <a:pPr marL="800100" lvl="1" indent="-342900" algn="r" rtl="1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دیوارها مسیر عامل را مسدود می کنند. </a:t>
            </a:r>
            <a:endParaRPr lang="en-US" dirty="0">
              <a:latin typeface="Calibri" pitchFamily="34" charset="0"/>
              <a:cs typeface="B Nazanin" pitchFamily="2" charset="-78"/>
            </a:endParaRPr>
          </a:p>
          <a:p>
            <a:pPr marL="800100" lvl="1" indent="-342900" algn="r" rtl="1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  <a:cs typeface="B Nazanin" pitchFamily="2" charset="-78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fa-IR" sz="2000" dirty="0" smtClean="0">
                <a:solidFill>
                  <a:schemeClr val="accent2"/>
                </a:solidFill>
                <a:latin typeface="Calibri" pitchFamily="34" charset="0"/>
                <a:cs typeface="B Nazanin" pitchFamily="2" charset="-78"/>
              </a:rPr>
              <a:t>حرکات دارای خطا: </a:t>
            </a:r>
            <a:r>
              <a:rPr lang="fa-IR" altLang="ja-JP" sz="2000" dirty="0" smtClean="0">
                <a:solidFill>
                  <a:schemeClr val="accent2"/>
                </a:solidFill>
                <a:latin typeface="Calibri" pitchFamily="34" charset="0"/>
                <a:cs typeface="B Nazanin" pitchFamily="2" charset="-78"/>
              </a:rPr>
              <a:t>اعمال همیشه طبق برنامه پیش نمی روند.</a:t>
            </a:r>
          </a:p>
          <a:p>
            <a:pPr marL="800100" lvl="1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در 80% اوقات وقتی می خواهیم به شما برویم این اتفاق خواهد افتاد. اما 20% هم احتمال دارد به شرق یا غرب (عمود بر مسیر انتخاب شده) برویم.</a:t>
            </a:r>
          </a:p>
          <a:p>
            <a:pPr marL="800100" lvl="1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 10% به شرق و 10% به غرب. </a:t>
            </a:r>
          </a:p>
          <a:p>
            <a:pPr marL="800100" lvl="1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اگر مسیر انتخاب شده رو به دیوار باشد، عامل در همین خانه می ماند. </a:t>
            </a:r>
            <a:endParaRPr lang="en-US" dirty="0" smtClean="0">
              <a:latin typeface="Calibri" pitchFamily="34" charset="0"/>
              <a:cs typeface="B Nazanin" pitchFamily="2" charset="-78"/>
            </a:endParaRPr>
          </a:p>
          <a:p>
            <a:pPr marL="800100" lvl="1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  <a:cs typeface="B Nazanin" pitchFamily="2" charset="-78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fa-IR" sz="2000" dirty="0" smtClean="0">
                <a:solidFill>
                  <a:schemeClr val="accent2"/>
                </a:solidFill>
                <a:latin typeface="Calibri" pitchFamily="34" charset="0"/>
                <a:cs typeface="B Nazanin" pitchFamily="2" charset="-78"/>
              </a:rPr>
              <a:t>عامل در هر گام یک جایزه دریافت می کند. </a:t>
            </a:r>
            <a:endParaRPr lang="en-US" sz="2000" dirty="0" smtClean="0">
              <a:solidFill>
                <a:schemeClr val="accent2"/>
              </a:solidFill>
              <a:latin typeface="Calibri" pitchFamily="34" charset="0"/>
              <a:cs typeface="B Nazanin" pitchFamily="2" charset="-78"/>
            </a:endParaRPr>
          </a:p>
          <a:p>
            <a:pPr marL="800100" lvl="1" indent="-342900" algn="r" rtl="1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در هر گام یک امتیاز زنده بودن دریافت می کند.</a:t>
            </a:r>
          </a:p>
          <a:p>
            <a:pPr marL="800100" lvl="1" indent="-342900" algn="r" rtl="1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این امتیاز ممکن است منفی باشد که منعکس کننده هزینه زندگی است</a:t>
            </a:r>
          </a:p>
          <a:p>
            <a:pPr marL="800100" lvl="1" indent="-342900" algn="r" rtl="1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fa-IR" dirty="0" smtClean="0">
                <a:latin typeface="Calibri" pitchFamily="34" charset="0"/>
                <a:cs typeface="B Nazanin" pitchFamily="2" charset="-78"/>
              </a:rPr>
              <a:t>امتیازهای بزرگ در انتها به دست می آیند. (مثبت یا منفی)</a:t>
            </a:r>
            <a:endParaRPr lang="en-US" altLang="ja-JP" dirty="0">
              <a:latin typeface="Calibri" pitchFamily="34" charset="0"/>
              <a:cs typeface="B Nazanin" pitchFamily="2" charset="-78"/>
            </a:endParaRPr>
          </a:p>
          <a:p>
            <a:pPr marL="800100" lvl="1" indent="-342900" algn="r" rtl="1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  <a:cs typeface="B Nazanin" pitchFamily="2" charset="-78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fa-IR" sz="2000" dirty="0" smtClean="0">
                <a:solidFill>
                  <a:schemeClr val="accent2"/>
                </a:solidFill>
                <a:latin typeface="Calibri" pitchFamily="34" charset="0"/>
                <a:cs typeface="B Nazanin" pitchFamily="2" charset="-78"/>
              </a:rPr>
              <a:t>هدف: بیشینه کردن مجموع امتیازات تخفیفی دریافتی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931" y="1659598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1596" y="4182848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8597" y="4172499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8196" y="3181899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2218" y="3867699"/>
            <a:ext cx="815578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محاسبه اعمال از روی </a:t>
            </a:r>
            <a:r>
              <a:rPr lang="fa-IR" dirty="0" smtClean="0"/>
              <a:t>مقادیر </a:t>
            </a:r>
            <a:r>
              <a:rPr lang="en-US" dirty="0" smtClean="0"/>
              <a:t>Q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/>
              <a:t>فرض کنید ما مقادیر </a:t>
            </a:r>
            <a:r>
              <a:rPr lang="fa-IR" sz="2800" dirty="0" smtClean="0"/>
              <a:t>بهینه </a:t>
            </a:r>
            <a:r>
              <a:rPr lang="en-US" sz="2800" dirty="0" smtClean="0"/>
              <a:t>Q</a:t>
            </a:r>
            <a:r>
              <a:rPr lang="fa-IR" sz="2800" dirty="0" smtClean="0"/>
              <a:t> را </a:t>
            </a:r>
            <a:r>
              <a:rPr lang="fa-IR" sz="2800" dirty="0"/>
              <a:t>داریم. </a:t>
            </a:r>
            <a:endParaRPr lang="en-US" sz="2800" dirty="0"/>
          </a:p>
          <a:p>
            <a:pPr algn="r" rtl="1"/>
            <a:endParaRPr lang="en-US" sz="2800" dirty="0" smtClean="0"/>
          </a:p>
          <a:p>
            <a:pPr algn="r" rtl="1"/>
            <a:r>
              <a:rPr lang="fa-IR" sz="2800" dirty="0"/>
              <a:t>چگونه باید عمل کنیم؟</a:t>
            </a:r>
            <a:endParaRPr lang="en-US" sz="2800" dirty="0"/>
          </a:p>
          <a:p>
            <a:pPr lvl="1" algn="r" rtl="1"/>
            <a:r>
              <a:rPr lang="fa-IR" sz="2400" dirty="0" smtClean="0"/>
              <a:t>کاملاً مشخص است. </a:t>
            </a:r>
            <a:endParaRPr lang="en-US" sz="2000" dirty="0"/>
          </a:p>
          <a:p>
            <a:pPr algn="r" rtl="1"/>
            <a:endParaRPr lang="en-US" sz="2800" dirty="0" smtClean="0"/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 smtClean="0"/>
          </a:p>
          <a:p>
            <a:pPr algn="r" rtl="1"/>
            <a:r>
              <a:rPr lang="fa-IR" sz="2800" dirty="0" smtClean="0"/>
              <a:t>درس مهم: استخراج سیاست از مقادیر </a:t>
            </a:r>
            <a:r>
              <a:rPr lang="en-US" sz="2800" dirty="0" smtClean="0"/>
              <a:t>Q</a:t>
            </a:r>
            <a:r>
              <a:rPr lang="fa-IR" sz="2800" dirty="0" smtClean="0"/>
              <a:t> نسبت به مقادیر حالتها راحتتر است.</a:t>
            </a:r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457200" y="13051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153400" y="3697234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781800" y="369657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استخراج سیاست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Calibri"/>
              </a:rPr>
              <a:t>مشکلات تکرار ارزش</a:t>
            </a:r>
            <a:endParaRPr lang="en-US" dirty="0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800" dirty="0" smtClean="0">
                <a:latin typeface="Calibri"/>
                <a:cs typeface="B Nazanin" pitchFamily="2" charset="-78"/>
              </a:rPr>
              <a:t>ما باید معادله بلمن را تکرار کنیم</a:t>
            </a:r>
            <a:endParaRPr lang="en-US" sz="2800" dirty="0" smtClean="0">
              <a:latin typeface="Calibri"/>
              <a:cs typeface="B Nazanin" pitchFamily="2" charset="-78"/>
            </a:endParaRPr>
          </a:p>
          <a:p>
            <a:pPr algn="r" rtl="1"/>
            <a:endParaRPr lang="en-US" sz="2800" dirty="0" smtClean="0">
              <a:latin typeface="Calibri"/>
              <a:cs typeface="B Nazanin" pitchFamily="2" charset="-78"/>
            </a:endParaRPr>
          </a:p>
          <a:p>
            <a:pPr algn="r" rtl="1"/>
            <a:endParaRPr lang="en-US" sz="2800" dirty="0" smtClean="0">
              <a:latin typeface="Calibri"/>
              <a:cs typeface="B Nazanin" pitchFamily="2" charset="-78"/>
            </a:endParaRPr>
          </a:p>
          <a:p>
            <a:pPr algn="r" rtl="1"/>
            <a:endParaRPr lang="en-US" sz="2800" dirty="0" smtClean="0">
              <a:latin typeface="Calibri"/>
              <a:cs typeface="B Nazanin" pitchFamily="2" charset="-78"/>
            </a:endParaRPr>
          </a:p>
          <a:p>
            <a:pPr algn="r" rtl="1"/>
            <a:r>
              <a:rPr lang="fa-IR" sz="2800" dirty="0" smtClean="0">
                <a:latin typeface="Calibri"/>
                <a:cs typeface="B Nazanin" pitchFamily="2" charset="-78"/>
              </a:rPr>
              <a:t>مشکل 1: کند است</a:t>
            </a:r>
            <a:r>
              <a:rPr lang="en-US" sz="2800" dirty="0" smtClean="0">
                <a:latin typeface="Calibri"/>
                <a:cs typeface="B Nazanin" pitchFamily="2" charset="-78"/>
              </a:rPr>
              <a:t>O(S</a:t>
            </a:r>
            <a:r>
              <a:rPr lang="en-US" sz="2800" baseline="30000" dirty="0" smtClean="0">
                <a:latin typeface="Calibri"/>
                <a:cs typeface="B Nazanin" pitchFamily="2" charset="-78"/>
              </a:rPr>
              <a:t>2</a:t>
            </a:r>
            <a:r>
              <a:rPr lang="en-US" sz="2800" dirty="0" smtClean="0">
                <a:latin typeface="Calibri"/>
                <a:cs typeface="B Nazanin" pitchFamily="2" charset="-78"/>
              </a:rPr>
              <a:t>A) </a:t>
            </a:r>
            <a:r>
              <a:rPr lang="fa-IR" sz="2800" dirty="0" smtClean="0">
                <a:latin typeface="Calibri"/>
                <a:cs typeface="B Nazanin" pitchFamily="2" charset="-78"/>
              </a:rPr>
              <a:t> به ازای هر تکرار</a:t>
            </a:r>
            <a:endParaRPr lang="en-US" sz="2800" dirty="0" smtClean="0">
              <a:latin typeface="Calibri"/>
              <a:cs typeface="B Nazanin" pitchFamily="2" charset="-78"/>
            </a:endParaRPr>
          </a:p>
          <a:p>
            <a:pPr algn="r" rtl="1"/>
            <a:endParaRPr lang="en-US" sz="2800" dirty="0" smtClean="0">
              <a:latin typeface="Calibri"/>
              <a:cs typeface="B Nazanin" pitchFamily="2" charset="-78"/>
            </a:endParaRPr>
          </a:p>
          <a:p>
            <a:pPr algn="r" rtl="1"/>
            <a:r>
              <a:rPr lang="fa-IR" sz="2800" dirty="0" smtClean="0">
                <a:latin typeface="Calibri"/>
                <a:cs typeface="B Nazanin" pitchFamily="2" charset="-78"/>
              </a:rPr>
              <a:t>مشکل 2: مقادیر ماکسیمم حالتها خیلی کم تغییر می کنند.</a:t>
            </a:r>
          </a:p>
          <a:p>
            <a:pPr algn="r" rtl="1"/>
            <a:endParaRPr lang="en-US" sz="2800" dirty="0" smtClean="0">
              <a:latin typeface="Calibri"/>
              <a:cs typeface="B Nazanin" pitchFamily="2" charset="-78"/>
            </a:endParaRPr>
          </a:p>
          <a:p>
            <a:pPr algn="r" rtl="1"/>
            <a:r>
              <a:rPr lang="fa-IR" sz="2800" dirty="0" smtClean="0">
                <a:latin typeface="Calibri"/>
                <a:cs typeface="B Nazanin" pitchFamily="2" charset="-78"/>
              </a:rPr>
              <a:t>مشکل 3: سیاستها خیلی سریعتر از مقادیر حالتها همگرا می شوند. </a:t>
            </a:r>
          </a:p>
          <a:p>
            <a:pPr lvl="1" algn="r" rtl="1"/>
            <a:endParaRPr lang="en-US" sz="2400" dirty="0" smtClean="0">
              <a:latin typeface="Calibri"/>
              <a:cs typeface="B Nazanin" pitchFamily="2" charset="-78"/>
            </a:endParaRPr>
          </a:p>
          <a:p>
            <a:pPr algn="r" rtl="1"/>
            <a:endParaRPr lang="en-US" sz="2400" dirty="0">
              <a:latin typeface="Calibri"/>
              <a:cs typeface="B Nazanin" pitchFamily="2" charset="-78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05400" y="2436495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33400" y="1300064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=2</a:t>
            </a:r>
            <a:endParaRPr lang="en-US" dirty="0"/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=3</a:t>
            </a:r>
            <a:endParaRPr lang="en-US" dirty="0"/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=5</a:t>
            </a:r>
            <a:endParaRPr lang="en-US" dirty="0"/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=6</a:t>
            </a:r>
            <a:endParaRPr lang="en-US" dirty="0"/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ea typeface="ＭＳ Ｐゴシック" pitchFamily="34" charset="-128"/>
              </a:rPr>
              <a:t>یادآوری: تعاریف </a:t>
            </a:r>
            <a:r>
              <a:rPr lang="en-US" dirty="0" smtClean="0">
                <a:ea typeface="ＭＳ Ｐゴシック" pitchFamily="34" charset="-128"/>
              </a:rPr>
              <a:t>MDP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52994"/>
            <a:ext cx="11379200" cy="4729164"/>
          </a:xfrm>
        </p:spPr>
        <p:txBody>
          <a:bodyPr/>
          <a:lstStyle/>
          <a:p>
            <a:pPr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فرآیندهای تصادفی مارکوف:</a:t>
            </a:r>
            <a:endParaRPr lang="en-US" dirty="0" smtClean="0">
              <a:ea typeface="ＭＳ Ｐゴシック" pitchFamily="34" charset="-128"/>
            </a:endParaRP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مجموعه ی حالتها </a:t>
            </a:r>
            <a:r>
              <a:rPr lang="en-US" dirty="0" smtClean="0">
                <a:ea typeface="ＭＳ Ｐゴシック" pitchFamily="34" charset="-128"/>
              </a:rPr>
              <a:t> S</a:t>
            </a: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حالت شروع </a:t>
            </a:r>
            <a:r>
              <a:rPr lang="en-US" dirty="0" smtClean="0">
                <a:ea typeface="ＭＳ Ｐゴシック" pitchFamily="34" charset="-128"/>
              </a:rPr>
              <a:t>s</a:t>
            </a:r>
            <a:r>
              <a:rPr lang="en-US" baseline="-25000" dirty="0" smtClean="0">
                <a:ea typeface="ＭＳ Ｐゴシック" pitchFamily="34" charset="-128"/>
              </a:rPr>
              <a:t>0</a:t>
            </a: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مجموعه اعمال </a:t>
            </a:r>
            <a:r>
              <a:rPr lang="en-US" dirty="0" smtClean="0">
                <a:ea typeface="ＭＳ Ｐゴシック" pitchFamily="34" charset="-128"/>
              </a:rPr>
              <a:t> A</a:t>
            </a: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انتقالها </a:t>
            </a:r>
            <a:r>
              <a:rPr lang="en-US" dirty="0" smtClean="0">
                <a:ea typeface="ＭＳ Ｐゴシック" pitchFamily="34" charset="-128"/>
              </a:rPr>
              <a:t>P(s’</a:t>
            </a:r>
            <a:r>
              <a:rPr lang="en-US" altLang="ja-JP" dirty="0" smtClean="0">
                <a:ea typeface="ＭＳ Ｐゴシック" pitchFamily="34" charset="-128"/>
              </a:rPr>
              <a:t>|</a:t>
            </a:r>
            <a:r>
              <a:rPr lang="en-US" altLang="ja-JP" dirty="0" err="1" smtClean="0">
                <a:ea typeface="ＭＳ Ｐゴシック" pitchFamily="34" charset="-128"/>
              </a:rPr>
              <a:t>s,a</a:t>
            </a:r>
            <a:r>
              <a:rPr lang="en-US" altLang="ja-JP" dirty="0" smtClean="0">
                <a:ea typeface="ＭＳ Ｐゴシック" pitchFamily="34" charset="-128"/>
              </a:rPr>
              <a:t>) (or T(</a:t>
            </a:r>
            <a:r>
              <a:rPr lang="en-US" altLang="ja-JP" dirty="0" err="1" smtClean="0">
                <a:ea typeface="ＭＳ Ｐゴシック" pitchFamily="34" charset="-128"/>
              </a:rPr>
              <a:t>s,a,s</a:t>
            </a:r>
            <a:r>
              <a:rPr lang="en-US" altLang="ja-JP" dirty="0" smtClean="0">
                <a:ea typeface="ＭＳ Ｐゴシック" pitchFamily="34" charset="-128"/>
              </a:rPr>
              <a:t>’))</a:t>
            </a: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جوایز </a:t>
            </a:r>
            <a:r>
              <a:rPr lang="en-US" dirty="0" smtClean="0">
                <a:ea typeface="ＭＳ Ｐゴシック" pitchFamily="34" charset="-128"/>
              </a:rPr>
              <a:t>R(</a:t>
            </a:r>
            <a:r>
              <a:rPr lang="en-US" dirty="0" err="1" smtClean="0">
                <a:ea typeface="ＭＳ Ｐゴシック" pitchFamily="34" charset="-128"/>
              </a:rPr>
              <a:t>s,a,s</a:t>
            </a:r>
            <a:r>
              <a:rPr 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)</a:t>
            </a:r>
            <a:r>
              <a:rPr lang="fa-IR" altLang="ja-JP" dirty="0" smtClean="0">
                <a:ea typeface="ＭＳ Ｐゴシック" pitchFamily="34" charset="-128"/>
              </a:rPr>
              <a:t> (و تخفیف </a:t>
            </a: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</a:t>
            </a:r>
            <a:r>
              <a:rPr lang="fa-IR" altLang="ja-JP" dirty="0" smtClean="0">
                <a:ea typeface="ＭＳ Ｐゴシック" pitchFamily="34" charset="-128"/>
              </a:rPr>
              <a:t>)</a:t>
            </a:r>
            <a:endParaRPr lang="en-US" altLang="ja-JP" dirty="0" smtClean="0">
              <a:ea typeface="ＭＳ Ｐゴシック" pitchFamily="34" charset="-128"/>
            </a:endParaRPr>
          </a:p>
          <a:p>
            <a:pPr lvl="1" algn="r" rtl="1">
              <a:lnSpc>
                <a:spcPct val="80000"/>
              </a:lnSpc>
            </a:pPr>
            <a:endParaRPr lang="en-US" baseline="-25000" dirty="0" smtClean="0">
              <a:ea typeface="ＭＳ Ｐゴシック" pitchFamily="34" charset="-128"/>
            </a:endParaRPr>
          </a:p>
          <a:p>
            <a:pPr lvl="1" algn="r" rtl="1">
              <a:lnSpc>
                <a:spcPct val="80000"/>
              </a:lnSpc>
            </a:pPr>
            <a:endParaRPr lang="en-US" baseline="-25000" dirty="0" smtClean="0">
              <a:ea typeface="ＭＳ Ｐゴシック" pitchFamily="34" charset="-128"/>
            </a:endParaRPr>
          </a:p>
          <a:p>
            <a:pPr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مقادیر:</a:t>
            </a:r>
            <a:endParaRPr lang="en-US" dirty="0" smtClean="0">
              <a:ea typeface="ＭＳ Ｐゴシック" pitchFamily="34" charset="-128"/>
            </a:endParaRP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سیاست = انتخاب عمل برای هر حالت</a:t>
            </a: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سودمندی = جمع سودهای (تخفیفی)</a:t>
            </a: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ارزش هر حالت</a:t>
            </a:r>
          </a:p>
          <a:p>
            <a:pPr lvl="1" algn="r" rtl="1">
              <a:lnSpc>
                <a:spcPct val="80000"/>
              </a:lnSpc>
            </a:pPr>
            <a:r>
              <a:rPr lang="fa-IR" dirty="0" smtClean="0">
                <a:ea typeface="ＭＳ Ｐゴシック" pitchFamily="34" charset="-128"/>
              </a:rPr>
              <a:t>مقادیر </a:t>
            </a:r>
            <a:r>
              <a:rPr lang="en-US" dirty="0" smtClean="0">
                <a:ea typeface="ＭＳ Ｐゴシック" pitchFamily="34" charset="-128"/>
              </a:rPr>
              <a:t>Q</a:t>
            </a:r>
            <a:endParaRPr lang="fa-IR" dirty="0" smtClean="0">
              <a:ea typeface="ＭＳ Ｐゴシック" pitchFamily="34" charset="-128"/>
            </a:endParaRP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685800" y="1420776"/>
            <a:ext cx="3048000" cy="2754586"/>
            <a:chOff x="2400" y="1401"/>
            <a:chExt cx="1392" cy="1258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4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5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6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41991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41992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41999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0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1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2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41994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41995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41997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584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=7</a:t>
            </a:r>
            <a:endParaRPr lang="en-US" dirty="0"/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=8</a:t>
            </a:r>
            <a:endParaRPr lang="en-US" dirty="0"/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=9</a:t>
            </a:r>
            <a:endParaRPr lang="en-US" dirty="0"/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</a:t>
            </a:r>
            <a:endParaRPr lang="en-US" dirty="0"/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=11</a:t>
            </a:r>
            <a:endParaRPr lang="en-US" dirty="0"/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=12</a:t>
            </a:r>
            <a:endParaRPr lang="en-US" dirty="0"/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=100</a:t>
            </a:r>
            <a:endParaRPr lang="en-US" dirty="0"/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نویز = </a:t>
            </a:r>
            <a:r>
              <a:rPr lang="en-US" dirty="0" smtClean="0">
                <a:latin typeface="Calibri"/>
                <a:cs typeface="B Nazanin" pitchFamily="2" charset="-78"/>
              </a:rPr>
              <a:t> 0.2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تخفیف = </a:t>
            </a:r>
            <a:r>
              <a:rPr lang="en-US" dirty="0" smtClean="0">
                <a:latin typeface="Calibri"/>
                <a:cs typeface="B Nazanin" pitchFamily="2" charset="-78"/>
              </a:rPr>
              <a:t> 0.9</a:t>
            </a:r>
          </a:p>
          <a:p>
            <a:pPr algn="r" rtl="1"/>
            <a:r>
              <a:rPr lang="fa-IR" dirty="0" smtClean="0">
                <a:latin typeface="Calibri"/>
                <a:cs typeface="B Nazanin" pitchFamily="2" charset="-78"/>
              </a:rPr>
              <a:t>هزینه ی زندگی = </a:t>
            </a:r>
            <a:r>
              <a:rPr lang="en-US" dirty="0" smtClean="0">
                <a:latin typeface="Calibri"/>
                <a:cs typeface="B Nazanin" pitchFamily="2" charset="-78"/>
              </a:rPr>
              <a:t> 0</a:t>
            </a:r>
            <a:endParaRPr lang="en-US" dirty="0">
              <a:latin typeface="Calibri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تکرار سیاست</a:t>
            </a:r>
            <a:endParaRPr lang="en-US" dirty="0" smtClean="0"/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rgbClr val="CC0000"/>
                </a:solidFill>
              </a:rPr>
              <a:t>گام 1: ارزیابی سیاست: </a:t>
            </a:r>
            <a:r>
              <a:rPr lang="fa-IR" dirty="0"/>
              <a:t>سودمندی حالتها را تحت یک سیاست ثابت محاسبه کنید تا همگرا شوند. </a:t>
            </a:r>
            <a:endParaRPr lang="fa-IR" dirty="0" smtClean="0"/>
          </a:p>
          <a:p>
            <a:pPr algn="r" rtl="1"/>
            <a:r>
              <a:rPr lang="fa-IR" dirty="0" smtClean="0">
                <a:solidFill>
                  <a:srgbClr val="CC0000"/>
                </a:solidFill>
              </a:rPr>
              <a:t>گام 2: بهبود سیاست</a:t>
            </a:r>
            <a:r>
              <a:rPr lang="fa-IR" dirty="0">
                <a:solidFill>
                  <a:srgbClr val="CC0000"/>
                </a:solidFill>
              </a:rPr>
              <a:t>: </a:t>
            </a:r>
            <a:r>
              <a:rPr lang="fa-IR" dirty="0" smtClean="0"/>
              <a:t>با توجه به سودمندی محاسبه شده سیاست جدید را از طریق اجرای </a:t>
            </a:r>
            <a:r>
              <a:rPr lang="en-US" dirty="0" err="1" smtClean="0"/>
              <a:t>e</a:t>
            </a:r>
            <a:r>
              <a:rPr lang="en-US" dirty="0" err="1"/>
              <a:t>x</a:t>
            </a:r>
            <a:r>
              <a:rPr lang="en-US" dirty="0" err="1" smtClean="0"/>
              <a:t>pectimax</a:t>
            </a:r>
            <a:r>
              <a:rPr lang="fa-IR" dirty="0" smtClean="0"/>
              <a:t> در 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گ</a:t>
            </a:r>
            <a:r>
              <a:rPr lang="fa-IR" dirty="0" smtClean="0"/>
              <a:t>ام بدست اورید. </a:t>
            </a:r>
          </a:p>
          <a:p>
            <a:pPr algn="r" rtl="1"/>
            <a:r>
              <a:rPr lang="fa-IR" dirty="0" smtClean="0"/>
              <a:t>این دو گام را تا نیل به همگرایی تکرار کنید. </a:t>
            </a:r>
            <a:endParaRPr lang="fa-IR" dirty="0"/>
          </a:p>
          <a:p>
            <a:pPr lvl="1" algn="r" rtl="1"/>
            <a:endParaRPr lang="en-US" sz="2400" dirty="0" smtClean="0"/>
          </a:p>
          <a:p>
            <a:pPr algn="r" rtl="1"/>
            <a:r>
              <a:rPr lang="fa-IR" sz="2800" dirty="0" smtClean="0"/>
              <a:t>این روش تکرار سیاست نام دارد. </a:t>
            </a:r>
          </a:p>
          <a:p>
            <a:pPr lvl="1" algn="r" rtl="1"/>
            <a:r>
              <a:rPr lang="fa-IR" sz="2400" dirty="0" smtClean="0"/>
              <a:t>بهینه است. </a:t>
            </a:r>
            <a:endParaRPr lang="en-US" sz="2400" dirty="0" smtClean="0"/>
          </a:p>
          <a:p>
            <a:pPr lvl="1" algn="r" rtl="1"/>
            <a:r>
              <a:rPr lang="fa-IR" sz="2400" dirty="0" smtClean="0"/>
              <a:t>خیلی سریعتر همگرا می شود.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تکرار سیاست</a:t>
            </a:r>
            <a:endParaRPr lang="en-US" dirty="0" smtClean="0"/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 algn="r" rtl="1"/>
            <a:endParaRPr lang="en-US" sz="1200" dirty="0" smtClean="0"/>
          </a:p>
          <a:p>
            <a:pPr algn="r" rtl="1"/>
            <a:r>
              <a:rPr lang="fa-IR" sz="2400" dirty="0" smtClean="0"/>
              <a:t>ارزیابی: تحت سیاست ثابت </a:t>
            </a:r>
            <a:r>
              <a:rPr lang="en-US" sz="2400" dirty="0" smtClean="0">
                <a:sym typeface="Symbol" pitchFamily="18" charset="2"/>
              </a:rPr>
              <a:t></a:t>
            </a:r>
            <a:r>
              <a:rPr lang="fa-IR" sz="2400" dirty="0" smtClean="0">
                <a:sym typeface="Symbol" pitchFamily="18" charset="2"/>
              </a:rPr>
              <a:t>، مقادیر را از طریق رابطه زیر محاسبه کنید. </a:t>
            </a:r>
          </a:p>
          <a:p>
            <a:pPr lvl="1" algn="r" rtl="1"/>
            <a:r>
              <a:rPr lang="fa-IR" sz="2000" dirty="0" smtClean="0">
                <a:sym typeface="Symbol" pitchFamily="18" charset="2"/>
              </a:rPr>
              <a:t>آنقدر ادامه </a:t>
            </a:r>
            <a:r>
              <a:rPr lang="fa-IR" sz="2000" dirty="0" smtClean="0">
                <a:sym typeface="Symbol" pitchFamily="18" charset="2"/>
              </a:rPr>
              <a:t>دهید تا همگرا شود.</a:t>
            </a:r>
            <a:endParaRPr lang="en-US" sz="2000" dirty="0" smtClean="0">
              <a:sym typeface="Symbol" pitchFamily="18" charset="2"/>
            </a:endParaRPr>
          </a:p>
          <a:p>
            <a:pPr algn="r" rtl="1"/>
            <a:endParaRPr lang="en-US" sz="2400" dirty="0" smtClean="0">
              <a:sym typeface="Symbol" pitchFamily="18" charset="2"/>
            </a:endParaRPr>
          </a:p>
          <a:p>
            <a:pPr algn="r" rtl="1"/>
            <a:endParaRPr lang="en-US" sz="2400" dirty="0" smtClean="0">
              <a:sym typeface="Symbol" pitchFamily="18" charset="2"/>
            </a:endParaRPr>
          </a:p>
          <a:p>
            <a:pPr algn="r" rtl="1"/>
            <a:endParaRPr lang="en-US" sz="2400" dirty="0" smtClean="0">
              <a:sym typeface="Symbol" pitchFamily="18" charset="2"/>
            </a:endParaRPr>
          </a:p>
          <a:p>
            <a:pPr algn="r" rtl="1"/>
            <a:r>
              <a:rPr lang="fa-IR" sz="2400" dirty="0" smtClean="0"/>
              <a:t>بهبود: سیاست جدید را با توجه به رابطه ی زیر حساب کنید. </a:t>
            </a:r>
            <a:endParaRPr lang="en-US" sz="2400" dirty="0" smtClean="0"/>
          </a:p>
          <a:p>
            <a:pPr algn="r" rtl="1"/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pPr algn="r" rtl="1"/>
            <a:r>
              <a:rPr lang="fa-IR" sz="2400" dirty="0" smtClean="0"/>
              <a:t>هر دو روش تکرار ارزش و تکرار سیاست مقادیر بهینه را حساب می کنند. </a:t>
            </a:r>
          </a:p>
          <a:p>
            <a:pPr lvl="3" algn="r" rtl="1"/>
            <a:endParaRPr lang="en-US" sz="1200" dirty="0" smtClean="0"/>
          </a:p>
          <a:p>
            <a:pPr algn="r" rtl="1"/>
            <a:r>
              <a:rPr lang="fa-IR" sz="2400" dirty="0" smtClean="0"/>
              <a:t>در تکرار ارزش: </a:t>
            </a:r>
            <a:endParaRPr lang="en-US" sz="2400" dirty="0" smtClean="0"/>
          </a:p>
          <a:p>
            <a:pPr lvl="1" algn="r" rtl="1"/>
            <a:r>
              <a:rPr lang="fa-IR" sz="2200" dirty="0" smtClean="0"/>
              <a:t>در هر دور، ارزشها به صورت صریح و سیاستها به صورت ضمنی به روز می شوند. </a:t>
            </a:r>
          </a:p>
          <a:p>
            <a:pPr lvl="1" algn="r" rtl="1"/>
            <a:r>
              <a:rPr lang="fa-IR" sz="2200" dirty="0" smtClean="0"/>
              <a:t>ما دنبال سیاستها نیستیم اما گرفتن </a:t>
            </a:r>
            <a:r>
              <a:rPr lang="en-US" sz="2200" dirty="0" smtClean="0"/>
              <a:t>max</a:t>
            </a:r>
            <a:r>
              <a:rPr lang="fa-IR" sz="2200" dirty="0" smtClean="0"/>
              <a:t> روی اعمال ما را به صورت ضمنی به سیاست بهینه می رساند. </a:t>
            </a:r>
          </a:p>
          <a:p>
            <a:pPr lvl="3" algn="r" rtl="1"/>
            <a:endParaRPr lang="en-US" sz="1200" dirty="0" smtClean="0"/>
          </a:p>
          <a:p>
            <a:pPr algn="r" rtl="1"/>
            <a:r>
              <a:rPr lang="fa-IR" sz="2400" dirty="0" smtClean="0"/>
              <a:t>در تکرار سیاست: </a:t>
            </a:r>
            <a:endParaRPr lang="en-US" sz="2400" dirty="0" smtClean="0"/>
          </a:p>
          <a:p>
            <a:pPr lvl="1" algn="r" rtl="1"/>
            <a:r>
              <a:rPr lang="fa-IR" sz="2200" dirty="0" smtClean="0"/>
              <a:t>ما سیاست غیر بهینه را </a:t>
            </a:r>
            <a:r>
              <a:rPr lang="fa-IR" sz="2200" dirty="0" smtClean="0"/>
              <a:t>آنقدر تکرار </a:t>
            </a:r>
            <a:r>
              <a:rPr lang="fa-IR" sz="2200" dirty="0" smtClean="0"/>
              <a:t>می کنیم تا مقادیر حالتها همگر ا شوند. اما چون در هر حالت فقط یکی از اعمال را دنبال می کنیم خیلی سریع انجام می شود. </a:t>
            </a:r>
          </a:p>
          <a:p>
            <a:pPr lvl="1" algn="r" rtl="1"/>
            <a:r>
              <a:rPr lang="fa-IR" sz="2200" dirty="0" smtClean="0"/>
              <a:t>بعد از ارزیابی سیاست، با توجه به ارزشهای بدست امده یک سیاست جدید اتخاذ می شود. </a:t>
            </a:r>
          </a:p>
          <a:p>
            <a:pPr lvl="1" algn="r" rtl="1"/>
            <a:r>
              <a:rPr lang="fa-IR" sz="2200" dirty="0" smtClean="0"/>
              <a:t>یا سیاست جدید بهتر خواهد بود یا ال</a:t>
            </a:r>
            <a:r>
              <a:rPr lang="fa-IR" sz="2200" dirty="0"/>
              <a:t>گ</a:t>
            </a:r>
            <a:r>
              <a:rPr lang="fa-IR" sz="2200" dirty="0" smtClean="0"/>
              <a:t>وریتم خاتمه می یابد. </a:t>
            </a:r>
            <a:endParaRPr lang="en-US" sz="2200" dirty="0" smtClean="0"/>
          </a:p>
          <a:p>
            <a:pPr lvl="4" algn="r" rtl="1"/>
            <a:endParaRPr lang="en-US" sz="1200" dirty="0" smtClean="0"/>
          </a:p>
          <a:p>
            <a:pPr algn="r" rtl="1">
              <a:spcBef>
                <a:spcPts val="1200"/>
              </a:spcBef>
            </a:pPr>
            <a:r>
              <a:rPr lang="fa-IR" sz="2400" dirty="0" smtClean="0"/>
              <a:t>هر دو روش از برنامه نویسی پویا برا ی حل </a:t>
            </a:r>
            <a:r>
              <a:rPr lang="en-US" sz="2400" dirty="0" smtClean="0"/>
              <a:t>MDP</a:t>
            </a:r>
            <a:r>
              <a:rPr lang="fa-IR" sz="2400" dirty="0" smtClean="0"/>
              <a:t> استفاده می کنند.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مقادیر بهینه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9200" y="12954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B Nazanin" pitchFamily="2" charset="-78"/>
            </a:endParaRPr>
          </a:p>
          <a:p>
            <a:pPr marL="342882" marR="0" lvl="0" indent="-342882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ارزش حالت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s</a:t>
            </a: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: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B Nazanin" pitchFamily="2" charset="-78"/>
            </a:endParaRPr>
          </a:p>
          <a:p>
            <a:pPr marL="742913" marR="0" lvl="1" indent="-285737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V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(s)</a:t>
            </a:r>
            <a:r>
              <a:rPr kumimoji="0" lang="fa-IR" sz="2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 </a:t>
            </a:r>
            <a:r>
              <a:rPr lang="fa-IR" sz="2800" kern="0" dirty="0" smtClean="0">
                <a:latin typeface="Calibri" pitchFamily="34" charset="0"/>
                <a:cs typeface="B Nazanin" pitchFamily="2" charset="-78"/>
              </a:rPr>
              <a:t>= سودمندی مورد انتظار در صورت شروع از </a:t>
            </a:r>
            <a:r>
              <a:rPr lang="en-US" sz="2800" kern="0" dirty="0" smtClean="0">
                <a:latin typeface="Calibri" pitchFamily="34" charset="0"/>
                <a:cs typeface="B Nazanin" pitchFamily="2" charset="-78"/>
              </a:rPr>
              <a:t>s</a:t>
            </a:r>
            <a:r>
              <a:rPr lang="fa-IR" sz="2800" kern="0" dirty="0" smtClean="0">
                <a:latin typeface="Calibri" pitchFamily="34" charset="0"/>
                <a:cs typeface="B Nazanin" pitchFamily="2" charset="-78"/>
              </a:rPr>
              <a:t> و انجام رفتارهای بهینه در ادامه</a:t>
            </a:r>
          </a:p>
          <a:p>
            <a:pPr marL="342882" marR="0" lvl="0" indent="-342882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B Nazanin" pitchFamily="2" charset="-78"/>
            </a:endParaRPr>
          </a:p>
          <a:p>
            <a:pPr marL="342882" marR="0" lvl="0" indent="-342882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ارزش (سودمندی) حالت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q</a:t>
            </a: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:</a:t>
            </a:r>
            <a:r>
              <a:rPr kumimoji="0" lang="fa-IR" sz="2800" b="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 </a:t>
            </a:r>
          </a:p>
          <a:p>
            <a:pPr marL="742913" lvl="1" indent="-285737" algn="r" rtl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Q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)</a:t>
            </a: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 =  </a:t>
            </a:r>
            <a:r>
              <a:rPr lang="fa-IR" sz="2800" kern="0" dirty="0">
                <a:latin typeface="Calibri" pitchFamily="34" charset="0"/>
                <a:cs typeface="B Nazanin" pitchFamily="2" charset="-78"/>
              </a:rPr>
              <a:t>سودمندی مورد انتظار در صورت </a:t>
            </a:r>
            <a:r>
              <a:rPr lang="fa-IR" sz="2800" kern="0" dirty="0" smtClean="0">
                <a:latin typeface="Calibri" pitchFamily="34" charset="0"/>
                <a:cs typeface="B Nazanin" pitchFamily="2" charset="-78"/>
              </a:rPr>
              <a:t>انجام عمل </a:t>
            </a:r>
            <a:r>
              <a:rPr lang="en-US" sz="2800" kern="0" dirty="0" smtClean="0">
                <a:latin typeface="Calibri" pitchFamily="34" charset="0"/>
                <a:cs typeface="B Nazanin" pitchFamily="2" charset="-78"/>
              </a:rPr>
              <a:t>a</a:t>
            </a:r>
            <a:r>
              <a:rPr lang="fa-IR" sz="2800" kern="0" dirty="0" smtClean="0">
                <a:latin typeface="Calibri" pitchFamily="34" charset="0"/>
                <a:cs typeface="B Nazanin" pitchFamily="2" charset="-78"/>
              </a:rPr>
              <a:t> در حالت </a:t>
            </a:r>
            <a:r>
              <a:rPr lang="en-US" sz="2800" kern="0" dirty="0" smtClean="0">
                <a:latin typeface="Calibri" pitchFamily="34" charset="0"/>
                <a:cs typeface="B Nazanin" pitchFamily="2" charset="-78"/>
              </a:rPr>
              <a:t>s</a:t>
            </a:r>
            <a:r>
              <a:rPr lang="fa-IR" sz="2800" kern="0" dirty="0" smtClean="0">
                <a:latin typeface="Calibri" pitchFamily="34" charset="0"/>
                <a:cs typeface="B Nazanin" pitchFamily="2" charset="-78"/>
              </a:rPr>
              <a:t> </a:t>
            </a:r>
            <a:r>
              <a:rPr lang="fa-IR" sz="2800" kern="0" dirty="0">
                <a:latin typeface="Calibri" pitchFamily="34" charset="0"/>
                <a:cs typeface="B Nazanin" pitchFamily="2" charset="-78"/>
              </a:rPr>
              <a:t>و </a:t>
            </a:r>
            <a:r>
              <a:rPr lang="fa-IR" sz="2800" kern="0" dirty="0" smtClean="0">
                <a:latin typeface="Calibri" pitchFamily="34" charset="0"/>
                <a:cs typeface="B Nazanin" pitchFamily="2" charset="-78"/>
              </a:rPr>
              <a:t>اتخاذ رفتارهای بهینه در ادامه</a:t>
            </a:r>
            <a:endParaRPr lang="fa-IR" sz="2800" kern="0" dirty="0">
              <a:latin typeface="Calibri" pitchFamily="34" charset="0"/>
              <a:cs typeface="B Nazanin" pitchFamily="2" charset="-78"/>
            </a:endParaRPr>
          </a:p>
          <a:p>
            <a:pPr marL="742913" marR="0" lvl="1" indent="-285737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  <a:cs typeface="B Nazanin" pitchFamily="2" charset="-78"/>
            </a:endParaRPr>
          </a:p>
          <a:p>
            <a:pPr marL="342882" marR="0" lvl="0" indent="-342882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B Nazanin" pitchFamily="2" charset="-78"/>
              </a:rPr>
              <a:t>سیاست بهینه: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B Nazanin" pitchFamily="2" charset="-78"/>
            </a:endParaRPr>
          </a:p>
          <a:p>
            <a:pPr marL="742913" marR="0" lvl="1" indent="-285737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(s)</a:t>
            </a: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 = </a:t>
            </a:r>
            <a:r>
              <a:rPr lang="fa-IR" sz="2800" kern="0" dirty="0" smtClean="0">
                <a:latin typeface="Calibri" pitchFamily="34" charset="0"/>
                <a:cs typeface="B Nazanin" pitchFamily="2" charset="-78"/>
              </a:rPr>
              <a:t>تعیین </a:t>
            </a:r>
            <a:r>
              <a:rPr kumimoji="0" lang="fa-IR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عمل</a:t>
            </a:r>
            <a:r>
              <a:rPr kumimoji="0" lang="fa-IR" sz="2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 بهینه برای حالت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B Nazanin" pitchFamily="2" charset="-78"/>
              </a:rPr>
              <a:t>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01813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84338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573088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1450975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976438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333500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5175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1455738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1014413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455738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43075" y="2740025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152650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060575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alibri"/>
                <a:cs typeface="Calibri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625600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57200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1333500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1858963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2792413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  <a:latin typeface="Calibri"/>
                <a:cs typeface="Calibri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000" i="1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993775" y="4008438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2792413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2792413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</p:spTree>
    <p:extLst>
      <p:ext uri="{BB962C8B-B14F-4D97-AF65-F5344CB8AC3E}">
        <p14:creationId xmlns:p14="http://schemas.microsoft.com/office/powerpoint/2010/main" val="38453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مقادیر بهینه حالتها</a:t>
            </a:r>
            <a:endParaRPr lang="en-US" dirty="0"/>
          </a:p>
        </p:txBody>
      </p:sp>
      <p:pic>
        <p:nvPicPr>
          <p:cNvPr id="3" name="Picture 2" descr="Screen Shot 2014-08-11 at 12.1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083733"/>
            <a:ext cx="62865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یادآوری: </a:t>
            </a:r>
            <a:r>
              <a:rPr lang="en-US" dirty="0" smtClean="0"/>
              <a:t>Q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pic>
        <p:nvPicPr>
          <p:cNvPr id="3" name="Picture 2" descr="Screen Shot 2014-08-11 at 12.1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4" y="1143000"/>
            <a:ext cx="6245153" cy="5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بلمن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24400" y="1828800"/>
            <a:ext cx="510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latin typeface="Calibri" pitchFamily="34" charset="0"/>
                <a:cs typeface="B Nazanin" pitchFamily="2" charset="-78"/>
              </a:rPr>
              <a:t>چگونه بهینه رفتار کنیم:</a:t>
            </a:r>
            <a:endParaRPr lang="en-US" sz="2800" dirty="0" smtClean="0">
              <a:latin typeface="Calibri" pitchFamily="34" charset="0"/>
              <a:cs typeface="B Nazanin" pitchFamily="2" charset="-78"/>
            </a:endParaRPr>
          </a:p>
          <a:p>
            <a:pPr algn="r" rtl="1"/>
            <a:endParaRPr lang="en-US" dirty="0" smtClean="0">
              <a:latin typeface="Calibri" pitchFamily="34" charset="0"/>
              <a:cs typeface="B Nazanin" pitchFamily="2" charset="-78"/>
            </a:endParaRPr>
          </a:p>
          <a:p>
            <a:pPr algn="r" rtl="1"/>
            <a:r>
              <a:rPr lang="en-US" sz="2800" dirty="0" smtClean="0">
                <a:latin typeface="Calibri" pitchFamily="34" charset="0"/>
                <a:cs typeface="B Nazanin" pitchFamily="2" charset="-78"/>
              </a:rPr>
              <a:t>    </a:t>
            </a:r>
            <a:r>
              <a:rPr lang="fa-IR" sz="2800" dirty="0" smtClean="0">
                <a:latin typeface="Calibri" pitchFamily="34" charset="0"/>
                <a:cs typeface="B Nazanin" pitchFamily="2" charset="-78"/>
              </a:rPr>
              <a:t>گام 1: عمل اول را صحیح انتخاب کنید. </a:t>
            </a:r>
          </a:p>
          <a:p>
            <a:pPr algn="r" rtl="1"/>
            <a:endParaRPr lang="en-US" dirty="0" smtClean="0">
              <a:latin typeface="Calibri" pitchFamily="34" charset="0"/>
              <a:cs typeface="B Nazanin" pitchFamily="2" charset="-78"/>
            </a:endParaRPr>
          </a:p>
          <a:p>
            <a:pPr algn="r" rtl="1"/>
            <a:r>
              <a:rPr lang="en-US" sz="2800" dirty="0" smtClean="0">
                <a:latin typeface="Calibri" pitchFamily="34" charset="0"/>
                <a:cs typeface="B Nazanin" pitchFamily="2" charset="-78"/>
              </a:rPr>
              <a:t>    </a:t>
            </a:r>
            <a:r>
              <a:rPr lang="fa-IR" sz="2800" dirty="0" smtClean="0">
                <a:latin typeface="Calibri" pitchFamily="34" charset="0"/>
                <a:cs typeface="B Nazanin" pitchFamily="2" charset="-78"/>
              </a:rPr>
              <a:t>گام 2: از اینجا به بعد بهینه عمل کنید.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Calibri"/>
                <a:ea typeface="ＭＳ Ｐゴシック" pitchFamily="34" charset="-128"/>
              </a:rPr>
              <a:t>روابط بلمن</a:t>
            </a:r>
            <a:endParaRPr lang="en-US" dirty="0" smtClean="0">
              <a:latin typeface="Calibri"/>
              <a:ea typeface="ＭＳ Ｐゴシック" pitchFamily="34" charset="-128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1327833"/>
            <a:ext cx="8610600" cy="4525963"/>
          </a:xfrm>
        </p:spPr>
        <p:txBody>
          <a:bodyPr/>
          <a:lstStyle/>
          <a:p>
            <a:pPr algn="r" rtl="1"/>
            <a:r>
              <a:rPr lang="fa-IR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تعریف سودمندی بهینه از طریق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B Nazanin" pitchFamily="2" charset="-78"/>
              </a:rPr>
              <a:t>expectimax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B Nazanin" pitchFamily="2" charset="-78"/>
              </a:rPr>
              <a:t> </a:t>
            </a:r>
            <a:r>
              <a:rPr lang="fa-IR" altLang="ja-JP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 منجر به یک رابطه ی بازگشتی می شود:</a:t>
            </a:r>
            <a:endParaRPr lang="fa-IR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/>
            <a:endParaRPr lang="en-US" altLang="ja-JP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/>
            <a:endParaRPr lang="en-US" altLang="ja-JP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/>
            <a:endParaRPr lang="en-US" altLang="ja-JP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/>
            <a:endParaRPr lang="en-US" altLang="ja-JP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/>
            <a:endParaRPr lang="en-US" altLang="ja-JP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/>
            <a:endParaRPr lang="en-US" altLang="ja-JP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/>
            <a:r>
              <a:rPr lang="fa-IR" altLang="ja-JP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اینها روابط بلمن هستند که استفاده ی فراوانی دارند.</a:t>
            </a:r>
          </a:p>
          <a:p>
            <a:pPr lvl="1" algn="r" rtl="1">
              <a:buFont typeface="Wingdings" pitchFamily="2" charset="2"/>
              <a:buNone/>
            </a:pPr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B Nazanin" pitchFamily="2" charset="-78"/>
              </a:rPr>
              <a:t>	</a:t>
            </a: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  <a:sym typeface="Symbol" pitchFamily="18" charset="2"/>
            </a:endParaRPr>
          </a:p>
          <a:p>
            <a:pPr algn="r" rtl="1"/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686300" y="2665686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648200" y="3606143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686300" y="3080310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228600" y="1067238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Calibri"/>
                <a:ea typeface="ＭＳ Ｐゴシック" pitchFamily="34" charset="-128"/>
                <a:sym typeface="Symbol" pitchFamily="18" charset="2"/>
              </a:rPr>
              <a:t>تکرار ارزش</a:t>
            </a:r>
            <a:endParaRPr lang="en-US" dirty="0" smtClean="0">
              <a:latin typeface="Calibri"/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447800"/>
            <a:ext cx="8458200" cy="4800600"/>
          </a:xfrm>
        </p:spPr>
        <p:txBody>
          <a:bodyPr/>
          <a:lstStyle/>
          <a:p>
            <a:pPr algn="r" rtl="1">
              <a:lnSpc>
                <a:spcPct val="80000"/>
              </a:lnSpc>
            </a:pPr>
            <a:r>
              <a:rPr lang="fa-IR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روابط بلمن مقادیر بهینه را مشخص می کنند:</a:t>
            </a: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r>
              <a:rPr lang="fa-IR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تکرار ارزش آنها را محاسبه می کنند:</a:t>
            </a: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lvl="1" algn="r" rt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lvl="1" algn="r" rt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lvl="1" algn="r" rt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algn="r" rtl="1">
              <a:lnSpc>
                <a:spcPct val="80000"/>
              </a:lnSpc>
            </a:pPr>
            <a:r>
              <a:rPr lang="fa-IR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تکرار ارزش یک روش مبتنی بر 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fixed point</a:t>
            </a:r>
            <a:r>
              <a:rPr lang="fa-IR" sz="28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 است. </a:t>
            </a:r>
            <a:endParaRPr lang="en-US" sz="2800" dirty="0" smtClean="0">
              <a:latin typeface="Calibri"/>
              <a:ea typeface="ＭＳ Ｐゴシック" pitchFamily="34" charset="-128"/>
              <a:cs typeface="B Nazanin" pitchFamily="2" charset="-78"/>
            </a:endParaRPr>
          </a:p>
          <a:p>
            <a:pPr lvl="1" algn="r" rtl="1">
              <a:lnSpc>
                <a:spcPct val="80000"/>
              </a:lnSpc>
            </a:pPr>
            <a:r>
              <a:rPr lang="fa-IR" sz="20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البته می توان بردار  </a:t>
            </a:r>
            <a:r>
              <a:rPr lang="en-US" sz="2000" dirty="0" err="1" smtClean="0">
                <a:latin typeface="Calibri"/>
                <a:ea typeface="ＭＳ Ｐゴシック" pitchFamily="34" charset="-128"/>
                <a:cs typeface="B Nazanin" pitchFamily="2" charset="-78"/>
              </a:rPr>
              <a:t>V</a:t>
            </a:r>
            <a:r>
              <a:rPr lang="en-US" sz="2000" baseline="-25000" dirty="0" err="1" smtClean="0">
                <a:latin typeface="Calibri"/>
                <a:ea typeface="ＭＳ Ｐゴシック" pitchFamily="34" charset="-128"/>
                <a:cs typeface="B Nazanin" pitchFamily="2" charset="-78"/>
              </a:rPr>
              <a:t>k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 </a:t>
            </a:r>
            <a:r>
              <a:rPr lang="fa-IR" sz="2000" dirty="0">
                <a:latin typeface="Calibri"/>
                <a:ea typeface="ＭＳ Ｐゴシック" pitchFamily="34" charset="-128"/>
                <a:cs typeface="B Nazanin" pitchFamily="2" charset="-78"/>
              </a:rPr>
              <a:t> </a:t>
            </a:r>
            <a:r>
              <a:rPr lang="fa-IR" sz="2000" dirty="0" smtClean="0">
                <a:latin typeface="Calibri"/>
                <a:ea typeface="ＭＳ Ｐゴシック" pitchFamily="34" charset="-128"/>
                <a:cs typeface="B Nazanin" pitchFamily="2" charset="-78"/>
              </a:rPr>
              <a:t>را به صورت مقادیر محدود به زمان نیز تفسیر کرد. 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267200" y="4482123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1436688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14400" y="3951288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267200" y="2496442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Lecture2-uniformed search</Template>
  <TotalTime>58797</TotalTime>
  <Words>1728</Words>
  <Application>Microsoft Office PowerPoint</Application>
  <PresentationFormat>Custom</PresentationFormat>
  <Paragraphs>337</Paragraphs>
  <Slides>39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dan-berkeley-nlp-v1</vt:lpstr>
      <vt:lpstr>هوش مصنوعی</vt:lpstr>
      <vt:lpstr>یادآوری:گرید</vt:lpstr>
      <vt:lpstr>یادآوری: تعاریف MDP</vt:lpstr>
      <vt:lpstr>یادآوری: مقادیر بهینه</vt:lpstr>
      <vt:lpstr>یادآوری: مقادیر بهینه حالتها</vt:lpstr>
      <vt:lpstr>یادآوری: Q*</vt:lpstr>
      <vt:lpstr>رابطه بلمن</vt:lpstr>
      <vt:lpstr>روابط بلمن</vt:lpstr>
      <vt:lpstr>تکرار ارزش</vt:lpstr>
      <vt:lpstr>همگرایی</vt:lpstr>
      <vt:lpstr>متدهای مبتنی بر سیاست</vt:lpstr>
      <vt:lpstr>ارزیابی سیاست</vt:lpstr>
      <vt:lpstr>سیاستهای ثابت</vt:lpstr>
      <vt:lpstr>سودمندی سیاست ثابت</vt:lpstr>
      <vt:lpstr>مثال: ارزیابی سیاست</vt:lpstr>
      <vt:lpstr>مثال: ارزیابی سیاست</vt:lpstr>
      <vt:lpstr>ارزیابی سیاست</vt:lpstr>
      <vt:lpstr>استخراج سیاستها</vt:lpstr>
      <vt:lpstr>محاسبه اعمال از روی ارزش حالتها</vt:lpstr>
      <vt:lpstr>محاسبه اعمال از روی مقادیر Q</vt:lpstr>
      <vt:lpstr>استخراج سیاست</vt:lpstr>
      <vt:lpstr>مشکلات تکرار ارزش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تکرار سیاست</vt:lpstr>
      <vt:lpstr>تکرار سیاست</vt:lpstr>
      <vt:lpstr>مقایسه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Mozafar Bag-Mohammadi</cp:lastModifiedBy>
  <cp:revision>2665</cp:revision>
  <cp:lastPrinted>2014-02-18T19:00:09Z</cp:lastPrinted>
  <dcterms:created xsi:type="dcterms:W3CDTF">2004-08-27T04:16:05Z</dcterms:created>
  <dcterms:modified xsi:type="dcterms:W3CDTF">2023-12-11T15:24:14Z</dcterms:modified>
</cp:coreProperties>
</file>