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9"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a:fill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a:fill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39723EB-E52E-4A16-AC3D-E62174CA14C6}" type="datetimeFigureOut">
              <a:rPr lang="en-IN" smtClean="0"/>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BF997680-8C39-4E52-9687-7C6B1D962757}" type="slidenum">
              <a:rPr lang="en-IN" smtClean="0"/>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39723EB-E52E-4A16-AC3D-E62174CA14C6}"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997680-8C39-4E52-9687-7C6B1D962757}"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39723EB-E52E-4A16-AC3D-E62174CA14C6}"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997680-8C39-4E52-9687-7C6B1D962757}" type="slidenum">
              <a:rPr lang="en-IN" smtClean="0"/>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39723EB-E52E-4A16-AC3D-E62174CA14C6}"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997680-8C39-4E52-9687-7C6B1D962757}" type="slidenum">
              <a:rPr lang="en-IN" smtClean="0"/>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endParaRPr lang="en-US" sz="8000" dirty="0">
              <a:solidFill>
                <a:schemeClr val="tx1"/>
              </a:solidFill>
              <a:effectLst/>
            </a:endParaRP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endParaRPr lang="en-US" sz="8000" dirty="0">
              <a:solidFill>
                <a:schemeClr val="tx1"/>
              </a:solidFill>
              <a:effectLst/>
            </a:endParaRP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39723EB-E52E-4A16-AC3D-E62174CA14C6}"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997680-8C39-4E52-9687-7C6B1D962757}" type="slidenum">
              <a:rPr lang="en-IN" smtClean="0"/>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39723EB-E52E-4A16-AC3D-E62174CA14C6}"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997680-8C39-4E52-9687-7C6B1D962757}" type="slidenum">
              <a:rPr lang="en-IN" smtClean="0"/>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endParaRPr lang="en-US" sz="8000" dirty="0">
              <a:solidFill>
                <a:schemeClr val="tx1"/>
              </a:solidFill>
              <a:effectLst/>
            </a:endParaRP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endParaRPr lang="en-US" sz="8000" dirty="0">
              <a:solidFill>
                <a:schemeClr val="tx1"/>
              </a:solidFill>
              <a:effectLst/>
            </a:endParaRP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39723EB-E52E-4A16-AC3D-E62174CA14C6}"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997680-8C39-4E52-9687-7C6B1D962757}" type="slidenum">
              <a:rPr lang="en-IN" smtClean="0"/>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39723EB-E52E-4A16-AC3D-E62174CA14C6}"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997680-8C39-4E52-9687-7C6B1D962757}" type="slidenum">
              <a:rPr lang="en-IN" smtClean="0"/>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39723EB-E52E-4A16-AC3D-E62174CA14C6}"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997680-8C39-4E52-9687-7C6B1D962757}" type="slidenum">
              <a:rPr lang="en-IN" smtClean="0"/>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39723EB-E52E-4A16-AC3D-E62174CA14C6}"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997680-8C39-4E52-9687-7C6B1D962757}"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39723EB-E52E-4A16-AC3D-E62174CA14C6}"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997680-8C39-4E52-9687-7C6B1D962757}" type="slidenum">
              <a:rPr lang="en-IN" smtClean="0"/>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439723EB-E52E-4A16-AC3D-E62174CA14C6}"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997680-8C39-4E52-9687-7C6B1D962757}"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0"/>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0"/>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439723EB-E52E-4A16-AC3D-E62174CA14C6}"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F997680-8C39-4E52-9687-7C6B1D962757}" type="slidenum">
              <a:rPr lang="en-IN" smtClean="0"/>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39723EB-E52E-4A16-AC3D-E62174CA14C6}"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F997680-8C39-4E52-9687-7C6B1D962757}" type="slidenum">
              <a:rPr lang="en-IN" smtClean="0"/>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9723EB-E52E-4A16-AC3D-E62174CA14C6}"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F997680-8C39-4E52-9687-7C6B1D962757}"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39723EB-E52E-4A16-AC3D-E62174CA14C6}"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997680-8C39-4E52-9687-7C6B1D962757}" type="slidenum">
              <a:rPr lang="en-IN" smtClean="0"/>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39723EB-E52E-4A16-AC3D-E62174CA14C6}"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997680-8C39-4E52-9687-7C6B1D962757}"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image" Target="../media/image4.png"/><Relationship Id="rId18" Type="http://schemas.openxmlformats.org/officeDocument/2006/relationships/image" Target="../media/image3.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19">
              <a:extLst>
                <a:ext uri="{28A0092B-C50C-407E-A947-70E740481C1C}">
                  <a14:useLocalDpi xmlns:a14="http://schemas.microsoft.com/office/drawing/2010/main" val="0"/>
                </a:ext>
              </a:extLst>
            </a:blip>
            <a:srcRect/>
            <a:stretch>
              <a:fill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19">
              <a:extLst>
                <a:ext uri="{28A0092B-C50C-407E-A947-70E740481C1C}">
                  <a14:useLocalDpi xmlns:a14="http://schemas.microsoft.com/office/drawing/2010/main" val="0"/>
                </a:ext>
              </a:extLst>
            </a:blip>
            <a:srcRect/>
            <a:stretch>
              <a:fill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39723EB-E52E-4A16-AC3D-E62174CA14C6}" type="datetimeFigureOut">
              <a:rPr lang="en-IN" smtClean="0"/>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F997680-8C39-4E52-9687-7C6B1D962757}"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0.png"/><Relationship Id="rId3" Type="http://schemas.openxmlformats.org/officeDocument/2006/relationships/image" Target="../media/image9.png"/><Relationship Id="rId2" Type="http://schemas.microsoft.com/office/2007/relationships/hdphoto" Target="../media/image8.wdp"/><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8" y="1334278"/>
            <a:ext cx="6815669" cy="2192693"/>
          </a:xfrm>
        </p:spPr>
        <p:txBody>
          <a:bodyPr/>
          <a:lstStyle/>
          <a:p>
            <a:pPr rtl="0">
              <a:spcBef>
                <a:spcPts val="0"/>
              </a:spcBef>
              <a:spcAft>
                <a:spcPts val="0"/>
              </a:spcAft>
            </a:pPr>
            <a:br>
              <a:rPr lang="en-US" dirty="0"/>
            </a:br>
            <a:r>
              <a:rPr lang="en-US" sz="3600" b="1" dirty="0"/>
              <a:t>Parse Table Composition Separate Compilation and Binary Extensibility of Grammar</a:t>
            </a:r>
            <a:endParaRPr lang="en-IN" sz="3600" b="1" dirty="0"/>
          </a:p>
        </p:txBody>
      </p:sp>
      <p:sp>
        <p:nvSpPr>
          <p:cNvPr id="3" name="Subtitle 2"/>
          <p:cNvSpPr>
            <a:spLocks noGrp="1"/>
          </p:cNvSpPr>
          <p:nvPr>
            <p:ph type="subTitle" idx="1"/>
          </p:nvPr>
        </p:nvSpPr>
        <p:spPr>
          <a:xfrm>
            <a:off x="2688165" y="4142792"/>
            <a:ext cx="6815669" cy="1222309"/>
          </a:xfrm>
        </p:spPr>
        <p:txBody>
          <a:bodyPr>
            <a:normAutofit fontScale="32500" lnSpcReduction="20000"/>
          </a:bodyPr>
          <a:lstStyle/>
          <a:p>
            <a:r>
              <a:rPr lang="en-IN" dirty="0"/>
              <a:t>														</a:t>
            </a:r>
            <a:r>
              <a:rPr lang="en-IN" sz="2800" b="1"/>
              <a:t>PROJECT GUIDE:</a:t>
            </a:r>
            <a:r>
              <a:rPr lang="en-IN" sz="2800" b="1" dirty="0"/>
              <a:t>						PROJECT MEMBERS:</a:t>
            </a:r>
            <a:endParaRPr lang="en-IN" sz="2800" b="1" dirty="0"/>
          </a:p>
          <a:p>
            <a:r>
              <a:rPr lang="en-IN" sz="2800" b="1" dirty="0"/>
              <a:t>			DR..A.SAIRAM							T.ROHIT[192224217]</a:t>
            </a:r>
            <a:endParaRPr lang="en-IN" sz="2800" b="1" dirty="0"/>
          </a:p>
          <a:p>
            <a:r>
              <a:rPr lang="en-IN" sz="2800" b="1" dirty="0"/>
              <a:t>										</a:t>
            </a:r>
            <a:r>
              <a:rPr lang="nn-NO" sz="2800" b="1" dirty="0"/>
              <a:t>M.Mohammad Hussain [192211654]</a:t>
            </a:r>
            <a:endParaRPr lang="nn-NO" sz="2800" b="1" dirty="0"/>
          </a:p>
          <a:p>
            <a:r>
              <a:rPr lang="en-IN" sz="2800" b="1" dirty="0"/>
              <a:t>											M.ROHITH[192225039]														</a:t>
            </a:r>
            <a:r>
              <a:rPr lang="en-IN" b="1" dirty="0"/>
              <a:t>													</a:t>
            </a:r>
            <a:r>
              <a:rPr lang="en-IN" dirty="0"/>
              <a:t>												</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RESULT</a:t>
            </a:r>
            <a:endParaRPr lang="en-IN" dirty="0"/>
          </a:p>
        </p:txBody>
      </p:sp>
      <p:sp>
        <p:nvSpPr>
          <p:cNvPr id="3" name="Content Placeholder 2"/>
          <p:cNvSpPr>
            <a:spLocks noGrp="1"/>
          </p:cNvSpPr>
          <p:nvPr>
            <p:ph idx="1"/>
          </p:nvPr>
        </p:nvSpPr>
        <p:spPr>
          <a:xfrm>
            <a:off x="1100455" y="2557145"/>
            <a:ext cx="9796145" cy="3923030"/>
          </a:xfrm>
        </p:spPr>
        <p:txBody>
          <a:bodyPr>
            <a:noAutofit/>
          </a:bodyPr>
          <a:lstStyle/>
          <a:p>
            <a:r>
              <a:rPr lang="en-US" sz="1800" dirty="0">
                <a:solidFill>
                  <a:srgbClr val="0D0D0D"/>
                </a:solidFill>
                <a:latin typeface="Times New Roman" panose="02020603050405020304" pitchFamily="18" charset="0"/>
                <a:cs typeface="Times New Roman" panose="02020603050405020304" pitchFamily="18" charset="0"/>
              </a:rPr>
              <a:t>T</a:t>
            </a:r>
            <a:r>
              <a:rPr lang="en-US" sz="1800" b="0" i="0" dirty="0">
                <a:solidFill>
                  <a:srgbClr val="0D0D0D"/>
                </a:solidFill>
                <a:effectLst/>
                <a:latin typeface="Times New Roman" panose="02020603050405020304" pitchFamily="18" charset="0"/>
                <a:cs typeface="Times New Roman" panose="02020603050405020304" pitchFamily="18" charset="0"/>
              </a:rPr>
              <a:t>he result of implementing a parsing table is a robust and efficient parser that enables the analysis and understanding of input strings according to a specified grammar, facilitating the development of language processing systems and tools.</a:t>
            </a:r>
            <a:endParaRPr lang="en-US" sz="1800" b="0" i="0" dirty="0">
              <a:solidFill>
                <a:srgbClr val="0D0D0D"/>
              </a:solidFill>
              <a:effectLst/>
              <a:latin typeface="Times New Roman" panose="02020603050405020304" pitchFamily="18" charset="0"/>
              <a:cs typeface="Times New Roman" panose="02020603050405020304" pitchFamily="18" charset="0"/>
            </a:endParaRPr>
          </a:p>
          <a:p>
            <a:endParaRPr lang="en-US" sz="1800" b="0" i="0" dirty="0">
              <a:solidFill>
                <a:srgbClr val="0D0D0D"/>
              </a:solidFill>
              <a:effectLst/>
              <a:latin typeface="Times New Roman" panose="02020603050405020304" pitchFamily="18" charset="0"/>
              <a:cs typeface="Times New Roman" panose="02020603050405020304" pitchFamily="18" charset="0"/>
            </a:endParaRPr>
          </a:p>
          <a:p>
            <a:pPr>
              <a:spcBef>
                <a:spcPts val="0"/>
              </a:spcBef>
              <a:spcAft>
                <a:spcPts val="0"/>
              </a:spcAft>
            </a:pPr>
            <a:r>
              <a:rPr lang="en-US" sz="1800" i="0" u="none" strike="noStrike" dirty="0">
                <a:solidFill>
                  <a:srgbClr val="0D0D0D"/>
                </a:solidFill>
                <a:effectLst/>
                <a:latin typeface="Times New Roman" panose="02020603050405020304" pitchFamily="18" charset="0"/>
                <a:cs typeface="Times New Roman" panose="02020603050405020304" pitchFamily="18" charset="0"/>
              </a:rPr>
              <a:t> Therefore, methods for deploying languages as </a:t>
            </a:r>
            <a:r>
              <a:rPr lang="en-US" sz="1800" i="1" u="none" strike="noStrike" dirty="0">
                <a:solidFill>
                  <a:srgbClr val="0D0D0D"/>
                </a:solidFill>
                <a:effectLst/>
                <a:latin typeface="Times New Roman" panose="02020603050405020304" pitchFamily="18" charset="0"/>
                <a:cs typeface="Times New Roman" panose="02020603050405020304" pitchFamily="18" charset="0"/>
              </a:rPr>
              <a:t>binary components </a:t>
            </a:r>
            <a:r>
              <a:rPr lang="en-US" sz="1800" i="0" u="none" strike="noStrike" dirty="0">
                <a:solidFill>
                  <a:srgbClr val="0D0D0D"/>
                </a:solidFill>
                <a:effectLst/>
                <a:latin typeface="Times New Roman" panose="02020603050405020304" pitchFamily="18" charset="0"/>
                <a:cs typeface="Times New Roman" panose="02020603050405020304" pitchFamily="18" charset="0"/>
              </a:rPr>
              <a:t>are necessary</a:t>
            </a:r>
            <a:endParaRPr lang="en-US" sz="1800" dirty="0">
              <a:effectLst/>
              <a:latin typeface="Times New Roman" panose="02020603050405020304" pitchFamily="18" charset="0"/>
              <a:cs typeface="Times New Roman" panose="02020603050405020304" pitchFamily="18" charset="0"/>
            </a:endParaRPr>
          </a:p>
          <a:p>
            <a:pPr marL="0" indent="0">
              <a:spcBef>
                <a:spcPts val="0"/>
              </a:spcBef>
              <a:spcAft>
                <a:spcPts val="0"/>
              </a:spcAft>
              <a:buNone/>
            </a:pPr>
            <a:r>
              <a:rPr lang="en-US" sz="1800" i="0" u="none" strike="noStrike" dirty="0">
                <a:solidFill>
                  <a:srgbClr val="0D0D0D"/>
                </a:solidFill>
                <a:effectLst/>
                <a:latin typeface="Times New Roman" panose="02020603050405020304" pitchFamily="18" charset="0"/>
                <a:cs typeface="Times New Roman" panose="02020603050405020304" pitchFamily="18" charset="0"/>
              </a:rPr>
              <a:t>      to leverage the promise of extensible compilers. We call this </a:t>
            </a:r>
            <a:r>
              <a:rPr lang="en-US" sz="1800" i="1" u="none" strike="noStrike" dirty="0">
                <a:solidFill>
                  <a:srgbClr val="0D0D0D"/>
                </a:solidFill>
                <a:effectLst/>
                <a:latin typeface="Times New Roman" panose="02020603050405020304" pitchFamily="18" charset="0"/>
                <a:cs typeface="Times New Roman" panose="02020603050405020304" pitchFamily="18" charset="0"/>
              </a:rPr>
              <a:t>binary extensibility</a:t>
            </a:r>
            <a:r>
              <a:rPr lang="en-US" sz="1800" i="0" u="none" strike="noStrike" dirty="0">
                <a:solidFill>
                  <a:srgbClr val="0D0D0D"/>
                </a:solidFill>
                <a:effectLst/>
                <a:latin typeface="Times New Roman" panose="02020603050405020304" pitchFamily="18" charset="0"/>
                <a:cs typeface="Times New Roman" panose="02020603050405020304" pitchFamily="18" charset="0"/>
              </a:rPr>
              <a:t>.</a:t>
            </a:r>
            <a:endParaRPr lang="en-US" sz="1800" i="0" u="none" strike="noStrike" dirty="0">
              <a:solidFill>
                <a:srgbClr val="0D0D0D"/>
              </a:solidFill>
              <a:effectLst/>
              <a:latin typeface="Times New Roman" panose="02020603050405020304" pitchFamily="18" charset="0"/>
              <a:cs typeface="Times New Roman" panose="02020603050405020304" pitchFamily="18" charset="0"/>
            </a:endParaRPr>
          </a:p>
          <a:p>
            <a:pPr>
              <a:spcBef>
                <a:spcPts val="0"/>
              </a:spcBef>
              <a:spcAft>
                <a:spcPts val="0"/>
              </a:spcAft>
            </a:pPr>
            <a:endParaRPr lang="en-US" sz="1800" i="0" u="none" strike="noStrike" dirty="0">
              <a:solidFill>
                <a:srgbClr val="0D0D0D"/>
              </a:solidFill>
              <a:effectLst/>
              <a:latin typeface="Times New Roman" panose="02020603050405020304" pitchFamily="18" charset="0"/>
              <a:cs typeface="Times New Roman" panose="02020603050405020304" pitchFamily="18" charset="0"/>
            </a:endParaRPr>
          </a:p>
          <a:p>
            <a:pPr>
              <a:spcBef>
                <a:spcPts val="0"/>
              </a:spcBef>
              <a:spcAft>
                <a:spcPts val="0"/>
              </a:spcAft>
            </a:pPr>
            <a:r>
              <a:rPr lang="en-US" sz="1800" i="0" u="none" strike="noStrike" dirty="0">
                <a:solidFill>
                  <a:srgbClr val="0D0D0D"/>
                </a:solidFill>
                <a:effectLst/>
                <a:latin typeface="Times New Roman" panose="02020603050405020304" pitchFamily="18" charset="0"/>
                <a:cs typeface="Times New Roman" panose="02020603050405020304" pitchFamily="18" charset="0"/>
              </a:rPr>
              <a:t>One of the challenges in realizing binary extensible compilers is binary extensibility of the</a:t>
            </a:r>
            <a:endParaRPr lang="en-US" sz="1800" dirty="0">
              <a:effectLst/>
              <a:latin typeface="Times New Roman" panose="02020603050405020304" pitchFamily="18" charset="0"/>
              <a:cs typeface="Times New Roman" panose="02020603050405020304" pitchFamily="18" charset="0"/>
            </a:endParaRPr>
          </a:p>
          <a:p>
            <a:pPr marL="0" indent="0">
              <a:spcBef>
                <a:spcPts val="0"/>
              </a:spcBef>
              <a:spcAft>
                <a:spcPts val="0"/>
              </a:spcAft>
              <a:buNone/>
            </a:pPr>
            <a:r>
              <a:rPr lang="en-US" sz="1800" i="0" u="none" strike="noStrike" dirty="0">
                <a:solidFill>
                  <a:srgbClr val="0D0D0D"/>
                </a:solidFill>
                <a:effectLst/>
                <a:latin typeface="Times New Roman" panose="02020603050405020304" pitchFamily="18" charset="0"/>
                <a:cs typeface="Times New Roman" panose="02020603050405020304" pitchFamily="18" charset="0"/>
              </a:rPr>
              <a:t>     syntax of the base language.</a:t>
            </a:r>
            <a:endParaRPr lang="en-US" sz="1800" i="0" u="none" strike="noStrike" dirty="0">
              <a:solidFill>
                <a:srgbClr val="0D0D0D"/>
              </a:solidFill>
              <a:effectLst/>
              <a:latin typeface="Times New Roman" panose="02020603050405020304" pitchFamily="18" charset="0"/>
              <a:cs typeface="Times New Roman" panose="02020603050405020304" pitchFamily="18" charset="0"/>
            </a:endParaRPr>
          </a:p>
          <a:p>
            <a:pPr>
              <a:spcBef>
                <a:spcPts val="0"/>
              </a:spcBef>
              <a:spcAft>
                <a:spcPts val="0"/>
              </a:spcAft>
            </a:pPr>
            <a:endParaRPr lang="en-US" sz="1800" dirty="0">
              <a:solidFill>
                <a:srgbClr val="0D0D0D"/>
              </a:solidFill>
              <a:latin typeface="Times New Roman" panose="02020603050405020304" pitchFamily="18" charset="0"/>
              <a:cs typeface="Times New Roman" panose="02020603050405020304" pitchFamily="18" charset="0"/>
            </a:endParaRPr>
          </a:p>
          <a:p>
            <a:pPr>
              <a:spcBef>
                <a:spcPts val="0"/>
              </a:spcBef>
              <a:spcAft>
                <a:spcPts val="0"/>
              </a:spcAft>
            </a:pPr>
            <a:r>
              <a:rPr lang="en-US" sz="1800" i="0" u="none" strike="noStrike" dirty="0">
                <a:solidFill>
                  <a:srgbClr val="0D0D0D"/>
                </a:solidFill>
                <a:effectLst/>
                <a:latin typeface="Times New Roman" panose="02020603050405020304" pitchFamily="18" charset="0"/>
                <a:cs typeface="Times New Roman" panose="02020603050405020304" pitchFamily="18" charset="0"/>
              </a:rPr>
              <a:t> Most extensible compilers use an LR parser, therefore this requires the introduction of LR parse table components. </a:t>
            </a:r>
            <a:br>
              <a:rPr lang="en-US" sz="1800" dirty="0"/>
            </a:br>
            <a:endParaRPr lang="en-IN"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671805"/>
            <a:ext cx="9601196" cy="737118"/>
          </a:xfrm>
        </p:spPr>
        <p:txBody>
          <a:bodyPr>
            <a:normAutofit fontScale="90000"/>
          </a:bodyPr>
          <a:lstStyle/>
          <a:p>
            <a:r>
              <a:rPr lang="en-IN" dirty="0"/>
              <a:t>CODING &amp; SCREEN SHOT</a:t>
            </a:r>
            <a:endParaRPr lang="en-IN" dirty="0"/>
          </a:p>
        </p:txBody>
      </p:sp>
      <p:pic>
        <p:nvPicPr>
          <p:cNvPr id="23" name="Content Placeholder 22"/>
          <p:cNvPicPr>
            <a:picLocks noGrp="1" noChangeAspect="1"/>
          </p:cNvPicPr>
          <p:nvPr>
            <p:ph idx="1"/>
          </p:nvPr>
        </p:nvPicPr>
        <p:blipFill>
          <a:blip r:embed="rId1">
            <a:extLst>
              <a:ext uri="{BEBA8EAE-BF5A-486C-A8C5-ECC9F3942E4B}">
                <a14:imgProps xmlns:a14="http://schemas.microsoft.com/office/drawing/2010/main">
                  <a14:imgLayer r:embed="rId2">
                    <a14:imgEffect>
                      <a14:brightnessContrast contrast="-40000"/>
                    </a14:imgEffect>
                    <a14:imgEffect>
                      <a14:sharpenSoften amount="25000"/>
                    </a14:imgEffect>
                  </a14:imgLayer>
                </a14:imgProps>
              </a:ext>
              <a:ext uri="{28A0092B-C50C-407E-A947-70E740481C1C}">
                <a14:useLocalDpi xmlns:a14="http://schemas.microsoft.com/office/drawing/2010/main" val="0"/>
              </a:ext>
            </a:extLst>
          </a:blip>
          <a:stretch>
            <a:fillRect/>
          </a:stretch>
        </p:blipFill>
        <p:spPr>
          <a:xfrm>
            <a:off x="4282751" y="2475803"/>
            <a:ext cx="2914114" cy="3738629"/>
          </a:xfrm>
        </p:spPr>
      </p:pic>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312" y="2491273"/>
            <a:ext cx="3803439" cy="3415005"/>
          </a:xfrm>
          <a:prstGeom prst="rect">
            <a:avLst/>
          </a:prstGeom>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43192" y="1922349"/>
            <a:ext cx="4021494" cy="429208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2042" y="701143"/>
            <a:ext cx="9601196" cy="1303867"/>
          </a:xfrm>
        </p:spPr>
        <p:txBody>
          <a:bodyPr/>
          <a:lstStyle/>
          <a:p>
            <a:r>
              <a:rPr lang="en-IN" dirty="0"/>
              <a:t>CONCLUSION</a:t>
            </a:r>
            <a:endParaRPr lang="en-IN" dirty="0"/>
          </a:p>
        </p:txBody>
      </p:sp>
      <p:sp>
        <p:nvSpPr>
          <p:cNvPr id="54" name="Content Placeholder 2"/>
          <p:cNvSpPr txBox="1">
            <a:spLocks noGrp="1"/>
          </p:cNvSpPr>
          <p:nvPr>
            <p:ph idx="1"/>
          </p:nvPr>
        </p:nvSpPr>
        <p:spPr>
          <a:xfrm rot="10800000" flipV="1">
            <a:off x="2219960" y="222179747"/>
            <a:ext cx="1748305" cy="17933804"/>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br>
              <a:rPr lang="en-US" sz="1800" dirty="0"/>
            </a:br>
            <a:endParaRPr lang="en-IN" sz="1800" dirty="0"/>
          </a:p>
        </p:txBody>
      </p:sp>
      <p:sp>
        <p:nvSpPr>
          <p:cNvPr id="6" name="Rectangle 3"/>
          <p:cNvSpPr>
            <a:spLocks noChangeArrowheads="1"/>
          </p:cNvSpPr>
          <p:nvPr/>
        </p:nvSpPr>
        <p:spPr bwMode="auto">
          <a:xfrm rot="10800000" flipV="1">
            <a:off x="924560" y="2331887"/>
            <a:ext cx="10322560" cy="258445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successful implementation of a parsing table provides a foundational component for efficient parsing of input strings based on a specified grammar. By systematically analyzing the grammar, constructing appropriate data structures, and employing parsing algorithms, the project demonstrates the feasibility of automating the parsing process within compiler design. This enables developers to handle input strings according to defined grammar rules, thereby advancing the efficiency and accuracy of compiler development and contributing to the broader field of computational language processing.“</a:t>
            </a:r>
            <a:endPar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endPar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endParaRPr kumimoji="0" lang="en-US" altLang="en-US" b="0" i="0" u="none" strike="noStrike" cap="none" normalizeH="0" baseline="0" dirty="0">
              <a:ln>
                <a:noFill/>
              </a:ln>
              <a:solidFill>
                <a:srgbClr val="000000"/>
              </a:solidFill>
              <a:effectLst/>
              <a:latin typeface="Söhne"/>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rot="10800000" flipV="1">
            <a:off x="924560" y="2932281"/>
            <a:ext cx="45719"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R="0" lvl="0" algn="l" defTabSz="914400" rtl="0" eaLnBrk="0" fontAlgn="base" latinLnBrk="0" hangingPunct="0">
              <a:lnSpc>
                <a:spcPct val="100000"/>
              </a:lnSpc>
              <a:spcBef>
                <a:spcPct val="0"/>
              </a:spcBef>
              <a:spcAft>
                <a:spcPct val="0"/>
              </a:spcAft>
              <a:buClrTx/>
              <a:buSzTx/>
            </a:pPr>
            <a:br>
              <a:rPr kumimoji="0" lang="en-US" altLang="en-US" b="0" i="0" u="none" strike="noStrike" cap="none" normalizeH="0" baseline="0" dirty="0">
                <a:ln>
                  <a:noFill/>
                </a:ln>
                <a:solidFill>
                  <a:srgbClr val="000000"/>
                </a:solidFill>
                <a:effectLst/>
                <a:latin typeface="Söhne"/>
              </a:rPr>
            </a:b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9" name="TextBox 8"/>
          <p:cNvSpPr txBox="1"/>
          <p:nvPr/>
        </p:nvSpPr>
        <p:spPr>
          <a:xfrm>
            <a:off x="924560" y="4179443"/>
            <a:ext cx="10368280" cy="1668780"/>
          </a:xfrm>
          <a:prstGeom prst="rect">
            <a:avLst/>
          </a:prstGeom>
          <a:noFill/>
        </p:spPr>
        <p:txBody>
          <a:bodyPr wrap="square">
            <a:spAutoFit/>
          </a:bodyPr>
          <a:lstStyle/>
          <a:p>
            <a:pPr marL="285750" indent="-285750" rtl="0">
              <a:spcBef>
                <a:spcPts val="0"/>
              </a:spcBef>
              <a:spcAft>
                <a:spcPts val="1500"/>
              </a:spcAft>
              <a:buFont typeface="Arial" panose="020B0604020202020204" pitchFamily="34" charset="0"/>
              <a:buChar char="•"/>
            </a:pPr>
            <a:r>
              <a:rPr lang="en-US" sz="1800" b="0" i="0" u="none" strike="noStrike" dirty="0">
                <a:solidFill>
                  <a:srgbClr val="0D0D0D"/>
                </a:solidFill>
                <a:effectLst/>
                <a:latin typeface="Times New Roman" panose="02020603050405020304" pitchFamily="18" charset="0"/>
                <a:cs typeface="Times New Roman" panose="02020603050405020304" pitchFamily="18" charset="0"/>
              </a:rPr>
              <a:t>In conclusion, this project demonstrates the successful implementation of a parsing table for use in compiler design. It highlights the importance of parsing tables in parsing algorithms and discusses potential avenues for future research and improvement </a:t>
            </a:r>
            <a:endParaRPr lang="en-US" b="0" dirty="0">
              <a:effectLst/>
              <a:latin typeface="Times New Roman" panose="02020603050405020304" pitchFamily="18" charset="0"/>
              <a:cs typeface="Times New Roman" panose="02020603050405020304" pitchFamily="18" charset="0"/>
            </a:endParaRPr>
          </a:p>
          <a:p>
            <a:br>
              <a:rPr lang="en-US" dirty="0"/>
            </a:b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730206"/>
            <a:ext cx="9601196" cy="865330"/>
          </a:xfrm>
        </p:spPr>
        <p:txBody>
          <a:bodyPr/>
          <a:lstStyle/>
          <a:p>
            <a:r>
              <a:rPr lang="en-IN"/>
              <a:t>REFERENCE </a:t>
            </a:r>
            <a:endParaRPr lang="en-IN" dirty="0"/>
          </a:p>
        </p:txBody>
      </p:sp>
      <p:sp>
        <p:nvSpPr>
          <p:cNvPr id="3" name="Content Placeholder 2"/>
          <p:cNvSpPr>
            <a:spLocks noGrp="1"/>
          </p:cNvSpPr>
          <p:nvPr>
            <p:ph idx="1"/>
          </p:nvPr>
        </p:nvSpPr>
        <p:spPr>
          <a:xfrm>
            <a:off x="1295401" y="1455576"/>
            <a:ext cx="9601196" cy="4672218"/>
          </a:xfrm>
        </p:spPr>
        <p:txBody>
          <a:bodyPr>
            <a:normAutofit fontScale="25000" lnSpcReduction="20000"/>
          </a:bodyPr>
          <a:lstStyle/>
          <a:p>
            <a:pPr rtl="0">
              <a:spcBef>
                <a:spcPts val="0"/>
              </a:spcBef>
              <a:spcAft>
                <a:spcPts val="0"/>
              </a:spcAft>
            </a:pPr>
            <a:r>
              <a:rPr lang="en-IN" sz="7200" b="0" i="0" u="none" strike="noStrike" dirty="0">
                <a:solidFill>
                  <a:srgbClr val="0D0D0D"/>
                </a:solidFill>
                <a:effectLst/>
                <a:latin typeface="Times New Roman" panose="02020603050405020304" pitchFamily="18" charset="0"/>
                <a:cs typeface="Times New Roman" panose="02020603050405020304" pitchFamily="18" charset="0"/>
              </a:rPr>
              <a:t>1. van </a:t>
            </a:r>
            <a:r>
              <a:rPr lang="en-IN" sz="7200" b="0" i="0" u="none" strike="noStrike" dirty="0" err="1">
                <a:solidFill>
                  <a:srgbClr val="0D0D0D"/>
                </a:solidFill>
                <a:effectLst/>
                <a:latin typeface="Times New Roman" panose="02020603050405020304" pitchFamily="18" charset="0"/>
                <a:cs typeface="Times New Roman" panose="02020603050405020304" pitchFamily="18" charset="0"/>
              </a:rPr>
              <a:t>Wyk</a:t>
            </a:r>
            <a:r>
              <a:rPr lang="en-IN" sz="7200" b="0" i="0" u="none" strike="noStrike" dirty="0">
                <a:solidFill>
                  <a:srgbClr val="0D0D0D"/>
                </a:solidFill>
                <a:effectLst/>
                <a:latin typeface="Times New Roman" panose="02020603050405020304" pitchFamily="18" charset="0"/>
                <a:cs typeface="Times New Roman" panose="02020603050405020304" pitchFamily="18" charset="0"/>
              </a:rPr>
              <a:t>, E., Krishnan, L., </a:t>
            </a:r>
            <a:r>
              <a:rPr lang="en-IN" sz="7200" b="0" i="0" u="none" strike="noStrike" dirty="0" err="1">
                <a:solidFill>
                  <a:srgbClr val="0D0D0D"/>
                </a:solidFill>
                <a:effectLst/>
                <a:latin typeface="Times New Roman" panose="02020603050405020304" pitchFamily="18" charset="0"/>
                <a:cs typeface="Times New Roman" panose="02020603050405020304" pitchFamily="18" charset="0"/>
              </a:rPr>
              <a:t>Schwerdfeger</a:t>
            </a:r>
            <a:r>
              <a:rPr lang="en-IN" sz="7200" b="0" i="0" u="none" strike="noStrike" dirty="0">
                <a:solidFill>
                  <a:srgbClr val="0D0D0D"/>
                </a:solidFill>
                <a:effectLst/>
                <a:latin typeface="Times New Roman" panose="02020603050405020304" pitchFamily="18" charset="0"/>
                <a:cs typeface="Times New Roman" panose="02020603050405020304" pitchFamily="18" charset="0"/>
              </a:rPr>
              <a:t>, A., </a:t>
            </a:r>
            <a:r>
              <a:rPr lang="en-IN" sz="7200" b="0" i="0" u="none" strike="noStrike" dirty="0" err="1">
                <a:solidFill>
                  <a:srgbClr val="0D0D0D"/>
                </a:solidFill>
                <a:effectLst/>
                <a:latin typeface="Times New Roman" panose="02020603050405020304" pitchFamily="18" charset="0"/>
                <a:cs typeface="Times New Roman" panose="02020603050405020304" pitchFamily="18" charset="0"/>
              </a:rPr>
              <a:t>Bodin</a:t>
            </a:r>
            <a:r>
              <a:rPr lang="en-IN" sz="7200" b="0" i="0" u="none" strike="noStrike" dirty="0">
                <a:solidFill>
                  <a:srgbClr val="0D0D0D"/>
                </a:solidFill>
                <a:effectLst/>
                <a:latin typeface="Times New Roman" panose="02020603050405020304" pitchFamily="18" charset="0"/>
                <a:cs typeface="Times New Roman" panose="02020603050405020304" pitchFamily="18" charset="0"/>
              </a:rPr>
              <a:t>, D.: Attribute grammar-based language</a:t>
            </a:r>
            <a:endParaRPr lang="en-IN" sz="7200" b="0"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n-IN" sz="7200" b="0" i="0" u="none" strike="noStrike" dirty="0">
                <a:solidFill>
                  <a:srgbClr val="0D0D0D"/>
                </a:solidFill>
                <a:effectLst/>
                <a:latin typeface="Times New Roman" panose="02020603050405020304" pitchFamily="18" charset="0"/>
                <a:cs typeface="Times New Roman" panose="02020603050405020304" pitchFamily="18" charset="0"/>
              </a:rPr>
              <a:t>extensions for Java. In: ECOOP’07. LNCS, Springer (July 2007)</a:t>
            </a:r>
            <a:endParaRPr lang="en-IN" sz="7200" b="0" i="0" u="none" strike="noStrike" dirty="0">
              <a:solidFill>
                <a:srgbClr val="0D0D0D"/>
              </a:solidFill>
              <a:effectLst/>
              <a:latin typeface="Times New Roman" panose="02020603050405020304" pitchFamily="18" charset="0"/>
              <a:cs typeface="Times New Roman" panose="02020603050405020304" pitchFamily="18" charset="0"/>
            </a:endParaRPr>
          </a:p>
          <a:p>
            <a:pPr rtl="0">
              <a:spcBef>
                <a:spcPts val="0"/>
              </a:spcBef>
              <a:spcAft>
                <a:spcPts val="0"/>
              </a:spcAft>
            </a:pPr>
            <a:endParaRPr lang="en-IN" sz="7200" b="0"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n-IN" sz="7200" b="0" i="0" u="none" strike="noStrike" dirty="0">
                <a:solidFill>
                  <a:srgbClr val="0D0D0D"/>
                </a:solidFill>
                <a:effectLst/>
                <a:latin typeface="Times New Roman" panose="02020603050405020304" pitchFamily="18" charset="0"/>
                <a:cs typeface="Times New Roman" panose="02020603050405020304" pitchFamily="18" charset="0"/>
              </a:rPr>
              <a:t>2. Ekman, T., Hedin, G.: The </a:t>
            </a:r>
            <a:r>
              <a:rPr lang="en-IN" sz="7200" b="0" i="0" u="none" strike="noStrike" dirty="0" err="1">
                <a:solidFill>
                  <a:srgbClr val="0D0D0D"/>
                </a:solidFill>
                <a:effectLst/>
                <a:latin typeface="Times New Roman" panose="02020603050405020304" pitchFamily="18" charset="0"/>
                <a:cs typeface="Times New Roman" panose="02020603050405020304" pitchFamily="18" charset="0"/>
              </a:rPr>
              <a:t>JastAdd</a:t>
            </a:r>
            <a:r>
              <a:rPr lang="en-IN" sz="7200" b="0" i="0" u="none" strike="noStrike" dirty="0">
                <a:solidFill>
                  <a:srgbClr val="0D0D0D"/>
                </a:solidFill>
                <a:effectLst/>
                <a:latin typeface="Times New Roman" panose="02020603050405020304" pitchFamily="18" charset="0"/>
                <a:cs typeface="Times New Roman" panose="02020603050405020304" pitchFamily="18" charset="0"/>
              </a:rPr>
              <a:t> extensible Java compiler. In: OOPSLA ’07, ACM Press</a:t>
            </a:r>
            <a:endParaRPr lang="en-IN" sz="7200" b="0"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n-IN" sz="7200" b="0" i="0" u="none" strike="noStrike" dirty="0">
                <a:solidFill>
                  <a:srgbClr val="0D0D0D"/>
                </a:solidFill>
                <a:effectLst/>
                <a:latin typeface="Times New Roman" panose="02020603050405020304" pitchFamily="18" charset="0"/>
                <a:cs typeface="Times New Roman" panose="02020603050405020304" pitchFamily="18" charset="0"/>
              </a:rPr>
              <a:t>(2007) 1–18</a:t>
            </a:r>
            <a:endParaRPr lang="en-IN" sz="7200" b="0" i="0" u="none" strike="noStrike" dirty="0">
              <a:solidFill>
                <a:srgbClr val="0D0D0D"/>
              </a:solidFill>
              <a:effectLst/>
              <a:latin typeface="Times New Roman" panose="02020603050405020304" pitchFamily="18" charset="0"/>
              <a:cs typeface="Times New Roman" panose="02020603050405020304" pitchFamily="18" charset="0"/>
            </a:endParaRPr>
          </a:p>
          <a:p>
            <a:pPr rtl="0">
              <a:spcBef>
                <a:spcPts val="0"/>
              </a:spcBef>
              <a:spcAft>
                <a:spcPts val="0"/>
              </a:spcAft>
            </a:pPr>
            <a:endParaRPr lang="en-IN" sz="7200" b="0"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n-IN" sz="7200" b="0" i="0" u="none" strike="noStrike" dirty="0">
                <a:solidFill>
                  <a:srgbClr val="0D0D0D"/>
                </a:solidFill>
                <a:effectLst/>
                <a:latin typeface="Times New Roman" panose="02020603050405020304" pitchFamily="18" charset="0"/>
                <a:cs typeface="Times New Roman" panose="02020603050405020304" pitchFamily="18" charset="0"/>
              </a:rPr>
              <a:t>3. Nystrom, N., Clarkson, M.R., Myers, A.C.: Polyglot: An extensible compiler framework for</a:t>
            </a:r>
            <a:endParaRPr lang="en-IN" sz="7200" b="0"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n-IN" sz="7200" b="0" i="0" u="none" strike="noStrike" dirty="0">
                <a:solidFill>
                  <a:srgbClr val="0D0D0D"/>
                </a:solidFill>
                <a:effectLst/>
                <a:latin typeface="Times New Roman" panose="02020603050405020304" pitchFamily="18" charset="0"/>
                <a:cs typeface="Times New Roman" panose="02020603050405020304" pitchFamily="18" charset="0"/>
              </a:rPr>
              <a:t>Java. In: CC’03. Volume 2622 of LNCS., Springer (April 2003) 138–152</a:t>
            </a:r>
            <a:endParaRPr lang="en-IN" sz="7200" b="0" i="0" u="none" strike="noStrike" dirty="0">
              <a:solidFill>
                <a:srgbClr val="0D0D0D"/>
              </a:solidFill>
              <a:effectLst/>
              <a:latin typeface="Times New Roman" panose="02020603050405020304" pitchFamily="18" charset="0"/>
              <a:cs typeface="Times New Roman" panose="02020603050405020304" pitchFamily="18" charset="0"/>
            </a:endParaRPr>
          </a:p>
          <a:p>
            <a:pPr rtl="0">
              <a:spcBef>
                <a:spcPts val="0"/>
              </a:spcBef>
              <a:spcAft>
                <a:spcPts val="0"/>
              </a:spcAft>
            </a:pPr>
            <a:endParaRPr lang="en-IN" sz="7200" b="0"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n-IN" sz="7200" b="0" i="0" u="none" strike="noStrike" dirty="0">
                <a:solidFill>
                  <a:srgbClr val="0D0D0D"/>
                </a:solidFill>
                <a:effectLst/>
                <a:latin typeface="Times New Roman" panose="02020603050405020304" pitchFamily="18" charset="0"/>
                <a:cs typeface="Times New Roman" panose="02020603050405020304" pitchFamily="18" charset="0"/>
              </a:rPr>
              <a:t>4. </a:t>
            </a:r>
            <a:r>
              <a:rPr lang="en-IN" sz="7200" b="0" i="0" u="none" strike="noStrike" dirty="0" err="1">
                <a:solidFill>
                  <a:srgbClr val="0D0D0D"/>
                </a:solidFill>
                <a:effectLst/>
                <a:latin typeface="Times New Roman" panose="02020603050405020304" pitchFamily="18" charset="0"/>
                <a:cs typeface="Times New Roman" panose="02020603050405020304" pitchFamily="18" charset="0"/>
              </a:rPr>
              <a:t>Bravenboer</a:t>
            </a:r>
            <a:r>
              <a:rPr lang="en-IN" sz="7200" b="0" i="0" u="none" strike="noStrike" dirty="0">
                <a:solidFill>
                  <a:srgbClr val="0D0D0D"/>
                </a:solidFill>
                <a:effectLst/>
                <a:latin typeface="Times New Roman" panose="02020603050405020304" pitchFamily="18" charset="0"/>
                <a:cs typeface="Times New Roman" panose="02020603050405020304" pitchFamily="18" charset="0"/>
              </a:rPr>
              <a:t>, M., </a:t>
            </a:r>
            <a:r>
              <a:rPr lang="en-IN" sz="7200" b="0" i="0" u="none" strike="noStrike" dirty="0" err="1">
                <a:solidFill>
                  <a:srgbClr val="0D0D0D"/>
                </a:solidFill>
                <a:effectLst/>
                <a:latin typeface="Times New Roman" panose="02020603050405020304" pitchFamily="18" charset="0"/>
                <a:cs typeface="Times New Roman" panose="02020603050405020304" pitchFamily="18" charset="0"/>
              </a:rPr>
              <a:t>Dolstra</a:t>
            </a:r>
            <a:r>
              <a:rPr lang="en-IN" sz="7200" b="0" i="0" u="none" strike="noStrike" dirty="0">
                <a:solidFill>
                  <a:srgbClr val="0D0D0D"/>
                </a:solidFill>
                <a:effectLst/>
                <a:latin typeface="Times New Roman" panose="02020603050405020304" pitchFamily="18" charset="0"/>
                <a:cs typeface="Times New Roman" panose="02020603050405020304" pitchFamily="18" charset="0"/>
              </a:rPr>
              <a:t>, E., Visser, E.: Preventing injection attacks with syntax embedding –</a:t>
            </a:r>
            <a:endParaRPr lang="en-IN" sz="7200" b="0"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n-IN" sz="7200" b="0" i="0" u="none" strike="noStrike" dirty="0">
                <a:solidFill>
                  <a:srgbClr val="0D0D0D"/>
                </a:solidFill>
                <a:effectLst/>
                <a:latin typeface="Times New Roman" panose="02020603050405020304" pitchFamily="18" charset="0"/>
                <a:cs typeface="Times New Roman" panose="02020603050405020304" pitchFamily="18" charset="0"/>
              </a:rPr>
              <a:t>a host and guest language independent approach. [47]</a:t>
            </a:r>
            <a:endParaRPr lang="en-IN" sz="7200" b="0" i="0" u="none" strike="noStrike" dirty="0">
              <a:solidFill>
                <a:srgbClr val="0D0D0D"/>
              </a:solidFill>
              <a:effectLst/>
              <a:latin typeface="Times New Roman" panose="02020603050405020304" pitchFamily="18" charset="0"/>
              <a:cs typeface="Times New Roman" panose="02020603050405020304" pitchFamily="18" charset="0"/>
            </a:endParaRPr>
          </a:p>
          <a:p>
            <a:pPr rtl="0">
              <a:spcBef>
                <a:spcPts val="0"/>
              </a:spcBef>
              <a:spcAft>
                <a:spcPts val="0"/>
              </a:spcAft>
            </a:pPr>
            <a:endParaRPr lang="en-IN" sz="7200" b="0"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n-IN" sz="7200" b="0" i="0" u="none" strike="noStrike" dirty="0">
                <a:solidFill>
                  <a:srgbClr val="0D0D0D"/>
                </a:solidFill>
                <a:effectLst/>
                <a:latin typeface="Times New Roman" panose="02020603050405020304" pitchFamily="18" charset="0"/>
                <a:cs typeface="Times New Roman" panose="02020603050405020304" pitchFamily="18" charset="0"/>
              </a:rPr>
              <a:t>5. </a:t>
            </a:r>
            <a:r>
              <a:rPr lang="en-IN" sz="7200" b="0" i="0" u="none" strike="noStrike" dirty="0" err="1">
                <a:solidFill>
                  <a:srgbClr val="0D0D0D"/>
                </a:solidFill>
                <a:effectLst/>
                <a:latin typeface="Times New Roman" panose="02020603050405020304" pitchFamily="18" charset="0"/>
                <a:cs typeface="Times New Roman" panose="02020603050405020304" pitchFamily="18" charset="0"/>
              </a:rPr>
              <a:t>Lhotak</a:t>
            </a:r>
            <a:r>
              <a:rPr lang="en-IN" sz="7200" b="0" i="0" u="none" strike="noStrike" dirty="0">
                <a:solidFill>
                  <a:srgbClr val="0D0D0D"/>
                </a:solidFill>
                <a:effectLst/>
                <a:latin typeface="Times New Roman" panose="02020603050405020304" pitchFamily="18" charset="0"/>
                <a:cs typeface="Times New Roman" panose="02020603050405020304" pitchFamily="18" charset="0"/>
              </a:rPr>
              <a:t>, O., Hendren, L.: Jedd: A BDD-based relational extension of Java. In: PLDI 2004,</a:t>
            </a:r>
            <a:endParaRPr lang="en-IN" sz="7200" b="0" dirty="0">
              <a:effectLst/>
              <a:latin typeface="Times New Roman" panose="02020603050405020304" pitchFamily="18" charset="0"/>
              <a:cs typeface="Times New Roman" panose="02020603050405020304" pitchFamily="18" charset="0"/>
            </a:endParaRPr>
          </a:p>
          <a:p>
            <a:pPr rtl="0">
              <a:spcBef>
                <a:spcPts val="0"/>
              </a:spcBef>
              <a:spcAft>
                <a:spcPts val="1500"/>
              </a:spcAft>
            </a:pPr>
            <a:r>
              <a:rPr lang="en-IN" sz="7200" b="0" i="0" u="none" strike="noStrike" dirty="0">
                <a:solidFill>
                  <a:srgbClr val="0D0D0D"/>
                </a:solidFill>
                <a:effectLst/>
                <a:latin typeface="Times New Roman" panose="02020603050405020304" pitchFamily="18" charset="0"/>
                <a:cs typeface="Times New Roman" panose="02020603050405020304" pitchFamily="18" charset="0"/>
              </a:rPr>
              <a:t>ACM Press (2004)</a:t>
            </a:r>
            <a:endParaRPr lang="en-IN" sz="7200" b="0" i="0" u="none" strike="noStrike" dirty="0">
              <a:solidFill>
                <a:srgbClr val="0D0D0D"/>
              </a:solidFill>
              <a:effectLst/>
              <a:latin typeface="Times New Roman" panose="02020603050405020304" pitchFamily="18" charset="0"/>
              <a:cs typeface="Times New Roman" panose="02020603050405020304" pitchFamily="18" charset="0"/>
            </a:endParaRPr>
          </a:p>
          <a:p>
            <a:pPr rtl="0">
              <a:spcBef>
                <a:spcPts val="0"/>
              </a:spcBef>
              <a:spcAft>
                <a:spcPts val="0"/>
              </a:spcAft>
            </a:pPr>
            <a:r>
              <a:rPr lang="en-IN" sz="7200" b="0" i="0" u="none" strike="noStrike" dirty="0">
                <a:solidFill>
                  <a:srgbClr val="0D0D0D"/>
                </a:solidFill>
                <a:effectLst/>
                <a:latin typeface="Times New Roman" panose="02020603050405020304" pitchFamily="18" charset="0"/>
                <a:cs typeface="Times New Roman" panose="02020603050405020304" pitchFamily="18" charset="0"/>
              </a:rPr>
              <a:t>6. Millstein, T.: Practical predicate dispatch. In: OOPSLA ’04, ACM (2004) 345–364</a:t>
            </a:r>
            <a:endParaRPr lang="en-IN" sz="7200" b="0" i="0" u="none" strike="noStrike" dirty="0">
              <a:solidFill>
                <a:srgbClr val="0D0D0D"/>
              </a:solidFill>
              <a:effectLst/>
              <a:latin typeface="Times New Roman" panose="02020603050405020304" pitchFamily="18" charset="0"/>
              <a:cs typeface="Times New Roman" panose="02020603050405020304" pitchFamily="18" charset="0"/>
            </a:endParaRPr>
          </a:p>
          <a:p>
            <a:pPr rtl="0">
              <a:spcBef>
                <a:spcPts val="0"/>
              </a:spcBef>
              <a:spcAft>
                <a:spcPts val="0"/>
              </a:spcAft>
            </a:pPr>
            <a:endParaRPr lang="en-IN" sz="7200" b="0"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n-IN" sz="7200" b="0" i="0" u="none" strike="noStrike" dirty="0">
                <a:solidFill>
                  <a:srgbClr val="0D0D0D"/>
                </a:solidFill>
                <a:effectLst/>
                <a:latin typeface="Times New Roman" panose="02020603050405020304" pitchFamily="18" charset="0"/>
                <a:cs typeface="Times New Roman" panose="02020603050405020304" pitchFamily="18" charset="0"/>
              </a:rPr>
              <a:t>7. </a:t>
            </a:r>
            <a:r>
              <a:rPr lang="en-IN" sz="7200" b="0" i="0" u="none" strike="noStrike" dirty="0" err="1">
                <a:solidFill>
                  <a:srgbClr val="0D0D0D"/>
                </a:solidFill>
                <a:effectLst/>
                <a:latin typeface="Times New Roman" panose="02020603050405020304" pitchFamily="18" charset="0"/>
                <a:cs typeface="Times New Roman" panose="02020603050405020304" pitchFamily="18" charset="0"/>
              </a:rPr>
              <a:t>Arnoldus</a:t>
            </a:r>
            <a:r>
              <a:rPr lang="en-IN" sz="7200" b="0" i="0" u="none" strike="noStrike" dirty="0">
                <a:solidFill>
                  <a:srgbClr val="0D0D0D"/>
                </a:solidFill>
                <a:effectLst/>
                <a:latin typeface="Times New Roman" panose="02020603050405020304" pitchFamily="18" charset="0"/>
                <a:cs typeface="Times New Roman" panose="02020603050405020304" pitchFamily="18" charset="0"/>
              </a:rPr>
              <a:t>, B.J., </a:t>
            </a:r>
            <a:r>
              <a:rPr lang="en-IN" sz="7200" b="0" i="0" u="none" strike="noStrike" dirty="0" err="1">
                <a:solidFill>
                  <a:srgbClr val="0D0D0D"/>
                </a:solidFill>
                <a:effectLst/>
                <a:latin typeface="Times New Roman" panose="02020603050405020304" pitchFamily="18" charset="0"/>
                <a:cs typeface="Times New Roman" panose="02020603050405020304" pitchFamily="18" charset="0"/>
              </a:rPr>
              <a:t>Bijpost</a:t>
            </a:r>
            <a:r>
              <a:rPr lang="en-IN" sz="7200" b="0" i="0" u="none" strike="noStrike" dirty="0">
                <a:solidFill>
                  <a:srgbClr val="0D0D0D"/>
                </a:solidFill>
                <a:effectLst/>
                <a:latin typeface="Times New Roman" panose="02020603050405020304" pitchFamily="18" charset="0"/>
                <a:cs typeface="Times New Roman" panose="02020603050405020304" pitchFamily="18" charset="0"/>
              </a:rPr>
              <a:t>, J.W., van den Brand, M.G.J.: </a:t>
            </a:r>
            <a:r>
              <a:rPr lang="en-IN" sz="7200" b="0" i="0" u="none" strike="noStrike" dirty="0" err="1">
                <a:solidFill>
                  <a:srgbClr val="0D0D0D"/>
                </a:solidFill>
                <a:effectLst/>
                <a:latin typeface="Times New Roman" panose="02020603050405020304" pitchFamily="18" charset="0"/>
                <a:cs typeface="Times New Roman" panose="02020603050405020304" pitchFamily="18" charset="0"/>
              </a:rPr>
              <a:t>Repleo</a:t>
            </a:r>
            <a:r>
              <a:rPr lang="en-IN" sz="7200" b="0" i="0" u="none" strike="noStrike" dirty="0">
                <a:solidFill>
                  <a:srgbClr val="0D0D0D"/>
                </a:solidFill>
                <a:effectLst/>
                <a:latin typeface="Times New Roman" panose="02020603050405020304" pitchFamily="18" charset="0"/>
                <a:cs typeface="Times New Roman" panose="02020603050405020304" pitchFamily="18" charset="0"/>
              </a:rPr>
              <a:t>: A syntax-safe template engine.</a:t>
            </a:r>
            <a:endParaRPr lang="en-IN" sz="7200" b="0"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n-IN" sz="7200" b="0" i="0" u="none" strike="noStrike" dirty="0">
                <a:solidFill>
                  <a:srgbClr val="0D0D0D"/>
                </a:solidFill>
                <a:effectLst/>
                <a:latin typeface="Times New Roman" panose="02020603050405020304" pitchFamily="18" charset="0"/>
                <a:cs typeface="Times New Roman" panose="02020603050405020304" pitchFamily="18" charset="0"/>
              </a:rPr>
              <a:t>[47]</a:t>
            </a:r>
            <a:endParaRPr lang="en-IN" sz="7200" b="0" dirty="0">
              <a:effectLst/>
              <a:latin typeface="Times New Roman" panose="02020603050405020304" pitchFamily="18" charset="0"/>
              <a:cs typeface="Times New Roman" panose="02020603050405020304" pitchFamily="18" charset="0"/>
            </a:endParaRPr>
          </a:p>
          <a:p>
            <a:pPr rtl="0">
              <a:spcBef>
                <a:spcPts val="0"/>
              </a:spcBef>
              <a:spcAft>
                <a:spcPts val="0"/>
              </a:spcAft>
            </a:pPr>
            <a:endParaRPr lang="en-IN" b="0" dirty="0">
              <a:effectLst/>
            </a:endParaRPr>
          </a:p>
          <a:p>
            <a:br>
              <a:rPr lang="en-IN" dirty="0"/>
            </a:br>
            <a:endParaRPr lang="en-IN" b="0" dirty="0">
              <a:effectLst/>
            </a:endParaRPr>
          </a:p>
          <a:p>
            <a:br>
              <a:rPr lang="en-IN" dirty="0"/>
            </a:b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682" y="982132"/>
            <a:ext cx="9174478" cy="1136228"/>
          </a:xfrm>
        </p:spPr>
        <p:txBody>
          <a:bodyPr>
            <a:normAutofit/>
          </a:bodyPr>
          <a:lstStyle/>
          <a:p>
            <a:pPr algn="l"/>
            <a:r>
              <a:rPr lang="en-IN" sz="3600" dirty="0"/>
              <a:t>                              </a:t>
            </a:r>
            <a:r>
              <a:rPr lang="en-IN" sz="5400" dirty="0"/>
              <a:t>AIM</a:t>
            </a:r>
            <a:endParaRPr lang="en-IN" sz="5400" dirty="0"/>
          </a:p>
        </p:txBody>
      </p:sp>
      <p:sp>
        <p:nvSpPr>
          <p:cNvPr id="3" name="Content Placeholder 2"/>
          <p:cNvSpPr>
            <a:spLocks noGrp="1"/>
          </p:cNvSpPr>
          <p:nvPr>
            <p:ph idx="1"/>
          </p:nvPr>
        </p:nvSpPr>
        <p:spPr>
          <a:xfrm>
            <a:off x="1295402" y="2510246"/>
            <a:ext cx="9601196" cy="3757508"/>
          </a:xfrm>
        </p:spPr>
        <p:txBody>
          <a:bodyPr>
            <a:normAutofit/>
          </a:bodyPr>
          <a:lstStyle/>
          <a:p>
            <a:pPr marL="0" indent="0">
              <a:buNone/>
            </a:pPr>
            <a:r>
              <a:rPr lang="en-US" sz="3200" dirty="0">
                <a:latin typeface="Times New Roman" panose="02020603050405020304" pitchFamily="18" charset="0"/>
                <a:cs typeface="Times New Roman" panose="02020603050405020304" pitchFamily="18" charset="0"/>
              </a:rPr>
              <a:t>The aim of this project is to implement a parsing table, a fundamental data structure in compiler design, to facilitate efficient parsing of input strings according to a given grammar</a:t>
            </a:r>
            <a:endParaRPr lang="en-IN" sz="3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ABSTRACT</a:t>
            </a:r>
            <a:endParaRPr lang="en-IN" dirty="0"/>
          </a:p>
        </p:txBody>
      </p:sp>
      <p:sp>
        <p:nvSpPr>
          <p:cNvPr id="3" name="Content Placeholder 2"/>
          <p:cNvSpPr>
            <a:spLocks noGrp="1"/>
          </p:cNvSpPr>
          <p:nvPr>
            <p:ph idx="1"/>
          </p:nvPr>
        </p:nvSpPr>
        <p:spPr>
          <a:xfrm>
            <a:off x="1295402" y="2565918"/>
            <a:ext cx="9601196" cy="3309950"/>
          </a:xfrm>
        </p:spPr>
        <p:txBody>
          <a:bodyPr>
            <a:normAutofit fontScale="70000" lnSpcReduction="20000"/>
          </a:bodyPr>
          <a:lstStyle/>
          <a:p>
            <a:pPr algn="l"/>
            <a:endParaRPr lang="en-US" b="0" i="0" dirty="0">
              <a:solidFill>
                <a:srgbClr val="0D0D0D"/>
              </a:solidFill>
              <a:effectLst/>
              <a:latin typeface="Söhne"/>
            </a:endParaRPr>
          </a:p>
          <a:p>
            <a:pPr algn="l"/>
            <a:r>
              <a:rPr lang="en-US" b="0" i="0" dirty="0">
                <a:solidFill>
                  <a:srgbClr val="0D0D0D"/>
                </a:solidFill>
                <a:effectLst/>
                <a:latin typeface="Söhne"/>
              </a:rPr>
              <a:t>"</a:t>
            </a:r>
            <a:r>
              <a:rPr lang="en-US" b="0" i="0" dirty="0">
                <a:solidFill>
                  <a:srgbClr val="0D0D0D"/>
                </a:solidFill>
                <a:effectLst/>
                <a:latin typeface="Times New Roman" panose="02020603050405020304" pitchFamily="18" charset="0"/>
                <a:cs typeface="Times New Roman" panose="02020603050405020304" pitchFamily="18" charset="0"/>
              </a:rPr>
              <a:t>This project aims to develop a parsing table generator, a vital tool in compiler construction, to automate the process of creating parsing tables for given grammars.</a:t>
            </a:r>
            <a:endParaRPr lang="en-US" b="0" i="0" dirty="0">
              <a:solidFill>
                <a:srgbClr val="0D0D0D"/>
              </a:solidFill>
              <a:effectLst/>
              <a:latin typeface="Times New Roman" panose="02020603050405020304" pitchFamily="18" charset="0"/>
              <a:cs typeface="Times New Roman" panose="02020603050405020304" pitchFamily="18" charset="0"/>
            </a:endParaRPr>
          </a:p>
          <a:p>
            <a:pPr algn="l"/>
            <a:r>
              <a:rPr lang="en-US" b="0" i="0" dirty="0">
                <a:solidFill>
                  <a:srgbClr val="0D0D0D"/>
                </a:solidFill>
                <a:effectLst/>
                <a:latin typeface="Times New Roman" panose="02020603050405020304" pitchFamily="18" charset="0"/>
                <a:cs typeface="Times New Roman" panose="02020603050405020304" pitchFamily="18" charset="0"/>
              </a:rPr>
              <a:t> The generator will accept input in the form of a grammar defined using formal notations like BNF or EBNF. It will then systematically analyze the grammar, identify terminals and non-terminals, calculate First and Follow sets, and construct a parsing table based on these sets. The generator will employ algorithms to efficiently handle ambiguities and conflicts in the grammar.</a:t>
            </a:r>
            <a:endParaRPr lang="en-US" b="0" i="0" dirty="0">
              <a:solidFill>
                <a:srgbClr val="0D0D0D"/>
              </a:solidFill>
              <a:effectLst/>
              <a:latin typeface="Times New Roman" panose="02020603050405020304" pitchFamily="18" charset="0"/>
              <a:cs typeface="Times New Roman" panose="02020603050405020304" pitchFamily="18" charset="0"/>
            </a:endParaRPr>
          </a:p>
          <a:p>
            <a:pPr algn="l"/>
            <a:r>
              <a:rPr lang="en-US" b="0" i="0" dirty="0">
                <a:solidFill>
                  <a:srgbClr val="0D0D0D"/>
                </a:solidFill>
                <a:effectLst/>
                <a:latin typeface="Times New Roman" panose="02020603050405020304" pitchFamily="18" charset="0"/>
                <a:cs typeface="Times New Roman" panose="02020603050405020304" pitchFamily="18" charset="0"/>
              </a:rPr>
              <a:t> Additionally, it will provide error-checking mechanisms to ensure the integrity of the generated parsing table. The output will be a comprehensive parsing table that serves as a roadmap for parsers, enabling them to parse input strings according to the specified grammar rules. Overall, the parsing table generator aims to streamline the process of compiler development by automating the creation of essential parsing data structures."</a:t>
            </a:r>
            <a:endParaRPr lang="en-US" b="0" i="0" dirty="0">
              <a:solidFill>
                <a:srgbClr val="0D0D0D"/>
              </a:solidFill>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endParaRPr lang="en-IN" dirty="0"/>
          </a:p>
        </p:txBody>
      </p:sp>
      <p:sp>
        <p:nvSpPr>
          <p:cNvPr id="3" name="Content Placeholder 2"/>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A syntax </a:t>
            </a:r>
            <a:r>
              <a:rPr lang="en-IN" dirty="0" err="1">
                <a:latin typeface="Times New Roman" panose="02020603050405020304" pitchFamily="18" charset="0"/>
                <a:cs typeface="Times New Roman" panose="02020603050405020304" pitchFamily="18" charset="0"/>
              </a:rPr>
              <a:t>analyzer</a:t>
            </a:r>
            <a:r>
              <a:rPr lang="en-IN" dirty="0">
                <a:latin typeface="Times New Roman" panose="02020603050405020304" pitchFamily="18" charset="0"/>
                <a:cs typeface="Times New Roman" panose="02020603050405020304" pitchFamily="18" charset="0"/>
              </a:rPr>
              <a:t> or parser takes the input from a lexical </a:t>
            </a:r>
            <a:r>
              <a:rPr lang="en-IN" dirty="0" err="1">
                <a:latin typeface="Times New Roman" panose="02020603050405020304" pitchFamily="18" charset="0"/>
                <a:cs typeface="Times New Roman" panose="02020603050405020304" pitchFamily="18" charset="0"/>
              </a:rPr>
              <a:t>analyzer</a:t>
            </a:r>
            <a:r>
              <a:rPr lang="en-IN" dirty="0">
                <a:latin typeface="Times New Roman" panose="02020603050405020304" pitchFamily="18" charset="0"/>
                <a:cs typeface="Times New Roman" panose="02020603050405020304" pitchFamily="18" charset="0"/>
              </a:rPr>
              <a:t> in the form of token </a:t>
            </a:r>
            <a:r>
              <a:rPr lang="en-IN" dirty="0" err="1">
                <a:latin typeface="Times New Roman" panose="02020603050405020304" pitchFamily="18" charset="0"/>
                <a:cs typeface="Times New Roman" panose="02020603050405020304" pitchFamily="18" charset="0"/>
              </a:rPr>
              <a:t>streams.the</a:t>
            </a:r>
            <a:r>
              <a:rPr lang="en-IN" dirty="0">
                <a:latin typeface="Times New Roman" panose="02020603050405020304" pitchFamily="18" charset="0"/>
                <a:cs typeface="Times New Roman" panose="02020603050405020304" pitchFamily="18" charset="0"/>
              </a:rPr>
              <a:t> parser </a:t>
            </a:r>
            <a:r>
              <a:rPr lang="en-IN" dirty="0" err="1">
                <a:latin typeface="Times New Roman" panose="02020603050405020304" pitchFamily="18" charset="0"/>
                <a:cs typeface="Times New Roman" panose="02020603050405020304" pitchFamily="18" charset="0"/>
              </a:rPr>
              <a:t>analyze</a:t>
            </a:r>
            <a:r>
              <a:rPr lang="en-IN" dirty="0">
                <a:latin typeface="Times New Roman" panose="02020603050405020304" pitchFamily="18" charset="0"/>
                <a:cs typeface="Times New Roman" panose="02020603050405020304" pitchFamily="18" charset="0"/>
              </a:rPr>
              <a:t> the source code(token stream)against the production rule to detect any errors in the code.</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There are two types of </a:t>
            </a:r>
            <a:r>
              <a:rPr lang="en-IN" dirty="0" err="1">
                <a:latin typeface="Times New Roman" panose="02020603050405020304" pitchFamily="18" charset="0"/>
                <a:cs typeface="Times New Roman" panose="02020603050405020304" pitchFamily="18" charset="0"/>
              </a:rPr>
              <a:t>parsers:Top</a:t>
            </a:r>
            <a:r>
              <a:rPr lang="en-IN" dirty="0">
                <a:latin typeface="Times New Roman" panose="02020603050405020304" pitchFamily="18" charset="0"/>
                <a:cs typeface="Times New Roman" panose="02020603050405020304" pitchFamily="18" charset="0"/>
              </a:rPr>
              <a:t> down and bottom up</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The LL(1)parser is a top down parser that does not require any back-tracking.</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It is also called a predictive or non recursive parser.</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LITERATURE SURVEY</a:t>
            </a:r>
            <a:endParaRPr lang="en-IN" dirty="0"/>
          </a:p>
        </p:txBody>
      </p:sp>
      <p:sp>
        <p:nvSpPr>
          <p:cNvPr id="3" name="Content Placeholder 2"/>
          <p:cNvSpPr>
            <a:spLocks noGrp="1"/>
          </p:cNvSpPr>
          <p:nvPr>
            <p:ph idx="1"/>
          </p:nvPr>
        </p:nvSpPr>
        <p:spPr/>
        <p:txBody>
          <a:bodyPr>
            <a:normAutofit fontScale="92500" lnSpcReduction="10000"/>
          </a:bodyPr>
          <a:lstStyle/>
          <a:p>
            <a:r>
              <a:rPr lang="en-US" b="1" i="0" dirty="0">
                <a:solidFill>
                  <a:srgbClr val="0D0D0D"/>
                </a:solidFill>
                <a:effectLst/>
                <a:latin typeface="Times New Roman" panose="02020603050405020304" pitchFamily="18" charset="0"/>
                <a:cs typeface="Times New Roman" panose="02020603050405020304" pitchFamily="18" charset="0"/>
              </a:rPr>
              <a:t>"Parsing Techniques: A Practical Guide" by Dick </a:t>
            </a:r>
            <a:r>
              <a:rPr lang="en-US" b="1" i="0" dirty="0" err="1">
                <a:solidFill>
                  <a:srgbClr val="0D0D0D"/>
                </a:solidFill>
                <a:effectLst/>
                <a:latin typeface="Times New Roman" panose="02020603050405020304" pitchFamily="18" charset="0"/>
                <a:cs typeface="Times New Roman" panose="02020603050405020304" pitchFamily="18" charset="0"/>
              </a:rPr>
              <a:t>Grune</a:t>
            </a:r>
            <a:r>
              <a:rPr lang="en-US" b="1" i="0" dirty="0">
                <a:solidFill>
                  <a:srgbClr val="0D0D0D"/>
                </a:solidFill>
                <a:effectLst/>
                <a:latin typeface="Times New Roman" panose="02020603050405020304" pitchFamily="18" charset="0"/>
                <a:cs typeface="Times New Roman" panose="02020603050405020304" pitchFamily="18" charset="0"/>
              </a:rPr>
              <a:t> and </a:t>
            </a:r>
            <a:r>
              <a:rPr lang="en-US" b="1" i="0" dirty="0" err="1">
                <a:solidFill>
                  <a:srgbClr val="0D0D0D"/>
                </a:solidFill>
                <a:effectLst/>
                <a:latin typeface="Times New Roman" panose="02020603050405020304" pitchFamily="18" charset="0"/>
                <a:cs typeface="Times New Roman" panose="02020603050405020304" pitchFamily="18" charset="0"/>
              </a:rPr>
              <a:t>Ceriel</a:t>
            </a:r>
            <a:r>
              <a:rPr lang="en-US" b="1" i="0" dirty="0">
                <a:solidFill>
                  <a:srgbClr val="0D0D0D"/>
                </a:solidFill>
                <a:effectLst/>
                <a:latin typeface="Times New Roman" panose="02020603050405020304" pitchFamily="18" charset="0"/>
                <a:cs typeface="Times New Roman" panose="02020603050405020304" pitchFamily="18" charset="0"/>
              </a:rPr>
              <a:t> J.H. Jacobs</a:t>
            </a:r>
            <a:r>
              <a:rPr lang="en-US" b="0" i="0" dirty="0">
                <a:solidFill>
                  <a:srgbClr val="0D0D0D"/>
                </a:solidFill>
                <a:effectLst/>
                <a:latin typeface="Times New Roman" panose="02020603050405020304" pitchFamily="18" charset="0"/>
                <a:cs typeface="Times New Roman" panose="02020603050405020304" pitchFamily="18" charset="0"/>
              </a:rPr>
              <a:t>: This book offers a practical approach to parsing techniques, including detailed explanations of parsing tables and how they are constructed.</a:t>
            </a:r>
            <a:endParaRPr lang="en-US" b="0" i="0" dirty="0">
              <a:solidFill>
                <a:srgbClr val="0D0D0D"/>
              </a:solidFill>
              <a:effectLst/>
              <a:latin typeface="Times New Roman" panose="02020603050405020304" pitchFamily="18" charset="0"/>
              <a:cs typeface="Times New Roman" panose="02020603050405020304" pitchFamily="18" charset="0"/>
            </a:endParaRPr>
          </a:p>
          <a:p>
            <a:r>
              <a:rPr lang="en-US" b="1" i="0" dirty="0">
                <a:solidFill>
                  <a:srgbClr val="0D0D0D"/>
                </a:solidFill>
                <a:effectLst/>
                <a:latin typeface="Times New Roman" panose="02020603050405020304" pitchFamily="18" charset="0"/>
                <a:cs typeface="Times New Roman" panose="02020603050405020304" pitchFamily="18" charset="0"/>
              </a:rPr>
              <a:t>"Compilers: Principles, Techniques, and Tools" by Alfred V. </a:t>
            </a:r>
            <a:r>
              <a:rPr lang="en-US" b="1" i="0" dirty="0" err="1">
                <a:solidFill>
                  <a:srgbClr val="0D0D0D"/>
                </a:solidFill>
                <a:effectLst/>
                <a:latin typeface="Times New Roman" panose="02020603050405020304" pitchFamily="18" charset="0"/>
                <a:cs typeface="Times New Roman" panose="02020603050405020304" pitchFamily="18" charset="0"/>
              </a:rPr>
              <a:t>Aho</a:t>
            </a:r>
            <a:r>
              <a:rPr lang="en-US" b="1" i="0" dirty="0">
                <a:solidFill>
                  <a:srgbClr val="0D0D0D"/>
                </a:solidFill>
                <a:effectLst/>
                <a:latin typeface="Times New Roman" panose="02020603050405020304" pitchFamily="18" charset="0"/>
                <a:cs typeface="Times New Roman" panose="02020603050405020304" pitchFamily="18" charset="0"/>
              </a:rPr>
              <a:t>, Monica S. Lam, Ravi Sethi, and Jeffrey D. Ullman</a:t>
            </a:r>
            <a:r>
              <a:rPr lang="en-US" b="0" i="0" dirty="0">
                <a:solidFill>
                  <a:srgbClr val="0D0D0D"/>
                </a:solidFill>
                <a:effectLst/>
                <a:latin typeface="Times New Roman" panose="02020603050405020304" pitchFamily="18" charset="0"/>
                <a:cs typeface="Times New Roman" panose="02020603050405020304" pitchFamily="18" charset="0"/>
              </a:rPr>
              <a:t>: The book discusses LL(1), LR(0), SLR(1), LR(1), LALR(1), and other parsing algorithms along with their associated parsing tables.</a:t>
            </a:r>
            <a:endParaRPr lang="en-US" dirty="0">
              <a:solidFill>
                <a:srgbClr val="0D0D0D"/>
              </a:solidFill>
              <a:latin typeface="Times New Roman" panose="02020603050405020304" pitchFamily="18" charset="0"/>
              <a:cs typeface="Times New Roman" panose="02020603050405020304" pitchFamily="18" charset="0"/>
            </a:endParaRPr>
          </a:p>
          <a:p>
            <a:r>
              <a:rPr lang="en-US" b="1" i="0" dirty="0">
                <a:solidFill>
                  <a:srgbClr val="0D0D0D"/>
                </a:solidFill>
                <a:effectLst/>
                <a:latin typeface="Times New Roman" panose="02020603050405020304" pitchFamily="18" charset="0"/>
                <a:cs typeface="Times New Roman" panose="02020603050405020304" pitchFamily="18" charset="0"/>
              </a:rPr>
              <a:t>Online Resources and Tutorials</a:t>
            </a:r>
            <a:r>
              <a:rPr lang="en-US" b="0" i="0" dirty="0">
                <a:solidFill>
                  <a:srgbClr val="0D0D0D"/>
                </a:solidFill>
                <a:effectLst/>
                <a:latin typeface="Times New Roman" panose="02020603050405020304" pitchFamily="18" charset="0"/>
                <a:cs typeface="Times New Roman" panose="02020603050405020304" pitchFamily="18" charset="0"/>
              </a:rPr>
              <a:t>: Various online resources and tutorials provide explanations and examples of parsing tables in compiler design.</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727788"/>
            <a:ext cx="9601196" cy="653143"/>
          </a:xfrm>
        </p:spPr>
        <p:txBody>
          <a:bodyPr>
            <a:normAutofit fontScale="90000"/>
          </a:bodyPr>
          <a:lstStyle/>
          <a:p>
            <a:r>
              <a:rPr lang="en-IN" dirty="0"/>
              <a:t>SYSTEM REQUIREMENT</a:t>
            </a:r>
            <a:endParaRPr lang="en-IN" dirty="0"/>
          </a:p>
        </p:txBody>
      </p:sp>
      <p:sp>
        <p:nvSpPr>
          <p:cNvPr id="3" name="Content Placeholder 2"/>
          <p:cNvSpPr>
            <a:spLocks noGrp="1"/>
          </p:cNvSpPr>
          <p:nvPr>
            <p:ph idx="1"/>
          </p:nvPr>
        </p:nvSpPr>
        <p:spPr>
          <a:xfrm>
            <a:off x="1295401" y="1483567"/>
            <a:ext cx="9601196" cy="4767943"/>
          </a:xfrm>
        </p:spPr>
        <p:txBody>
          <a:bodyPr>
            <a:noAutofit/>
          </a:bodyPr>
          <a:lstStyle/>
          <a:p>
            <a:pPr algn="l">
              <a:buFont typeface="+mj-lt"/>
              <a:buAutoNum type="arabicPeriod"/>
            </a:pPr>
            <a:r>
              <a:rPr lang="en-US" sz="1100" b="1" i="0" dirty="0">
                <a:solidFill>
                  <a:srgbClr val="0D0D0D"/>
                </a:solidFill>
                <a:effectLst/>
                <a:latin typeface="Times New Roman" panose="02020603050405020304" pitchFamily="18" charset="0"/>
                <a:cs typeface="Times New Roman" panose="02020603050405020304" pitchFamily="18" charset="0"/>
              </a:rPr>
              <a:t>Operating System</a:t>
            </a:r>
            <a:r>
              <a:rPr lang="en-US" sz="1100" b="0" i="0" dirty="0">
                <a:solidFill>
                  <a:srgbClr val="0D0D0D"/>
                </a:solidFill>
                <a:effectLst/>
                <a:latin typeface="Times New Roman" panose="02020603050405020304" pitchFamily="18" charset="0"/>
                <a:cs typeface="Times New Roman" panose="02020603050405020304" pitchFamily="18" charset="0"/>
              </a:rPr>
              <a:t>: The code can be developed on various operating systems like Windows, Linux, or macOS.</a:t>
            </a:r>
            <a:endParaRPr lang="en-US" sz="11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1100" b="1" i="0" dirty="0">
                <a:solidFill>
                  <a:srgbClr val="0D0D0D"/>
                </a:solidFill>
                <a:effectLst/>
                <a:latin typeface="Times New Roman" panose="02020603050405020304" pitchFamily="18" charset="0"/>
                <a:cs typeface="Times New Roman" panose="02020603050405020304" pitchFamily="18" charset="0"/>
              </a:rPr>
              <a:t>Compiler</a:t>
            </a:r>
            <a:r>
              <a:rPr lang="en-US" sz="1100" b="0" i="0" dirty="0">
                <a:solidFill>
                  <a:srgbClr val="0D0D0D"/>
                </a:solidFill>
                <a:effectLst/>
                <a:latin typeface="Times New Roman" panose="02020603050405020304" pitchFamily="18" charset="0"/>
                <a:cs typeface="Times New Roman" panose="02020603050405020304" pitchFamily="18" charset="0"/>
              </a:rPr>
              <a:t>: You'll need a C compiler to compile and run your C code. Commonly used C compilers include:</a:t>
            </a:r>
            <a:endParaRPr lang="en-US" sz="11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1100" b="0" i="0" dirty="0">
                <a:solidFill>
                  <a:srgbClr val="0D0D0D"/>
                </a:solidFill>
                <a:effectLst/>
                <a:latin typeface="Times New Roman" panose="02020603050405020304" pitchFamily="18" charset="0"/>
                <a:cs typeface="Times New Roman" panose="02020603050405020304" pitchFamily="18" charset="0"/>
              </a:rPr>
              <a:t>GCC (GNU Compiler Collection)</a:t>
            </a:r>
            <a:endParaRPr lang="en-US" sz="11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1100" b="0" i="0" dirty="0">
                <a:solidFill>
                  <a:srgbClr val="0D0D0D"/>
                </a:solidFill>
                <a:effectLst/>
                <a:latin typeface="Times New Roman" panose="02020603050405020304" pitchFamily="18" charset="0"/>
                <a:cs typeface="Times New Roman" panose="02020603050405020304" pitchFamily="18" charset="0"/>
              </a:rPr>
              <a:t>Clang</a:t>
            </a:r>
            <a:endParaRPr lang="en-US" sz="11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1100" b="0" i="0" dirty="0">
                <a:solidFill>
                  <a:srgbClr val="0D0D0D"/>
                </a:solidFill>
                <a:effectLst/>
                <a:latin typeface="Times New Roman" panose="02020603050405020304" pitchFamily="18" charset="0"/>
                <a:cs typeface="Times New Roman" panose="02020603050405020304" pitchFamily="18" charset="0"/>
              </a:rPr>
              <a:t>Microsoft Visual C/C++ Compiler (for Windows)</a:t>
            </a:r>
            <a:endParaRPr lang="en-US" sz="11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1100" b="0" i="0" dirty="0">
                <a:solidFill>
                  <a:srgbClr val="0D0D0D"/>
                </a:solidFill>
                <a:effectLst/>
                <a:latin typeface="Times New Roman" panose="02020603050405020304" pitchFamily="18" charset="0"/>
                <a:cs typeface="Times New Roman" panose="02020603050405020304" pitchFamily="18" charset="0"/>
              </a:rPr>
              <a:t>Intel C Compiler</a:t>
            </a:r>
            <a:endParaRPr lang="en-US" sz="11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1100" b="1" i="0" dirty="0">
                <a:solidFill>
                  <a:srgbClr val="0D0D0D"/>
                </a:solidFill>
                <a:effectLst/>
                <a:latin typeface="Times New Roman" panose="02020603050405020304" pitchFamily="18" charset="0"/>
                <a:cs typeface="Times New Roman" panose="02020603050405020304" pitchFamily="18" charset="0"/>
              </a:rPr>
              <a:t>Memory</a:t>
            </a:r>
            <a:r>
              <a:rPr lang="en-US" sz="1100" b="0" i="0" dirty="0">
                <a:solidFill>
                  <a:srgbClr val="0D0D0D"/>
                </a:solidFill>
                <a:effectLst/>
                <a:latin typeface="Times New Roman" panose="02020603050405020304" pitchFamily="18" charset="0"/>
                <a:cs typeface="Times New Roman" panose="02020603050405020304" pitchFamily="18" charset="0"/>
              </a:rPr>
              <a:t>: The memory requirements will depend on the complexity of your grammar and the size of the parsing table you generate. Generally, parsing tables for most grammars are not excessively large, so a standard amount of RAM should suffice.</a:t>
            </a:r>
            <a:endParaRPr lang="en-US" sz="11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1100" b="1" i="0" dirty="0">
                <a:solidFill>
                  <a:srgbClr val="0D0D0D"/>
                </a:solidFill>
                <a:effectLst/>
                <a:latin typeface="Times New Roman" panose="02020603050405020304" pitchFamily="18" charset="0"/>
                <a:cs typeface="Times New Roman" panose="02020603050405020304" pitchFamily="18" charset="0"/>
              </a:rPr>
              <a:t>Storage</a:t>
            </a:r>
            <a:r>
              <a:rPr lang="en-US" sz="1100" b="0" i="0" dirty="0">
                <a:solidFill>
                  <a:srgbClr val="0D0D0D"/>
                </a:solidFill>
                <a:effectLst/>
                <a:latin typeface="Times New Roman" panose="02020603050405020304" pitchFamily="18" charset="0"/>
                <a:cs typeface="Times New Roman" panose="02020603050405020304" pitchFamily="18" charset="0"/>
              </a:rPr>
              <a:t>: You'll need enough disk space to store your source code files, any additional libraries or dependencies, as well as the generated executables.</a:t>
            </a:r>
            <a:endParaRPr lang="en-US" sz="11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1100" b="1" i="0" dirty="0">
                <a:solidFill>
                  <a:srgbClr val="0D0D0D"/>
                </a:solidFill>
                <a:effectLst/>
                <a:latin typeface="Times New Roman" panose="02020603050405020304" pitchFamily="18" charset="0"/>
                <a:cs typeface="Times New Roman" panose="02020603050405020304" pitchFamily="18" charset="0"/>
              </a:rPr>
              <a:t>Text Editor or IDE</a:t>
            </a:r>
            <a:r>
              <a:rPr lang="en-US" sz="1100" b="0" i="0" dirty="0">
                <a:solidFill>
                  <a:srgbClr val="0D0D0D"/>
                </a:solidFill>
                <a:effectLst/>
                <a:latin typeface="Times New Roman" panose="02020603050405020304" pitchFamily="18" charset="0"/>
                <a:cs typeface="Times New Roman" panose="02020603050405020304" pitchFamily="18" charset="0"/>
              </a:rPr>
              <a:t>: You'll need a text editor or an integrated development environment (IDE) to write your C code. Some popular options include:</a:t>
            </a:r>
            <a:endParaRPr lang="en-US" sz="11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1100" b="0" i="0" dirty="0">
                <a:solidFill>
                  <a:srgbClr val="0D0D0D"/>
                </a:solidFill>
                <a:effectLst/>
                <a:latin typeface="Times New Roman" panose="02020603050405020304" pitchFamily="18" charset="0"/>
                <a:cs typeface="Times New Roman" panose="02020603050405020304" pitchFamily="18" charset="0"/>
              </a:rPr>
              <a:t>Visual Studio Code</a:t>
            </a:r>
            <a:endParaRPr lang="en-US" sz="11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1100" b="0" i="0" dirty="0">
                <a:solidFill>
                  <a:srgbClr val="0D0D0D"/>
                </a:solidFill>
                <a:effectLst/>
                <a:latin typeface="Times New Roman" panose="02020603050405020304" pitchFamily="18" charset="0"/>
                <a:cs typeface="Times New Roman" panose="02020603050405020304" pitchFamily="18" charset="0"/>
              </a:rPr>
              <a:t>Sublime Text</a:t>
            </a:r>
            <a:endParaRPr lang="en-US" sz="11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1100" b="0" i="0" dirty="0">
                <a:solidFill>
                  <a:srgbClr val="0D0D0D"/>
                </a:solidFill>
                <a:effectLst/>
                <a:latin typeface="Times New Roman" panose="02020603050405020304" pitchFamily="18" charset="0"/>
                <a:cs typeface="Times New Roman" panose="02020603050405020304" pitchFamily="18" charset="0"/>
              </a:rPr>
              <a:t>Atom</a:t>
            </a:r>
            <a:endParaRPr lang="en-US" sz="11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1100" b="0" i="0" dirty="0">
                <a:solidFill>
                  <a:srgbClr val="0D0D0D"/>
                </a:solidFill>
                <a:effectLst/>
                <a:latin typeface="Times New Roman" panose="02020603050405020304" pitchFamily="18" charset="0"/>
                <a:cs typeface="Times New Roman" panose="02020603050405020304" pitchFamily="18" charset="0"/>
              </a:rPr>
              <a:t>Vim or Emacs (for more advanced users)</a:t>
            </a:r>
            <a:endParaRPr lang="en-US" sz="11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1100" b="0" i="0" dirty="0">
                <a:solidFill>
                  <a:srgbClr val="0D0D0D"/>
                </a:solidFill>
                <a:effectLst/>
                <a:latin typeface="Times New Roman" panose="02020603050405020304" pitchFamily="18" charset="0"/>
                <a:cs typeface="Times New Roman" panose="02020603050405020304" pitchFamily="18" charset="0"/>
              </a:rPr>
              <a:t>Eclipse</a:t>
            </a:r>
            <a:endParaRPr lang="en-US" sz="11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1100" b="0" i="0" dirty="0">
                <a:solidFill>
                  <a:srgbClr val="0D0D0D"/>
                </a:solidFill>
                <a:effectLst/>
                <a:latin typeface="Times New Roman" panose="02020603050405020304" pitchFamily="18" charset="0"/>
                <a:cs typeface="Times New Roman" panose="02020603050405020304" pitchFamily="18" charset="0"/>
              </a:rPr>
              <a:t>Code::Blocks</a:t>
            </a:r>
            <a:endParaRPr lang="en-US" sz="11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1100" b="0" i="0" dirty="0">
                <a:solidFill>
                  <a:srgbClr val="0D0D0D"/>
                </a:solidFill>
                <a:effectLst/>
                <a:latin typeface="Times New Roman" panose="02020603050405020304" pitchFamily="18" charset="0"/>
                <a:cs typeface="Times New Roman" panose="02020603050405020304" pitchFamily="18" charset="0"/>
              </a:rPr>
              <a:t>Xcode (for macOS)</a:t>
            </a:r>
            <a:endParaRPr lang="en-US" sz="1100" b="0" i="0" dirty="0">
              <a:solidFill>
                <a:srgbClr val="0D0D0D"/>
              </a:solidFill>
              <a:effectLst/>
              <a:latin typeface="Times New Roman" panose="02020603050405020304" pitchFamily="18" charset="0"/>
              <a:cs typeface="Times New Roman" panose="02020603050405020304" pitchFamily="18" charset="0"/>
            </a:endParaRPr>
          </a:p>
          <a:p>
            <a:pPr marL="0" indent="0">
              <a:buNone/>
            </a:pPr>
            <a:endParaRPr lang="en-IN" sz="9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EXISTING SYSTEM</a:t>
            </a:r>
            <a:endParaRPr lang="en-IN" dirty="0"/>
          </a:p>
        </p:txBody>
      </p:sp>
      <p:sp>
        <p:nvSpPr>
          <p:cNvPr id="3" name="Content Placeholder 2"/>
          <p:cNvSpPr>
            <a:spLocks noGrp="1"/>
          </p:cNvSpPr>
          <p:nvPr>
            <p:ph idx="1"/>
          </p:nvPr>
        </p:nvSpPr>
        <p:spPr/>
        <p:txBody>
          <a:bodyPr>
            <a:normAutofit fontScale="92500"/>
          </a:bodyPr>
          <a:lstStyle/>
          <a:p>
            <a:pPr algn="l">
              <a:buFont typeface="+mj-lt"/>
              <a:buAutoNum type="arabicPeriod"/>
            </a:pPr>
            <a:r>
              <a:rPr lang="en-IN" b="1" i="0" dirty="0">
                <a:solidFill>
                  <a:srgbClr val="0D0D0D"/>
                </a:solidFill>
                <a:effectLst/>
                <a:latin typeface="Times New Roman" panose="02020603050405020304" pitchFamily="18" charset="0"/>
                <a:cs typeface="Times New Roman" panose="02020603050405020304" pitchFamily="18" charset="0"/>
              </a:rPr>
              <a:t>Parser Generator Tools</a:t>
            </a:r>
            <a:r>
              <a:rPr lang="en-IN" b="0" i="0" dirty="0">
                <a:solidFill>
                  <a:srgbClr val="0D0D0D"/>
                </a:solidFill>
                <a:effectLst/>
                <a:latin typeface="Times New Roman" panose="02020603050405020304" pitchFamily="18" charset="0"/>
                <a:cs typeface="Times New Roman" panose="02020603050405020304" pitchFamily="18" charset="0"/>
              </a:rPr>
              <a:t>: Such as </a:t>
            </a:r>
            <a:r>
              <a:rPr lang="en-IN" b="0" i="0" dirty="0" err="1">
                <a:solidFill>
                  <a:srgbClr val="0D0D0D"/>
                </a:solidFill>
                <a:effectLst/>
                <a:latin typeface="Times New Roman" panose="02020603050405020304" pitchFamily="18" charset="0"/>
                <a:cs typeface="Times New Roman" panose="02020603050405020304" pitchFamily="18" charset="0"/>
              </a:rPr>
              <a:t>Yacc</a:t>
            </a:r>
            <a:r>
              <a:rPr lang="en-IN" b="0" i="0" dirty="0">
                <a:solidFill>
                  <a:srgbClr val="0D0D0D"/>
                </a:solidFill>
                <a:effectLst/>
                <a:latin typeface="Times New Roman" panose="02020603050405020304" pitchFamily="18" charset="0"/>
                <a:cs typeface="Times New Roman" panose="02020603050405020304" pitchFamily="18" charset="0"/>
              </a:rPr>
              <a:t>, Bison, ANTLR, </a:t>
            </a:r>
            <a:r>
              <a:rPr lang="en-IN" b="0" i="0" dirty="0" err="1">
                <a:solidFill>
                  <a:srgbClr val="0D0D0D"/>
                </a:solidFill>
                <a:effectLst/>
                <a:latin typeface="Times New Roman" panose="02020603050405020304" pitchFamily="18" charset="0"/>
                <a:cs typeface="Times New Roman" panose="02020603050405020304" pitchFamily="18" charset="0"/>
              </a:rPr>
              <a:t>JavaCC</a:t>
            </a:r>
            <a:r>
              <a:rPr lang="en-IN" b="0" i="0" dirty="0">
                <a:solidFill>
                  <a:srgbClr val="0D0D0D"/>
                </a:solidFill>
                <a:effectLst/>
                <a:latin typeface="Times New Roman" panose="02020603050405020304" pitchFamily="18" charset="0"/>
                <a:cs typeface="Times New Roman" panose="02020603050405020304" pitchFamily="18" charset="0"/>
              </a:rPr>
              <a:t>, and others, which automate the generation of parsing tables and parser code from a formal grammar specification.</a:t>
            </a:r>
            <a:endParaRPr lang="en-IN"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IN" b="1" i="0" dirty="0">
                <a:solidFill>
                  <a:srgbClr val="0D0D0D"/>
                </a:solidFill>
                <a:effectLst/>
                <a:latin typeface="Times New Roman" panose="02020603050405020304" pitchFamily="18" charset="0"/>
                <a:cs typeface="Times New Roman" panose="02020603050405020304" pitchFamily="18" charset="0"/>
              </a:rPr>
              <a:t>Programming Languages and Libraries</a:t>
            </a:r>
            <a:r>
              <a:rPr lang="en-IN" b="0" i="0" dirty="0">
                <a:solidFill>
                  <a:srgbClr val="0D0D0D"/>
                </a:solidFill>
                <a:effectLst/>
                <a:latin typeface="Times New Roman" panose="02020603050405020304" pitchFamily="18" charset="0"/>
                <a:cs typeface="Times New Roman" panose="02020603050405020304" pitchFamily="18" charset="0"/>
              </a:rPr>
              <a:t>: Developers may use general-purpose programming languages such as C, C++, Java, Python, etc., </a:t>
            </a:r>
            <a:endParaRPr lang="en-IN" b="0" i="0" dirty="0">
              <a:solidFill>
                <a:srgbClr val="0D0D0D"/>
              </a:solidFill>
              <a:effectLst/>
              <a:latin typeface="Times New Roman" panose="02020603050405020304" pitchFamily="18" charset="0"/>
              <a:cs typeface="Times New Roman" panose="02020603050405020304" pitchFamily="18" charset="0"/>
            </a:endParaRPr>
          </a:p>
          <a:p>
            <a:r>
              <a:rPr lang="en-US" b="1" i="0" dirty="0">
                <a:solidFill>
                  <a:srgbClr val="0D0D0D"/>
                </a:solidFill>
                <a:effectLst/>
                <a:latin typeface="Times New Roman" panose="02020603050405020304" pitchFamily="18" charset="0"/>
                <a:cs typeface="Times New Roman" panose="02020603050405020304" pitchFamily="18" charset="0"/>
              </a:rPr>
              <a:t>Online Resources and Communities</a:t>
            </a:r>
            <a:r>
              <a:rPr lang="en-US" b="0" i="0" dirty="0">
                <a:solidFill>
                  <a:srgbClr val="0D0D0D"/>
                </a:solidFill>
                <a:effectLst/>
                <a:latin typeface="Times New Roman" panose="02020603050405020304" pitchFamily="18" charset="0"/>
                <a:cs typeface="Times New Roman" panose="02020603050405020304" pitchFamily="18" charset="0"/>
              </a:rPr>
              <a:t>: Websites, forums, and communities focused on compiler design, parsing techniques, and language processing provide valuable resources, tutorials, and discussions related to parsing tables and parsers.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PROPOSED SYSTEMS </a:t>
            </a:r>
            <a:endParaRPr lang="en-IN" dirty="0"/>
          </a:p>
        </p:txBody>
      </p:sp>
      <p:sp>
        <p:nvSpPr>
          <p:cNvPr id="3" name="Content Placeholder 2"/>
          <p:cNvSpPr>
            <a:spLocks noGrp="1"/>
          </p:cNvSpPr>
          <p:nvPr>
            <p:ph idx="1"/>
          </p:nvPr>
        </p:nvSpPr>
        <p:spPr>
          <a:xfrm>
            <a:off x="1295401" y="2103120"/>
            <a:ext cx="9601196" cy="3772748"/>
          </a:xfrm>
        </p:spPr>
        <p:txBody>
          <a:bodyPr>
            <a:normAutofit fontScale="85000" lnSpcReduction="10000"/>
          </a:bodyPr>
          <a:lstStyle/>
          <a:p>
            <a:pPr algn="l">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Advanced Parser Generators</a:t>
            </a:r>
            <a:r>
              <a:rPr lang="en-US" b="0" i="0" dirty="0">
                <a:solidFill>
                  <a:srgbClr val="0D0D0D"/>
                </a:solidFill>
                <a:effectLst/>
                <a:latin typeface="Times New Roman" panose="02020603050405020304" pitchFamily="18" charset="0"/>
                <a:cs typeface="Times New Roman" panose="02020603050405020304" pitchFamily="18" charset="0"/>
              </a:rPr>
              <a:t>: Future parser generator tools may incorporate advanced features such as:</a:t>
            </a:r>
            <a:endParaRPr lang="en-US"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Support for parsing Expression Grammars (PEGs) which offer more expressive power compared to traditional CFGs.</a:t>
            </a:r>
            <a:endParaRPr lang="en-US"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Integration of domain-specific optimizations to improve parsing speed and memory usage.</a:t>
            </a:r>
            <a:endParaRPr lang="en-US"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Automatic parallelization of parsing tasks to take advantage of multi-core architectures.</a:t>
            </a:r>
            <a:endParaRPr lang="en-US"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Incremental Parsing Techniques</a:t>
            </a:r>
            <a:r>
              <a:rPr lang="en-US" b="0" i="0" dirty="0">
                <a:solidFill>
                  <a:srgbClr val="0D0D0D"/>
                </a:solidFill>
                <a:effectLst/>
                <a:latin typeface="Times New Roman" panose="02020603050405020304" pitchFamily="18" charset="0"/>
                <a:cs typeface="Times New Roman" panose="02020603050405020304" pitchFamily="18" charset="0"/>
              </a:rPr>
              <a:t>: Incremental parsing techniques enable parsers to efficiently update their parse trees in response to small changes in the input, rather than re-parsing the entire input from scratch. Future advancements in this area could lead to:</a:t>
            </a:r>
            <a:endParaRPr lang="en-US"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Improved performance for IDEs and real-time parsing applications.</a:t>
            </a:r>
            <a:endParaRPr lang="en-US"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Enhanced support for interactive programming environments where code is continuously modified.</a:t>
            </a:r>
            <a:endParaRPr lang="en-US" b="0" i="0" dirty="0">
              <a:solidFill>
                <a:srgbClr val="0D0D0D"/>
              </a:solidFill>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73760" y="-635"/>
            <a:ext cx="9601200" cy="565150"/>
          </a:xfrm>
        </p:spPr>
        <p:txBody>
          <a:bodyPr>
            <a:normAutofit fontScale="90000"/>
          </a:bodyPr>
          <a:lstStyle/>
          <a:p>
            <a:r>
              <a:rPr lang="en-IN" dirty="0"/>
              <a:t>IMPLEMENTATION </a:t>
            </a:r>
            <a:endParaRPr lang="en-IN" dirty="0"/>
          </a:p>
        </p:txBody>
      </p:sp>
      <p:sp>
        <p:nvSpPr>
          <p:cNvPr id="3" name="Content Placeholder 2"/>
          <p:cNvSpPr>
            <a:spLocks noGrp="1"/>
          </p:cNvSpPr>
          <p:nvPr>
            <p:ph idx="4294967295"/>
          </p:nvPr>
        </p:nvSpPr>
        <p:spPr>
          <a:xfrm>
            <a:off x="1193165" y="1123315"/>
            <a:ext cx="9881235" cy="5734685"/>
          </a:xfrm>
        </p:spPr>
        <p:txBody>
          <a:bodyPr>
            <a:normAutofit fontScale="25000" lnSpcReduction="20000"/>
          </a:bodyPr>
          <a:lstStyle/>
          <a:p>
            <a:pPr algn="l">
              <a:buFont typeface="+mj-lt"/>
              <a:buAutoNum type="arabicPeriod"/>
            </a:pPr>
            <a:r>
              <a:rPr lang="en-US" sz="5600" b="1" i="0" dirty="0">
                <a:solidFill>
                  <a:srgbClr val="0D0D0D"/>
                </a:solidFill>
                <a:effectLst/>
                <a:latin typeface="Times New Roman" panose="02020603050405020304" pitchFamily="18" charset="0"/>
                <a:cs typeface="Times New Roman" panose="02020603050405020304" pitchFamily="18" charset="0"/>
              </a:rPr>
              <a:t>Define the Grammar</a:t>
            </a:r>
            <a:r>
              <a:rPr lang="en-US" sz="5600" b="0" i="0" dirty="0">
                <a:solidFill>
                  <a:srgbClr val="0D0D0D"/>
                </a:solidFill>
                <a:effectLst/>
                <a:latin typeface="Times New Roman" panose="02020603050405020304" pitchFamily="18" charset="0"/>
                <a:cs typeface="Times New Roman" panose="02020603050405020304" pitchFamily="18" charset="0"/>
              </a:rPr>
              <a:t>: Start by formally defining the grammar of the language you want to parse. You can use a notation like Backus-Naur Form (BNF) or Extended Backus-Naur Form (EBNF) to specify the grammar rules.</a:t>
            </a:r>
            <a:endParaRPr lang="en-US" sz="56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5600" b="1" i="0" dirty="0">
                <a:solidFill>
                  <a:srgbClr val="0D0D0D"/>
                </a:solidFill>
                <a:effectLst/>
                <a:latin typeface="Times New Roman" panose="02020603050405020304" pitchFamily="18" charset="0"/>
                <a:cs typeface="Times New Roman" panose="02020603050405020304" pitchFamily="18" charset="0"/>
              </a:rPr>
              <a:t>Choose a Parsing Algorithm</a:t>
            </a:r>
            <a:r>
              <a:rPr lang="en-US" sz="5600" b="0" i="0" dirty="0">
                <a:solidFill>
                  <a:srgbClr val="0D0D0D"/>
                </a:solidFill>
                <a:effectLst/>
                <a:latin typeface="Times New Roman" panose="02020603050405020304" pitchFamily="18" charset="0"/>
                <a:cs typeface="Times New Roman" panose="02020603050405020304" pitchFamily="18" charset="0"/>
              </a:rPr>
              <a:t>: Decide on the parsing algorithm you want to use based on the characteristics of your grammar and the efficiency requirements of your parser. Common parsing algorithms include LL(1), LR(0), SLR(1), LR(1), LALR(1), etc.</a:t>
            </a:r>
            <a:endParaRPr lang="en-US" sz="56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5600" b="1" i="0" dirty="0">
                <a:solidFill>
                  <a:srgbClr val="0D0D0D"/>
                </a:solidFill>
                <a:effectLst/>
                <a:latin typeface="Times New Roman" panose="02020603050405020304" pitchFamily="18" charset="0"/>
                <a:cs typeface="Times New Roman" panose="02020603050405020304" pitchFamily="18" charset="0"/>
              </a:rPr>
              <a:t>Construct First and Follow Sets</a:t>
            </a:r>
            <a:r>
              <a:rPr lang="en-US" sz="5600" b="0" i="0" dirty="0">
                <a:solidFill>
                  <a:srgbClr val="0D0D0D"/>
                </a:solidFill>
                <a:effectLst/>
                <a:latin typeface="Times New Roman" panose="02020603050405020304" pitchFamily="18" charset="0"/>
                <a:cs typeface="Times New Roman" panose="02020603050405020304" pitchFamily="18" charset="0"/>
              </a:rPr>
              <a:t>: For LL(1) parsing, compute the First and Follow sets for each non-terminal in your grammar. First sets represent the terminals that can start a string derived from a non-terminal, while Follow sets represent the terminals that can appear immediately after a non-terminal in a derivation.</a:t>
            </a:r>
            <a:endParaRPr lang="en-US" sz="56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5600" b="1" i="0" dirty="0">
                <a:solidFill>
                  <a:srgbClr val="0D0D0D"/>
                </a:solidFill>
                <a:effectLst/>
                <a:latin typeface="Times New Roman" panose="02020603050405020304" pitchFamily="18" charset="0"/>
                <a:cs typeface="Times New Roman" panose="02020603050405020304" pitchFamily="18" charset="0"/>
              </a:rPr>
              <a:t>Build the Parsing Table</a:t>
            </a:r>
            <a:r>
              <a:rPr lang="en-US" sz="5600" b="0" i="0" dirty="0">
                <a:solidFill>
                  <a:srgbClr val="0D0D0D"/>
                </a:solidFill>
                <a:effectLst/>
                <a:latin typeface="Times New Roman" panose="02020603050405020304" pitchFamily="18" charset="0"/>
                <a:cs typeface="Times New Roman" panose="02020603050405020304" pitchFamily="18" charset="0"/>
              </a:rPr>
              <a:t>: Use the First and Follow sets to construct the parsing table. The parsing table is typically a 2D table where rows correspond to non-terminals, and columns correspond to terminals and end-of-input markers. Each entry in the table indicates the production rule or action to take when parsing a particular non-terminal with a particular terminal.</a:t>
            </a:r>
            <a:endParaRPr lang="en-US" sz="56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5600" b="1" i="0" dirty="0">
                <a:solidFill>
                  <a:srgbClr val="0D0D0D"/>
                </a:solidFill>
                <a:effectLst/>
                <a:latin typeface="Times New Roman" panose="02020603050405020304" pitchFamily="18" charset="0"/>
                <a:cs typeface="Times New Roman" panose="02020603050405020304" pitchFamily="18" charset="0"/>
              </a:rPr>
              <a:t>Implement the Parser</a:t>
            </a:r>
            <a:r>
              <a:rPr lang="en-US" sz="5600" b="0" i="0" dirty="0">
                <a:solidFill>
                  <a:srgbClr val="0D0D0D"/>
                </a:solidFill>
                <a:effectLst/>
                <a:latin typeface="Times New Roman" panose="02020603050405020304" pitchFamily="18" charset="0"/>
                <a:cs typeface="Times New Roman" panose="02020603050405020304" pitchFamily="18" charset="0"/>
              </a:rPr>
              <a:t>: Based on the parsing algorithm and the parsing table, write the parser code. The parser reads input tokens and uses the parsing table to decide which production rule to apply at each step. The parser may use a stack or recursive descent approach, depending on the parsing algorithm.</a:t>
            </a:r>
            <a:endParaRPr lang="en-US" sz="56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5600" b="1" i="0" dirty="0">
                <a:solidFill>
                  <a:srgbClr val="0D0D0D"/>
                </a:solidFill>
                <a:effectLst/>
                <a:latin typeface="Times New Roman" panose="02020603050405020304" pitchFamily="18" charset="0"/>
                <a:cs typeface="Times New Roman" panose="02020603050405020304" pitchFamily="18" charset="0"/>
              </a:rPr>
              <a:t>Error Handling</a:t>
            </a:r>
            <a:r>
              <a:rPr lang="en-US" sz="5600" b="0" i="0" dirty="0">
                <a:solidFill>
                  <a:srgbClr val="0D0D0D"/>
                </a:solidFill>
                <a:effectLst/>
                <a:latin typeface="Times New Roman" panose="02020603050405020304" pitchFamily="18" charset="0"/>
                <a:cs typeface="Times New Roman" panose="02020603050405020304" pitchFamily="18" charset="0"/>
              </a:rPr>
              <a:t>: Implement error handling mechanisms in the parser to detect and report syntax errors gracefully. Errors may include unexpected tokens, missing tokens, or other violations of the grammar rules.</a:t>
            </a:r>
            <a:endParaRPr lang="en-US" sz="56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5600" b="1" i="0" dirty="0">
                <a:solidFill>
                  <a:srgbClr val="0D0D0D"/>
                </a:solidFill>
                <a:effectLst/>
                <a:latin typeface="Times New Roman" panose="02020603050405020304" pitchFamily="18" charset="0"/>
                <a:cs typeface="Times New Roman" panose="02020603050405020304" pitchFamily="18" charset="0"/>
              </a:rPr>
              <a:t>Testing and Debugging</a:t>
            </a:r>
            <a:r>
              <a:rPr lang="en-US" sz="5600" b="0" i="0" dirty="0">
                <a:solidFill>
                  <a:srgbClr val="0D0D0D"/>
                </a:solidFill>
                <a:effectLst/>
                <a:latin typeface="Times New Roman" panose="02020603050405020304" pitchFamily="18" charset="0"/>
                <a:cs typeface="Times New Roman" panose="02020603050405020304" pitchFamily="18" charset="0"/>
              </a:rPr>
              <a:t>: Test the parser with a variety of input strings, including valid inputs and inputs with syntax errors. Debug any issues that arise during testing by tracing the parser's behavior and comparing it with the expected output based on the grammar.</a:t>
            </a:r>
            <a:endParaRPr lang="en-US" sz="56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5600" b="1" i="0" dirty="0">
                <a:solidFill>
                  <a:srgbClr val="0D0D0D"/>
                </a:solidFill>
                <a:effectLst/>
                <a:latin typeface="Times New Roman" panose="02020603050405020304" pitchFamily="18" charset="0"/>
                <a:cs typeface="Times New Roman" panose="02020603050405020304" pitchFamily="18" charset="0"/>
              </a:rPr>
              <a:t>Optimization</a:t>
            </a:r>
            <a:r>
              <a:rPr lang="en-US" sz="5600" b="0" i="0" dirty="0">
                <a:solidFill>
                  <a:srgbClr val="0D0D0D"/>
                </a:solidFill>
                <a:effectLst/>
                <a:latin typeface="Times New Roman" panose="02020603050405020304" pitchFamily="18" charset="0"/>
                <a:cs typeface="Times New Roman" panose="02020603050405020304" pitchFamily="18" charset="0"/>
              </a:rPr>
              <a:t>: Optimize the parser for efficiency if necessary. This may involve optimizing the parsing algorithm, reducing table size, or implementing other performance enhancements.</a:t>
            </a:r>
            <a:endParaRPr lang="en-US" sz="56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5600" b="1" i="0" dirty="0">
                <a:solidFill>
                  <a:srgbClr val="0D0D0D"/>
                </a:solidFill>
                <a:effectLst/>
                <a:latin typeface="Times New Roman" panose="02020603050405020304" pitchFamily="18" charset="0"/>
                <a:cs typeface="Times New Roman" panose="02020603050405020304" pitchFamily="18" charset="0"/>
              </a:rPr>
              <a:t>Documentation and Usage Guidelines</a:t>
            </a:r>
            <a:r>
              <a:rPr lang="en-US" sz="5600" b="0" i="0" dirty="0">
                <a:solidFill>
                  <a:srgbClr val="0D0D0D"/>
                </a:solidFill>
                <a:effectLst/>
                <a:latin typeface="Times New Roman" panose="02020603050405020304" pitchFamily="18" charset="0"/>
                <a:cs typeface="Times New Roman" panose="02020603050405020304" pitchFamily="18" charset="0"/>
              </a:rPr>
              <a:t>: Document the implementation details of the parsing table and parser, including the grammar, parsing algorithm, parsing table construction process, and usage instructions for the parser.</a:t>
            </a:r>
            <a:endParaRPr lang="en-US" sz="56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5600" b="1" i="0" dirty="0">
                <a:solidFill>
                  <a:srgbClr val="0D0D0D"/>
                </a:solidFill>
                <a:effectLst/>
                <a:latin typeface="Times New Roman" panose="02020603050405020304" pitchFamily="18" charset="0"/>
                <a:cs typeface="Times New Roman" panose="02020603050405020304" pitchFamily="18" charset="0"/>
              </a:rPr>
              <a:t>Maintenance and Further Development</a:t>
            </a:r>
            <a:r>
              <a:rPr lang="en-US" sz="5600" b="0" i="0" dirty="0">
                <a:solidFill>
                  <a:srgbClr val="0D0D0D"/>
                </a:solidFill>
                <a:effectLst/>
                <a:latin typeface="Times New Roman" panose="02020603050405020304" pitchFamily="18" charset="0"/>
                <a:cs typeface="Times New Roman" panose="02020603050405020304" pitchFamily="18" charset="0"/>
              </a:rPr>
              <a:t>: Maintain the parser codebase, addressing any bugs or issues that arise. Consider further development to enhance the parser's capabilities, such as adding support for additional language features or optimizing performance.</a:t>
            </a:r>
            <a:endParaRPr lang="en-US" sz="5600" b="0" i="0" dirty="0">
              <a:solidFill>
                <a:srgbClr val="0D0D0D"/>
              </a:solidFill>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image" Target="../media/image5.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PARSING TABLE</Template>
  <TotalTime>0</TotalTime>
  <Words>9840</Words>
  <Application>WPS Presentation</Application>
  <PresentationFormat>Widescreen</PresentationFormat>
  <Paragraphs>134</Paragraphs>
  <Slides>13</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13</vt:i4>
      </vt:variant>
    </vt:vector>
  </HeadingPairs>
  <TitlesOfParts>
    <vt:vector size="26" baseType="lpstr">
      <vt:lpstr>Arial</vt:lpstr>
      <vt:lpstr>SimSun</vt:lpstr>
      <vt:lpstr>Wingdings</vt:lpstr>
      <vt:lpstr>Arial</vt:lpstr>
      <vt:lpstr>Söhne</vt:lpstr>
      <vt:lpstr>Segoe Print</vt:lpstr>
      <vt:lpstr>Times New Roman</vt:lpstr>
      <vt:lpstr>Garamond</vt:lpstr>
      <vt:lpstr>Microsoft YaHei</vt:lpstr>
      <vt:lpstr>Arial Unicode MS</vt:lpstr>
      <vt:lpstr>Calibri</vt:lpstr>
      <vt:lpstr>Algerian</vt:lpstr>
      <vt:lpstr>Organic</vt:lpstr>
      <vt:lpstr> Parse Table Composition Separate Compilation and Binary Extensibility of Grammar</vt:lpstr>
      <vt:lpstr>                              AIM</vt:lpstr>
      <vt:lpstr>ABSTRACT</vt:lpstr>
      <vt:lpstr>INTRODUCTION</vt:lpstr>
      <vt:lpstr>LITERATURE SURVEY</vt:lpstr>
      <vt:lpstr>SYSTEM REQUIREMENT</vt:lpstr>
      <vt:lpstr>EXISTING SYSTEM</vt:lpstr>
      <vt:lpstr>PROPOSED SYSTEMS </vt:lpstr>
      <vt:lpstr>IMPLEMENTATION </vt:lpstr>
      <vt:lpstr>RESULT</vt:lpstr>
      <vt:lpstr>CODING &amp; SCREEN SHOT</vt:lpstr>
      <vt:lpstr>CONCLUSION</vt:lpstr>
      <vt:lpstr>REFERENCE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Parse Table Composition Separate Compilation and Binary Extensibility of Grammar</dc:title>
  <dc:creator>Rohit T</dc:creator>
  <cp:lastModifiedBy>M.Nasreen Taj</cp:lastModifiedBy>
  <cp:revision>2</cp:revision>
  <dcterms:created xsi:type="dcterms:W3CDTF">2024-02-26T14:29:00Z</dcterms:created>
  <dcterms:modified xsi:type="dcterms:W3CDTF">2024-03-29T06:27:39Z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C8F95168E2124104960B0F0A61E16BED_13</vt:lpwstr>
  </property>
  <property fmtid="{D5CDD505-2E9C-101B-9397-08002B2CF9AE}" pid="3" name="KSOProductBuildVer">
    <vt:lpwstr>1033-12.2.0.13489</vt:lpwstr>
  </property>
</Properties>
</file>