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9DE"/>
    <a:srgbClr val="323454"/>
    <a:srgbClr val="262654"/>
    <a:srgbClr val="29283C"/>
    <a:srgbClr val="3F3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1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6DE9-29CC-0C9F-B9A8-38C90ED65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13D9-01D2-7EFC-3DA8-85306D383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AB402-0615-E066-A427-79006E63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89A-7CBD-48F2-9592-BAA154D862DF}" type="datetimeFigureOut">
              <a:rPr lang="en-ID" smtClean="0"/>
              <a:t>09/12/2023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61CAE-74FA-67D5-301B-552A8E62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2304C-5E2F-8673-4FB7-00D87013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AD3B-F1DC-4C23-A717-C37EDB90C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24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C40E-3752-187E-29CE-503D6600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4B4C5-0DA8-17E3-0C26-81A8F854F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9478-1A7F-99C7-7F6B-0BBAC86F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89A-7CBD-48F2-9592-BAA154D862DF}" type="datetimeFigureOut">
              <a:rPr lang="en-ID" smtClean="0"/>
              <a:t>09/12/2023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BBD04-67E1-31DC-4C6C-CF6B145A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71B17-0358-BC3B-E6DF-3DD21980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AD3B-F1DC-4C23-A717-C37EDB90C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699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65125-AE4A-DDFE-E045-2AD1B4F5A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ABBA1-0A63-0730-36FF-C8A241CB2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BC086-9C9D-D47C-0F52-8BA6D3A3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89A-7CBD-48F2-9592-BAA154D862DF}" type="datetimeFigureOut">
              <a:rPr lang="en-ID" smtClean="0"/>
              <a:t>09/12/2023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F210-08DB-03D2-F562-91AEC2D0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B903-582F-2BA9-8A8E-6C4FECB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AD3B-F1DC-4C23-A717-C37EDB90C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974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F2AB-AB73-5BA8-6264-1978BD36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909D-A5A3-FA89-FC12-61047EBB8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C7F76-0B63-D1BA-709A-C927E885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89A-7CBD-48F2-9592-BAA154D862DF}" type="datetimeFigureOut">
              <a:rPr lang="en-ID" smtClean="0"/>
              <a:t>09/12/2023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5D7C8-55FD-22E2-E58A-E1DDD2ED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7185-5D96-AB75-5DA9-F669A389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AD3B-F1DC-4C23-A717-C37EDB90C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096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9E3D-8AE4-9C2F-CEC6-34E0E092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485DB-34F9-2009-1C53-6F62C998C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77B0-F324-8C75-6A64-826B3DEC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89A-7CBD-48F2-9592-BAA154D862DF}" type="datetimeFigureOut">
              <a:rPr lang="en-ID" smtClean="0"/>
              <a:t>09/12/2023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957AE-FFF7-62C8-BB44-D2B0084D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F87B2-303C-FC8C-E67C-130606EB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AD3B-F1DC-4C23-A717-C37EDB90C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828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0B44-2E79-6EFD-C4C8-05E5506E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110A1-BF7F-1EFB-B352-F063709BA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0C83E-24B7-8C15-FC8F-206A6EF24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65553-BD81-7429-16B3-0CCAA885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89A-7CBD-48F2-9592-BAA154D862DF}" type="datetimeFigureOut">
              <a:rPr lang="en-ID" smtClean="0"/>
              <a:t>09/12/2023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82E2A-AA2B-BEDC-89C1-483F3517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D4FEF-94F6-485F-6402-B3EA7657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AD3B-F1DC-4C23-A717-C37EDB90C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058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0EB9-30D1-7E64-9C43-9C93D3B40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AE879-2CBC-5934-8188-D7F6614F3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73D8D-FA70-6FDB-33CB-D25EEDE63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23735-A9FE-FDF2-F01E-47706BF3A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E6E80-AE36-2966-02AA-263A7038E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F90EA-E73A-3DD4-F3FE-365E4A23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89A-7CBD-48F2-9592-BAA154D862DF}" type="datetimeFigureOut">
              <a:rPr lang="en-ID" smtClean="0"/>
              <a:t>09/12/2023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7EBAF-F568-7887-07AE-D6C5FB27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C81808-32B2-75D0-20A9-C3DECE91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AD3B-F1DC-4C23-A717-C37EDB90C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077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DD5C-EEC1-0821-4820-6B159EC4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55CC2-D86B-AB9F-2BB9-E903AD5A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89A-7CBD-48F2-9592-BAA154D862DF}" type="datetimeFigureOut">
              <a:rPr lang="en-ID" smtClean="0"/>
              <a:t>09/12/2023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B1F8D-C239-CC3B-9447-BA9CE4AB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D615A-DFC0-2899-8570-546DB63C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AD3B-F1DC-4C23-A717-C37EDB90C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44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AD471-5F68-D48B-D887-CED8AA63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89A-7CBD-48F2-9592-BAA154D862DF}" type="datetimeFigureOut">
              <a:rPr lang="en-ID" smtClean="0"/>
              <a:t>09/12/2023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4093B-CAFB-1E46-7093-5C7544EA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F5B76-287A-DB36-8B3E-A3E18FBC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AD3B-F1DC-4C23-A717-C37EDB90C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986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CE84-56D1-9B5E-03B3-E4BA489D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96DBC-23EB-3FEB-35F0-9C1E4B8F4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63038-DCEC-DF71-AD6E-AE23A12B0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80B42-D555-62FA-185A-1FBED56A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89A-7CBD-48F2-9592-BAA154D862DF}" type="datetimeFigureOut">
              <a:rPr lang="en-ID" smtClean="0"/>
              <a:t>09/12/2023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E0499-EA53-586F-BFB6-E21B199F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7E084-2F91-58AA-A787-E386B84E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AD3B-F1DC-4C23-A717-C37EDB90C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785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F9F5-26A5-4633-F21C-3E64E6EB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E5B86-971D-3A44-ED66-9A06B1D98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025C0-07C1-B9A7-BAD4-61FCD9EDB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D4F91-AF08-647F-F950-9C34407D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89A-7CBD-48F2-9592-BAA154D862DF}" type="datetimeFigureOut">
              <a:rPr lang="en-ID" smtClean="0"/>
              <a:t>09/12/2023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02D8C-ADEE-FE91-9220-AB77B82F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6DE54-FBDD-311F-9CE1-72EDF940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AD3B-F1DC-4C23-A717-C37EDB90C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862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4A601-5B1E-EF96-D855-D530CCD5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ED536-0CF5-C13D-666F-5B48A82ED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74E1-7C37-B978-B442-FCD041792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089A-7CBD-48F2-9592-BAA154D862DF}" type="datetimeFigureOut">
              <a:rPr lang="en-ID" smtClean="0"/>
              <a:t>09/12/2023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7B35-352B-FB42-CBBF-30974D922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C5F0-28BE-24C0-B95C-56FEDBB4C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AD3B-F1DC-4C23-A717-C37EDB90C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501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658C-35A7-D4F7-65B3-3E0265CF4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8386"/>
            <a:ext cx="9144000" cy="138561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C8C9DE"/>
                </a:solidFill>
                <a:latin typeface="Trebuchet MS" panose="020B0603020202020204" pitchFamily="34" charset="0"/>
              </a:rPr>
              <a:t>Lightweight Cryptography Algorithms for Resource-Constrained IoT Devices : A Review Comparison and Research Opportunities</a:t>
            </a:r>
            <a:endParaRPr lang="en-ID" sz="3000" dirty="0">
              <a:solidFill>
                <a:srgbClr val="C8C9DE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74EFE-7AA4-3A39-A865-8EEDDCC28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3993"/>
            <a:ext cx="9144000" cy="2069552"/>
          </a:xfrm>
        </p:spPr>
        <p:txBody>
          <a:bodyPr>
            <a:normAutofit fontScale="92500" lnSpcReduction="20000"/>
          </a:bodyPr>
          <a:lstStyle/>
          <a:p>
            <a:r>
              <a:rPr lang="en-US" sz="2800" u="sng" dirty="0">
                <a:solidFill>
                  <a:srgbClr val="C8C9DE"/>
                </a:solidFill>
                <a:latin typeface="Trebuchet MS" panose="020B0603020202020204" pitchFamily="34" charset="0"/>
              </a:rPr>
              <a:t>Presented By:</a:t>
            </a:r>
          </a:p>
          <a:p>
            <a:r>
              <a:rPr lang="en-US" sz="2800" u="sng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</a:p>
          <a:p>
            <a:r>
              <a:rPr lang="en-US" sz="2800" dirty="0">
                <a:solidFill>
                  <a:srgbClr val="C8C9DE"/>
                </a:solidFill>
                <a:latin typeface="Trebuchet MS" panose="020B0603020202020204" pitchFamily="34" charset="0"/>
              </a:rPr>
              <a:t>Julius Taslim (222310028)</a:t>
            </a:r>
          </a:p>
          <a:p>
            <a:r>
              <a:rPr lang="en-US" sz="2800" dirty="0">
                <a:solidFill>
                  <a:srgbClr val="C8C9DE"/>
                </a:solidFill>
                <a:latin typeface="Trebuchet MS" panose="020B0603020202020204" pitchFamily="34" charset="0"/>
              </a:rPr>
              <a:t>Nicholas Tony </a:t>
            </a:r>
            <a:r>
              <a:rPr lang="en-US" sz="28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Sukino</a:t>
            </a:r>
            <a:r>
              <a:rPr lang="en-US" sz="2800" dirty="0">
                <a:solidFill>
                  <a:srgbClr val="C8C9DE"/>
                </a:solidFill>
                <a:latin typeface="Trebuchet MS" panose="020B0603020202020204" pitchFamily="34" charset="0"/>
              </a:rPr>
              <a:t> (222310020)</a:t>
            </a:r>
          </a:p>
          <a:p>
            <a:r>
              <a:rPr lang="en-US" sz="2800" dirty="0">
                <a:solidFill>
                  <a:srgbClr val="C8C9DE"/>
                </a:solidFill>
                <a:latin typeface="Trebuchet MS" panose="020B0603020202020204" pitchFamily="34" charset="0"/>
              </a:rPr>
              <a:t>Muhammad Iqbal Fahmi (222310046)</a:t>
            </a:r>
            <a:endParaRPr lang="en-ID" sz="2800" dirty="0">
              <a:solidFill>
                <a:srgbClr val="C8C9DE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328797-9A0C-BDD0-076E-EA4D077CF1C2}"/>
              </a:ext>
            </a:extLst>
          </p:cNvPr>
          <p:cNvSpPr txBox="1">
            <a:spLocks/>
          </p:cNvSpPr>
          <p:nvPr/>
        </p:nvSpPr>
        <p:spPr>
          <a:xfrm>
            <a:off x="-2455567" y="544786"/>
            <a:ext cx="9144000" cy="711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>
                <a:solidFill>
                  <a:srgbClr val="C8C9DE"/>
                </a:solidFill>
                <a:latin typeface="Trebuchet MS" panose="020B0603020202020204" pitchFamily="34" charset="0"/>
              </a:rPr>
              <a:t>Journal Review</a:t>
            </a:r>
            <a:endParaRPr lang="en-ID" sz="4000" b="1" u="sng" dirty="0">
              <a:solidFill>
                <a:srgbClr val="C8C9DE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Graphic 5" descr="Single gear with solid fill">
            <a:extLst>
              <a:ext uri="{FF2B5EF4-FFF2-40B4-BE49-F238E27FC236}">
                <a16:creationId xmlns:a16="http://schemas.microsoft.com/office/drawing/2014/main" id="{EB2C85E9-2045-9BC6-CFE6-8E268384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22436" y="3750792"/>
            <a:ext cx="5065636" cy="5065636"/>
          </a:xfrm>
          <a:prstGeom prst="rect">
            <a:avLst/>
          </a:prstGeom>
        </p:spPr>
      </p:pic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9919AA45-DCCB-E401-A4EB-393644685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754877" y="3107208"/>
            <a:ext cx="3147498" cy="3147498"/>
          </a:xfrm>
          <a:prstGeom prst="rect">
            <a:avLst/>
          </a:prstGeom>
        </p:spPr>
      </p:pic>
      <p:pic>
        <p:nvPicPr>
          <p:cNvPr id="8" name="Graphic 7" descr="Single gear with solid fill">
            <a:extLst>
              <a:ext uri="{FF2B5EF4-FFF2-40B4-BE49-F238E27FC236}">
                <a16:creationId xmlns:a16="http://schemas.microsoft.com/office/drawing/2014/main" id="{85B027A9-4810-F241-9768-812055E6B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46968" y="-1815312"/>
            <a:ext cx="3147498" cy="31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27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ingle gear with solid fill">
            <a:extLst>
              <a:ext uri="{FF2B5EF4-FFF2-40B4-BE49-F238E27FC236}">
                <a16:creationId xmlns:a16="http://schemas.microsoft.com/office/drawing/2014/main" id="{EB2C85E9-2045-9BC6-CFE6-8E268384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19834" y="0"/>
            <a:ext cx="6862906" cy="6862906"/>
          </a:xfrm>
          <a:prstGeom prst="rect">
            <a:avLst/>
          </a:prstGeom>
        </p:spPr>
      </p:pic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9919AA45-DCCB-E401-A4EB-393644685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2833" y="5209277"/>
            <a:ext cx="3147498" cy="3147498"/>
          </a:xfrm>
          <a:prstGeom prst="rect">
            <a:avLst/>
          </a:prstGeom>
        </p:spPr>
      </p:pic>
      <p:pic>
        <p:nvPicPr>
          <p:cNvPr id="8" name="Graphic 7" descr="Single gear with solid fill">
            <a:extLst>
              <a:ext uri="{FF2B5EF4-FFF2-40B4-BE49-F238E27FC236}">
                <a16:creationId xmlns:a16="http://schemas.microsoft.com/office/drawing/2014/main" id="{85B027A9-4810-F241-9768-812055E6B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8609" y="3136112"/>
            <a:ext cx="3147498" cy="31474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EA68F6-11BA-1DED-057F-7E5720A483BB}"/>
              </a:ext>
            </a:extLst>
          </p:cNvPr>
          <p:cNvSpPr txBox="1"/>
          <p:nvPr/>
        </p:nvSpPr>
        <p:spPr>
          <a:xfrm>
            <a:off x="2463800" y="647700"/>
            <a:ext cx="2257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 err="1">
                <a:solidFill>
                  <a:srgbClr val="C8C9DE"/>
                </a:solidFill>
                <a:latin typeface="Trebuchet MS" panose="020B0603020202020204" pitchFamily="34" charset="0"/>
              </a:rPr>
              <a:t>Abstrak</a:t>
            </a:r>
            <a:endParaRPr lang="en-ID" sz="4800" u="sng" dirty="0">
              <a:solidFill>
                <a:srgbClr val="C8C9DE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2EF07E-197C-9845-2A31-2B6C1B5CE891}"/>
              </a:ext>
            </a:extLst>
          </p:cNvPr>
          <p:cNvSpPr txBox="1"/>
          <p:nvPr/>
        </p:nvSpPr>
        <p:spPr>
          <a:xfrm>
            <a:off x="2463799" y="2003286"/>
            <a:ext cx="84774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IoT (Internet of Things)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telah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menjadi lebih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umum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dan popular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dikarenakan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IoT dapat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diaplikasikan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kedalam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banyak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bidang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. IoT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mengambil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data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dari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dunia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nyata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dan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mentransfer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data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tersebut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kedalam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jaringan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yang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terhubung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. 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Salah 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satu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tantangan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 pada IoT 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terdapat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 pada 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bidang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 security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, ini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dikarenakan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IoT mempunyai resource yang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terbatas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. Artikel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berikut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akan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lebih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menekankan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pada IoT dengan resource yang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terbatas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melalui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penggunaan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algoritma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u="sng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Lightweight Cryptography (LWC)</a:t>
            </a:r>
            <a:endParaRPr lang="en-ID" sz="2600" u="sng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00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ingle gear with solid fill">
            <a:extLst>
              <a:ext uri="{FF2B5EF4-FFF2-40B4-BE49-F238E27FC236}">
                <a16:creationId xmlns:a16="http://schemas.microsoft.com/office/drawing/2014/main" id="{EB2C85E9-2045-9BC6-CFE6-8E268384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3919834" y="0"/>
            <a:ext cx="6862906" cy="6862906"/>
          </a:xfrm>
          <a:prstGeom prst="rect">
            <a:avLst/>
          </a:prstGeom>
        </p:spPr>
      </p:pic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9919AA45-DCCB-E401-A4EB-393644685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0142833" y="5209277"/>
            <a:ext cx="3147498" cy="3147498"/>
          </a:xfrm>
          <a:prstGeom prst="rect">
            <a:avLst/>
          </a:prstGeom>
        </p:spPr>
      </p:pic>
      <p:pic>
        <p:nvPicPr>
          <p:cNvPr id="8" name="Graphic 7" descr="Single gear with solid fill">
            <a:extLst>
              <a:ext uri="{FF2B5EF4-FFF2-40B4-BE49-F238E27FC236}">
                <a16:creationId xmlns:a16="http://schemas.microsoft.com/office/drawing/2014/main" id="{85B027A9-4810-F241-9768-812055E6B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10498609" y="3136112"/>
            <a:ext cx="3147498" cy="31474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BE958-872B-13A6-ED77-7C644EA2692A}"/>
              </a:ext>
            </a:extLst>
          </p:cNvPr>
          <p:cNvSpPr txBox="1"/>
          <p:nvPr/>
        </p:nvSpPr>
        <p:spPr>
          <a:xfrm>
            <a:off x="2537722" y="1372914"/>
            <a:ext cx="3293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 err="1">
                <a:solidFill>
                  <a:srgbClr val="C8C9DE"/>
                </a:solidFill>
                <a:latin typeface="Trebuchet MS" panose="020B0603020202020204" pitchFamily="34" charset="0"/>
              </a:rPr>
              <a:t>Tujuan</a:t>
            </a:r>
            <a:r>
              <a:rPr lang="en-US" sz="4000" u="sng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4000" u="sng" dirty="0" err="1">
                <a:solidFill>
                  <a:srgbClr val="C8C9DE"/>
                </a:solidFill>
                <a:latin typeface="Trebuchet MS" panose="020B0603020202020204" pitchFamily="34" charset="0"/>
              </a:rPr>
              <a:t>Jurnal</a:t>
            </a:r>
            <a:endParaRPr lang="en-ID" sz="4000" u="sng" dirty="0">
              <a:solidFill>
                <a:srgbClr val="C8C9DE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F66C0-5F9D-EBBA-9841-A9F8BA1D5C88}"/>
              </a:ext>
            </a:extLst>
          </p:cNvPr>
          <p:cNvSpPr txBox="1"/>
          <p:nvPr/>
        </p:nvSpPr>
        <p:spPr>
          <a:xfrm>
            <a:off x="2537722" y="2880032"/>
            <a:ext cx="76051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Tujuan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dari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artikel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jurnal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berikut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adalah untuk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menentukan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kemampuan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dari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setiap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algoritma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LWC pada Hardware dan Software </a:t>
            </a:r>
            <a:endParaRPr lang="en-ID" sz="26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535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ingle gear with solid fill">
            <a:extLst>
              <a:ext uri="{FF2B5EF4-FFF2-40B4-BE49-F238E27FC236}">
                <a16:creationId xmlns:a16="http://schemas.microsoft.com/office/drawing/2014/main" id="{EB2C85E9-2045-9BC6-CFE6-8E268384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3919834" y="0"/>
            <a:ext cx="6862906" cy="6862906"/>
          </a:xfrm>
          <a:prstGeom prst="rect">
            <a:avLst/>
          </a:prstGeom>
        </p:spPr>
      </p:pic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9919AA45-DCCB-E401-A4EB-393644685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2833" y="5209277"/>
            <a:ext cx="3147498" cy="3147498"/>
          </a:xfrm>
          <a:prstGeom prst="rect">
            <a:avLst/>
          </a:prstGeom>
        </p:spPr>
      </p:pic>
      <p:pic>
        <p:nvPicPr>
          <p:cNvPr id="8" name="Graphic 7" descr="Single gear with solid fill">
            <a:extLst>
              <a:ext uri="{FF2B5EF4-FFF2-40B4-BE49-F238E27FC236}">
                <a16:creationId xmlns:a16="http://schemas.microsoft.com/office/drawing/2014/main" id="{85B027A9-4810-F241-9768-812055E6B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8609" y="3136112"/>
            <a:ext cx="3147498" cy="31474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BE958-872B-13A6-ED77-7C644EA2692A}"/>
              </a:ext>
            </a:extLst>
          </p:cNvPr>
          <p:cNvSpPr txBox="1"/>
          <p:nvPr/>
        </p:nvSpPr>
        <p:spPr>
          <a:xfrm>
            <a:off x="2463800" y="279838"/>
            <a:ext cx="4326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 err="1">
                <a:solidFill>
                  <a:srgbClr val="C8C9DE"/>
                </a:solidFill>
                <a:latin typeface="Trebuchet MS" panose="020B0603020202020204" pitchFamily="34" charset="0"/>
              </a:rPr>
              <a:t>Metode</a:t>
            </a:r>
            <a:r>
              <a:rPr lang="en-US" sz="4000" u="sng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4000" u="sng" dirty="0" err="1">
                <a:solidFill>
                  <a:srgbClr val="C8C9DE"/>
                </a:solidFill>
                <a:latin typeface="Trebuchet MS" panose="020B0603020202020204" pitchFamily="34" charset="0"/>
              </a:rPr>
              <a:t>Penelitian</a:t>
            </a:r>
            <a:endParaRPr lang="en-ID" sz="4000" u="sng" dirty="0">
              <a:solidFill>
                <a:srgbClr val="C8C9DE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45A5E3-A38C-ED12-BADF-D0B2BA1F5450}"/>
              </a:ext>
            </a:extLst>
          </p:cNvPr>
          <p:cNvSpPr txBox="1"/>
          <p:nvPr/>
        </p:nvSpPr>
        <p:spPr>
          <a:xfrm>
            <a:off x="2463800" y="1267563"/>
            <a:ext cx="76051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Dalam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menentukan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kemampuan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dari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tiap-tiap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algoritma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LWC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yang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telah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diusulkan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,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setiap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algoritma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diujicoba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pada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beberapa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parameter yang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direkomendasi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oleh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laporan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NIST pada resource-constrained IoT devices,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antara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lain : </a:t>
            </a:r>
          </a:p>
          <a:p>
            <a:endParaRPr lang="en-US" sz="2600" dirty="0">
              <a:solidFill>
                <a:srgbClr val="C8C9DE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8C9DE"/>
                </a:solidFill>
                <a:latin typeface="Trebuchet MS" panose="020B0603020202020204" pitchFamily="34" charset="0"/>
              </a:rPr>
              <a:t>Memory Requirement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8C9DE"/>
                </a:solidFill>
                <a:latin typeface="Trebuchet MS" panose="020B0603020202020204" pitchFamily="34" charset="0"/>
              </a:rPr>
              <a:t>Gate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8C9DE"/>
                </a:solidFill>
                <a:latin typeface="Trebuchet MS" panose="020B0603020202020204" pitchFamily="34" charset="0"/>
              </a:rPr>
              <a:t>Latency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8C9DE"/>
                </a:solidFill>
                <a:latin typeface="Trebuchet MS" panose="020B0603020202020204" pitchFamily="34" charset="0"/>
              </a:rPr>
              <a:t>Throughput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8C9DE"/>
                </a:solidFill>
                <a:latin typeface="Trebuchet MS" panose="020B0603020202020204" pitchFamily="34" charset="0"/>
              </a:rPr>
              <a:t>Power Requirement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8C9DE"/>
                </a:solidFill>
                <a:latin typeface="Trebuchet MS" panose="020B0603020202020204" pitchFamily="34" charset="0"/>
              </a:rPr>
              <a:t>Energy Consumption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8C9DE"/>
                </a:solidFill>
                <a:latin typeface="Trebuchet MS" panose="020B0603020202020204" pitchFamily="34" charset="0"/>
              </a:rPr>
              <a:t>Efficiency.</a:t>
            </a:r>
            <a:endParaRPr lang="en-ID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1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ingle gear with solid fill">
            <a:extLst>
              <a:ext uri="{FF2B5EF4-FFF2-40B4-BE49-F238E27FC236}">
                <a16:creationId xmlns:a16="http://schemas.microsoft.com/office/drawing/2014/main" id="{EB2C85E9-2045-9BC6-CFE6-8E268384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-3919834" y="0"/>
            <a:ext cx="6862906" cy="6862906"/>
          </a:xfrm>
          <a:prstGeom prst="rect">
            <a:avLst/>
          </a:prstGeom>
        </p:spPr>
      </p:pic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9919AA45-DCCB-E401-A4EB-393644685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0142833" y="5209277"/>
            <a:ext cx="3147498" cy="3147498"/>
          </a:xfrm>
          <a:prstGeom prst="rect">
            <a:avLst/>
          </a:prstGeom>
        </p:spPr>
      </p:pic>
      <p:pic>
        <p:nvPicPr>
          <p:cNvPr id="8" name="Graphic 7" descr="Single gear with solid fill">
            <a:extLst>
              <a:ext uri="{FF2B5EF4-FFF2-40B4-BE49-F238E27FC236}">
                <a16:creationId xmlns:a16="http://schemas.microsoft.com/office/drawing/2014/main" id="{85B027A9-4810-F241-9768-812055E6B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0498609" y="3136112"/>
            <a:ext cx="3147498" cy="31474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BE958-872B-13A6-ED77-7C644EA2692A}"/>
              </a:ext>
            </a:extLst>
          </p:cNvPr>
          <p:cNvSpPr txBox="1"/>
          <p:nvPr/>
        </p:nvSpPr>
        <p:spPr>
          <a:xfrm>
            <a:off x="2137980" y="620890"/>
            <a:ext cx="3746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C8C9DE"/>
                </a:solidFill>
                <a:latin typeface="Trebuchet MS" panose="020B0603020202020204" pitchFamily="34" charset="0"/>
              </a:rPr>
              <a:t>Hasil </a:t>
            </a:r>
            <a:r>
              <a:rPr lang="en-US" sz="4000" u="sng" dirty="0" err="1">
                <a:solidFill>
                  <a:srgbClr val="C8C9DE"/>
                </a:solidFill>
                <a:latin typeface="Trebuchet MS" panose="020B0603020202020204" pitchFamily="34" charset="0"/>
              </a:rPr>
              <a:t>Penelitian</a:t>
            </a:r>
            <a:endParaRPr lang="en-ID" sz="4000" u="sng" dirty="0">
              <a:solidFill>
                <a:srgbClr val="C8C9DE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CE4E0-E0EB-2CEA-A9F8-68A7B16C9171}"/>
              </a:ext>
            </a:extLst>
          </p:cNvPr>
          <p:cNvSpPr txBox="1"/>
          <p:nvPr/>
        </p:nvSpPr>
        <p:spPr>
          <a:xfrm>
            <a:off x="2137980" y="1500334"/>
            <a:ext cx="76051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Dari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ujicoba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yang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telah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dilakukan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,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berikut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adalah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hasil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10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teratas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berdasarkan efficiency pada Software dan Hardware.</a:t>
            </a:r>
            <a:endParaRPr lang="en-ID" sz="26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AF91A-42EC-0901-6F4D-C22F1EFD99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4137" y="2792996"/>
            <a:ext cx="4250928" cy="26282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59EFA9-A58C-46CE-41DB-989EA9EC2A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7812" y="2785134"/>
            <a:ext cx="4391416" cy="26439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2E6CDB-A533-EF6E-659C-D02499897585}"/>
              </a:ext>
            </a:extLst>
          </p:cNvPr>
          <p:cNvSpPr txBox="1"/>
          <p:nvPr/>
        </p:nvSpPr>
        <p:spPr>
          <a:xfrm>
            <a:off x="2060553" y="5429120"/>
            <a:ext cx="7605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Perbandingan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lengkap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setiap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algoritma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pada semua parameter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terdapat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pada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jurnal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halaman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28185 dan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kemampuan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setiap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algoritma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melalui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security analysis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terdapat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pada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jurnal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halaman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28187</a:t>
            </a:r>
          </a:p>
        </p:txBody>
      </p:sp>
    </p:spTree>
    <p:extLst>
      <p:ext uri="{BB962C8B-B14F-4D97-AF65-F5344CB8AC3E}">
        <p14:creationId xmlns:p14="http://schemas.microsoft.com/office/powerpoint/2010/main" val="1091990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ingle gear with solid fill">
            <a:extLst>
              <a:ext uri="{FF2B5EF4-FFF2-40B4-BE49-F238E27FC236}">
                <a16:creationId xmlns:a16="http://schemas.microsoft.com/office/drawing/2014/main" id="{EB2C85E9-2045-9BC6-CFE6-8E268384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19834" y="0"/>
            <a:ext cx="6862906" cy="6862906"/>
          </a:xfrm>
          <a:prstGeom prst="rect">
            <a:avLst/>
          </a:prstGeom>
        </p:spPr>
      </p:pic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9919AA45-DCCB-E401-A4EB-393644685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0142833" y="5209277"/>
            <a:ext cx="3147498" cy="3147498"/>
          </a:xfrm>
          <a:prstGeom prst="rect">
            <a:avLst/>
          </a:prstGeom>
        </p:spPr>
      </p:pic>
      <p:pic>
        <p:nvPicPr>
          <p:cNvPr id="8" name="Graphic 7" descr="Single gear with solid fill">
            <a:extLst>
              <a:ext uri="{FF2B5EF4-FFF2-40B4-BE49-F238E27FC236}">
                <a16:creationId xmlns:a16="http://schemas.microsoft.com/office/drawing/2014/main" id="{85B027A9-4810-F241-9768-812055E6B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10498609" y="3136112"/>
            <a:ext cx="3147498" cy="31474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BE958-872B-13A6-ED77-7C644EA2692A}"/>
              </a:ext>
            </a:extLst>
          </p:cNvPr>
          <p:cNvSpPr txBox="1"/>
          <p:nvPr/>
        </p:nvSpPr>
        <p:spPr>
          <a:xfrm>
            <a:off x="2463800" y="647700"/>
            <a:ext cx="2791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C8C9DE"/>
                </a:solidFill>
                <a:latin typeface="Trebuchet MS" panose="020B0603020202020204" pitchFamily="34" charset="0"/>
              </a:rPr>
              <a:t>Kesimpulan</a:t>
            </a:r>
            <a:endParaRPr lang="en-ID" sz="4000" u="sng" dirty="0">
              <a:solidFill>
                <a:srgbClr val="C8C9DE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5C713-5C7B-4AC8-ACA9-1CB7E9612DDB}"/>
              </a:ext>
            </a:extLst>
          </p:cNvPr>
          <p:cNvSpPr txBox="1"/>
          <p:nvPr/>
        </p:nvSpPr>
        <p:spPr>
          <a:xfrm>
            <a:off x="2537722" y="1818487"/>
            <a:ext cx="760511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Diakibatkan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perkembangan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perangkat IoT,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keamanan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menjadi masalah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utama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, oleh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karena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itu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dibutuhkan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algoritma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cryptography yang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efektif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dalam IoT untuk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memastikan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data yang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mengalir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aman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. 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Hasil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perbandingan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pada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jurnal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setiap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algoritma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LWC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menunjukkan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bahwa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setiap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algoritma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mempunyai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kelebihan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yang masing-masing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,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sehingga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penggunaan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algoritma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LWC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disesuaikan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dengan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kebutuhan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pada perangkat IoT.</a:t>
            </a:r>
            <a:endParaRPr lang="en-ID" sz="2600" dirty="0">
              <a:solidFill>
                <a:srgbClr val="C8C9DE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80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ingle gear with solid fill">
            <a:extLst>
              <a:ext uri="{FF2B5EF4-FFF2-40B4-BE49-F238E27FC236}">
                <a16:creationId xmlns:a16="http://schemas.microsoft.com/office/drawing/2014/main" id="{EB2C85E9-2045-9BC6-CFE6-8E268384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3919834" y="0"/>
            <a:ext cx="6862906" cy="6862906"/>
          </a:xfrm>
          <a:prstGeom prst="rect">
            <a:avLst/>
          </a:prstGeom>
        </p:spPr>
      </p:pic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9919AA45-DCCB-E401-A4EB-393644685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2833" y="5209277"/>
            <a:ext cx="3147498" cy="3147498"/>
          </a:xfrm>
          <a:prstGeom prst="rect">
            <a:avLst/>
          </a:prstGeom>
        </p:spPr>
      </p:pic>
      <p:pic>
        <p:nvPicPr>
          <p:cNvPr id="8" name="Graphic 7" descr="Single gear with solid fill">
            <a:extLst>
              <a:ext uri="{FF2B5EF4-FFF2-40B4-BE49-F238E27FC236}">
                <a16:creationId xmlns:a16="http://schemas.microsoft.com/office/drawing/2014/main" id="{85B027A9-4810-F241-9768-812055E6B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8609" y="3136112"/>
            <a:ext cx="3147498" cy="31474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BE958-872B-13A6-ED77-7C644EA2692A}"/>
              </a:ext>
            </a:extLst>
          </p:cNvPr>
          <p:cNvSpPr txBox="1"/>
          <p:nvPr/>
        </p:nvSpPr>
        <p:spPr>
          <a:xfrm>
            <a:off x="2463800" y="647700"/>
            <a:ext cx="1763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 err="1">
                <a:solidFill>
                  <a:srgbClr val="C8C9DE"/>
                </a:solidFill>
                <a:latin typeface="Trebuchet MS" panose="020B0603020202020204" pitchFamily="34" charset="0"/>
              </a:rPr>
              <a:t>Jurnal</a:t>
            </a:r>
            <a:r>
              <a:rPr lang="en-US" sz="4000" u="sng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endParaRPr lang="en-ID" sz="4000" u="sng" dirty="0">
              <a:solidFill>
                <a:srgbClr val="C8C9DE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5C713-5C7B-4AC8-ACA9-1CB7E9612DDB}"/>
              </a:ext>
            </a:extLst>
          </p:cNvPr>
          <p:cNvSpPr txBox="1"/>
          <p:nvPr/>
        </p:nvSpPr>
        <p:spPr>
          <a:xfrm>
            <a:off x="2537722" y="1818487"/>
            <a:ext cx="7605111" cy="321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Vishal A. Thakor, </a:t>
            </a:r>
            <a:r>
              <a:rPr lang="en-US" sz="3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al</a:t>
            </a:r>
            <a:r>
              <a:rPr lang="en-US" sz="32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(2021). Lightweight Cryptography Algorithms for Resource-Constrained IoT Devices : A Review Comparison and Research Opportunities. </a:t>
            </a:r>
            <a:r>
              <a:rPr lang="en-US" sz="3200" i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IEEE Access</a:t>
            </a:r>
            <a:r>
              <a:rPr lang="en-US" sz="32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28177-28193.</a:t>
            </a:r>
            <a:endParaRPr lang="en-ID" sz="3200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121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ingle gear with solid fill">
            <a:extLst>
              <a:ext uri="{FF2B5EF4-FFF2-40B4-BE49-F238E27FC236}">
                <a16:creationId xmlns:a16="http://schemas.microsoft.com/office/drawing/2014/main" id="{EB2C85E9-2045-9BC6-CFE6-8E268384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703597" y="-13109121"/>
            <a:ext cx="33076242" cy="33076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BE958-872B-13A6-ED77-7C644EA2692A}"/>
              </a:ext>
            </a:extLst>
          </p:cNvPr>
          <p:cNvSpPr txBox="1"/>
          <p:nvPr/>
        </p:nvSpPr>
        <p:spPr>
          <a:xfrm>
            <a:off x="3420241" y="2672256"/>
            <a:ext cx="48285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C8C9DE"/>
                </a:solidFill>
                <a:latin typeface="Trebuchet MS" panose="020B0603020202020204" pitchFamily="34" charset="0"/>
              </a:rPr>
              <a:t>Thank You</a:t>
            </a:r>
            <a:endParaRPr lang="en-ID" sz="8000" dirty="0">
              <a:solidFill>
                <a:srgbClr val="C8C9DE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34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307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Office Theme</vt:lpstr>
      <vt:lpstr>Lightweight Cryptography Algorithms for Resource-Constrained IoT Devices : A Review Comparison and Research Opportunities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Cryptography Algorithms for Resource-Constrained IoT Devices : A Review Comparison and Research Opportunities</dc:title>
  <dc:creator>Julius Taslim</dc:creator>
  <cp:lastModifiedBy>Julius Taslim</cp:lastModifiedBy>
  <cp:revision>5</cp:revision>
  <dcterms:created xsi:type="dcterms:W3CDTF">2023-12-08T11:46:18Z</dcterms:created>
  <dcterms:modified xsi:type="dcterms:W3CDTF">2023-12-09T09:43:57Z</dcterms:modified>
</cp:coreProperties>
</file>