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4"/>
  </p:sldMasterIdLst>
  <p:notesMasterIdLst>
    <p:notesMasterId r:id="rId20"/>
  </p:notesMasterIdLst>
  <p:sldIdLst>
    <p:sldId id="256" r:id="rId5"/>
    <p:sldId id="260" r:id="rId6"/>
    <p:sldId id="257" r:id="rId7"/>
    <p:sldId id="258" r:id="rId8"/>
    <p:sldId id="259" r:id="rId9"/>
    <p:sldId id="267" r:id="rId10"/>
    <p:sldId id="268" r:id="rId11"/>
    <p:sldId id="262" r:id="rId12"/>
    <p:sldId id="264" r:id="rId13"/>
    <p:sldId id="265" r:id="rId14"/>
    <p:sldId id="270" r:id="rId15"/>
    <p:sldId id="271" r:id="rId16"/>
    <p:sldId id="272" r:id="rId17"/>
    <p:sldId id="269"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45C2C-CF06-4761-AB55-F5166BDB9954}"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5AF2CC-ED3E-434D-AC1A-537FC5EB253F}" type="slidenum">
              <a:rPr lang="en-US" smtClean="0"/>
              <a:t>‹#›</a:t>
            </a:fld>
            <a:endParaRPr lang="en-US"/>
          </a:p>
        </p:txBody>
      </p:sp>
    </p:spTree>
    <p:extLst>
      <p:ext uri="{BB962C8B-B14F-4D97-AF65-F5344CB8AC3E}">
        <p14:creationId xmlns:p14="http://schemas.microsoft.com/office/powerpoint/2010/main" val="3818976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3C8B20-AA5C-4C60-AF73-7C670C6E5884}" type="datetime1">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9921E-67B6-4A51-AA0D-38AEF2E37F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4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F948C-98D4-449A-B74E-B73D4D0BD120}" type="datetime1">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9921E-67B6-4A51-AA0D-38AEF2E37F23}" type="slidenum">
              <a:rPr lang="en-US" smtClean="0"/>
              <a:t>‹#›</a:t>
            </a:fld>
            <a:endParaRPr lang="en-US"/>
          </a:p>
        </p:txBody>
      </p:sp>
    </p:spTree>
    <p:extLst>
      <p:ext uri="{BB962C8B-B14F-4D97-AF65-F5344CB8AC3E}">
        <p14:creationId xmlns:p14="http://schemas.microsoft.com/office/powerpoint/2010/main" val="206223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71018-108D-4E9F-982C-EE1B32FF3712}" type="datetime1">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9921E-67B6-4A51-AA0D-38AEF2E37F23}" type="slidenum">
              <a:rPr lang="en-US" smtClean="0"/>
              <a:t>‹#›</a:t>
            </a:fld>
            <a:endParaRPr lang="en-US"/>
          </a:p>
        </p:txBody>
      </p:sp>
    </p:spTree>
    <p:extLst>
      <p:ext uri="{BB962C8B-B14F-4D97-AF65-F5344CB8AC3E}">
        <p14:creationId xmlns:p14="http://schemas.microsoft.com/office/powerpoint/2010/main" val="91313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BB180-3586-4B75-9ADE-E6AC10649C4D}" type="datetime1">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9921E-67B6-4A51-AA0D-38AEF2E37F23}" type="slidenum">
              <a:rPr lang="en-US" smtClean="0"/>
              <a:t>‹#›</a:t>
            </a:fld>
            <a:endParaRPr lang="en-US"/>
          </a:p>
        </p:txBody>
      </p:sp>
    </p:spTree>
    <p:extLst>
      <p:ext uri="{BB962C8B-B14F-4D97-AF65-F5344CB8AC3E}">
        <p14:creationId xmlns:p14="http://schemas.microsoft.com/office/powerpoint/2010/main" val="311546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2F431-6B42-47F8-837A-8D744357C887}" type="datetime1">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9921E-67B6-4A51-AA0D-38AEF2E37F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2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327213-6D89-425C-951F-713BB3F2A77F}" type="datetime1">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9921E-67B6-4A51-AA0D-38AEF2E37F23}" type="slidenum">
              <a:rPr lang="en-US" smtClean="0"/>
              <a:t>‹#›</a:t>
            </a:fld>
            <a:endParaRPr lang="en-US"/>
          </a:p>
        </p:txBody>
      </p:sp>
    </p:spTree>
    <p:extLst>
      <p:ext uri="{BB962C8B-B14F-4D97-AF65-F5344CB8AC3E}">
        <p14:creationId xmlns:p14="http://schemas.microsoft.com/office/powerpoint/2010/main" val="157288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DE983-2D81-4CE2-8C1F-FABB8507CA28}" type="datetime1">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C9921E-67B6-4A51-AA0D-38AEF2E37F23}" type="slidenum">
              <a:rPr lang="en-US" smtClean="0"/>
              <a:t>‹#›</a:t>
            </a:fld>
            <a:endParaRPr lang="en-US"/>
          </a:p>
        </p:txBody>
      </p:sp>
    </p:spTree>
    <p:extLst>
      <p:ext uri="{BB962C8B-B14F-4D97-AF65-F5344CB8AC3E}">
        <p14:creationId xmlns:p14="http://schemas.microsoft.com/office/powerpoint/2010/main" val="31089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BCAE54-718B-4DD7-9B31-0BE48230A9E0}" type="datetime1">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C9921E-67B6-4A51-AA0D-38AEF2E37F23}" type="slidenum">
              <a:rPr lang="en-US" smtClean="0"/>
              <a:t>‹#›</a:t>
            </a:fld>
            <a:endParaRPr lang="en-US"/>
          </a:p>
        </p:txBody>
      </p:sp>
    </p:spTree>
    <p:extLst>
      <p:ext uri="{BB962C8B-B14F-4D97-AF65-F5344CB8AC3E}">
        <p14:creationId xmlns:p14="http://schemas.microsoft.com/office/powerpoint/2010/main" val="78431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140B20-8EC6-4CB2-A004-FC6CAAD1C5E3}" type="datetime1">
              <a:rPr lang="en-US" smtClean="0"/>
              <a:t>6/7/2023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C9921E-67B6-4A51-AA0D-38AEF2E37F23}" type="slidenum">
              <a:rPr lang="en-US" smtClean="0"/>
              <a:t>‹#›</a:t>
            </a:fld>
            <a:endParaRPr lang="en-US"/>
          </a:p>
        </p:txBody>
      </p:sp>
    </p:spTree>
    <p:extLst>
      <p:ext uri="{BB962C8B-B14F-4D97-AF65-F5344CB8AC3E}">
        <p14:creationId xmlns:p14="http://schemas.microsoft.com/office/powerpoint/2010/main" val="108350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CF3956-AEEC-4D4C-8769-FD6423135D0C}" type="datetime1">
              <a:rPr lang="en-US" smtClean="0"/>
              <a:t>6/7/2023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C9921E-67B6-4A51-AA0D-38AEF2E37F23}" type="slidenum">
              <a:rPr lang="en-US" smtClean="0"/>
              <a:t>‹#›</a:t>
            </a:fld>
            <a:endParaRPr lang="en-US"/>
          </a:p>
        </p:txBody>
      </p:sp>
    </p:spTree>
    <p:extLst>
      <p:ext uri="{BB962C8B-B14F-4D97-AF65-F5344CB8AC3E}">
        <p14:creationId xmlns:p14="http://schemas.microsoft.com/office/powerpoint/2010/main" val="86064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2B2595-65BF-4525-9C2D-7D3A29ED1197}" type="datetime1">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9921E-67B6-4A51-AA0D-38AEF2E37F23}" type="slidenum">
              <a:rPr lang="en-US" smtClean="0"/>
              <a:t>‹#›</a:t>
            </a:fld>
            <a:endParaRPr lang="en-US"/>
          </a:p>
        </p:txBody>
      </p:sp>
    </p:spTree>
    <p:extLst>
      <p:ext uri="{BB962C8B-B14F-4D97-AF65-F5344CB8AC3E}">
        <p14:creationId xmlns:p14="http://schemas.microsoft.com/office/powerpoint/2010/main" val="351149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32FB5B-7098-4EBE-A686-E4D15494E5EC}" type="datetime1">
              <a:rPr lang="en-US" smtClean="0"/>
              <a:t>6/7/2023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98C9921E-67B6-4A51-AA0D-38AEF2E37F23}"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4163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A0B08-8B6A-20CF-147E-FA5EA24E6F8C}"/>
              </a:ext>
            </a:extLst>
          </p:cNvPr>
          <p:cNvSpPr>
            <a:spLocks noGrp="1"/>
          </p:cNvSpPr>
          <p:nvPr>
            <p:ph type="ctrTitle"/>
          </p:nvPr>
        </p:nvSpPr>
        <p:spPr>
          <a:xfrm>
            <a:off x="1524000" y="590843"/>
            <a:ext cx="9144000" cy="2919119"/>
          </a:xfrm>
        </p:spPr>
        <p:txBody>
          <a:bodyPr anchor="ctr">
            <a:normAutofit/>
          </a:bodyPr>
          <a:lstStyle/>
          <a:p>
            <a:pPr algn="ctr"/>
            <a:r>
              <a:rPr lang="en-US" sz="3000" b="1" dirty="0" smtClean="0">
                <a:effectLst/>
                <a:latin typeface="Times New Roman" panose="02020603050405020304" pitchFamily="18" charset="0"/>
                <a:ea typeface="Times New Roman" panose="02020603050405020304" pitchFamily="18" charset="0"/>
              </a:rPr>
              <a:t> </a:t>
            </a:r>
            <a:r>
              <a:rPr lang="en-US" sz="3200" b="1" dirty="0"/>
              <a:t>Determining Chess Board State Using Computer Vision Techniques to Predict Next Best Move </a:t>
            </a:r>
            <a:br>
              <a:rPr lang="en-US" sz="3200" b="1" dirty="0"/>
            </a:br>
            <a:endParaRPr lang="en-US" sz="3000" b="1" dirty="0"/>
          </a:p>
        </p:txBody>
      </p:sp>
      <p:sp>
        <p:nvSpPr>
          <p:cNvPr id="3" name="Subtitle 2">
            <a:extLst>
              <a:ext uri="{FF2B5EF4-FFF2-40B4-BE49-F238E27FC236}">
                <a16:creationId xmlns:a16="http://schemas.microsoft.com/office/drawing/2014/main" xmlns="" id="{1AA3E16D-1383-8CA6-32F7-C35866CE5EB3}"/>
              </a:ext>
            </a:extLst>
          </p:cNvPr>
          <p:cNvSpPr>
            <a:spLocks noGrp="1"/>
          </p:cNvSpPr>
          <p:nvPr>
            <p:ph type="subTitle" idx="1"/>
          </p:nvPr>
        </p:nvSpPr>
        <p:spPr>
          <a:xfrm>
            <a:off x="1524000" y="4437992"/>
            <a:ext cx="9144000" cy="1093763"/>
          </a:xfrm>
        </p:spPr>
        <p:txBody>
          <a:bodyPr anchor="ctr">
            <a:normAutofit fontScale="92500" lnSpcReduction="10000"/>
          </a:bodyPr>
          <a:lstStyle/>
          <a:p>
            <a:pPr>
              <a:lnSpc>
                <a:spcPct val="150000"/>
              </a:lnSpc>
            </a:pPr>
            <a:r>
              <a:rPr lang="en-US" dirty="0"/>
              <a:t>Mohammad </a:t>
            </a:r>
            <a:r>
              <a:rPr lang="en-US" dirty="0" err="1"/>
              <a:t>Alkhatib</a:t>
            </a:r>
            <a:r>
              <a:rPr lang="en-US" dirty="0"/>
              <a:t> </a:t>
            </a:r>
            <a:r>
              <a:rPr lang="en-US" dirty="0" smtClean="0"/>
              <a:t/>
            </a:r>
            <a:br>
              <a:rPr lang="en-US" dirty="0" smtClean="0"/>
            </a:br>
            <a:r>
              <a:rPr lang="en-US" dirty="0" err="1"/>
              <a:t>Moath</a:t>
            </a:r>
            <a:r>
              <a:rPr lang="en-US" dirty="0"/>
              <a:t> </a:t>
            </a:r>
            <a:r>
              <a:rPr lang="en-US" dirty="0" err="1"/>
              <a:t>Rabeh</a:t>
            </a:r>
            <a:r>
              <a:rPr lang="en-US" dirty="0"/>
              <a:t> </a:t>
            </a:r>
            <a:r>
              <a:rPr lang="en-US" dirty="0" err="1"/>
              <a:t>Khaleel</a:t>
            </a:r>
            <a:r>
              <a:rPr lang="en-US" dirty="0"/>
              <a:t> </a:t>
            </a:r>
          </a:p>
        </p:txBody>
      </p:sp>
      <p:sp>
        <p:nvSpPr>
          <p:cNvPr id="5" name="Slide Number Placeholder 4">
            <a:extLst>
              <a:ext uri="{FF2B5EF4-FFF2-40B4-BE49-F238E27FC236}">
                <a16:creationId xmlns:a16="http://schemas.microsoft.com/office/drawing/2014/main" xmlns="" id="{6A43C746-A3F3-230D-B54B-5A87E8E9F94C}"/>
              </a:ext>
            </a:extLst>
          </p:cNvPr>
          <p:cNvSpPr>
            <a:spLocks noGrp="1"/>
          </p:cNvSpPr>
          <p:nvPr>
            <p:ph type="sldNum" sz="quarter" idx="12"/>
          </p:nvPr>
        </p:nvSpPr>
        <p:spPr/>
        <p:txBody>
          <a:bodyPr/>
          <a:lstStyle/>
          <a:p>
            <a:fld id="{98C9921E-67B6-4A51-AA0D-38AEF2E37F23}" type="slidenum">
              <a:rPr lang="en-US" sz="2000" smtClean="0"/>
              <a:t>1</a:t>
            </a:fld>
            <a:endParaRPr lang="en-US" sz="2000" dirty="0"/>
          </a:p>
        </p:txBody>
      </p:sp>
    </p:spTree>
    <p:extLst>
      <p:ext uri="{BB962C8B-B14F-4D97-AF65-F5344CB8AC3E}">
        <p14:creationId xmlns:p14="http://schemas.microsoft.com/office/powerpoint/2010/main" val="351950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74305-2F88-BD5A-FDCA-834CC2BBFB51}"/>
              </a:ext>
            </a:extLst>
          </p:cNvPr>
          <p:cNvSpPr>
            <a:spLocks noGrp="1"/>
          </p:cNvSpPr>
          <p:nvPr>
            <p:ph type="title"/>
          </p:nvPr>
        </p:nvSpPr>
        <p:spPr/>
        <p:txBody>
          <a:bodyPr/>
          <a:lstStyle/>
          <a:p>
            <a:pPr algn="ctr"/>
            <a:r>
              <a:rPr lang="en-US" sz="3200" b="1" cap="small" dirty="0">
                <a:effectLst>
                  <a:outerShdw sx="0" sy="0">
                    <a:srgbClr val="000000"/>
                  </a:outerShdw>
                </a:effectLst>
              </a:rPr>
              <a:t>Implementation</a:t>
            </a:r>
            <a:br>
              <a:rPr lang="en-US" sz="3200" b="1" cap="small" dirty="0">
                <a:effectLst>
                  <a:outerShdw sx="0" sy="0">
                    <a:srgbClr val="000000"/>
                  </a:outerShdw>
                </a:effectLst>
              </a:rPr>
            </a:br>
            <a:r>
              <a:rPr lang="en-US" sz="1800" b="1" kern="0" dirty="0" smtClean="0">
                <a:effectLst/>
                <a:latin typeface="Times New Roman" panose="02020603050405020304" pitchFamily="18" charset="0"/>
                <a:ea typeface="Times New Roman" panose="02020603050405020304" pitchFamily="18" charset="0"/>
              </a:rPr>
              <a:t/>
            </a:r>
            <a:br>
              <a:rPr lang="en-US" sz="1800" b="1" kern="0" dirty="0" smtClean="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0298A770-6F39-8C96-1449-D585559D1B7C}"/>
              </a:ext>
            </a:extLst>
          </p:cNvPr>
          <p:cNvSpPr>
            <a:spLocks noGrp="1"/>
          </p:cNvSpPr>
          <p:nvPr>
            <p:ph idx="1"/>
          </p:nvPr>
        </p:nvSpPr>
        <p:spPr>
          <a:xfrm>
            <a:off x="838200" y="1737360"/>
            <a:ext cx="10500360" cy="4607170"/>
          </a:xfrm>
        </p:spPr>
        <p:txBody>
          <a:bodyPr>
            <a:normAutofit/>
          </a:bodyPr>
          <a:lstStyle/>
          <a:p>
            <a:pPr>
              <a:lnSpc>
                <a:spcPct val="200000"/>
              </a:lnSpc>
              <a:buFont typeface="Arial" panose="020B0604020202020204" pitchFamily="34" charset="0"/>
              <a:buChar char="•"/>
            </a:pPr>
            <a:r>
              <a:rPr lang="en-US" dirty="0"/>
              <a:t>The canny edge and Hough transform code used to test segmenting a chess board </a:t>
            </a:r>
            <a:r>
              <a:rPr lang="en-US" dirty="0" smtClean="0"/>
              <a:t>was. </a:t>
            </a:r>
            <a:endParaRPr lang="en-US" dirty="0"/>
          </a:p>
          <a:p>
            <a:pPr>
              <a:lnSpc>
                <a:spcPct val="200000"/>
              </a:lnSpc>
              <a:buFont typeface="Arial" panose="020B0604020202020204" pitchFamily="34" charset="0"/>
              <a:buChar char="•"/>
            </a:pPr>
            <a:r>
              <a:rPr lang="en-US" dirty="0"/>
              <a:t>Creating the dataset, reading them to a Jupiter notebook, cleaning any corrupt files, and writing code for building the sequential model were all done by our team. </a:t>
            </a:r>
          </a:p>
          <a:p>
            <a:pPr>
              <a:lnSpc>
                <a:spcPct val="200000"/>
              </a:lnSpc>
              <a:buFont typeface="Arial" panose="020B0604020202020204" pitchFamily="34" charset="0"/>
              <a:buChar char="•"/>
            </a:pPr>
            <a:r>
              <a:rPr lang="en-US" dirty="0"/>
              <a:t>The VGG16, InceptionV3, and </a:t>
            </a:r>
            <a:r>
              <a:rPr lang="en-US" dirty="0" err="1"/>
              <a:t>Resnet</a:t>
            </a:r>
            <a:r>
              <a:rPr lang="en-US" dirty="0"/>
              <a:t> models were used as provided by Tensor-flow. The fully connected layer added afterward, as well as any extra pooling and convolution layers used, were added by our team. </a:t>
            </a:r>
          </a:p>
          <a:p>
            <a:pPr>
              <a:lnSpc>
                <a:spcPct val="150000"/>
              </a:lnSpc>
            </a:pPr>
            <a:endParaRPr lang="en-US" sz="2000" dirty="0"/>
          </a:p>
        </p:txBody>
      </p:sp>
      <p:sp>
        <p:nvSpPr>
          <p:cNvPr id="5" name="Slide Number Placeholder 4">
            <a:extLst>
              <a:ext uri="{FF2B5EF4-FFF2-40B4-BE49-F238E27FC236}">
                <a16:creationId xmlns:a16="http://schemas.microsoft.com/office/drawing/2014/main" xmlns="" id="{2D77F99A-81EA-D036-C01A-5142FB6C6380}"/>
              </a:ext>
            </a:extLst>
          </p:cNvPr>
          <p:cNvSpPr>
            <a:spLocks noGrp="1"/>
          </p:cNvSpPr>
          <p:nvPr>
            <p:ph type="sldNum" sz="quarter" idx="12"/>
          </p:nvPr>
        </p:nvSpPr>
        <p:spPr/>
        <p:txBody>
          <a:bodyPr/>
          <a:lstStyle/>
          <a:p>
            <a:fld id="{98C9921E-67B6-4A51-AA0D-38AEF2E37F23}" type="slidenum">
              <a:rPr lang="en-US" smtClean="0"/>
              <a:t>10</a:t>
            </a:fld>
            <a:endParaRPr lang="en-US"/>
          </a:p>
        </p:txBody>
      </p:sp>
    </p:spTree>
    <p:extLst>
      <p:ext uri="{BB962C8B-B14F-4D97-AF65-F5344CB8AC3E}">
        <p14:creationId xmlns:p14="http://schemas.microsoft.com/office/powerpoint/2010/main" val="256779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cap="small" dirty="0">
                <a:solidFill>
                  <a:prstClr val="black">
                    <a:lumMod val="75000"/>
                    <a:lumOff val="25000"/>
                  </a:prstClr>
                </a:solidFill>
                <a:effectLst>
                  <a:outerShdw sx="0" sy="0">
                    <a:srgbClr val="000000"/>
                  </a:outerShdw>
                </a:effectLst>
              </a:rPr>
              <a:t>Implementation</a:t>
            </a:r>
            <a:endParaRPr lang="en-US" dirty="0"/>
          </a:p>
        </p:txBody>
      </p:sp>
      <p:pic>
        <p:nvPicPr>
          <p:cNvPr id="5" name="Content Placeholder 4"/>
          <p:cNvPicPr>
            <a:picLocks noGrp="1" noChangeAspect="1"/>
          </p:cNvPicPr>
          <p:nvPr>
            <p:ph idx="1"/>
          </p:nvPr>
        </p:nvPicPr>
        <p:blipFill>
          <a:blip r:embed="rId2"/>
          <a:stretch>
            <a:fillRect/>
          </a:stretch>
        </p:blipFill>
        <p:spPr>
          <a:xfrm>
            <a:off x="150450" y="1951630"/>
            <a:ext cx="12041550" cy="3875964"/>
          </a:xfrm>
          <a:prstGeom prst="rect">
            <a:avLst/>
          </a:prstGeom>
        </p:spPr>
      </p:pic>
      <p:sp>
        <p:nvSpPr>
          <p:cNvPr id="4" name="Slide Number Placeholder 3"/>
          <p:cNvSpPr>
            <a:spLocks noGrp="1"/>
          </p:cNvSpPr>
          <p:nvPr>
            <p:ph type="sldNum" sz="quarter" idx="12"/>
          </p:nvPr>
        </p:nvSpPr>
        <p:spPr/>
        <p:txBody>
          <a:bodyPr/>
          <a:lstStyle/>
          <a:p>
            <a:fld id="{98C9921E-67B6-4A51-AA0D-38AEF2E37F23}" type="slidenum">
              <a:rPr lang="en-US" smtClean="0"/>
              <a:t>11</a:t>
            </a:fld>
            <a:endParaRPr lang="en-US"/>
          </a:p>
        </p:txBody>
      </p:sp>
    </p:spTree>
    <p:extLst>
      <p:ext uri="{BB962C8B-B14F-4D97-AF65-F5344CB8AC3E}">
        <p14:creationId xmlns:p14="http://schemas.microsoft.com/office/powerpoint/2010/main" val="329774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cap="small" dirty="0">
                <a:solidFill>
                  <a:prstClr val="black">
                    <a:lumMod val="75000"/>
                    <a:lumOff val="25000"/>
                  </a:prstClr>
                </a:solidFill>
                <a:effectLst>
                  <a:outerShdw sx="0" sy="0">
                    <a:srgbClr val="000000"/>
                  </a:outerShdw>
                </a:effectLst>
              </a:rPr>
              <a:t>Implementation</a:t>
            </a:r>
            <a:endParaRPr lang="en-US" dirty="0"/>
          </a:p>
        </p:txBody>
      </p:sp>
      <p:pic>
        <p:nvPicPr>
          <p:cNvPr id="5" name="Content Placeholder 4"/>
          <p:cNvPicPr>
            <a:picLocks noGrp="1" noChangeAspect="1"/>
          </p:cNvPicPr>
          <p:nvPr>
            <p:ph idx="1"/>
          </p:nvPr>
        </p:nvPicPr>
        <p:blipFill>
          <a:blip r:embed="rId2"/>
          <a:stretch>
            <a:fillRect/>
          </a:stretch>
        </p:blipFill>
        <p:spPr>
          <a:xfrm>
            <a:off x="1097280" y="1897153"/>
            <a:ext cx="9930111" cy="4176101"/>
          </a:xfrm>
          <a:prstGeom prst="rect">
            <a:avLst/>
          </a:prstGeom>
        </p:spPr>
      </p:pic>
      <p:sp>
        <p:nvSpPr>
          <p:cNvPr id="4" name="Slide Number Placeholder 3"/>
          <p:cNvSpPr>
            <a:spLocks noGrp="1"/>
          </p:cNvSpPr>
          <p:nvPr>
            <p:ph type="sldNum" sz="quarter" idx="12"/>
          </p:nvPr>
        </p:nvSpPr>
        <p:spPr/>
        <p:txBody>
          <a:bodyPr/>
          <a:lstStyle/>
          <a:p>
            <a:fld id="{98C9921E-67B6-4A51-AA0D-38AEF2E37F23}" type="slidenum">
              <a:rPr lang="en-US" smtClean="0"/>
              <a:t>12</a:t>
            </a:fld>
            <a:endParaRPr lang="en-US"/>
          </a:p>
        </p:txBody>
      </p:sp>
    </p:spTree>
    <p:extLst>
      <p:ext uri="{BB962C8B-B14F-4D97-AF65-F5344CB8AC3E}">
        <p14:creationId xmlns:p14="http://schemas.microsoft.com/office/powerpoint/2010/main" val="146939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394" y="42641"/>
            <a:ext cx="10058400" cy="1450757"/>
          </a:xfrm>
        </p:spPr>
        <p:txBody>
          <a:bodyPr/>
          <a:lstStyle/>
          <a:p>
            <a:pPr algn="ctr"/>
            <a:r>
              <a:rPr lang="en-US" sz="3200" b="1" cap="small" dirty="0">
                <a:solidFill>
                  <a:prstClr val="black">
                    <a:lumMod val="75000"/>
                    <a:lumOff val="25000"/>
                  </a:prstClr>
                </a:solidFill>
                <a:effectLst>
                  <a:outerShdw sx="0" sy="0">
                    <a:srgbClr val="000000"/>
                  </a:outerShdw>
                </a:effectLst>
              </a:rPr>
              <a:t>Implementation</a:t>
            </a:r>
            <a:endParaRPr lang="en-US" dirty="0"/>
          </a:p>
        </p:txBody>
      </p:sp>
      <p:pic>
        <p:nvPicPr>
          <p:cNvPr id="5" name="Content Placeholder 4"/>
          <p:cNvPicPr>
            <a:picLocks noGrp="1" noChangeAspect="1"/>
          </p:cNvPicPr>
          <p:nvPr>
            <p:ph idx="1"/>
          </p:nvPr>
        </p:nvPicPr>
        <p:blipFill>
          <a:blip r:embed="rId2"/>
          <a:stretch>
            <a:fillRect/>
          </a:stretch>
        </p:blipFill>
        <p:spPr>
          <a:xfrm>
            <a:off x="464394" y="1846262"/>
            <a:ext cx="10748089" cy="4727954"/>
          </a:xfrm>
          <a:prstGeom prst="rect">
            <a:avLst/>
          </a:prstGeom>
        </p:spPr>
      </p:pic>
      <p:sp>
        <p:nvSpPr>
          <p:cNvPr id="4" name="Slide Number Placeholder 3"/>
          <p:cNvSpPr>
            <a:spLocks noGrp="1"/>
          </p:cNvSpPr>
          <p:nvPr>
            <p:ph type="sldNum" sz="quarter" idx="12"/>
          </p:nvPr>
        </p:nvSpPr>
        <p:spPr/>
        <p:txBody>
          <a:bodyPr/>
          <a:lstStyle/>
          <a:p>
            <a:fld id="{98C9921E-67B6-4A51-AA0D-38AEF2E37F23}" type="slidenum">
              <a:rPr lang="en-US" smtClean="0"/>
              <a:t>13</a:t>
            </a:fld>
            <a:endParaRPr lang="en-US"/>
          </a:p>
        </p:txBody>
      </p:sp>
      <p:sp>
        <p:nvSpPr>
          <p:cNvPr id="6" name="Title 1"/>
          <p:cNvSpPr txBox="1">
            <a:spLocks/>
          </p:cNvSpPr>
          <p:nvPr/>
        </p:nvSpPr>
        <p:spPr>
          <a:xfrm>
            <a:off x="1154083" y="395506"/>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p>
        </p:txBody>
      </p:sp>
    </p:spTree>
    <p:extLst>
      <p:ext uri="{BB962C8B-B14F-4D97-AF65-F5344CB8AC3E}">
        <p14:creationId xmlns:p14="http://schemas.microsoft.com/office/powerpoint/2010/main" val="322257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cap="small" dirty="0">
                <a:effectLst>
                  <a:outerShdw sx="0" sy="0">
                    <a:srgbClr val="000000"/>
                  </a:outerShdw>
                </a:effectLst>
              </a:rPr>
              <a:t>Conclusion</a:t>
            </a:r>
            <a:r>
              <a:rPr lang="en-US" b="1" cap="small" dirty="0">
                <a:effectLst>
                  <a:outerShdw sx="0" sy="0">
                    <a:srgbClr val="000000"/>
                  </a:outerShdw>
                </a:effectLst>
              </a:rPr>
              <a:t/>
            </a:r>
            <a:br>
              <a:rPr lang="en-US" b="1" cap="small" dirty="0">
                <a:effectLst>
                  <a:outerShdw sx="0" sy="0">
                    <a:srgbClr val="000000"/>
                  </a:outerShdw>
                </a:effectLst>
              </a:rPr>
            </a:br>
            <a:endParaRPr lang="en-US" dirty="0"/>
          </a:p>
        </p:txBody>
      </p:sp>
      <p:sp>
        <p:nvSpPr>
          <p:cNvPr id="3" name="Content Placeholder 2"/>
          <p:cNvSpPr>
            <a:spLocks noGrp="1"/>
          </p:cNvSpPr>
          <p:nvPr>
            <p:ph idx="1"/>
          </p:nvPr>
        </p:nvSpPr>
        <p:spPr/>
        <p:txBody>
          <a:bodyPr/>
          <a:lstStyle/>
          <a:p>
            <a:r>
              <a:rPr lang="en-US" dirty="0"/>
              <a:t>The model performed better than most past literature found on the topic. Table I shows the best accuracies that we were able to achieve. </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98C9921E-67B6-4A51-AA0D-38AEF2E37F23}" type="slidenum">
              <a:rPr lang="en-US" smtClean="0"/>
              <a:t>14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81199323"/>
              </p:ext>
            </p:extLst>
          </p:nvPr>
        </p:nvGraphicFramePr>
        <p:xfrm>
          <a:off x="968991" y="2743200"/>
          <a:ext cx="10563367" cy="3246120"/>
        </p:xfrm>
        <a:graphic>
          <a:graphicData uri="http://schemas.openxmlformats.org/drawingml/2006/table">
            <a:tbl>
              <a:tblPr firstRow="1" firstCol="1" bandRow="1">
                <a:tableStyleId>{5C22544A-7EE6-4342-B048-85BDC9FD1C3A}</a:tableStyleId>
              </a:tblPr>
              <a:tblGrid>
                <a:gridCol w="2826727"/>
                <a:gridCol w="2595973"/>
                <a:gridCol w="2557514"/>
                <a:gridCol w="2583153"/>
              </a:tblGrid>
              <a:tr h="415217">
                <a:tc>
                  <a:txBody>
                    <a:bodyPr/>
                    <a:lstStyle/>
                    <a:p>
                      <a:pPr marL="0" marR="0" indent="0" algn="ctr">
                        <a:lnSpc>
                          <a:spcPct val="90000"/>
                        </a:lnSpc>
                        <a:spcBef>
                          <a:spcPts val="1200"/>
                        </a:spcBef>
                        <a:spcAft>
                          <a:spcPts val="600"/>
                        </a:spcAft>
                        <a:tabLst>
                          <a:tab pos="742950" algn="l"/>
                          <a:tab pos="457200" algn="l"/>
                        </a:tabLst>
                      </a:pPr>
                      <a:r>
                        <a:rPr lang="en-US" sz="1700" cap="small" dirty="0">
                          <a:effectLst/>
                        </a:rPr>
                        <a:t>Model</a:t>
                      </a:r>
                      <a:endParaRPr lang="en-US" sz="1700" cap="small"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Number of Trainable Parameters</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Accuracy </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Validation </a:t>
                      </a:r>
                      <a:endParaRPr lang="en-US" sz="1700" cap="small">
                        <a:effectLst/>
                        <a:latin typeface="Times New Roman" panose="02020603050405020304" pitchFamily="18" charset="0"/>
                        <a:ea typeface="SimSun" panose="02010600030101010101" pitchFamily="2" charset="-122"/>
                      </a:endParaRPr>
                    </a:p>
                  </a:txBody>
                  <a:tcPr marL="68580" marR="68580" marT="0" marB="0"/>
                </a:tc>
              </a:tr>
              <a:tr h="645893">
                <a:tc>
                  <a:txBody>
                    <a:bodyPr/>
                    <a:lstStyle/>
                    <a:p>
                      <a:pPr marL="0" marR="0" indent="0" algn="ctr">
                        <a:lnSpc>
                          <a:spcPct val="90000"/>
                        </a:lnSpc>
                        <a:spcBef>
                          <a:spcPts val="1200"/>
                        </a:spcBef>
                        <a:spcAft>
                          <a:spcPts val="600"/>
                        </a:spcAft>
                        <a:tabLst>
                          <a:tab pos="742950" algn="l"/>
                          <a:tab pos="457200" algn="l"/>
                        </a:tabLst>
                      </a:pPr>
                      <a:r>
                        <a:rPr lang="en-US" sz="1700" cap="small">
                          <a:effectLst/>
                        </a:rPr>
                        <a:t>Transfer learning , InceptionV3 </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dirty="0">
                          <a:effectLst/>
                        </a:rPr>
                        <a:t>21,936,429</a:t>
                      </a:r>
                    </a:p>
                    <a:p>
                      <a:pPr marL="0" marR="0" indent="0" algn="ctr">
                        <a:lnSpc>
                          <a:spcPct val="90000"/>
                        </a:lnSpc>
                        <a:spcBef>
                          <a:spcPts val="1200"/>
                        </a:spcBef>
                        <a:spcAft>
                          <a:spcPts val="600"/>
                        </a:spcAft>
                        <a:tabLst>
                          <a:tab pos="742950" algn="l"/>
                          <a:tab pos="457200" algn="l"/>
                        </a:tabLst>
                      </a:pPr>
                      <a:r>
                        <a:rPr lang="en-US" sz="1700" cap="small" dirty="0">
                          <a:effectLst/>
                        </a:rPr>
                        <a:t> </a:t>
                      </a:r>
                      <a:endParaRPr lang="en-US" sz="1700" cap="small"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0.9989 </a:t>
                      </a:r>
                    </a:p>
                    <a:p>
                      <a:pPr marL="0" marR="0" indent="0" algn="ctr">
                        <a:lnSpc>
                          <a:spcPct val="90000"/>
                        </a:lnSpc>
                        <a:spcBef>
                          <a:spcPts val="1200"/>
                        </a:spcBef>
                        <a:spcAft>
                          <a:spcPts val="600"/>
                        </a:spcAft>
                        <a:tabLst>
                          <a:tab pos="742950" algn="l"/>
                          <a:tab pos="457200" algn="l"/>
                        </a:tabLst>
                      </a:pPr>
                      <a:r>
                        <a:rPr lang="en-US" sz="1700" cap="small">
                          <a:effectLst/>
                        </a:rPr>
                        <a:t> </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0.9725</a:t>
                      </a:r>
                    </a:p>
                    <a:p>
                      <a:pPr marL="0" marR="0" indent="0" algn="ctr">
                        <a:lnSpc>
                          <a:spcPct val="90000"/>
                        </a:lnSpc>
                        <a:spcBef>
                          <a:spcPts val="1200"/>
                        </a:spcBef>
                        <a:spcAft>
                          <a:spcPts val="600"/>
                        </a:spcAft>
                        <a:tabLst>
                          <a:tab pos="742950" algn="l"/>
                          <a:tab pos="457200" algn="l"/>
                        </a:tabLst>
                      </a:pPr>
                      <a:r>
                        <a:rPr lang="en-US" sz="1700" cap="small">
                          <a:effectLst/>
                        </a:rPr>
                        <a:t> </a:t>
                      </a:r>
                      <a:endParaRPr lang="en-US" sz="1700" cap="small">
                        <a:effectLst/>
                        <a:latin typeface="Times New Roman" panose="02020603050405020304" pitchFamily="18" charset="0"/>
                        <a:ea typeface="SimSun" panose="02010600030101010101" pitchFamily="2" charset="-122"/>
                      </a:endParaRPr>
                    </a:p>
                  </a:txBody>
                  <a:tcPr marL="68580" marR="68580" marT="0" marB="0"/>
                </a:tc>
              </a:tr>
              <a:tr h="645893">
                <a:tc>
                  <a:txBody>
                    <a:bodyPr/>
                    <a:lstStyle/>
                    <a:p>
                      <a:pPr marL="0" marR="0" indent="0" algn="ctr">
                        <a:lnSpc>
                          <a:spcPct val="90000"/>
                        </a:lnSpc>
                        <a:spcBef>
                          <a:spcPts val="1200"/>
                        </a:spcBef>
                        <a:spcAft>
                          <a:spcPts val="600"/>
                        </a:spcAft>
                        <a:tabLst>
                          <a:tab pos="742950" algn="l"/>
                          <a:tab pos="457200" algn="l"/>
                        </a:tabLst>
                      </a:pPr>
                      <a:r>
                        <a:rPr lang="en-US" sz="1700" cap="small">
                          <a:effectLst/>
                        </a:rPr>
                        <a:t>Transfer learning , (More Layers and neuruns)</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22,341,613</a:t>
                      </a:r>
                    </a:p>
                    <a:p>
                      <a:pPr marL="0" marR="0" indent="0" algn="ctr">
                        <a:lnSpc>
                          <a:spcPct val="90000"/>
                        </a:lnSpc>
                        <a:spcBef>
                          <a:spcPts val="1200"/>
                        </a:spcBef>
                        <a:spcAft>
                          <a:spcPts val="600"/>
                        </a:spcAft>
                        <a:tabLst>
                          <a:tab pos="742950" algn="l"/>
                          <a:tab pos="457200" algn="l"/>
                        </a:tabLst>
                      </a:pPr>
                      <a:r>
                        <a:rPr lang="en-US" sz="1700" cap="small">
                          <a:effectLst/>
                        </a:rPr>
                        <a:t> </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0.8326</a:t>
                      </a:r>
                    </a:p>
                    <a:p>
                      <a:pPr marL="0" marR="0" indent="0" algn="ctr">
                        <a:lnSpc>
                          <a:spcPct val="90000"/>
                        </a:lnSpc>
                        <a:spcBef>
                          <a:spcPts val="1200"/>
                        </a:spcBef>
                        <a:spcAft>
                          <a:spcPts val="600"/>
                        </a:spcAft>
                        <a:tabLst>
                          <a:tab pos="742950" algn="l"/>
                          <a:tab pos="457200" algn="l"/>
                        </a:tabLst>
                      </a:pPr>
                      <a:r>
                        <a:rPr lang="en-US" sz="1700" cap="small">
                          <a:effectLst/>
                        </a:rPr>
                        <a:t> </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dirty="0">
                          <a:effectLst/>
                        </a:rPr>
                        <a:t>0.9634</a:t>
                      </a:r>
                    </a:p>
                    <a:p>
                      <a:pPr marL="0" marR="0" indent="0" algn="ctr">
                        <a:lnSpc>
                          <a:spcPct val="90000"/>
                        </a:lnSpc>
                        <a:spcBef>
                          <a:spcPts val="1200"/>
                        </a:spcBef>
                        <a:spcAft>
                          <a:spcPts val="600"/>
                        </a:spcAft>
                        <a:tabLst>
                          <a:tab pos="742950" algn="l"/>
                          <a:tab pos="457200" algn="l"/>
                        </a:tabLst>
                      </a:pPr>
                      <a:r>
                        <a:rPr lang="en-US" sz="1700" cap="small" dirty="0">
                          <a:effectLst/>
                        </a:rPr>
                        <a:t> </a:t>
                      </a:r>
                      <a:endParaRPr lang="en-US" sz="1700" cap="small" dirty="0">
                        <a:effectLst/>
                        <a:latin typeface="Times New Roman" panose="02020603050405020304" pitchFamily="18" charset="0"/>
                        <a:ea typeface="SimSun" panose="02010600030101010101" pitchFamily="2" charset="-122"/>
                      </a:endParaRPr>
                    </a:p>
                  </a:txBody>
                  <a:tcPr marL="68580" marR="68580" marT="0" marB="0"/>
                </a:tc>
              </a:tr>
              <a:tr h="662877">
                <a:tc>
                  <a:txBody>
                    <a:bodyPr/>
                    <a:lstStyle/>
                    <a:p>
                      <a:pPr marL="0" marR="0" indent="0" algn="ctr">
                        <a:lnSpc>
                          <a:spcPct val="90000"/>
                        </a:lnSpc>
                        <a:spcBef>
                          <a:spcPts val="1200"/>
                        </a:spcBef>
                        <a:spcAft>
                          <a:spcPts val="600"/>
                        </a:spcAft>
                        <a:tabLst>
                          <a:tab pos="742950" algn="l"/>
                          <a:tab pos="457200" algn="l"/>
                        </a:tabLst>
                      </a:pPr>
                      <a:r>
                        <a:rPr lang="en-US" sz="1700" cap="small">
                          <a:effectLst/>
                        </a:rPr>
                        <a:t>Transfer learning ,  VGG16 </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4,203,917</a:t>
                      </a:r>
                    </a:p>
                    <a:p>
                      <a:pPr marL="0" marR="0" indent="0" algn="ctr">
                        <a:lnSpc>
                          <a:spcPct val="90000"/>
                        </a:lnSpc>
                        <a:spcBef>
                          <a:spcPts val="1200"/>
                        </a:spcBef>
                        <a:spcAft>
                          <a:spcPts val="600"/>
                        </a:spcAft>
                        <a:tabLst>
                          <a:tab pos="742950" algn="l"/>
                          <a:tab pos="457200" algn="l"/>
                        </a:tabLst>
                      </a:pPr>
                      <a:r>
                        <a:rPr lang="en-US" sz="1700" cap="small">
                          <a:effectLst/>
                        </a:rPr>
                        <a:t> </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0.9390</a:t>
                      </a:r>
                    </a:p>
                    <a:p>
                      <a:pPr marL="0" marR="0" indent="0" algn="ctr">
                        <a:lnSpc>
                          <a:spcPct val="90000"/>
                        </a:lnSpc>
                        <a:spcBef>
                          <a:spcPts val="1200"/>
                        </a:spcBef>
                        <a:spcAft>
                          <a:spcPts val="600"/>
                        </a:spcAft>
                        <a:tabLst>
                          <a:tab pos="742950" algn="l"/>
                          <a:tab pos="457200" algn="l"/>
                        </a:tabLst>
                      </a:pPr>
                      <a:r>
                        <a:rPr lang="en-US" sz="1700" cap="small">
                          <a:effectLst/>
                        </a:rPr>
                        <a:t> </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0.8559</a:t>
                      </a:r>
                    </a:p>
                    <a:p>
                      <a:pPr marL="0" marR="0" indent="0" algn="ctr">
                        <a:lnSpc>
                          <a:spcPct val="90000"/>
                        </a:lnSpc>
                        <a:spcBef>
                          <a:spcPts val="1200"/>
                        </a:spcBef>
                        <a:spcAft>
                          <a:spcPts val="600"/>
                        </a:spcAft>
                        <a:tabLst>
                          <a:tab pos="742950" algn="l"/>
                          <a:tab pos="457200" algn="l"/>
                        </a:tabLst>
                      </a:pPr>
                      <a:r>
                        <a:rPr lang="en-US" sz="1700" cap="small">
                          <a:effectLst/>
                        </a:rPr>
                        <a:t> </a:t>
                      </a:r>
                      <a:endParaRPr lang="en-US" sz="1700" cap="small">
                        <a:effectLst/>
                        <a:latin typeface="Times New Roman" panose="02020603050405020304" pitchFamily="18" charset="0"/>
                        <a:ea typeface="SimSun" panose="02010600030101010101" pitchFamily="2" charset="-122"/>
                      </a:endParaRPr>
                    </a:p>
                  </a:txBody>
                  <a:tcPr marL="68580" marR="68580" marT="0" marB="0"/>
                </a:tc>
              </a:tr>
              <a:tr h="662877">
                <a:tc>
                  <a:txBody>
                    <a:bodyPr/>
                    <a:lstStyle/>
                    <a:p>
                      <a:pPr marL="0" marR="0" indent="0" algn="ctr">
                        <a:lnSpc>
                          <a:spcPct val="90000"/>
                        </a:lnSpc>
                        <a:spcBef>
                          <a:spcPts val="1200"/>
                        </a:spcBef>
                        <a:spcAft>
                          <a:spcPts val="600"/>
                        </a:spcAft>
                        <a:tabLst>
                          <a:tab pos="742950" algn="l"/>
                          <a:tab pos="457200" algn="l"/>
                        </a:tabLst>
                      </a:pPr>
                      <a:r>
                        <a:rPr lang="en-US" sz="1700" cap="small">
                          <a:effectLst/>
                        </a:rPr>
                        <a:t>Transfer learning ,  VGG16(Sparse)</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3,374,849</a:t>
                      </a:r>
                    </a:p>
                    <a:p>
                      <a:pPr marL="0" marR="0" indent="0" algn="ctr">
                        <a:lnSpc>
                          <a:spcPct val="90000"/>
                        </a:lnSpc>
                        <a:spcBef>
                          <a:spcPts val="1200"/>
                        </a:spcBef>
                        <a:spcAft>
                          <a:spcPts val="600"/>
                        </a:spcAft>
                        <a:tabLst>
                          <a:tab pos="742950" algn="l"/>
                          <a:tab pos="457200" algn="l"/>
                        </a:tabLst>
                      </a:pPr>
                      <a:r>
                        <a:rPr lang="en-US" sz="1700" cap="small">
                          <a:effectLst/>
                        </a:rPr>
                        <a:t> </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a:effectLst/>
                        </a:rPr>
                        <a:t>0.9772 </a:t>
                      </a:r>
                    </a:p>
                    <a:p>
                      <a:pPr marL="0" marR="0" indent="0" algn="ctr">
                        <a:lnSpc>
                          <a:spcPct val="90000"/>
                        </a:lnSpc>
                        <a:spcBef>
                          <a:spcPts val="1200"/>
                        </a:spcBef>
                        <a:spcAft>
                          <a:spcPts val="600"/>
                        </a:spcAft>
                        <a:tabLst>
                          <a:tab pos="742950" algn="l"/>
                          <a:tab pos="457200" algn="l"/>
                        </a:tabLst>
                      </a:pPr>
                      <a:r>
                        <a:rPr lang="en-US" sz="1700" cap="small">
                          <a:effectLst/>
                        </a:rPr>
                        <a:t> </a:t>
                      </a:r>
                      <a:endParaRPr lang="en-US" sz="1700" cap="sma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1200"/>
                        </a:spcBef>
                        <a:spcAft>
                          <a:spcPts val="600"/>
                        </a:spcAft>
                        <a:tabLst>
                          <a:tab pos="742950" algn="l"/>
                          <a:tab pos="457200" algn="l"/>
                        </a:tabLst>
                      </a:pPr>
                      <a:r>
                        <a:rPr lang="en-US" sz="1700" cap="small" dirty="0">
                          <a:effectLst/>
                        </a:rPr>
                        <a:t>0.7025</a:t>
                      </a:r>
                    </a:p>
                    <a:p>
                      <a:pPr marL="0" marR="0" indent="0" algn="ctr">
                        <a:lnSpc>
                          <a:spcPct val="90000"/>
                        </a:lnSpc>
                        <a:spcBef>
                          <a:spcPts val="1200"/>
                        </a:spcBef>
                        <a:spcAft>
                          <a:spcPts val="600"/>
                        </a:spcAft>
                        <a:tabLst>
                          <a:tab pos="742950" algn="l"/>
                          <a:tab pos="457200" algn="l"/>
                        </a:tabLst>
                      </a:pPr>
                      <a:r>
                        <a:rPr lang="en-US" sz="1700" cap="small" dirty="0">
                          <a:effectLst/>
                        </a:rPr>
                        <a:t> </a:t>
                      </a:r>
                      <a:endParaRPr lang="en-US" sz="1700" cap="small"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271127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97D7B-670C-E2F0-45FC-9D9C3E37EE20}"/>
              </a:ext>
            </a:extLst>
          </p:cNvPr>
          <p:cNvSpPr>
            <a:spLocks noGrp="1"/>
          </p:cNvSpPr>
          <p:nvPr>
            <p:ph type="title"/>
          </p:nvPr>
        </p:nvSpPr>
        <p:spPr>
          <a:xfrm>
            <a:off x="838200" y="365125"/>
            <a:ext cx="10515600" cy="1308930"/>
          </a:xfrm>
        </p:spPr>
        <p:txBody>
          <a:bodyPr/>
          <a:lstStyle/>
          <a:p>
            <a:pPr algn="ctr"/>
            <a:r>
              <a:rPr lang="en-US" dirty="0"/>
              <a:t>Thank you</a:t>
            </a:r>
          </a:p>
        </p:txBody>
      </p:sp>
      <p:sp>
        <p:nvSpPr>
          <p:cNvPr id="4" name="Slide Number Placeholder 3">
            <a:extLst>
              <a:ext uri="{FF2B5EF4-FFF2-40B4-BE49-F238E27FC236}">
                <a16:creationId xmlns:a16="http://schemas.microsoft.com/office/drawing/2014/main" xmlns="" id="{60579C6C-7BD4-E227-15DF-8254537698CB}"/>
              </a:ext>
            </a:extLst>
          </p:cNvPr>
          <p:cNvSpPr>
            <a:spLocks noGrp="1"/>
          </p:cNvSpPr>
          <p:nvPr>
            <p:ph type="sldNum" sz="quarter" idx="12"/>
          </p:nvPr>
        </p:nvSpPr>
        <p:spPr/>
        <p:txBody>
          <a:bodyPr/>
          <a:lstStyle/>
          <a:p>
            <a:fld id="{98C9921E-67B6-4A51-AA0D-38AEF2E37F23}" type="slidenum">
              <a:rPr lang="en-US" smtClean="0"/>
              <a:t>15</a:t>
            </a:fld>
            <a:endParaRPr lang="en-US"/>
          </a:p>
        </p:txBody>
      </p:sp>
    </p:spTree>
    <p:extLst>
      <p:ext uri="{BB962C8B-B14F-4D97-AF65-F5344CB8AC3E}">
        <p14:creationId xmlns:p14="http://schemas.microsoft.com/office/powerpoint/2010/main" val="283816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87FB0-2FF9-23D7-B169-A1B857044CEF}"/>
              </a:ext>
            </a:extLst>
          </p:cNvPr>
          <p:cNvSpPr>
            <a:spLocks noGrp="1"/>
          </p:cNvSpPr>
          <p:nvPr>
            <p:ph type="title"/>
          </p:nvPr>
        </p:nvSpPr>
        <p:spPr/>
        <p:txBody>
          <a:bodyPr>
            <a:normAutofit/>
          </a:bodyPr>
          <a:lstStyle/>
          <a:p>
            <a:pPr algn="ctr"/>
            <a:r>
              <a:rPr lang="en-US" sz="3000" b="1" kern="0" dirty="0" smtClean="0">
                <a:latin typeface="Times New Roman" panose="02020603050405020304" pitchFamily="18" charset="0"/>
                <a:ea typeface="Times New Roman" panose="02020603050405020304" pitchFamily="18" charset="0"/>
              </a:rPr>
              <a:t>Outline</a:t>
            </a:r>
            <a:r>
              <a:rPr lang="en-US" sz="3000" b="1" kern="0" dirty="0" smtClean="0">
                <a:effectLst/>
                <a:latin typeface="Times New Roman" panose="02020603050405020304" pitchFamily="18" charset="0"/>
                <a:ea typeface="Times New Roman" panose="02020603050405020304" pitchFamily="18" charset="0"/>
              </a:rPr>
              <a:t/>
            </a:r>
            <a:br>
              <a:rPr lang="en-US" sz="3000" b="1" kern="0" dirty="0" smtClean="0">
                <a:effectLst/>
                <a:latin typeface="Times New Roman" panose="02020603050405020304" pitchFamily="18" charset="0"/>
                <a:ea typeface="Times New Roman" panose="02020603050405020304" pitchFamily="18" charset="0"/>
              </a:rPr>
            </a:br>
            <a:endParaRPr lang="en-US" sz="3000" dirty="0"/>
          </a:p>
        </p:txBody>
      </p:sp>
      <p:sp>
        <p:nvSpPr>
          <p:cNvPr id="3" name="Content Placeholder 2">
            <a:extLst>
              <a:ext uri="{FF2B5EF4-FFF2-40B4-BE49-F238E27FC236}">
                <a16:creationId xmlns:a16="http://schemas.microsoft.com/office/drawing/2014/main" xmlns="" id="{99144B55-AB3C-D6C5-87A6-EAB6F1E9B749}"/>
              </a:ext>
            </a:extLst>
          </p:cNvPr>
          <p:cNvSpPr>
            <a:spLocks noGrp="1"/>
          </p:cNvSpPr>
          <p:nvPr>
            <p:ph idx="1"/>
          </p:nvPr>
        </p:nvSpPr>
        <p:spPr>
          <a:xfrm>
            <a:off x="1097280" y="1842447"/>
            <a:ext cx="10058400" cy="4516149"/>
          </a:xfrm>
        </p:spPr>
        <p:txBody>
          <a:bodyPr>
            <a:normAutofit fontScale="85000" lnSpcReduction="20000"/>
          </a:bodyPr>
          <a:lstStyle/>
          <a:p>
            <a:pPr>
              <a:lnSpc>
                <a:spcPct val="150000"/>
              </a:lnSpc>
              <a:buFont typeface="Arial" panose="020B0604020202020204" pitchFamily="34" charset="0"/>
              <a:buChar char="•"/>
            </a:pPr>
            <a:r>
              <a:rPr lang="en-US" sz="2200" b="1" dirty="0"/>
              <a:t> </a:t>
            </a:r>
            <a:r>
              <a:rPr lang="en-US" sz="2200" b="1" dirty="0" smtClean="0"/>
              <a:t>Introduction</a:t>
            </a:r>
            <a:r>
              <a:rPr lang="en-US" sz="1500" b="1" dirty="0" smtClean="0"/>
              <a:t> </a:t>
            </a:r>
          </a:p>
          <a:p>
            <a:pPr>
              <a:lnSpc>
                <a:spcPct val="150000"/>
              </a:lnSpc>
              <a:buFont typeface="Arial" panose="020B0604020202020204" pitchFamily="34" charset="0"/>
              <a:buChar char="•"/>
            </a:pPr>
            <a:r>
              <a:rPr lang="en-US" sz="2200" b="1" dirty="0" smtClean="0"/>
              <a:t> </a:t>
            </a:r>
            <a:r>
              <a:rPr lang="en-US" sz="2400" b="1" dirty="0" smtClean="0">
                <a:ea typeface="Times New Roman" panose="02020603050405020304" pitchFamily="18" charset="0"/>
                <a:cs typeface="Times New Roman" panose="02020603050405020304" pitchFamily="18" charset="0"/>
              </a:rPr>
              <a:t>Approach</a:t>
            </a:r>
          </a:p>
          <a:p>
            <a:pPr>
              <a:lnSpc>
                <a:spcPct val="150000"/>
              </a:lnSpc>
              <a:buFont typeface="Arial" panose="020B0604020202020204" pitchFamily="34" charset="0"/>
              <a:buChar char="•"/>
            </a:pPr>
            <a:r>
              <a:rPr lang="en-US" sz="2200" b="1" dirty="0" smtClean="0"/>
              <a:t> </a:t>
            </a:r>
            <a:r>
              <a:rPr lang="en-US" sz="2400" b="1" cap="small" dirty="0">
                <a:effectLst>
                  <a:outerShdw sx="0" sy="0">
                    <a:srgbClr val="000000"/>
                  </a:outerShdw>
                </a:effectLst>
              </a:rPr>
              <a:t>Data </a:t>
            </a:r>
            <a:r>
              <a:rPr lang="en-US" sz="2400" b="1" cap="small" dirty="0" smtClean="0">
                <a:effectLst>
                  <a:outerShdw sx="0" sy="0">
                    <a:srgbClr val="000000"/>
                  </a:outerShdw>
                </a:effectLst>
              </a:rPr>
              <a:t>Description</a:t>
            </a:r>
          </a:p>
          <a:p>
            <a:pPr>
              <a:lnSpc>
                <a:spcPct val="150000"/>
              </a:lnSpc>
              <a:buFont typeface="Arial" panose="020B0604020202020204" pitchFamily="34" charset="0"/>
              <a:buChar char="•"/>
            </a:pPr>
            <a:r>
              <a:rPr lang="en-US" sz="2400" b="1" cap="small" dirty="0" smtClean="0">
                <a:effectLst>
                  <a:outerShdw sx="0" sy="0">
                    <a:srgbClr val="000000"/>
                  </a:outerShdw>
                </a:effectLst>
              </a:rPr>
              <a:t>Experiments</a:t>
            </a:r>
          </a:p>
          <a:p>
            <a:pPr>
              <a:lnSpc>
                <a:spcPct val="150000"/>
              </a:lnSpc>
              <a:buFont typeface="Arial" panose="020B0604020202020204" pitchFamily="34" charset="0"/>
              <a:buChar char="•"/>
            </a:pPr>
            <a:r>
              <a:rPr lang="en-US" sz="2400" b="1" cap="small" dirty="0" smtClean="0">
                <a:effectLst>
                  <a:outerShdw sx="0" sy="0">
                    <a:srgbClr val="000000"/>
                  </a:outerShdw>
                </a:effectLst>
              </a:rPr>
              <a:t>Implementation</a:t>
            </a:r>
          </a:p>
          <a:p>
            <a:pPr>
              <a:lnSpc>
                <a:spcPct val="150000"/>
              </a:lnSpc>
              <a:buFont typeface="Arial" panose="020B0604020202020204" pitchFamily="34" charset="0"/>
              <a:buChar char="•"/>
            </a:pPr>
            <a:r>
              <a:rPr lang="en-US" sz="2400" b="1" cap="small" dirty="0">
                <a:effectLst>
                  <a:outerShdw sx="0" sy="0">
                    <a:srgbClr val="000000"/>
                  </a:outerShdw>
                </a:effectLst>
              </a:rPr>
              <a:t>Conclusion</a:t>
            </a:r>
            <a:br>
              <a:rPr lang="en-US" sz="2400" b="1" cap="small" dirty="0">
                <a:effectLst>
                  <a:outerShdw sx="0" sy="0">
                    <a:srgbClr val="000000"/>
                  </a:outerShdw>
                </a:effectLst>
              </a:rPr>
            </a:br>
            <a:r>
              <a:rPr lang="en-US" sz="2400" b="1" cap="small" dirty="0">
                <a:effectLst>
                  <a:outerShdw sx="0" sy="0">
                    <a:srgbClr val="000000"/>
                  </a:outerShdw>
                </a:effectLst>
              </a:rPr>
              <a:t/>
            </a:r>
            <a:br>
              <a:rPr lang="en-US" sz="2400" b="1" cap="small" dirty="0">
                <a:effectLst>
                  <a:outerShdw sx="0" sy="0">
                    <a:srgbClr val="000000"/>
                  </a:outerShdw>
                </a:effectLst>
              </a:rPr>
            </a:br>
            <a:r>
              <a:rPr lang="en-US" sz="1400" b="1" kern="0" dirty="0">
                <a:latin typeface="Times New Roman" panose="02020603050405020304" pitchFamily="18" charset="0"/>
                <a:ea typeface="Times New Roman" panose="02020603050405020304" pitchFamily="18" charset="0"/>
              </a:rPr>
              <a:t/>
            </a:r>
            <a:br>
              <a:rPr lang="en-US" sz="1400" b="1" kern="0" dirty="0">
                <a:latin typeface="Times New Roman" panose="02020603050405020304" pitchFamily="18" charset="0"/>
                <a:ea typeface="Times New Roman" panose="02020603050405020304" pitchFamily="18" charset="0"/>
              </a:rPr>
            </a:br>
            <a:endParaRPr lang="en-US" sz="2400" b="1" cap="small" dirty="0" smtClean="0">
              <a:effectLst>
                <a:outerShdw sx="0" sy="0">
                  <a:srgbClr val="000000"/>
                </a:outerShdw>
              </a:effectLst>
            </a:endParaRPr>
          </a:p>
          <a:p>
            <a:pPr>
              <a:lnSpc>
                <a:spcPct val="150000"/>
              </a:lnSpc>
              <a:buFont typeface="Arial" panose="020B0604020202020204" pitchFamily="34" charset="0"/>
              <a:buChar char="•"/>
            </a:pPr>
            <a:endParaRPr lang="en-US" sz="1500" dirty="0"/>
          </a:p>
        </p:txBody>
      </p:sp>
      <p:sp>
        <p:nvSpPr>
          <p:cNvPr id="5" name="Slide Number Placeholder 4">
            <a:extLst>
              <a:ext uri="{FF2B5EF4-FFF2-40B4-BE49-F238E27FC236}">
                <a16:creationId xmlns:a16="http://schemas.microsoft.com/office/drawing/2014/main" xmlns="" id="{130ABE61-9DEE-2228-E5CF-42559C1D3523}"/>
              </a:ext>
            </a:extLst>
          </p:cNvPr>
          <p:cNvSpPr>
            <a:spLocks noGrp="1"/>
          </p:cNvSpPr>
          <p:nvPr>
            <p:ph type="sldNum" sz="quarter" idx="12"/>
          </p:nvPr>
        </p:nvSpPr>
        <p:spPr/>
        <p:txBody>
          <a:bodyPr/>
          <a:lstStyle/>
          <a:p>
            <a:fld id="{98C9921E-67B6-4A51-AA0D-38AEF2E37F23}" type="slidenum">
              <a:rPr lang="en-US" smtClean="0"/>
              <a:t>2</a:t>
            </a:fld>
            <a:endParaRPr lang="en-US"/>
          </a:p>
        </p:txBody>
      </p:sp>
    </p:spTree>
    <p:extLst>
      <p:ext uri="{BB962C8B-B14F-4D97-AF65-F5344CB8AC3E}">
        <p14:creationId xmlns:p14="http://schemas.microsoft.com/office/powerpoint/2010/main" val="412380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01AD21-4825-06C6-761F-D7ACDF52E691}"/>
              </a:ext>
            </a:extLst>
          </p:cNvPr>
          <p:cNvSpPr>
            <a:spLocks noGrp="1"/>
          </p:cNvSpPr>
          <p:nvPr>
            <p:ph type="title"/>
          </p:nvPr>
        </p:nvSpPr>
        <p:spPr/>
        <p:txBody>
          <a:bodyPr>
            <a:noAutofit/>
          </a:bodyPr>
          <a:lstStyle/>
          <a:p>
            <a:pPr algn="ctr"/>
            <a:r>
              <a:rPr lang="ar-SA" sz="3000" b="1" dirty="0">
                <a:effectLst/>
                <a:ea typeface="Times New Roman" panose="02020603050405020304" pitchFamily="18" charset="0"/>
                <a:cs typeface="Times New Roman" panose="02020603050405020304" pitchFamily="18" charset="0"/>
              </a:rPr>
              <a:t/>
            </a:r>
            <a:br>
              <a:rPr lang="ar-SA" sz="3000" b="1" dirty="0">
                <a:effectLst/>
                <a:ea typeface="Times New Roman" panose="02020603050405020304" pitchFamily="18" charset="0"/>
                <a:cs typeface="Times New Roman" panose="02020603050405020304" pitchFamily="18" charset="0"/>
              </a:rPr>
            </a:br>
            <a:r>
              <a:rPr lang="en-US" sz="3000" b="1" kern="0" dirty="0" smtClean="0">
                <a:effectLst/>
                <a:latin typeface="Times New Roman" panose="02020603050405020304" pitchFamily="18" charset="0"/>
                <a:ea typeface="Times New Roman" panose="02020603050405020304" pitchFamily="18" charset="0"/>
              </a:rPr>
              <a:t>Introduction</a:t>
            </a:r>
            <a:r>
              <a:rPr lang="en-US" sz="3000" b="1" kern="0" dirty="0">
                <a:effectLst/>
                <a:latin typeface="Times New Roman" panose="02020603050405020304" pitchFamily="18" charset="0"/>
                <a:ea typeface="Times New Roman" panose="02020603050405020304" pitchFamily="18" charset="0"/>
              </a:rPr>
              <a:t/>
            </a:r>
            <a:br>
              <a:rPr lang="en-US" sz="3000" b="1" kern="0" dirty="0">
                <a:effectLst/>
                <a:latin typeface="Times New Roman" panose="02020603050405020304" pitchFamily="18" charset="0"/>
                <a:ea typeface="Times New Roman" panose="02020603050405020304" pitchFamily="18" charset="0"/>
              </a:rPr>
            </a:br>
            <a:endParaRPr lang="en-US" sz="3000" dirty="0"/>
          </a:p>
        </p:txBody>
      </p:sp>
      <p:sp>
        <p:nvSpPr>
          <p:cNvPr id="3" name="Content Placeholder 2">
            <a:extLst>
              <a:ext uri="{FF2B5EF4-FFF2-40B4-BE49-F238E27FC236}">
                <a16:creationId xmlns:a16="http://schemas.microsoft.com/office/drawing/2014/main" xmlns="" id="{A8AE9A42-666E-E548-CF15-CF45B4A7A318}"/>
              </a:ext>
            </a:extLst>
          </p:cNvPr>
          <p:cNvSpPr>
            <a:spLocks noGrp="1"/>
          </p:cNvSpPr>
          <p:nvPr>
            <p:ph idx="1"/>
          </p:nvPr>
        </p:nvSpPr>
        <p:spPr>
          <a:xfrm>
            <a:off x="1111348" y="1845734"/>
            <a:ext cx="10058400" cy="4456592"/>
          </a:xfrm>
        </p:spPr>
        <p:txBody>
          <a:bodyPr>
            <a:normAutofit lnSpcReduction="10000"/>
          </a:bodyPr>
          <a:lstStyle/>
          <a:p>
            <a:pPr>
              <a:lnSpc>
                <a:spcPct val="200000"/>
              </a:lnSpc>
              <a:buFont typeface="Arial" panose="020B0604020202020204" pitchFamily="34" charset="0"/>
              <a:buChar char="•"/>
            </a:pPr>
            <a:r>
              <a:rPr lang="en-US" sz="2400" dirty="0" smtClean="0">
                <a:latin typeface="Times New Roman" panose="02020603050405020304" pitchFamily="18" charset="0"/>
                <a:ea typeface="SimSun" panose="02010600030101010101" pitchFamily="2" charset="-122"/>
              </a:rPr>
              <a:t>The objective of this study is to design an image </a:t>
            </a:r>
            <a:r>
              <a:rPr lang="en-US" sz="2400" dirty="0">
                <a:latin typeface="Times New Roman" panose="02020603050405020304" pitchFamily="18" charset="0"/>
                <a:ea typeface="SimSun" panose="02010600030101010101" pitchFamily="2" charset="-122"/>
              </a:rPr>
              <a:t>classification system that can determine the state of a chess board</a:t>
            </a:r>
            <a:r>
              <a:rPr lang="en-US" sz="2400" dirty="0" smtClean="0">
                <a:latin typeface="Times New Roman" panose="02020603050405020304" pitchFamily="18" charset="0"/>
                <a:ea typeface="SimSun" panose="02010600030101010101" pitchFamily="2" charset="-122"/>
              </a:rPr>
              <a:t>.</a:t>
            </a:r>
          </a:p>
          <a:p>
            <a:pPr>
              <a:lnSpc>
                <a:spcPct val="200000"/>
              </a:lnSpc>
              <a:buFont typeface="Arial" panose="020B0604020202020204" pitchFamily="34" charset="0"/>
              <a:buChar char="•"/>
            </a:pPr>
            <a:r>
              <a:rPr lang="en-US" sz="2400" dirty="0" smtClean="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The state of a chess board can then be fed to a chess engine like </a:t>
            </a:r>
            <a:r>
              <a:rPr lang="en-US" sz="2400" dirty="0" err="1">
                <a:latin typeface="Times New Roman" panose="02020603050405020304" pitchFamily="18" charset="0"/>
                <a:ea typeface="SimSun" panose="02010600030101010101" pitchFamily="2" charset="-122"/>
              </a:rPr>
              <a:t>Stockfish</a:t>
            </a:r>
            <a:r>
              <a:rPr lang="en-US" sz="2400" dirty="0">
                <a:latin typeface="Times New Roman" panose="02020603050405020304" pitchFamily="18" charset="0"/>
                <a:ea typeface="SimSun" panose="02010600030101010101" pitchFamily="2" charset="-122"/>
              </a:rPr>
              <a:t> to determine the next-best-move for a player. </a:t>
            </a:r>
            <a:r>
              <a:rPr lang="en-US" sz="2400" dirty="0" smtClean="0">
                <a:latin typeface="Times New Roman" panose="02020603050405020304" pitchFamily="18" charset="0"/>
                <a:ea typeface="SimSun" panose="02010600030101010101" pitchFamily="2" charset="-122"/>
              </a:rPr>
              <a:t/>
            </a:r>
            <a:br>
              <a:rPr lang="en-US" sz="2400" dirty="0" smtClean="0">
                <a:latin typeface="Times New Roman" panose="02020603050405020304" pitchFamily="18" charset="0"/>
                <a:ea typeface="SimSun" panose="02010600030101010101" pitchFamily="2" charset="-122"/>
              </a:rPr>
            </a:br>
            <a:r>
              <a:rPr lang="en-US" sz="2400" dirty="0" smtClean="0">
                <a:latin typeface="Times New Roman" panose="02020603050405020304" pitchFamily="18" charset="0"/>
                <a:ea typeface="SimSun" panose="02010600030101010101" pitchFamily="2" charset="-122"/>
              </a:rPr>
              <a:t>      </a:t>
            </a:r>
            <a:r>
              <a:rPr lang="en-US" sz="1800" dirty="0" err="1" smtClean="0">
                <a:latin typeface="Times New Roman" panose="02020603050405020304" pitchFamily="18" charset="0"/>
                <a:ea typeface="SimSun" panose="02010600030101010101" pitchFamily="2" charset="-122"/>
              </a:rPr>
              <a:t>Pretrained</a:t>
            </a:r>
            <a:r>
              <a:rPr lang="en-US" sz="1800" dirty="0" smtClean="0">
                <a:latin typeface="Times New Roman" panose="02020603050405020304" pitchFamily="18" charset="0"/>
                <a:ea typeface="SimSun" panose="02010600030101010101" pitchFamily="2" charset="-122"/>
              </a:rPr>
              <a:t> </a:t>
            </a:r>
            <a:r>
              <a:rPr lang="en-US" sz="1800" dirty="0">
                <a:latin typeface="Times New Roman" panose="02020603050405020304" pitchFamily="18" charset="0"/>
                <a:ea typeface="SimSun" panose="02010600030101010101" pitchFamily="2" charset="-122"/>
              </a:rPr>
              <a:t>models will be used as input to a fully connected layer. The optimal architecture found for the system will be discussed in detail. </a:t>
            </a:r>
            <a:endParaRPr lang="en-US" sz="1800" dirty="0"/>
          </a:p>
        </p:txBody>
      </p:sp>
      <p:sp>
        <p:nvSpPr>
          <p:cNvPr id="5" name="Slide Number Placeholder 4">
            <a:extLst>
              <a:ext uri="{FF2B5EF4-FFF2-40B4-BE49-F238E27FC236}">
                <a16:creationId xmlns:a16="http://schemas.microsoft.com/office/drawing/2014/main" xmlns="" id="{4624D043-37E6-2B39-5961-92FC3E29FE33}"/>
              </a:ext>
            </a:extLst>
          </p:cNvPr>
          <p:cNvSpPr>
            <a:spLocks noGrp="1"/>
          </p:cNvSpPr>
          <p:nvPr>
            <p:ph type="sldNum"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187714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4E3A39-E4FD-9065-282D-9235D1B68570}"/>
              </a:ext>
            </a:extLst>
          </p:cNvPr>
          <p:cNvSpPr>
            <a:spLocks noGrp="1"/>
          </p:cNvSpPr>
          <p:nvPr>
            <p:ph type="title"/>
          </p:nvPr>
        </p:nvSpPr>
        <p:spPr>
          <a:xfrm>
            <a:off x="838200" y="583809"/>
            <a:ext cx="10515600" cy="844062"/>
          </a:xfrm>
        </p:spPr>
        <p:txBody>
          <a:bodyPr>
            <a:noAutofit/>
          </a:bodyPr>
          <a:lstStyle/>
          <a:p>
            <a:pPr algn="ctr"/>
            <a:r>
              <a:rPr lang="en-US" sz="3000" b="1" dirty="0" smtClean="0">
                <a:effectLst/>
                <a:ea typeface="Times New Roman" panose="02020603050405020304" pitchFamily="18" charset="0"/>
                <a:cs typeface="Times New Roman" panose="02020603050405020304" pitchFamily="18" charset="0"/>
              </a:rPr>
              <a:t>Approach</a:t>
            </a:r>
            <a:endParaRPr lang="en-US" sz="3000" dirty="0"/>
          </a:p>
        </p:txBody>
      </p:sp>
      <p:sp>
        <p:nvSpPr>
          <p:cNvPr id="3" name="Content Placeholder 2">
            <a:extLst>
              <a:ext uri="{FF2B5EF4-FFF2-40B4-BE49-F238E27FC236}">
                <a16:creationId xmlns:a16="http://schemas.microsoft.com/office/drawing/2014/main" xmlns="" id="{0426F1E5-25CE-A534-4FB1-28FC288AD053}"/>
              </a:ext>
            </a:extLst>
          </p:cNvPr>
          <p:cNvSpPr>
            <a:spLocks noGrp="1"/>
          </p:cNvSpPr>
          <p:nvPr>
            <p:ph idx="1"/>
          </p:nvPr>
        </p:nvSpPr>
        <p:spPr>
          <a:xfrm>
            <a:off x="838200" y="1702192"/>
            <a:ext cx="10515600" cy="5155808"/>
          </a:xfrm>
        </p:spPr>
        <p:txBody>
          <a:bodyPr>
            <a:normAutofit/>
          </a:bodyPr>
          <a:lstStyle/>
          <a:p>
            <a:pPr marL="0" indent="0">
              <a:lnSpc>
                <a:spcPct val="150000"/>
              </a:lnSpc>
              <a:buNone/>
            </a:pPr>
            <a:r>
              <a:rPr lang="en-US" sz="2400" dirty="0" smtClean="0"/>
              <a:t/>
            </a:r>
            <a:br>
              <a:rPr lang="en-US" sz="2400" dirty="0" smtClean="0"/>
            </a:br>
            <a:r>
              <a:rPr lang="en-US" dirty="0" smtClean="0"/>
              <a:t/>
            </a:r>
            <a:br>
              <a:rPr lang="en-US" dirty="0" smtClean="0"/>
            </a:br>
            <a:endParaRPr lang="en-US" dirty="0" smtClean="0"/>
          </a:p>
          <a:p>
            <a:endParaRPr lang="en-US" dirty="0"/>
          </a:p>
        </p:txBody>
      </p:sp>
      <p:sp>
        <p:nvSpPr>
          <p:cNvPr id="5" name="Slide Number Placeholder 4">
            <a:extLst>
              <a:ext uri="{FF2B5EF4-FFF2-40B4-BE49-F238E27FC236}">
                <a16:creationId xmlns:a16="http://schemas.microsoft.com/office/drawing/2014/main" xmlns="" id="{CC3EDD16-CD80-BE47-E03D-562BCBA7C0E7}"/>
              </a:ext>
            </a:extLst>
          </p:cNvPr>
          <p:cNvSpPr>
            <a:spLocks noGrp="1"/>
          </p:cNvSpPr>
          <p:nvPr>
            <p:ph type="sldNum" sz="quarter" idx="12"/>
          </p:nvPr>
        </p:nvSpPr>
        <p:spPr/>
        <p:txBody>
          <a:bodyPr/>
          <a:lstStyle/>
          <a:p>
            <a:fld id="{98C9921E-67B6-4A51-AA0D-38AEF2E37F23}" type="slidenum">
              <a:rPr lang="en-US" smtClean="0"/>
              <a:t>4</a:t>
            </a:fld>
            <a:endParaRPr lang="en-US"/>
          </a:p>
        </p:txBody>
      </p:sp>
      <p:pic>
        <p:nvPicPr>
          <p:cNvPr id="20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75612"/>
            <a:ext cx="9416717" cy="2835661"/>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
          <p:cNvSpPr txBox="1">
            <a:spLocks noChangeArrowheads="1"/>
          </p:cNvSpPr>
          <p:nvPr/>
        </p:nvSpPr>
        <p:spPr bwMode="auto">
          <a:xfrm>
            <a:off x="2429302" y="5152243"/>
            <a:ext cx="4558352" cy="184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Figure 1 System Architecture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50784"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0"/>
          <p:cNvSpPr>
            <a:spLocks noChangeArrowheads="1"/>
          </p:cNvSpPr>
          <p:nvPr/>
        </p:nvSpPr>
        <p:spPr bwMode="auto">
          <a:xfrm>
            <a:off x="0" y="118646"/>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810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517D1-89B2-170F-B9F9-0A79C59C6511}"/>
              </a:ext>
            </a:extLst>
          </p:cNvPr>
          <p:cNvSpPr>
            <a:spLocks noGrp="1"/>
          </p:cNvSpPr>
          <p:nvPr>
            <p:ph type="title"/>
          </p:nvPr>
        </p:nvSpPr>
        <p:spPr/>
        <p:txBody>
          <a:bodyPr>
            <a:normAutofit/>
          </a:bodyPr>
          <a:lstStyle/>
          <a:p>
            <a:pPr algn="ctr"/>
            <a:r>
              <a:rPr lang="en-US" sz="3000" b="1" dirty="0">
                <a:ea typeface="Times New Roman" panose="02020603050405020304" pitchFamily="18" charset="0"/>
                <a:cs typeface="Times New Roman" panose="02020603050405020304" pitchFamily="18" charset="0"/>
              </a:rPr>
              <a:t>Approach</a:t>
            </a:r>
            <a:r>
              <a:rPr lang="en-US" sz="3000" b="1" kern="0" dirty="0" smtClean="0">
                <a:effectLst/>
                <a:latin typeface="Times New Roman" panose="02020603050405020304" pitchFamily="18" charset="0"/>
                <a:ea typeface="Times New Roman" panose="02020603050405020304" pitchFamily="18" charset="0"/>
              </a:rPr>
              <a:t/>
            </a:r>
            <a:br>
              <a:rPr lang="en-US" sz="3000" b="1" kern="0" dirty="0" smtClean="0">
                <a:effectLst/>
                <a:latin typeface="Times New Roman" panose="02020603050405020304" pitchFamily="18" charset="0"/>
                <a:ea typeface="Times New Roman" panose="02020603050405020304" pitchFamily="18" charset="0"/>
              </a:rPr>
            </a:br>
            <a:endParaRPr lang="en-US" sz="3000" dirty="0"/>
          </a:p>
        </p:txBody>
      </p:sp>
      <p:sp>
        <p:nvSpPr>
          <p:cNvPr id="3" name="Content Placeholder 2">
            <a:extLst>
              <a:ext uri="{FF2B5EF4-FFF2-40B4-BE49-F238E27FC236}">
                <a16:creationId xmlns:a16="http://schemas.microsoft.com/office/drawing/2014/main" xmlns="" id="{32D1786A-1CA1-1DC1-60BF-C6BF6F5A8B18}"/>
              </a:ext>
            </a:extLst>
          </p:cNvPr>
          <p:cNvSpPr>
            <a:spLocks noGrp="1"/>
          </p:cNvSpPr>
          <p:nvPr>
            <p:ph idx="1"/>
          </p:nvPr>
        </p:nvSpPr>
        <p:spPr>
          <a:xfrm>
            <a:off x="1097280" y="1737360"/>
            <a:ext cx="10058400" cy="4564966"/>
          </a:xfrm>
        </p:spPr>
        <p:txBody>
          <a:bodyPr>
            <a:normAutofit/>
          </a:bodyPr>
          <a:lstStyle/>
          <a:p>
            <a:pPr>
              <a:lnSpc>
                <a:spcPct val="200000"/>
              </a:lnSpc>
              <a:buFont typeface="Arial" panose="020B0604020202020204" pitchFamily="34" charset="0"/>
              <a:buChar char="•"/>
            </a:pPr>
            <a:r>
              <a:rPr lang="en-US" dirty="0"/>
              <a:t> Given an image of a chess board, the image can be segmented into 64 squares using Canny edge detection and Hough Transform. </a:t>
            </a:r>
            <a:endParaRPr lang="en-US" dirty="0" smtClean="0"/>
          </a:p>
          <a:p>
            <a:pPr>
              <a:lnSpc>
                <a:spcPct val="200000"/>
              </a:lnSpc>
              <a:buFont typeface="Arial" panose="020B0604020202020204" pitchFamily="34" charset="0"/>
              <a:buChar char="•"/>
            </a:pPr>
            <a:r>
              <a:rPr lang="en-US" dirty="0" smtClean="0"/>
              <a:t> </a:t>
            </a:r>
            <a:r>
              <a:rPr lang="en-US" dirty="0"/>
              <a:t>The 64 square images are fed to an image classifier to determine the piece occupying the square</a:t>
            </a:r>
            <a:r>
              <a:rPr lang="en-US" dirty="0" smtClean="0"/>
              <a:t>.</a:t>
            </a:r>
            <a:r>
              <a:rPr lang="en-US" sz="1800" dirty="0" smtClean="0"/>
              <a:t/>
            </a:r>
            <a:br>
              <a:rPr lang="en-US" sz="1800" dirty="0" smtClean="0"/>
            </a:br>
            <a:r>
              <a:rPr lang="en-US" sz="1800" dirty="0" smtClean="0"/>
              <a:t>  This approach presents the advantage of knowing the location of each square, which helps determine      the position of each piece – needed for board state. </a:t>
            </a:r>
            <a:endParaRPr lang="en-US" sz="1800" dirty="0"/>
          </a:p>
          <a:p>
            <a:pPr>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xmlns="" id="{89ED4D73-27EA-E4CD-AFE0-56AC80821F05}"/>
              </a:ext>
            </a:extLst>
          </p:cNvPr>
          <p:cNvSpPr>
            <a:spLocks noGrp="1"/>
          </p:cNvSpPr>
          <p:nvPr>
            <p:ph type="sldNum" sz="quarter" idx="12"/>
          </p:nvPr>
        </p:nvSpPr>
        <p:spPr/>
        <p:txBody>
          <a:bodyPr/>
          <a:lstStyle/>
          <a:p>
            <a:fld id="{98C9921E-67B6-4A51-AA0D-38AEF2E37F23}" type="slidenum">
              <a:rPr lang="en-US" smtClean="0"/>
              <a:t>5</a:t>
            </a:fld>
            <a:endParaRPr lang="en-US"/>
          </a:p>
        </p:txBody>
      </p:sp>
    </p:spTree>
    <p:extLst>
      <p:ext uri="{BB962C8B-B14F-4D97-AF65-F5344CB8AC3E}">
        <p14:creationId xmlns:p14="http://schemas.microsoft.com/office/powerpoint/2010/main" val="414302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b="1" dirty="0">
                <a:solidFill>
                  <a:prstClr val="black">
                    <a:lumMod val="75000"/>
                    <a:lumOff val="25000"/>
                  </a:prstClr>
                </a:solidFill>
                <a:ea typeface="Times New Roman" panose="02020603050405020304" pitchFamily="18" charset="0"/>
                <a:cs typeface="Times New Roman" panose="02020603050405020304" pitchFamily="18" charset="0"/>
              </a:rPr>
              <a:t>Approach</a:t>
            </a:r>
            <a:r>
              <a:rPr lang="en-US" sz="3000" b="1" kern="0" dirty="0">
                <a:solidFill>
                  <a:prstClr val="black">
                    <a:lumMod val="75000"/>
                    <a:lumOff val="25000"/>
                  </a:prstClr>
                </a:solidFill>
                <a:latin typeface="Times New Roman" panose="02020603050405020304" pitchFamily="18" charset="0"/>
                <a:ea typeface="Times New Roman" panose="02020603050405020304" pitchFamily="18" charset="0"/>
              </a:rPr>
              <a:t/>
            </a:r>
            <a:br>
              <a:rPr lang="en-US" sz="3000" b="1" kern="0" dirty="0">
                <a:solidFill>
                  <a:prstClr val="black">
                    <a:lumMod val="75000"/>
                    <a:lumOff val="25000"/>
                  </a:prstClr>
                </a:solidFill>
                <a:latin typeface="Times New Roman" panose="02020603050405020304" pitchFamily="18" charset="0"/>
                <a:ea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fld id="{98C9921E-67B6-4A51-AA0D-38AEF2E37F23}" type="slidenum">
              <a:rPr lang="en-US" smtClean="0"/>
              <a:t>6</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rot="16200000">
            <a:off x="3674304" y="-692979"/>
            <a:ext cx="4434869" cy="9588916"/>
          </a:xfrm>
          <a:prstGeom prst="rect">
            <a:avLst/>
          </a:prstGeom>
        </p:spPr>
      </p:pic>
    </p:spTree>
    <p:extLst>
      <p:ext uri="{BB962C8B-B14F-4D97-AF65-F5344CB8AC3E}">
        <p14:creationId xmlns:p14="http://schemas.microsoft.com/office/powerpoint/2010/main" val="146900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b="1" dirty="0">
                <a:solidFill>
                  <a:prstClr val="black">
                    <a:lumMod val="75000"/>
                    <a:lumOff val="25000"/>
                  </a:prstClr>
                </a:solidFill>
                <a:ea typeface="Times New Roman" panose="02020603050405020304" pitchFamily="18" charset="0"/>
                <a:cs typeface="Times New Roman" panose="02020603050405020304" pitchFamily="18" charset="0"/>
              </a:rPr>
              <a:t>Approach</a:t>
            </a:r>
            <a:r>
              <a:rPr lang="en-US" sz="3000" b="1" kern="0" dirty="0">
                <a:solidFill>
                  <a:prstClr val="black">
                    <a:lumMod val="75000"/>
                    <a:lumOff val="25000"/>
                  </a:prstClr>
                </a:solidFill>
                <a:latin typeface="Times New Roman" panose="02020603050405020304" pitchFamily="18" charset="0"/>
                <a:ea typeface="Times New Roman" panose="02020603050405020304" pitchFamily="18" charset="0"/>
              </a:rPr>
              <a:t/>
            </a:r>
            <a:br>
              <a:rPr lang="en-US" sz="3000" b="1" kern="0" dirty="0">
                <a:solidFill>
                  <a:prstClr val="black">
                    <a:lumMod val="75000"/>
                    <a:lumOff val="25000"/>
                  </a:prstClr>
                </a:solidFill>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Then there is chess-piece detection model</a:t>
            </a:r>
            <a:r>
              <a:rPr lang="en-US" dirty="0" smtClean="0"/>
              <a:t/>
            </a:r>
            <a:br>
              <a:rPr lang="en-US" dirty="0" smtClean="0"/>
            </a:br>
            <a:r>
              <a:rPr lang="en-US" dirty="0" smtClean="0"/>
              <a:t/>
            </a:r>
            <a:br>
              <a:rPr lang="en-US" dirty="0" smtClean="0"/>
            </a:br>
            <a:r>
              <a:rPr lang="en-US" sz="1800" dirty="0"/>
              <a:t>P</a:t>
            </a:r>
            <a:r>
              <a:rPr lang="en-US" sz="1800" dirty="0" smtClean="0"/>
              <a:t>re-trained </a:t>
            </a:r>
            <a:r>
              <a:rPr lang="en-US" sz="1800" dirty="0"/>
              <a:t>models are readily available and can be used for feature extraction. This paper tested popular models including VGG16, InceptionV3, and </a:t>
            </a:r>
            <a:r>
              <a:rPr lang="en-US" sz="1800" dirty="0" err="1"/>
              <a:t>ResNET</a:t>
            </a:r>
            <a:r>
              <a:rPr lang="en-US" sz="1800" dirty="0"/>
              <a:t>. </a:t>
            </a:r>
          </a:p>
        </p:txBody>
      </p:sp>
      <p:sp>
        <p:nvSpPr>
          <p:cNvPr id="4" name="Slide Number Placeholder 3"/>
          <p:cNvSpPr>
            <a:spLocks noGrp="1"/>
          </p:cNvSpPr>
          <p:nvPr>
            <p:ph type="sldNum" sz="quarter" idx="12"/>
          </p:nvPr>
        </p:nvSpPr>
        <p:spPr/>
        <p:txBody>
          <a:bodyPr/>
          <a:lstStyle/>
          <a:p>
            <a:fld id="{98C9921E-67B6-4A51-AA0D-38AEF2E37F23}" type="slidenum">
              <a:rPr lang="en-US" smtClean="0"/>
              <a:t>7</a:t>
            </a:fld>
            <a:endParaRPr lang="en-US"/>
          </a:p>
        </p:txBody>
      </p:sp>
    </p:spTree>
    <p:extLst>
      <p:ext uri="{BB962C8B-B14F-4D97-AF65-F5344CB8AC3E}">
        <p14:creationId xmlns:p14="http://schemas.microsoft.com/office/powerpoint/2010/main" val="105369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836D5A-D319-725F-8A0E-439950CB0A84}"/>
              </a:ext>
            </a:extLst>
          </p:cNvPr>
          <p:cNvSpPr>
            <a:spLocks noGrp="1"/>
          </p:cNvSpPr>
          <p:nvPr>
            <p:ph type="title"/>
          </p:nvPr>
        </p:nvSpPr>
        <p:spPr/>
        <p:txBody>
          <a:bodyPr>
            <a:normAutofit/>
          </a:bodyPr>
          <a:lstStyle/>
          <a:p>
            <a:pPr algn="ctr"/>
            <a:r>
              <a:rPr lang="en-US" sz="3200" b="1" cap="small" dirty="0">
                <a:effectLst>
                  <a:outerShdw sx="0" sy="0">
                    <a:srgbClr val="000000"/>
                  </a:outerShdw>
                </a:effectLst>
              </a:rPr>
              <a:t>Data Description </a:t>
            </a:r>
            <a:br>
              <a:rPr lang="en-US" sz="3200" b="1" cap="small" dirty="0">
                <a:effectLst>
                  <a:outerShdw sx="0" sy="0">
                    <a:srgbClr val="000000"/>
                  </a:outerShdw>
                </a:effectLst>
              </a:rPr>
            </a:br>
            <a:r>
              <a:rPr lang="en-US" sz="3000" b="1" kern="0" dirty="0">
                <a:effectLst/>
                <a:latin typeface="Times New Roman" panose="02020603050405020304" pitchFamily="18" charset="0"/>
                <a:ea typeface="Times New Roman" panose="02020603050405020304" pitchFamily="18" charset="0"/>
              </a:rPr>
              <a:t/>
            </a:r>
            <a:br>
              <a:rPr lang="en-US" sz="3000" b="1" kern="0" dirty="0">
                <a:effectLst/>
                <a:latin typeface="Times New Roman" panose="02020603050405020304" pitchFamily="18" charset="0"/>
                <a:ea typeface="Times New Roman" panose="02020603050405020304" pitchFamily="18" charset="0"/>
              </a:rPr>
            </a:br>
            <a:endParaRPr lang="en-US" sz="3000" dirty="0"/>
          </a:p>
        </p:txBody>
      </p:sp>
      <p:sp>
        <p:nvSpPr>
          <p:cNvPr id="3" name="Content Placeholder 2">
            <a:extLst>
              <a:ext uri="{FF2B5EF4-FFF2-40B4-BE49-F238E27FC236}">
                <a16:creationId xmlns:a16="http://schemas.microsoft.com/office/drawing/2014/main" xmlns="" id="{2F123A5C-ED6E-7D4F-A990-FD4F99FE4874}"/>
              </a:ext>
            </a:extLst>
          </p:cNvPr>
          <p:cNvSpPr>
            <a:spLocks noGrp="1"/>
          </p:cNvSpPr>
          <p:nvPr>
            <p:ph idx="1"/>
          </p:nvPr>
        </p:nvSpPr>
        <p:spPr>
          <a:xfrm>
            <a:off x="1097280" y="1845734"/>
            <a:ext cx="10058400" cy="4442524"/>
          </a:xfrm>
        </p:spPr>
        <p:txBody>
          <a:bodyPr/>
          <a:lstStyle/>
          <a:p>
            <a:pPr marL="342900" lvl="0" indent="-342900" algn="justLow">
              <a:lnSpc>
                <a:spcPct val="200000"/>
              </a:lnSpc>
              <a:spcBef>
                <a:spcPts val="0"/>
              </a:spcBef>
              <a:spcAft>
                <a:spcPts val="0"/>
              </a:spcAft>
              <a:buFont typeface="Symbol" panose="05050102010706020507" pitchFamily="18" charset="2"/>
              <a:buChar char=""/>
            </a:pPr>
            <a:r>
              <a:rPr lang="en-US" sz="2400" dirty="0" smtClean="0"/>
              <a:t>We created the data set which has 2,235 </a:t>
            </a:r>
            <a:r>
              <a:rPr lang="en-US" sz="2400" dirty="0"/>
              <a:t>unique </a:t>
            </a:r>
            <a:r>
              <a:rPr lang="en-US" sz="2400" dirty="0" smtClean="0"/>
              <a:t>images. </a:t>
            </a:r>
          </a:p>
          <a:p>
            <a:pPr marL="342900" lvl="0" indent="-342900" algn="justLow">
              <a:lnSpc>
                <a:spcPct val="200000"/>
              </a:lnSpc>
              <a:spcBef>
                <a:spcPts val="0"/>
              </a:spcBef>
              <a:spcAft>
                <a:spcPts val="0"/>
              </a:spcAft>
              <a:buFont typeface="Symbol" panose="05050102010706020507" pitchFamily="18" charset="2"/>
              <a:buChar char=""/>
            </a:pPr>
            <a:r>
              <a:rPr lang="en-US" sz="2400" dirty="0" smtClean="0"/>
              <a:t>The </a:t>
            </a:r>
            <a:r>
              <a:rPr lang="en-US" sz="2400" dirty="0"/>
              <a:t>images were divided into 13 distinct classes. </a:t>
            </a:r>
            <a:r>
              <a:rPr lang="en-US" sz="2400" dirty="0" smtClean="0"/>
              <a:t/>
            </a:r>
            <a:br>
              <a:rPr lang="en-US" sz="2400" dirty="0" smtClean="0"/>
            </a:br>
            <a:r>
              <a:rPr lang="en-US" sz="1800" dirty="0" smtClean="0"/>
              <a:t>The </a:t>
            </a:r>
            <a:r>
              <a:rPr lang="en-US" sz="1800" dirty="0"/>
              <a:t>classes are black pawn, white pawn, black castle, white castle, black rock, white rock, black bishop, white bishop, black queen, white queen, black king, white king, and empty square.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xmlns="" id="{8078F3C2-DE78-7142-F99F-63B24CFCEDA2}"/>
              </a:ext>
            </a:extLst>
          </p:cNvPr>
          <p:cNvSpPr>
            <a:spLocks noGrp="1"/>
          </p:cNvSpPr>
          <p:nvPr>
            <p:ph type="sldNum" sz="quarter" idx="12"/>
          </p:nvPr>
        </p:nvSpPr>
        <p:spPr/>
        <p:txBody>
          <a:bodyPr/>
          <a:lstStyle/>
          <a:p>
            <a:fld id="{98C9921E-67B6-4A51-AA0D-38AEF2E37F23}" type="slidenum">
              <a:rPr lang="en-US" smtClean="0"/>
              <a:t>8</a:t>
            </a:fld>
            <a:endParaRPr lang="en-US"/>
          </a:p>
        </p:txBody>
      </p:sp>
    </p:spTree>
    <p:extLst>
      <p:ext uri="{BB962C8B-B14F-4D97-AF65-F5344CB8AC3E}">
        <p14:creationId xmlns:p14="http://schemas.microsoft.com/office/powerpoint/2010/main" val="89591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199AB-6ADD-2463-DA5E-519B15980168}"/>
              </a:ext>
            </a:extLst>
          </p:cNvPr>
          <p:cNvSpPr>
            <a:spLocks noGrp="1"/>
          </p:cNvSpPr>
          <p:nvPr>
            <p:ph type="title"/>
          </p:nvPr>
        </p:nvSpPr>
        <p:spPr/>
        <p:txBody>
          <a:bodyPr>
            <a:normAutofit/>
          </a:bodyPr>
          <a:lstStyle/>
          <a:p>
            <a:pPr algn="ctr"/>
            <a:r>
              <a:rPr lang="en-US" sz="3200" b="1" cap="small" dirty="0">
                <a:effectLst>
                  <a:outerShdw sx="0" sy="0">
                    <a:srgbClr val="000000"/>
                  </a:outerShdw>
                </a:effectLst>
              </a:rPr>
              <a:t>Experiments</a:t>
            </a:r>
            <a:br>
              <a:rPr lang="en-US" sz="3200" b="1" cap="small" dirty="0">
                <a:effectLst>
                  <a:outerShdw sx="0" sy="0">
                    <a:srgbClr val="000000"/>
                  </a:outerShdw>
                </a:effectLst>
              </a:rPr>
            </a:br>
            <a:endParaRPr lang="en-US" sz="3000" dirty="0"/>
          </a:p>
        </p:txBody>
      </p:sp>
      <p:sp>
        <p:nvSpPr>
          <p:cNvPr id="3" name="Content Placeholder 2">
            <a:extLst>
              <a:ext uri="{FF2B5EF4-FFF2-40B4-BE49-F238E27FC236}">
                <a16:creationId xmlns:a16="http://schemas.microsoft.com/office/drawing/2014/main" xmlns="" id="{43EB549D-AF58-456F-A13B-091B9720F9BA}"/>
              </a:ext>
            </a:extLst>
          </p:cNvPr>
          <p:cNvSpPr>
            <a:spLocks noGrp="1"/>
          </p:cNvSpPr>
          <p:nvPr>
            <p:ph idx="1"/>
          </p:nvPr>
        </p:nvSpPr>
        <p:spPr/>
        <p:txBody>
          <a:bodyPr>
            <a:normAutofit lnSpcReduction="10000"/>
          </a:bodyPr>
          <a:lstStyle/>
          <a:p>
            <a:pPr>
              <a:lnSpc>
                <a:spcPct val="150000"/>
              </a:lnSpc>
              <a:buFont typeface="Arial" panose="020B0604020202020204" pitchFamily="34" charset="0"/>
              <a:buChar char="•"/>
            </a:pPr>
            <a:r>
              <a:rPr lang="en-US" sz="2400" dirty="0" smtClean="0"/>
              <a:t>Labeling </a:t>
            </a:r>
            <a:br>
              <a:rPr lang="en-US" sz="2400" dirty="0" smtClean="0"/>
            </a:br>
            <a:r>
              <a:rPr lang="en-US" sz="1800" dirty="0" smtClean="0"/>
              <a:t>The </a:t>
            </a:r>
            <a:r>
              <a:rPr lang="en-US" sz="1800" dirty="0"/>
              <a:t>class an image belongs to was labeled using Tensor-flow’s out of the box Image Data Generator. Therefore, the quantitative measurement of the model performance was possible. </a:t>
            </a:r>
          </a:p>
          <a:p>
            <a:pPr>
              <a:lnSpc>
                <a:spcPct val="150000"/>
              </a:lnSpc>
              <a:buFont typeface="Arial" panose="020B0604020202020204" pitchFamily="34" charset="0"/>
              <a:buChar char="•"/>
            </a:pPr>
            <a:r>
              <a:rPr lang="en-US" sz="2400" dirty="0" smtClean="0"/>
              <a:t>Used models</a:t>
            </a:r>
            <a:br>
              <a:rPr lang="en-US" sz="2400" dirty="0" smtClean="0"/>
            </a:br>
            <a:r>
              <a:rPr lang="en-US" sz="1800" dirty="0" smtClean="0"/>
              <a:t>VGG16</a:t>
            </a:r>
            <a:r>
              <a:rPr lang="en-US" sz="1800" dirty="0"/>
              <a:t>, InceptionV3, and </a:t>
            </a:r>
            <a:r>
              <a:rPr lang="en-US" sz="1800" dirty="0" err="1"/>
              <a:t>Resnet</a:t>
            </a:r>
            <a:r>
              <a:rPr lang="en-US" sz="1800" dirty="0"/>
              <a:t> were among the transfer models used. </a:t>
            </a:r>
            <a:endParaRPr lang="en-US" sz="1800" dirty="0" smtClean="0"/>
          </a:p>
          <a:p>
            <a:pPr marL="0" indent="0">
              <a:lnSpc>
                <a:spcPct val="150000"/>
              </a:lnSpc>
              <a:buNone/>
            </a:pPr>
            <a:r>
              <a:rPr lang="en-US" sz="1800" dirty="0" smtClean="0"/>
              <a:t>Having </a:t>
            </a:r>
            <a:r>
              <a:rPr lang="en-US" sz="1800" dirty="0"/>
              <a:t>many layers with fewer neurons was compared with having fewer fully connected layers but with many neurons. Different learning rates and epoch sizes were tested. Different optimizers were used, such as Adam and Stochastic Gradient Descent. </a:t>
            </a:r>
            <a:endParaRPr lang="en-US" sz="1800" dirty="0" smtClean="0">
              <a:effectLst/>
              <a:latin typeface="Times New Roman" panose="02020603050405020304" pitchFamily="18" charset="0"/>
              <a:ea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xmlns="" id="{8AA79D36-7DC8-B0B3-E8B6-E42A587BB5F6}"/>
              </a:ext>
            </a:extLst>
          </p:cNvPr>
          <p:cNvSpPr>
            <a:spLocks noGrp="1"/>
          </p:cNvSpPr>
          <p:nvPr>
            <p:ph type="sldNum" sz="quarter" idx="12"/>
          </p:nvPr>
        </p:nvSpPr>
        <p:spPr/>
        <p:txBody>
          <a:bodyPr/>
          <a:lstStyle/>
          <a:p>
            <a:fld id="{98C9921E-67B6-4A51-AA0D-38AEF2E37F23}" type="slidenum">
              <a:rPr lang="en-US" smtClean="0"/>
              <a:t>9</a:t>
            </a:fld>
            <a:endParaRPr lang="en-US"/>
          </a:p>
        </p:txBody>
      </p:sp>
    </p:spTree>
    <p:extLst>
      <p:ext uri="{BB962C8B-B14F-4D97-AF65-F5344CB8AC3E}">
        <p14:creationId xmlns:p14="http://schemas.microsoft.com/office/powerpoint/2010/main" val="333483897"/>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81f1e537-1d54-481e-b3cd-0111084e19c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8CC076852AE640AD27D65C8AEBD9E9" ma:contentTypeVersion="3" ma:contentTypeDescription="Create a new document." ma:contentTypeScope="" ma:versionID="457ea43e922a973e23ff282723365d74">
  <xsd:schema xmlns:xsd="http://www.w3.org/2001/XMLSchema" xmlns:xs="http://www.w3.org/2001/XMLSchema" xmlns:p="http://schemas.microsoft.com/office/2006/metadata/properties" xmlns:ns2="81f1e537-1d54-481e-b3cd-0111084e19cd" targetNamespace="http://schemas.microsoft.com/office/2006/metadata/properties" ma:root="true" ma:fieldsID="8c28f3f3d6cacd35ac0376f1b09db31e" ns2:_="">
    <xsd:import namespace="81f1e537-1d54-481e-b3cd-0111084e19cd"/>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f1e537-1d54-481e-b3cd-0111084e19c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1A4A97-7B92-4D7E-BB71-CC39172E0B8C}">
  <ds:schemaRefs>
    <ds:schemaRef ds:uri="http://schemas.microsoft.com/office/2006/metadata/properties"/>
    <ds:schemaRef ds:uri="http://schemas.microsoft.com/office/infopath/2007/PartnerControls"/>
    <ds:schemaRef ds:uri="81f1e537-1d54-481e-b3cd-0111084e19cd"/>
  </ds:schemaRefs>
</ds:datastoreItem>
</file>

<file path=customXml/itemProps2.xml><?xml version="1.0" encoding="utf-8"?>
<ds:datastoreItem xmlns:ds="http://schemas.openxmlformats.org/officeDocument/2006/customXml" ds:itemID="{F1E8E03F-6277-423C-B1D7-AEB0564E7FDE}">
  <ds:schemaRefs>
    <ds:schemaRef ds:uri="http://schemas.microsoft.com/sharepoint/v3/contenttype/forms"/>
  </ds:schemaRefs>
</ds:datastoreItem>
</file>

<file path=customXml/itemProps3.xml><?xml version="1.0" encoding="utf-8"?>
<ds:datastoreItem xmlns:ds="http://schemas.openxmlformats.org/officeDocument/2006/customXml" ds:itemID="{BBF186E5-9D59-44D2-91E0-D18BBCA351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f1e537-1d54-481e-b3cd-0111084e19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736</TotalTime>
  <Words>331</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SimSun</vt:lpstr>
      <vt:lpstr>Arial</vt:lpstr>
      <vt:lpstr>Calibri</vt:lpstr>
      <vt:lpstr>Cambria</vt:lpstr>
      <vt:lpstr>Symbol</vt:lpstr>
      <vt:lpstr>Times New Roman</vt:lpstr>
      <vt:lpstr>Retrospect</vt:lpstr>
      <vt:lpstr> Determining Chess Board State Using Computer Vision Techniques to Predict Next Best Move  </vt:lpstr>
      <vt:lpstr>Outline </vt:lpstr>
      <vt:lpstr> Introduction </vt:lpstr>
      <vt:lpstr>Approach</vt:lpstr>
      <vt:lpstr>Approach </vt:lpstr>
      <vt:lpstr>Approach </vt:lpstr>
      <vt:lpstr>Approach </vt:lpstr>
      <vt:lpstr>Data Description   </vt:lpstr>
      <vt:lpstr>Experiments </vt:lpstr>
      <vt:lpstr>Implementation  </vt:lpstr>
      <vt:lpstr>Implementation</vt:lpstr>
      <vt:lpstr>Implementation</vt:lpstr>
      <vt:lpstr>Implementation</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Creating Specialized Content Moderation Model on Social Media Platforms Using Machine Learning Classification Methods </dc:title>
  <dc:creator>Mohammad Al Khatib</dc:creator>
  <cp:lastModifiedBy>Microsoft account</cp:lastModifiedBy>
  <cp:revision>25</cp:revision>
  <dcterms:created xsi:type="dcterms:W3CDTF">2023-01-15T06:47:00Z</dcterms:created>
  <dcterms:modified xsi:type="dcterms:W3CDTF">2023-06-07T13:46:28Z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0x0101003B8CC076852AE640AD27D65C8AEBD9E9</vt:lpwstr>
  </property>
</Properties>
</file>