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3"/>
  </p:sldMasterIdLst>
  <p:notesMasterIdLst>
    <p:notesMasterId r:id="rId14"/>
  </p:notesMasterIdLst>
  <p:sldIdLst>
    <p:sldId id="256" r:id="rId4"/>
    <p:sldId id="261" r:id="rId5"/>
    <p:sldId id="257" r:id="rId6"/>
    <p:sldId id="262" r:id="rId7"/>
    <p:sldId id="266" r:id="rId8"/>
    <p:sldId id="264" r:id="rId9"/>
    <p:sldId id="263" r:id="rId10"/>
    <p:sldId id="259" r:id="rId11"/>
    <p:sldId id="265"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2629A-F5FF-4CFC-A894-3449BC4E7FEB}" type="datetimeFigureOut">
              <a:rPr lang="en-US" smtClean="0"/>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C54C6-2974-494B-9B57-F0288FE3D919}" type="slidenum">
              <a:rPr lang="en-US" smtClean="0"/>
              <a:t>‹#›</a:t>
            </a:fld>
            <a:endParaRPr lang="en-US"/>
          </a:p>
        </p:txBody>
      </p:sp>
    </p:spTree>
    <p:extLst>
      <p:ext uri="{BB962C8B-B14F-4D97-AF65-F5344CB8AC3E}">
        <p14:creationId xmlns:p14="http://schemas.microsoft.com/office/powerpoint/2010/main" val="349349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C54C6-2974-494B-9B57-F0288FE3D919}" type="slidenum">
              <a:rPr lang="en-US" smtClean="0"/>
              <a:t>1</a:t>
            </a:fld>
            <a:endParaRPr lang="en-US"/>
          </a:p>
        </p:txBody>
      </p:sp>
    </p:spTree>
    <p:extLst>
      <p:ext uri="{BB962C8B-B14F-4D97-AF65-F5344CB8AC3E}">
        <p14:creationId xmlns:p14="http://schemas.microsoft.com/office/powerpoint/2010/main" val="33292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Reasoning Annotations</a:t>
            </a:r>
            <a:endParaRPr lang="en-US" dirty="0">
              <a:effectLst/>
            </a:endParaRPr>
          </a:p>
          <a:p>
            <a:pPr lvl="1"/>
            <a:r>
              <a:rPr lang="en-US" b="1" dirty="0">
                <a:effectLst/>
              </a:rPr>
              <a:t>Sentiment Reasoning</a:t>
            </a:r>
            <a:r>
              <a:rPr lang="en-US" dirty="0">
                <a:effectLst/>
              </a:rPr>
              <a:t>: Explanation for the sentiment annotation.</a:t>
            </a:r>
          </a:p>
          <a:p>
            <a:pPr lvl="1"/>
            <a:r>
              <a:rPr lang="en-US" b="1" dirty="0">
                <a:effectLst/>
              </a:rPr>
              <a:t>Sarcasm Reasoning</a:t>
            </a:r>
            <a:r>
              <a:rPr lang="en-US" dirty="0">
                <a:effectLst/>
              </a:rPr>
              <a:t>: Explanation for the sarcasm annotation.</a:t>
            </a:r>
          </a:p>
          <a:p>
            <a:pPr lvl="1"/>
            <a:r>
              <a:rPr lang="en-US" b="1" dirty="0">
                <a:effectLst/>
              </a:rPr>
              <a:t>Speech Act Reasoning</a:t>
            </a:r>
            <a:r>
              <a:rPr lang="en-US" dirty="0">
                <a:effectLst/>
              </a:rPr>
              <a:t>: Explanation for the speech act annotation.</a:t>
            </a:r>
          </a:p>
          <a:p>
            <a:endParaRPr lang="en-US" dirty="0"/>
          </a:p>
        </p:txBody>
      </p:sp>
      <p:sp>
        <p:nvSpPr>
          <p:cNvPr id="4" name="Slide Number Placeholder 3"/>
          <p:cNvSpPr>
            <a:spLocks noGrp="1"/>
          </p:cNvSpPr>
          <p:nvPr>
            <p:ph type="sldNum" sz="quarter" idx="10"/>
          </p:nvPr>
        </p:nvSpPr>
        <p:spPr/>
        <p:txBody>
          <a:bodyPr/>
          <a:lstStyle/>
          <a:p>
            <a:fld id="{15FC54C6-2974-494B-9B57-F0288FE3D919}" type="slidenum">
              <a:rPr lang="en-US" smtClean="0"/>
              <a:t>4</a:t>
            </a:fld>
            <a:endParaRPr lang="en-US"/>
          </a:p>
        </p:txBody>
      </p:sp>
    </p:spTree>
    <p:extLst>
      <p:ext uri="{BB962C8B-B14F-4D97-AF65-F5344CB8AC3E}">
        <p14:creationId xmlns:p14="http://schemas.microsoft.com/office/powerpoint/2010/main" val="356184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C54C6-2974-494B-9B57-F0288FE3D919}" type="slidenum">
              <a:rPr lang="en-US" smtClean="0"/>
              <a:t>5</a:t>
            </a:fld>
            <a:endParaRPr lang="en-US"/>
          </a:p>
        </p:txBody>
      </p:sp>
    </p:spTree>
    <p:extLst>
      <p:ext uri="{BB962C8B-B14F-4D97-AF65-F5344CB8AC3E}">
        <p14:creationId xmlns:p14="http://schemas.microsoft.com/office/powerpoint/2010/main" val="349967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A8912D-775F-48A3-A5B4-26E56DE528A3}" type="datetime1">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295299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A5A933-7DB0-44D0-98C2-B1981A8A4760}" type="datetime1">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323055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31DC98-E43C-4493-82A7-92D1AD1A30BA}" type="datetime1">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2261965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F918A0-C270-45D3-90F3-6F66A1F9AF2F}" type="datetime1">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18A2D-9892-4F64-9239-13985BECDD7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963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F1C6E3-3765-4F7C-BF01-735FF984F8E9}" type="datetime1">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617199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888E07-5F50-4B6D-8DDA-0C06BF3A3CAD}" type="datetime1">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3925644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3510CF-0DBA-4DE0-A26A-1E8DD360F8AA}" type="datetime1">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2924368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ECD94-EA76-4221-B9C8-50861BD31363}" type="datetime1">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845522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E4C570-C6EF-41BF-A420-6B937CD1A842}" type="datetime1">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1046077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2AB6D-0DB6-4B8B-83F6-979F739DDB3B}" type="datetime1">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176276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41375-5AE3-4A51-B54B-32773FFDC2DE}" type="datetime1">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332407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65BA4-8D79-4FDA-B05E-B969844F8F6F}" type="datetime1">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45810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B118C-3158-4BD9-8F66-8AB64AA8C907}" type="datetime1">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21005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122A6-2A60-40D1-96E6-2680CDC69F79}" type="datetime1">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85994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63EB64-34BB-435D-A6C7-8CEF30E2F28C}" type="datetime1">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9448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13133-73C4-422B-A276-CF2D4802945A}" type="datetime1">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305287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56A31-641B-4670-8E87-316FFDF5853B}" type="datetime1">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332332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D6CC0-3529-493C-8DD8-5EBCF7F39C96}" type="datetime1">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18A2D-9892-4F64-9239-13985BECDD7F}" type="slidenum">
              <a:rPr lang="en-US" smtClean="0"/>
              <a:t>‹#›</a:t>
            </a:fld>
            <a:endParaRPr lang="en-US"/>
          </a:p>
        </p:txBody>
      </p:sp>
    </p:spTree>
    <p:extLst>
      <p:ext uri="{BB962C8B-B14F-4D97-AF65-F5344CB8AC3E}">
        <p14:creationId xmlns:p14="http://schemas.microsoft.com/office/powerpoint/2010/main" val="146898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F966BE1-84E1-4584-B4AF-739AADFA3038}" type="datetime1">
              <a:rPr lang="en-US" smtClean="0"/>
              <a:t>5/27/2024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218A2D-9892-4F64-9239-13985BECDD7F}" type="slidenum">
              <a:rPr lang="en-US" smtClean="0"/>
              <a:t>‹#›</a:t>
            </a:fld>
            <a:endParaRPr lang="en-US"/>
          </a:p>
        </p:txBody>
      </p:sp>
    </p:spTree>
    <p:extLst>
      <p:ext uri="{BB962C8B-B14F-4D97-AF65-F5344CB8AC3E}">
        <p14:creationId xmlns:p14="http://schemas.microsoft.com/office/powerpoint/2010/main" val="934025338"/>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5005" y="1243012"/>
            <a:ext cx="9440034" cy="3600449"/>
          </a:xfrm>
        </p:spPr>
        <p:txBody>
          <a:bodyPr>
            <a:normAutofit/>
          </a:bodyPr>
          <a:lstStyle/>
          <a:p>
            <a:r>
              <a:rPr lang="en-US" dirty="0"/>
              <a:t>Detecting Arabic Sarcasm with Multi-Task BERT: Incorporating Sentiment and Speech Act Classification</a:t>
            </a:r>
          </a:p>
        </p:txBody>
      </p:sp>
      <p:sp>
        <p:nvSpPr>
          <p:cNvPr id="4" name="Slide Number Placeholder 3"/>
          <p:cNvSpPr>
            <a:spLocks noGrp="1"/>
          </p:cNvSpPr>
          <p:nvPr>
            <p:ph type="sldNum" sz="quarter" idx="12"/>
          </p:nvPr>
        </p:nvSpPr>
        <p:spPr/>
        <p:txBody>
          <a:bodyPr/>
          <a:lstStyle/>
          <a:p>
            <a:fld id="{B0218A2D-9892-4F64-9239-13985BECDD7F}" type="slidenum">
              <a:rPr lang="en-US" sz="2000" smtClean="0"/>
              <a:t>1</a:t>
            </a:fld>
            <a:endParaRPr lang="en-US" sz="2000" dirty="0"/>
          </a:p>
        </p:txBody>
      </p:sp>
    </p:spTree>
    <p:extLst>
      <p:ext uri="{BB962C8B-B14F-4D97-AF65-F5344CB8AC3E}">
        <p14:creationId xmlns:p14="http://schemas.microsoft.com/office/powerpoint/2010/main" val="287731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Text Placeholder 2"/>
          <p:cNvSpPr>
            <a:spLocks noGrp="1"/>
          </p:cNvSpPr>
          <p:nvPr>
            <p:ph type="body" idx="1"/>
          </p:nvPr>
        </p:nvSpPr>
        <p:spPr/>
        <p:txBody>
          <a:bodyPr>
            <a:normAutofit lnSpcReduction="10000"/>
          </a:bodyPr>
          <a:lstStyle/>
          <a:p>
            <a:pPr>
              <a:lnSpc>
                <a:spcPct val="200000"/>
              </a:lnSpc>
            </a:pPr>
            <a:r>
              <a:rPr lang="en-US" dirty="0">
                <a:effectLst/>
              </a:rPr>
              <a:t>In this project, we successfully explored the use of BERT-based models for detecting sarcasm, sentiment, and speech acts in Arabic YouTube comments.</a:t>
            </a:r>
            <a:endParaRPr lang="en-US" dirty="0"/>
          </a:p>
          <a:p>
            <a:pPr>
              <a:lnSpc>
                <a:spcPct val="200000"/>
              </a:lnSpc>
            </a:pPr>
            <a:r>
              <a:rPr lang="en-US" dirty="0"/>
              <a:t>The experiments conducted showcased the model's ability to accurately classify sentiment, speech acts, and sarcasm. </a:t>
            </a:r>
          </a:p>
          <a:p>
            <a:pPr>
              <a:lnSpc>
                <a:spcPct val="200000"/>
              </a:lnSpc>
            </a:pPr>
            <a:r>
              <a:rPr lang="en-US" dirty="0"/>
              <a:t>In conclusion, this project demonstrated the feasibility of using machine learning techniques to detect sarcasm in Arabic text. </a:t>
            </a:r>
          </a:p>
          <a:p>
            <a:endParaRPr lang="en-US" dirty="0"/>
          </a:p>
          <a:p>
            <a:endParaRPr lang="en-US" dirty="0"/>
          </a:p>
        </p:txBody>
      </p:sp>
      <p:sp>
        <p:nvSpPr>
          <p:cNvPr id="4" name="Slide Number Placeholder 3"/>
          <p:cNvSpPr>
            <a:spLocks noGrp="1"/>
          </p:cNvSpPr>
          <p:nvPr>
            <p:ph type="sldNum" sz="quarter" idx="12"/>
          </p:nvPr>
        </p:nvSpPr>
        <p:spPr/>
        <p:txBody>
          <a:bodyPr/>
          <a:lstStyle/>
          <a:p>
            <a:fld id="{B0218A2D-9892-4F64-9239-13985BECDD7F}" type="slidenum">
              <a:rPr lang="en-US" sz="2000" smtClean="0"/>
              <a:t>10</a:t>
            </a:fld>
            <a:endParaRPr lang="en-US" sz="2000" dirty="0"/>
          </a:p>
        </p:txBody>
      </p:sp>
    </p:spTree>
    <p:extLst>
      <p:ext uri="{BB962C8B-B14F-4D97-AF65-F5344CB8AC3E}">
        <p14:creationId xmlns:p14="http://schemas.microsoft.com/office/powerpoint/2010/main" val="140603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a:xfrm>
            <a:off x="913795" y="1732449"/>
            <a:ext cx="10353762" cy="4625489"/>
          </a:xfrm>
        </p:spPr>
        <p:txBody>
          <a:bodyPr>
            <a:normAutofit fontScale="92500" lnSpcReduction="20000"/>
          </a:bodyPr>
          <a:lstStyle/>
          <a:p>
            <a:pPr>
              <a:lnSpc>
                <a:spcPct val="200000"/>
              </a:lnSpc>
            </a:pPr>
            <a:r>
              <a:rPr lang="en-US" b="1" dirty="0"/>
              <a:t>Project Overview</a:t>
            </a:r>
            <a:endParaRPr lang="en-US" b="1" dirty="0">
              <a:effectLst/>
            </a:endParaRPr>
          </a:p>
          <a:p>
            <a:pPr>
              <a:lnSpc>
                <a:spcPct val="200000"/>
              </a:lnSpc>
            </a:pPr>
            <a:r>
              <a:rPr lang="en-US" b="1" dirty="0">
                <a:effectLst/>
              </a:rPr>
              <a:t>Dataset</a:t>
            </a:r>
            <a:endParaRPr lang="en-US" dirty="0">
              <a:effectLst/>
            </a:endParaRPr>
          </a:p>
          <a:p>
            <a:pPr>
              <a:lnSpc>
                <a:spcPct val="200000"/>
              </a:lnSpc>
            </a:pPr>
            <a:r>
              <a:rPr lang="en-US" b="1" dirty="0">
                <a:effectLst/>
              </a:rPr>
              <a:t>Pre-Processing for the Dataset</a:t>
            </a:r>
            <a:endParaRPr lang="en-US" dirty="0">
              <a:effectLst/>
            </a:endParaRPr>
          </a:p>
          <a:p>
            <a:pPr>
              <a:lnSpc>
                <a:spcPct val="200000"/>
              </a:lnSpc>
            </a:pPr>
            <a:r>
              <a:rPr lang="en-US" b="1" dirty="0">
                <a:effectLst/>
              </a:rPr>
              <a:t>Used Model</a:t>
            </a:r>
            <a:endParaRPr lang="en-US" dirty="0">
              <a:effectLst/>
            </a:endParaRPr>
          </a:p>
          <a:p>
            <a:pPr>
              <a:lnSpc>
                <a:spcPct val="200000"/>
              </a:lnSpc>
            </a:pPr>
            <a:r>
              <a:rPr lang="en-US" b="1" dirty="0">
                <a:effectLst/>
              </a:rPr>
              <a:t>Experiments and Results</a:t>
            </a:r>
            <a:endParaRPr lang="en-US" dirty="0">
              <a:effectLst/>
            </a:endParaRPr>
          </a:p>
          <a:p>
            <a:pPr>
              <a:lnSpc>
                <a:spcPct val="200000"/>
              </a:lnSpc>
            </a:pPr>
            <a:r>
              <a:rPr lang="en-US" b="1" dirty="0">
                <a:effectLst/>
              </a:rPr>
              <a:t>Future Work</a:t>
            </a:r>
            <a:endParaRPr lang="en-US" dirty="0">
              <a:effectLst/>
            </a:endParaRPr>
          </a:p>
          <a:p>
            <a:pPr>
              <a:lnSpc>
                <a:spcPct val="200000"/>
              </a:lnSpc>
            </a:pPr>
            <a:r>
              <a:rPr lang="en-US" b="1" dirty="0">
                <a:effectLst/>
              </a:rPr>
              <a:t>Conclusion</a:t>
            </a:r>
            <a:endParaRPr lang="en-US" dirty="0">
              <a:effectLst/>
            </a:endParaRPr>
          </a:p>
        </p:txBody>
      </p:sp>
      <p:sp>
        <p:nvSpPr>
          <p:cNvPr id="4" name="Slide Number Placeholder 3"/>
          <p:cNvSpPr>
            <a:spLocks noGrp="1"/>
          </p:cNvSpPr>
          <p:nvPr>
            <p:ph type="sldNum" sz="quarter" idx="12"/>
          </p:nvPr>
        </p:nvSpPr>
        <p:spPr/>
        <p:txBody>
          <a:bodyPr/>
          <a:lstStyle/>
          <a:p>
            <a:fld id="{B0218A2D-9892-4F64-9239-13985BECDD7F}" type="slidenum">
              <a:rPr lang="en-US" sz="2000" smtClean="0"/>
              <a:t>2</a:t>
            </a:fld>
            <a:endParaRPr lang="en-US" sz="2000" dirty="0"/>
          </a:p>
        </p:txBody>
      </p:sp>
    </p:spTree>
    <p:extLst>
      <p:ext uri="{BB962C8B-B14F-4D97-AF65-F5344CB8AC3E}">
        <p14:creationId xmlns:p14="http://schemas.microsoft.com/office/powerpoint/2010/main" val="404972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Text Placeholder 2"/>
          <p:cNvSpPr>
            <a:spLocks noGrp="1"/>
          </p:cNvSpPr>
          <p:nvPr>
            <p:ph type="body" idx="1"/>
          </p:nvPr>
        </p:nvSpPr>
        <p:spPr>
          <a:xfrm>
            <a:off x="913795" y="1732449"/>
            <a:ext cx="10353762" cy="4654064"/>
          </a:xfrm>
        </p:spPr>
        <p:txBody>
          <a:bodyPr>
            <a:normAutofit/>
          </a:bodyPr>
          <a:lstStyle/>
          <a:p>
            <a:r>
              <a:rPr lang="en-US" dirty="0"/>
              <a:t>This project aims to develop a machine learning model capable of detecting Arabic sarcasm. </a:t>
            </a:r>
          </a:p>
          <a:p>
            <a:r>
              <a:rPr lang="en-US" dirty="0">
                <a:effectLst/>
              </a:rPr>
              <a:t>Sarcasm can often lead to misinterpretations and misunderstanding, especially in written text where vocal tone and facial expressions are absent. Accurate detection helps in better sentiment analysis, leading to more reliable insights into public opinion and user sentiments, which is vital for businesses, social researchers, and policymakers.</a:t>
            </a:r>
            <a:endParaRPr lang="en-US" dirty="0"/>
          </a:p>
          <a:p>
            <a:r>
              <a:rPr lang="en-US" dirty="0"/>
              <a:t>The project will leverage Bidirectional Encoder Representations from Transformers (BERT), a powerful pre-trained language model, to understand the nuances of sarcasm in Arabic text.</a:t>
            </a:r>
          </a:p>
          <a:p>
            <a:r>
              <a:rPr lang="en-US" dirty="0"/>
              <a:t>The model will be trained on a dataset of comments collected from Arabic channels on YouTube. </a:t>
            </a:r>
          </a:p>
          <a:p>
            <a:endParaRPr lang="en-US" dirty="0"/>
          </a:p>
          <a:p>
            <a:pPr marL="36900" indent="0">
              <a:buNone/>
            </a:pPr>
            <a:endParaRPr lang="en-US" dirty="0"/>
          </a:p>
        </p:txBody>
      </p:sp>
      <p:sp>
        <p:nvSpPr>
          <p:cNvPr id="4" name="Slide Number Placeholder 3"/>
          <p:cNvSpPr>
            <a:spLocks noGrp="1"/>
          </p:cNvSpPr>
          <p:nvPr>
            <p:ph type="sldNum" sz="quarter" idx="12"/>
          </p:nvPr>
        </p:nvSpPr>
        <p:spPr/>
        <p:txBody>
          <a:bodyPr/>
          <a:lstStyle/>
          <a:p>
            <a:fld id="{B0218A2D-9892-4F64-9239-13985BECDD7F}" type="slidenum">
              <a:rPr lang="en-US" sz="2000" smtClean="0"/>
              <a:t>3</a:t>
            </a:fld>
            <a:endParaRPr lang="en-US" sz="2000" dirty="0"/>
          </a:p>
        </p:txBody>
      </p:sp>
    </p:spTree>
    <p:extLst>
      <p:ext uri="{BB962C8B-B14F-4D97-AF65-F5344CB8AC3E}">
        <p14:creationId xmlns:p14="http://schemas.microsoft.com/office/powerpoint/2010/main" val="13121417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7723"/>
            <a:ext cx="10353762" cy="970450"/>
          </a:xfrm>
        </p:spPr>
        <p:txBody>
          <a:bodyPr/>
          <a:lstStyle/>
          <a:p>
            <a:r>
              <a:rPr lang="en-US" dirty="0"/>
              <a:t>Data-Set</a:t>
            </a:r>
          </a:p>
        </p:txBody>
      </p:sp>
      <p:sp>
        <p:nvSpPr>
          <p:cNvPr id="3" name="Text Placeholder 2"/>
          <p:cNvSpPr>
            <a:spLocks noGrp="1"/>
          </p:cNvSpPr>
          <p:nvPr>
            <p:ph type="body" idx="1"/>
          </p:nvPr>
        </p:nvSpPr>
        <p:spPr>
          <a:xfrm>
            <a:off x="913795" y="873457"/>
            <a:ext cx="10353762" cy="5704764"/>
          </a:xfrm>
        </p:spPr>
        <p:txBody>
          <a:bodyPr>
            <a:normAutofit fontScale="92500" lnSpcReduction="20000"/>
          </a:bodyPr>
          <a:lstStyle/>
          <a:p>
            <a:pPr>
              <a:lnSpc>
                <a:spcPct val="120000"/>
              </a:lnSpc>
            </a:pPr>
            <a:r>
              <a:rPr lang="en-US" b="1" dirty="0">
                <a:effectLst/>
              </a:rPr>
              <a:t>Description of Dataset</a:t>
            </a:r>
            <a:endParaRPr lang="en-US" dirty="0">
              <a:effectLst/>
            </a:endParaRPr>
          </a:p>
          <a:p>
            <a:pPr lvl="1">
              <a:lnSpc>
                <a:spcPct val="120000"/>
              </a:lnSpc>
            </a:pPr>
            <a:r>
              <a:rPr lang="en-US" dirty="0">
                <a:effectLst/>
              </a:rPr>
              <a:t>This dataset consists of YouTube comments from videos on specific channels: "</a:t>
            </a:r>
            <a:r>
              <a:rPr lang="en-US" dirty="0" err="1">
                <a:effectLst/>
              </a:rPr>
              <a:t>BidonWaraq</a:t>
            </a:r>
            <a:r>
              <a:rPr lang="en-US" dirty="0">
                <a:effectLst/>
              </a:rPr>
              <a:t>", "mmr_sa1", "POWR-</a:t>
            </a:r>
            <a:r>
              <a:rPr lang="en-US" dirty="0" err="1">
                <a:effectLst/>
              </a:rPr>
              <a:t>Esports</a:t>
            </a:r>
            <a:r>
              <a:rPr lang="en-US" dirty="0">
                <a:effectLst/>
              </a:rPr>
              <a:t>", and "</a:t>
            </a:r>
            <a:r>
              <a:rPr lang="en-US" dirty="0" err="1">
                <a:effectLst/>
              </a:rPr>
              <a:t>thmanyahPodcasts</a:t>
            </a:r>
            <a:r>
              <a:rPr lang="en-US" dirty="0">
                <a:effectLst/>
              </a:rPr>
              <a:t>". Total of </a:t>
            </a:r>
            <a:r>
              <a:rPr lang="en-US" b="1" dirty="0">
                <a:effectLst/>
              </a:rPr>
              <a:t>69495 </a:t>
            </a:r>
            <a:r>
              <a:rPr lang="en-US" dirty="0">
                <a:effectLst/>
              </a:rPr>
              <a:t>Unique Comments</a:t>
            </a:r>
            <a:r>
              <a:rPr lang="en-US" b="1" dirty="0">
                <a:effectLst/>
              </a:rPr>
              <a:t>.</a:t>
            </a:r>
            <a:endParaRPr lang="en-US" dirty="0">
              <a:effectLst/>
            </a:endParaRPr>
          </a:p>
          <a:p>
            <a:pPr lvl="1">
              <a:lnSpc>
                <a:spcPct val="120000"/>
              </a:lnSpc>
            </a:pPr>
            <a:r>
              <a:rPr lang="en-US" dirty="0">
                <a:effectLst/>
              </a:rPr>
              <a:t>It provides a rich source for tasks such as text analysis, sentiment analysis, sarcasm detection, and speech act recognition.</a:t>
            </a:r>
          </a:p>
          <a:p>
            <a:pPr lvl="1">
              <a:lnSpc>
                <a:spcPct val="120000"/>
              </a:lnSpc>
            </a:pPr>
            <a:endParaRPr lang="en-US" b="1" dirty="0">
              <a:effectLst/>
            </a:endParaRPr>
          </a:p>
          <a:p>
            <a:pPr>
              <a:lnSpc>
                <a:spcPct val="120000"/>
              </a:lnSpc>
            </a:pPr>
            <a:r>
              <a:rPr lang="en-US" b="1" dirty="0">
                <a:effectLst/>
              </a:rPr>
              <a:t>Content Features</a:t>
            </a:r>
            <a:endParaRPr lang="en-US" dirty="0">
              <a:effectLst/>
            </a:endParaRPr>
          </a:p>
          <a:p>
            <a:pPr lvl="1">
              <a:lnSpc>
                <a:spcPct val="120000"/>
              </a:lnSpc>
            </a:pPr>
            <a:r>
              <a:rPr lang="en-US" dirty="0">
                <a:effectLst/>
              </a:rPr>
              <a:t>Title</a:t>
            </a:r>
            <a:r>
              <a:rPr lang="en-US" b="1" dirty="0">
                <a:effectLst/>
              </a:rPr>
              <a:t>, Comment</a:t>
            </a:r>
            <a:r>
              <a:rPr lang="en-US" dirty="0">
                <a:effectLst/>
              </a:rPr>
              <a:t>, Video</a:t>
            </a:r>
            <a:r>
              <a:rPr lang="en-US" b="1" dirty="0">
                <a:effectLst/>
              </a:rPr>
              <a:t> </a:t>
            </a:r>
            <a:r>
              <a:rPr lang="en-US" dirty="0">
                <a:effectLst/>
              </a:rPr>
              <a:t>ID, Channel ID.</a:t>
            </a:r>
          </a:p>
          <a:p>
            <a:pPr>
              <a:lnSpc>
                <a:spcPct val="120000"/>
              </a:lnSpc>
            </a:pPr>
            <a:endParaRPr lang="en-US" b="1" dirty="0">
              <a:effectLst/>
            </a:endParaRPr>
          </a:p>
          <a:p>
            <a:pPr>
              <a:lnSpc>
                <a:spcPct val="120000"/>
              </a:lnSpc>
            </a:pPr>
            <a:r>
              <a:rPr lang="en-US" b="1" dirty="0">
                <a:effectLst/>
              </a:rPr>
              <a:t>Annotation Features</a:t>
            </a:r>
            <a:endParaRPr lang="en-US" dirty="0">
              <a:effectLst/>
            </a:endParaRPr>
          </a:p>
          <a:p>
            <a:pPr lvl="1">
              <a:lnSpc>
                <a:spcPct val="120000"/>
              </a:lnSpc>
            </a:pPr>
            <a:r>
              <a:rPr lang="en-US" b="1" dirty="0">
                <a:effectLst/>
              </a:rPr>
              <a:t>Sarcasm</a:t>
            </a:r>
            <a:r>
              <a:rPr lang="en-US" dirty="0">
                <a:effectLst/>
              </a:rPr>
              <a:t>: A </a:t>
            </a:r>
            <a:r>
              <a:rPr lang="en-US" dirty="0" err="1">
                <a:effectLst/>
              </a:rPr>
              <a:t>boolean</a:t>
            </a:r>
            <a:r>
              <a:rPr lang="en-US" dirty="0">
                <a:effectLst/>
              </a:rPr>
              <a:t> indicating whether the comment is sarcastic.</a:t>
            </a:r>
          </a:p>
          <a:p>
            <a:pPr lvl="1">
              <a:lnSpc>
                <a:spcPct val="120000"/>
              </a:lnSpc>
            </a:pPr>
            <a:r>
              <a:rPr lang="en-US" b="1" dirty="0">
                <a:effectLst/>
              </a:rPr>
              <a:t>Sentiment</a:t>
            </a:r>
            <a:r>
              <a:rPr lang="en-US" dirty="0">
                <a:effectLst/>
              </a:rPr>
              <a:t>: The sentiment of the comment  (Positive, Neutral, Negative).</a:t>
            </a:r>
          </a:p>
          <a:p>
            <a:pPr lvl="1">
              <a:lnSpc>
                <a:spcPct val="120000"/>
              </a:lnSpc>
            </a:pPr>
            <a:r>
              <a:rPr lang="en-US" b="1" dirty="0">
                <a:effectLst/>
              </a:rPr>
              <a:t>Speech Act</a:t>
            </a:r>
            <a:r>
              <a:rPr lang="en-US" dirty="0">
                <a:effectLst/>
              </a:rPr>
              <a:t>: The type of speech act (Assertion, Expression, Question, Recommendation, Request).</a:t>
            </a:r>
          </a:p>
          <a:p>
            <a:pPr marL="36900" indent="0">
              <a:buNone/>
            </a:pPr>
            <a:br>
              <a:rPr lang="en-US" dirty="0"/>
            </a:br>
            <a:endParaRPr lang="en-US" dirty="0"/>
          </a:p>
        </p:txBody>
      </p:sp>
      <p:sp>
        <p:nvSpPr>
          <p:cNvPr id="4" name="Slide Number Placeholder 3"/>
          <p:cNvSpPr>
            <a:spLocks noGrp="1"/>
          </p:cNvSpPr>
          <p:nvPr>
            <p:ph type="sldNum" sz="quarter" idx="12"/>
          </p:nvPr>
        </p:nvSpPr>
        <p:spPr/>
        <p:txBody>
          <a:bodyPr/>
          <a:lstStyle/>
          <a:p>
            <a:fld id="{B0218A2D-9892-4F64-9239-13985BECDD7F}" type="slidenum">
              <a:rPr lang="en-US" sz="2000" smtClean="0"/>
              <a:t>4</a:t>
            </a:fld>
            <a:endParaRPr lang="en-US" sz="2000" dirty="0"/>
          </a:p>
        </p:txBody>
      </p:sp>
    </p:spTree>
    <p:extLst>
      <p:ext uri="{BB962C8B-B14F-4D97-AF65-F5344CB8AC3E}">
        <p14:creationId xmlns:p14="http://schemas.microsoft.com/office/powerpoint/2010/main" val="393444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0F09-396F-03B2-CEAB-624053757218}"/>
              </a:ext>
            </a:extLst>
          </p:cNvPr>
          <p:cNvSpPr>
            <a:spLocks noGrp="1"/>
          </p:cNvSpPr>
          <p:nvPr>
            <p:ph type="title"/>
          </p:nvPr>
        </p:nvSpPr>
        <p:spPr>
          <a:xfrm>
            <a:off x="919119" y="78658"/>
            <a:ext cx="10353762" cy="970450"/>
          </a:xfrm>
        </p:spPr>
        <p:txBody>
          <a:bodyPr/>
          <a:lstStyle/>
          <a:p>
            <a:r>
              <a:rPr lang="en-US" dirty="0"/>
              <a:t>Sample </a:t>
            </a:r>
          </a:p>
        </p:txBody>
      </p:sp>
      <p:sp>
        <p:nvSpPr>
          <p:cNvPr id="4" name="Slide Number Placeholder 3">
            <a:extLst>
              <a:ext uri="{FF2B5EF4-FFF2-40B4-BE49-F238E27FC236}">
                <a16:creationId xmlns:a16="http://schemas.microsoft.com/office/drawing/2014/main" id="{E1C155F2-E146-FB1E-6EB0-E41093F0603B}"/>
              </a:ext>
            </a:extLst>
          </p:cNvPr>
          <p:cNvSpPr>
            <a:spLocks noGrp="1"/>
          </p:cNvSpPr>
          <p:nvPr>
            <p:ph type="sldNum" sz="quarter" idx="12"/>
          </p:nvPr>
        </p:nvSpPr>
        <p:spPr>
          <a:xfrm>
            <a:off x="10720488" y="6335559"/>
            <a:ext cx="753545" cy="365125"/>
          </a:xfrm>
        </p:spPr>
        <p:txBody>
          <a:bodyPr/>
          <a:lstStyle/>
          <a:p>
            <a:fld id="{B0218A2D-9892-4F64-9239-13985BECDD7F}" type="slidenum">
              <a:rPr lang="en-US" sz="2000" smtClean="0"/>
              <a:t>5</a:t>
            </a:fld>
            <a:endParaRPr lang="en-US" sz="2000" dirty="0"/>
          </a:p>
        </p:txBody>
      </p:sp>
      <p:pic>
        <p:nvPicPr>
          <p:cNvPr id="8" name="Picture 7">
            <a:extLst>
              <a:ext uri="{FF2B5EF4-FFF2-40B4-BE49-F238E27FC236}">
                <a16:creationId xmlns:a16="http://schemas.microsoft.com/office/drawing/2014/main" id="{440B669D-C8B6-F9E2-07CD-27596AD0EEE4}"/>
              </a:ext>
            </a:extLst>
          </p:cNvPr>
          <p:cNvPicPr>
            <a:picLocks noChangeAspect="1"/>
          </p:cNvPicPr>
          <p:nvPr/>
        </p:nvPicPr>
        <p:blipFill>
          <a:blip r:embed="rId3"/>
          <a:stretch>
            <a:fillRect/>
          </a:stretch>
        </p:blipFill>
        <p:spPr>
          <a:xfrm>
            <a:off x="0" y="1376516"/>
            <a:ext cx="12192000" cy="4611329"/>
          </a:xfrm>
          <a:prstGeom prst="rect">
            <a:avLst/>
          </a:prstGeom>
        </p:spPr>
      </p:pic>
    </p:spTree>
    <p:extLst>
      <p:ext uri="{BB962C8B-B14F-4D97-AF65-F5344CB8AC3E}">
        <p14:creationId xmlns:p14="http://schemas.microsoft.com/office/powerpoint/2010/main" val="382532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steps</a:t>
            </a:r>
          </a:p>
        </p:txBody>
      </p:sp>
      <p:sp>
        <p:nvSpPr>
          <p:cNvPr id="3" name="Text Placeholder 2"/>
          <p:cNvSpPr>
            <a:spLocks noGrp="1"/>
          </p:cNvSpPr>
          <p:nvPr>
            <p:ph type="body" idx="1"/>
          </p:nvPr>
        </p:nvSpPr>
        <p:spPr>
          <a:xfrm>
            <a:off x="913795" y="1732449"/>
            <a:ext cx="10353762" cy="4641055"/>
          </a:xfrm>
        </p:spPr>
        <p:txBody>
          <a:bodyPr>
            <a:normAutofit fontScale="92500"/>
          </a:bodyPr>
          <a:lstStyle/>
          <a:p>
            <a:pPr>
              <a:lnSpc>
                <a:spcPct val="200000"/>
              </a:lnSpc>
            </a:pPr>
            <a:r>
              <a:rPr lang="en-US" b="1" dirty="0">
                <a:effectLst/>
              </a:rPr>
              <a:t>The Following processes were done on the text (Written function):</a:t>
            </a:r>
            <a:endParaRPr lang="en-US" dirty="0">
              <a:effectLst/>
            </a:endParaRPr>
          </a:p>
          <a:p>
            <a:pPr lvl="1">
              <a:lnSpc>
                <a:spcPct val="200000"/>
              </a:lnSpc>
            </a:pPr>
            <a:r>
              <a:rPr lang="en-US" dirty="0">
                <a:effectLst/>
              </a:rPr>
              <a:t>Remove hashtags and mentions</a:t>
            </a:r>
          </a:p>
          <a:p>
            <a:pPr lvl="1">
              <a:lnSpc>
                <a:spcPct val="200000"/>
              </a:lnSpc>
            </a:pPr>
            <a:r>
              <a:rPr lang="en-US" dirty="0">
                <a:effectLst/>
              </a:rPr>
              <a:t>Remove Emoji's</a:t>
            </a:r>
          </a:p>
          <a:p>
            <a:pPr lvl="1">
              <a:lnSpc>
                <a:spcPct val="200000"/>
              </a:lnSpc>
            </a:pPr>
            <a:r>
              <a:rPr lang="en-US" dirty="0">
                <a:effectLst/>
              </a:rPr>
              <a:t>Remove punctuation</a:t>
            </a:r>
          </a:p>
          <a:p>
            <a:pPr lvl="1">
              <a:lnSpc>
                <a:spcPct val="200000"/>
              </a:lnSpc>
            </a:pPr>
            <a:r>
              <a:rPr lang="en-US" dirty="0">
                <a:effectLst/>
              </a:rPr>
              <a:t>Remove numbers and non-Arabic characters</a:t>
            </a:r>
          </a:p>
          <a:p>
            <a:pPr lvl="1">
              <a:lnSpc>
                <a:spcPct val="200000"/>
              </a:lnSpc>
            </a:pPr>
            <a:r>
              <a:rPr lang="en-US" dirty="0">
                <a:effectLst/>
              </a:rPr>
              <a:t>Remove stop words</a:t>
            </a:r>
          </a:p>
          <a:p>
            <a:pPr lvl="1">
              <a:lnSpc>
                <a:spcPct val="200000"/>
              </a:lnSpc>
            </a:pPr>
            <a:r>
              <a:rPr lang="en-US" dirty="0">
                <a:effectLst/>
              </a:rPr>
              <a:t>Stem Arabic words</a:t>
            </a:r>
          </a:p>
          <a:p>
            <a:pPr lvl="1">
              <a:lnSpc>
                <a:spcPct val="120000"/>
              </a:lnSpc>
            </a:pPr>
            <a:endParaRPr lang="en-US" dirty="0">
              <a:effectLst/>
            </a:endParaRPr>
          </a:p>
          <a:p>
            <a:endParaRPr lang="en-US" dirty="0"/>
          </a:p>
        </p:txBody>
      </p:sp>
      <p:sp>
        <p:nvSpPr>
          <p:cNvPr id="4" name="Slide Number Placeholder 3"/>
          <p:cNvSpPr>
            <a:spLocks noGrp="1"/>
          </p:cNvSpPr>
          <p:nvPr>
            <p:ph type="sldNum" sz="quarter" idx="12"/>
          </p:nvPr>
        </p:nvSpPr>
        <p:spPr/>
        <p:txBody>
          <a:bodyPr/>
          <a:lstStyle/>
          <a:p>
            <a:fld id="{B0218A2D-9892-4F64-9239-13985BECDD7F}" type="slidenum">
              <a:rPr lang="en-US" sz="2000" smtClean="0"/>
              <a:t>6</a:t>
            </a:fld>
            <a:endParaRPr lang="en-US" sz="2000" dirty="0"/>
          </a:p>
        </p:txBody>
      </p:sp>
    </p:spTree>
    <p:extLst>
      <p:ext uri="{BB962C8B-B14F-4D97-AF65-F5344CB8AC3E}">
        <p14:creationId xmlns:p14="http://schemas.microsoft.com/office/powerpoint/2010/main" val="88099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Used Model</a:t>
            </a:r>
          </a:p>
        </p:txBody>
      </p:sp>
      <p:sp>
        <p:nvSpPr>
          <p:cNvPr id="3" name="Text Placeholder 2"/>
          <p:cNvSpPr>
            <a:spLocks noGrp="1"/>
          </p:cNvSpPr>
          <p:nvPr>
            <p:ph type="body" idx="1"/>
          </p:nvPr>
        </p:nvSpPr>
        <p:spPr>
          <a:xfrm>
            <a:off x="913795" y="1732449"/>
            <a:ext cx="10353762" cy="4818476"/>
          </a:xfrm>
        </p:spPr>
        <p:txBody>
          <a:bodyPr>
            <a:normAutofit fontScale="92500"/>
          </a:bodyPr>
          <a:lstStyle/>
          <a:p>
            <a:pPr>
              <a:lnSpc>
                <a:spcPct val="150000"/>
              </a:lnSpc>
            </a:pPr>
            <a:r>
              <a:rPr lang="en-US" dirty="0">
                <a:effectLst/>
              </a:rPr>
              <a:t>The project utilizes Bidirectional Encoder Representations from Transformers (BERT), specifically the MARBERTv2 variant for the first four experiments and a pre-trained BERT model from the American University in Beirut (AUB) for the fifth experiment.</a:t>
            </a:r>
          </a:p>
          <a:p>
            <a:pPr>
              <a:lnSpc>
                <a:spcPct val="150000"/>
              </a:lnSpc>
            </a:pPr>
            <a:r>
              <a:rPr lang="en-US" dirty="0">
                <a:effectLst/>
              </a:rPr>
              <a:t>BERT is chosen for its ability to understand the context and nuances in text by considering both the left and right context in all layers.</a:t>
            </a:r>
          </a:p>
          <a:p>
            <a:pPr marL="342900" lvl="1" indent="-306000">
              <a:lnSpc>
                <a:spcPct val="150000"/>
              </a:lnSpc>
              <a:buFont typeface="Wingdings 2" charset="2"/>
              <a:buChar char=""/>
            </a:pPr>
            <a:r>
              <a:rPr lang="en-US" sz="2000" dirty="0">
                <a:effectLst/>
              </a:rPr>
              <a:t>The model is trained using a multi-task learning approach, simultaneously addressing three tasks: sarcasm detection, sentiment analysis, and speech act recognition.</a:t>
            </a:r>
          </a:p>
          <a:p>
            <a:pPr marL="342900" lvl="1" indent="-306000">
              <a:lnSpc>
                <a:spcPct val="150000"/>
              </a:lnSpc>
              <a:buFont typeface="Wingdings 2" charset="2"/>
              <a:buChar char=""/>
            </a:pPr>
            <a:r>
              <a:rPr lang="en-US" sz="2000" dirty="0">
                <a:effectLst/>
              </a:rPr>
              <a:t>This approach leverages shared representations across tasks, potentially improving the model's performance on each individual task by utilizing common patterns and features in the data.</a:t>
            </a:r>
          </a:p>
          <a:p>
            <a:endParaRPr lang="en-US" dirty="0">
              <a:effectLst/>
            </a:endParaRPr>
          </a:p>
          <a:p>
            <a:pPr lvl="1"/>
            <a:endParaRPr lang="en-US" dirty="0"/>
          </a:p>
        </p:txBody>
      </p:sp>
      <p:sp>
        <p:nvSpPr>
          <p:cNvPr id="4" name="Slide Number Placeholder 3"/>
          <p:cNvSpPr>
            <a:spLocks noGrp="1"/>
          </p:cNvSpPr>
          <p:nvPr>
            <p:ph type="sldNum" sz="quarter" idx="12"/>
          </p:nvPr>
        </p:nvSpPr>
        <p:spPr/>
        <p:txBody>
          <a:bodyPr/>
          <a:lstStyle/>
          <a:p>
            <a:fld id="{B0218A2D-9892-4F64-9239-13985BECDD7F}" type="slidenum">
              <a:rPr lang="en-US" sz="2000" smtClean="0"/>
              <a:t>7</a:t>
            </a:fld>
            <a:endParaRPr lang="en-US" sz="2000" dirty="0"/>
          </a:p>
        </p:txBody>
      </p:sp>
    </p:spTree>
    <p:extLst>
      <p:ext uri="{BB962C8B-B14F-4D97-AF65-F5344CB8AC3E}">
        <p14:creationId xmlns:p14="http://schemas.microsoft.com/office/powerpoint/2010/main" val="425767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118280"/>
            <a:ext cx="10353762" cy="970450"/>
          </a:xfrm>
        </p:spPr>
        <p:txBody>
          <a:bodyPr/>
          <a:lstStyle/>
          <a:p>
            <a:r>
              <a:rPr lang="en-US" dirty="0"/>
              <a:t>Experiments and Results</a:t>
            </a:r>
          </a:p>
        </p:txBody>
      </p:sp>
      <p:sp>
        <p:nvSpPr>
          <p:cNvPr id="4" name="Slide Number Placeholder 3"/>
          <p:cNvSpPr>
            <a:spLocks noGrp="1"/>
          </p:cNvSpPr>
          <p:nvPr>
            <p:ph type="sldNum" sz="quarter" idx="12"/>
          </p:nvPr>
        </p:nvSpPr>
        <p:spPr/>
        <p:txBody>
          <a:bodyPr/>
          <a:lstStyle/>
          <a:p>
            <a:fld id="{B0218A2D-9892-4F64-9239-13985BECDD7F}" type="slidenum">
              <a:rPr lang="en-US" sz="2000" smtClean="0"/>
              <a:t>8</a:t>
            </a:fld>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49747372"/>
              </p:ext>
            </p:extLst>
          </p:nvPr>
        </p:nvGraphicFramePr>
        <p:xfrm>
          <a:off x="122829" y="1201002"/>
          <a:ext cx="12069171" cy="5540996"/>
        </p:xfrm>
        <a:graphic>
          <a:graphicData uri="http://schemas.openxmlformats.org/drawingml/2006/table">
            <a:tbl>
              <a:tblPr/>
              <a:tblGrid>
                <a:gridCol w="1068191">
                  <a:extLst>
                    <a:ext uri="{9D8B030D-6E8A-4147-A177-3AD203B41FA5}">
                      <a16:colId xmlns:a16="http://schemas.microsoft.com/office/drawing/2014/main" val="20000"/>
                    </a:ext>
                  </a:extLst>
                </a:gridCol>
                <a:gridCol w="1365538">
                  <a:extLst>
                    <a:ext uri="{9D8B030D-6E8A-4147-A177-3AD203B41FA5}">
                      <a16:colId xmlns:a16="http://schemas.microsoft.com/office/drawing/2014/main" val="20001"/>
                    </a:ext>
                  </a:extLst>
                </a:gridCol>
                <a:gridCol w="1249859">
                  <a:extLst>
                    <a:ext uri="{9D8B030D-6E8A-4147-A177-3AD203B41FA5}">
                      <a16:colId xmlns:a16="http://schemas.microsoft.com/office/drawing/2014/main" val="20002"/>
                    </a:ext>
                  </a:extLst>
                </a:gridCol>
                <a:gridCol w="1620187">
                  <a:extLst>
                    <a:ext uri="{9D8B030D-6E8A-4147-A177-3AD203B41FA5}">
                      <a16:colId xmlns:a16="http://schemas.microsoft.com/office/drawing/2014/main" val="20003"/>
                    </a:ext>
                  </a:extLst>
                </a:gridCol>
                <a:gridCol w="1743629">
                  <a:extLst>
                    <a:ext uri="{9D8B030D-6E8A-4147-A177-3AD203B41FA5}">
                      <a16:colId xmlns:a16="http://schemas.microsoft.com/office/drawing/2014/main" val="20004"/>
                    </a:ext>
                  </a:extLst>
                </a:gridCol>
                <a:gridCol w="1697338">
                  <a:extLst>
                    <a:ext uri="{9D8B030D-6E8A-4147-A177-3AD203B41FA5}">
                      <a16:colId xmlns:a16="http://schemas.microsoft.com/office/drawing/2014/main" val="20005"/>
                    </a:ext>
                  </a:extLst>
                </a:gridCol>
                <a:gridCol w="1743630">
                  <a:extLst>
                    <a:ext uri="{9D8B030D-6E8A-4147-A177-3AD203B41FA5}">
                      <a16:colId xmlns:a16="http://schemas.microsoft.com/office/drawing/2014/main" val="20006"/>
                    </a:ext>
                  </a:extLst>
                </a:gridCol>
                <a:gridCol w="1580799">
                  <a:extLst>
                    <a:ext uri="{9D8B030D-6E8A-4147-A177-3AD203B41FA5}">
                      <a16:colId xmlns:a16="http://schemas.microsoft.com/office/drawing/2014/main" val="20007"/>
                    </a:ext>
                  </a:extLst>
                </a:gridCol>
              </a:tblGrid>
              <a:tr h="454180">
                <a:tc>
                  <a:txBody>
                    <a:bodyPr/>
                    <a:lstStyle/>
                    <a:p>
                      <a:pPr algn="ctr" fontAlgn="b"/>
                      <a:r>
                        <a:rPr lang="en-US" sz="1400" b="1" dirty="0">
                          <a:effectLst/>
                        </a:rPr>
                        <a:t>Experiment</a:t>
                      </a:r>
                    </a:p>
                  </a:txBody>
                  <a:tcPr marL="33272" marR="33272" marT="16636" marB="16636" anchor="b">
                    <a:lnL w="9525" cap="flat" cmpd="sng" algn="ctr">
                      <a:solidFill>
                        <a:srgbClr val="90F568"/>
                      </a:solidFill>
                      <a:prstDash val="solid"/>
                      <a:round/>
                      <a:headEnd type="none" w="med" len="med"/>
                      <a:tailEnd type="none" w="med" len="med"/>
                    </a:lnL>
                    <a:lnR w="9525" cap="flat" cmpd="sng" algn="ctr">
                      <a:solidFill>
                        <a:srgbClr val="50F368"/>
                      </a:solidFill>
                      <a:prstDash val="solid"/>
                      <a:round/>
                      <a:headEnd type="none" w="med" len="med"/>
                      <a:tailEnd type="none" w="med" len="med"/>
                    </a:lnR>
                    <a:lnT w="9525" cap="flat" cmpd="sng" algn="ctr">
                      <a:solidFill>
                        <a:srgbClr val="90F568"/>
                      </a:solidFill>
                      <a:prstDash val="solid"/>
                      <a:round/>
                      <a:headEnd type="none" w="med" len="med"/>
                      <a:tailEnd type="none" w="med" len="med"/>
                    </a:lnT>
                    <a:lnB w="12700" cap="flat" cmpd="sng" algn="ctr">
                      <a:solidFill>
                        <a:srgbClr val="50F368"/>
                      </a:solidFill>
                      <a:prstDash val="solid"/>
                      <a:round/>
                      <a:headEnd type="none" w="med" len="med"/>
                      <a:tailEnd type="none" w="med" len="med"/>
                    </a:lnB>
                    <a:solidFill>
                      <a:srgbClr val="212121"/>
                    </a:solidFill>
                  </a:tcPr>
                </a:tc>
                <a:tc>
                  <a:txBody>
                    <a:bodyPr/>
                    <a:lstStyle/>
                    <a:p>
                      <a:pPr algn="ctr" fontAlgn="b"/>
                      <a:r>
                        <a:rPr lang="en-US" sz="1400" b="1" dirty="0">
                          <a:effectLst/>
                        </a:rPr>
                        <a:t>Model</a:t>
                      </a:r>
                    </a:p>
                  </a:txBody>
                  <a:tcPr marL="33272" marR="33272" marT="16636" marB="16636" anchor="b">
                    <a:lnL w="9525" cap="flat" cmpd="sng" algn="ctr">
                      <a:solidFill>
                        <a:srgbClr val="50F368"/>
                      </a:solidFill>
                      <a:prstDash val="solid"/>
                      <a:round/>
                      <a:headEnd type="none" w="med" len="med"/>
                      <a:tailEnd type="none" w="med" len="med"/>
                    </a:lnL>
                    <a:lnR w="9525" cap="flat" cmpd="sng" algn="ctr">
                      <a:solidFill>
                        <a:srgbClr val="80F368"/>
                      </a:solidFill>
                      <a:prstDash val="solid"/>
                      <a:round/>
                      <a:headEnd type="none" w="med" len="med"/>
                      <a:tailEnd type="none" w="med" len="med"/>
                    </a:lnR>
                    <a:lnT w="9525" cap="flat" cmpd="sng" algn="ctr">
                      <a:solidFill>
                        <a:srgbClr val="50F3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
                      <a:r>
                        <a:rPr lang="en-US" sz="1400" b="1" dirty="0">
                          <a:effectLst/>
                        </a:rPr>
                        <a:t>Preprocessing</a:t>
                      </a:r>
                    </a:p>
                  </a:txBody>
                  <a:tcPr marL="33272" marR="33272" marT="16636" marB="16636" anchor="b">
                    <a:lnL w="9525" cap="flat" cmpd="sng" algn="ctr">
                      <a:solidFill>
                        <a:srgbClr val="80F368"/>
                      </a:solidFill>
                      <a:prstDash val="solid"/>
                      <a:round/>
                      <a:headEnd type="none" w="med" len="med"/>
                      <a:tailEnd type="none" w="med" len="med"/>
                    </a:lnL>
                    <a:lnR w="9525" cap="flat" cmpd="sng" algn="ctr">
                      <a:solidFill>
                        <a:srgbClr val="A0F768"/>
                      </a:solidFill>
                      <a:prstDash val="solid"/>
                      <a:round/>
                      <a:headEnd type="none" w="med" len="med"/>
                      <a:tailEnd type="none" w="med" len="med"/>
                    </a:lnR>
                    <a:lnT w="9525" cap="flat" cmpd="sng" algn="ctr">
                      <a:solidFill>
                        <a:srgbClr val="80F368"/>
                      </a:solidFill>
                      <a:prstDash val="solid"/>
                      <a:round/>
                      <a:headEnd type="none" w="med" len="med"/>
                      <a:tailEnd type="none" w="med" len="med"/>
                    </a:lnT>
                    <a:lnB w="12700" cap="flat" cmpd="sng" algn="ctr">
                      <a:solidFill>
                        <a:srgbClr val="C0F868"/>
                      </a:solidFill>
                      <a:prstDash val="solid"/>
                      <a:round/>
                      <a:headEnd type="none" w="med" len="med"/>
                      <a:tailEnd type="none" w="med" len="med"/>
                    </a:lnB>
                    <a:solidFill>
                      <a:srgbClr val="212121"/>
                    </a:solidFill>
                  </a:tcPr>
                </a:tc>
                <a:tc>
                  <a:txBody>
                    <a:bodyPr/>
                    <a:lstStyle/>
                    <a:p>
                      <a:pPr algn="ctr" fontAlgn="b"/>
                      <a:r>
                        <a:rPr lang="en-US" sz="1400" b="1" dirty="0">
                          <a:effectLst/>
                        </a:rPr>
                        <a:t>Task</a:t>
                      </a:r>
                    </a:p>
                  </a:txBody>
                  <a:tcPr marL="33272" marR="33272" marT="16636" marB="16636" anchor="b">
                    <a:lnL w="9525" cap="flat" cmpd="sng" algn="ctr">
                      <a:solidFill>
                        <a:srgbClr val="A0F768"/>
                      </a:solidFill>
                      <a:prstDash val="solid"/>
                      <a:round/>
                      <a:headEnd type="none" w="med" len="med"/>
                      <a:tailEnd type="none" w="med" len="med"/>
                    </a:lnL>
                    <a:lnR w="9525" cap="flat" cmpd="sng" algn="ctr">
                      <a:solidFill>
                        <a:srgbClr val="D0F468"/>
                      </a:solidFill>
                      <a:prstDash val="solid"/>
                      <a:round/>
                      <a:headEnd type="none" w="med" len="med"/>
                      <a:tailEnd type="none" w="med" len="med"/>
                    </a:lnR>
                    <a:lnT w="9525" cap="flat" cmpd="sng" algn="ctr">
                      <a:solidFill>
                        <a:srgbClr val="A0F768"/>
                      </a:solidFill>
                      <a:prstDash val="solid"/>
                      <a:round/>
                      <a:headEnd type="none" w="med" len="med"/>
                      <a:tailEnd type="none" w="med" len="med"/>
                    </a:lnT>
                    <a:lnB w="12700" cap="flat" cmpd="sng" algn="ctr">
                      <a:solidFill>
                        <a:srgbClr val="20F368"/>
                      </a:solidFill>
                      <a:prstDash val="solid"/>
                      <a:round/>
                      <a:headEnd type="none" w="med" len="med"/>
                      <a:tailEnd type="none" w="med" len="med"/>
                    </a:lnB>
                    <a:solidFill>
                      <a:srgbClr val="212121"/>
                    </a:solidFill>
                  </a:tcPr>
                </a:tc>
                <a:tc>
                  <a:txBody>
                    <a:bodyPr/>
                    <a:lstStyle/>
                    <a:p>
                      <a:pPr algn="ctr" fontAlgn="b"/>
                      <a:r>
                        <a:rPr lang="en-US" sz="1400" b="1" dirty="0">
                          <a:effectLst/>
                        </a:rPr>
                        <a:t>Precision</a:t>
                      </a:r>
                    </a:p>
                  </a:txBody>
                  <a:tcPr marL="33272" marR="33272" marT="16636" marB="16636" anchor="b">
                    <a:lnL w="9525" cap="flat" cmpd="sng" algn="ctr">
                      <a:solidFill>
                        <a:srgbClr val="D0F468"/>
                      </a:solidFill>
                      <a:prstDash val="solid"/>
                      <a:round/>
                      <a:headEnd type="none" w="med" len="med"/>
                      <a:tailEnd type="none" w="med" len="med"/>
                    </a:lnL>
                    <a:lnR w="9525" cap="flat" cmpd="sng" algn="ctr">
                      <a:solidFill>
                        <a:srgbClr val="10F768"/>
                      </a:solidFill>
                      <a:prstDash val="solid"/>
                      <a:round/>
                      <a:headEnd type="none" w="med" len="med"/>
                      <a:tailEnd type="none" w="med" len="med"/>
                    </a:lnR>
                    <a:lnT w="9525" cap="flat" cmpd="sng" algn="ctr">
                      <a:solidFill>
                        <a:srgbClr val="D0F468"/>
                      </a:solidFill>
                      <a:prstDash val="solid"/>
                      <a:round/>
                      <a:headEnd type="none" w="med" len="med"/>
                      <a:tailEnd type="none" w="med" len="med"/>
                    </a:lnT>
                    <a:lnB w="12700" cap="flat" cmpd="sng" algn="ctr">
                      <a:solidFill>
                        <a:srgbClr val="40F768"/>
                      </a:solidFill>
                      <a:prstDash val="solid"/>
                      <a:round/>
                      <a:headEnd type="none" w="med" len="med"/>
                      <a:tailEnd type="none" w="med" len="med"/>
                    </a:lnB>
                    <a:solidFill>
                      <a:srgbClr val="212121"/>
                    </a:solidFill>
                  </a:tcPr>
                </a:tc>
                <a:tc>
                  <a:txBody>
                    <a:bodyPr/>
                    <a:lstStyle/>
                    <a:p>
                      <a:pPr algn="ctr" fontAlgn="b"/>
                      <a:r>
                        <a:rPr lang="en-US" sz="1400" b="1" dirty="0">
                          <a:effectLst/>
                        </a:rPr>
                        <a:t>Recall</a:t>
                      </a:r>
                    </a:p>
                  </a:txBody>
                  <a:tcPr marL="33272" marR="33272" marT="16636" marB="16636" anchor="b">
                    <a:lnL w="9525" cap="flat" cmpd="sng" algn="ctr">
                      <a:solidFill>
                        <a:srgbClr val="10F768"/>
                      </a:solidFill>
                      <a:prstDash val="solid"/>
                      <a:round/>
                      <a:headEnd type="none" w="med" len="med"/>
                      <a:tailEnd type="none" w="med" len="med"/>
                    </a:lnL>
                    <a:lnR w="9525" cap="flat" cmpd="sng" algn="ctr">
                      <a:solidFill>
                        <a:srgbClr val="80F668"/>
                      </a:solidFill>
                      <a:prstDash val="solid"/>
                      <a:round/>
                      <a:headEnd type="none" w="med" len="med"/>
                      <a:tailEnd type="none" w="med" len="med"/>
                    </a:lnR>
                    <a:lnT w="9525" cap="flat" cmpd="sng" algn="ctr">
                      <a:solidFill>
                        <a:srgbClr val="10F768"/>
                      </a:solidFill>
                      <a:prstDash val="solid"/>
                      <a:round/>
                      <a:headEnd type="none" w="med" len="med"/>
                      <a:tailEnd type="none" w="med" len="med"/>
                    </a:lnT>
                    <a:lnB w="12700" cap="flat" cmpd="sng" algn="ctr">
                      <a:solidFill>
                        <a:srgbClr val="20F368"/>
                      </a:solidFill>
                      <a:prstDash val="solid"/>
                      <a:round/>
                      <a:headEnd type="none" w="med" len="med"/>
                      <a:tailEnd type="none" w="med" len="med"/>
                    </a:lnB>
                    <a:solidFill>
                      <a:srgbClr val="212121"/>
                    </a:solidFill>
                  </a:tcPr>
                </a:tc>
                <a:tc>
                  <a:txBody>
                    <a:bodyPr/>
                    <a:lstStyle/>
                    <a:p>
                      <a:pPr algn="ctr" fontAlgn="b"/>
                      <a:r>
                        <a:rPr lang="en-US" sz="1400" b="1">
                          <a:effectLst/>
                        </a:rPr>
                        <a:t>F1-Score</a:t>
                      </a:r>
                    </a:p>
                  </a:txBody>
                  <a:tcPr marL="33272" marR="33272" marT="16636" marB="16636" anchor="b">
                    <a:lnL w="9525" cap="flat" cmpd="sng" algn="ctr">
                      <a:solidFill>
                        <a:srgbClr val="80F668"/>
                      </a:solidFill>
                      <a:prstDash val="solid"/>
                      <a:round/>
                      <a:headEnd type="none" w="med" len="med"/>
                      <a:tailEnd type="none" w="med" len="med"/>
                    </a:lnL>
                    <a:lnR w="9525" cap="flat" cmpd="sng" algn="ctr">
                      <a:solidFill>
                        <a:srgbClr val="70F468"/>
                      </a:solidFill>
                      <a:prstDash val="solid"/>
                      <a:round/>
                      <a:headEnd type="none" w="med" len="med"/>
                      <a:tailEnd type="none" w="med" len="med"/>
                    </a:lnR>
                    <a:lnT w="9525" cap="flat" cmpd="sng" algn="ctr">
                      <a:solidFill>
                        <a:srgbClr val="80F668"/>
                      </a:solidFill>
                      <a:prstDash val="solid"/>
                      <a:round/>
                      <a:headEnd type="none" w="med" len="med"/>
                      <a:tailEnd type="none" w="med" len="med"/>
                    </a:lnT>
                    <a:lnB w="12700" cap="flat" cmpd="sng" algn="ctr">
                      <a:solidFill>
                        <a:srgbClr val="10F768"/>
                      </a:solidFill>
                      <a:prstDash val="solid"/>
                      <a:round/>
                      <a:headEnd type="none" w="med" len="med"/>
                      <a:tailEnd type="none" w="med" len="med"/>
                    </a:lnB>
                    <a:solidFill>
                      <a:srgbClr val="212121"/>
                    </a:solidFill>
                  </a:tcPr>
                </a:tc>
                <a:tc>
                  <a:txBody>
                    <a:bodyPr/>
                    <a:lstStyle/>
                    <a:p>
                      <a:pPr algn="ctr" fontAlgn="b"/>
                      <a:r>
                        <a:rPr lang="en-US" sz="1400" b="1">
                          <a:effectLst/>
                        </a:rPr>
                        <a:t>Accuracy</a:t>
                      </a:r>
                    </a:p>
                  </a:txBody>
                  <a:tcPr marL="33272" marR="33272" marT="16636" marB="16636" anchor="b">
                    <a:lnL w="9525" cap="flat" cmpd="sng" algn="ctr">
                      <a:solidFill>
                        <a:srgbClr val="70F468"/>
                      </a:solidFill>
                      <a:prstDash val="solid"/>
                      <a:round/>
                      <a:headEnd type="none" w="med" len="med"/>
                      <a:tailEnd type="none" w="med" len="med"/>
                    </a:lnL>
                    <a:lnR w="9525" cap="flat" cmpd="sng" algn="ctr">
                      <a:solidFill>
                        <a:srgbClr val="70F468"/>
                      </a:solidFill>
                      <a:prstDash val="solid"/>
                      <a:round/>
                      <a:headEnd type="none" w="med" len="med"/>
                      <a:tailEnd type="none" w="med" len="med"/>
                    </a:lnR>
                    <a:lnT w="9525" cap="flat" cmpd="sng" algn="ctr">
                      <a:solidFill>
                        <a:srgbClr val="70F468"/>
                      </a:solidFill>
                      <a:prstDash val="solid"/>
                      <a:round/>
                      <a:headEnd type="none" w="med" len="med"/>
                      <a:tailEnd type="none" w="med" len="med"/>
                    </a:lnT>
                    <a:lnB w="12700" cap="flat" cmpd="sng" algn="ctr">
                      <a:solidFill>
                        <a:srgbClr val="40F768"/>
                      </a:solidFill>
                      <a:prstDash val="solid"/>
                      <a:round/>
                      <a:headEnd type="none" w="med" len="med"/>
                      <a:tailEnd type="none" w="med" len="med"/>
                    </a:lnB>
                    <a:solidFill>
                      <a:srgbClr val="212121"/>
                    </a:solidFill>
                  </a:tcPr>
                </a:tc>
                <a:extLst>
                  <a:ext uri="{0D108BD9-81ED-4DB2-BD59-A6C34878D82A}">
                    <a16:rowId xmlns:a16="http://schemas.microsoft.com/office/drawing/2014/main" val="10000"/>
                  </a:ext>
                </a:extLst>
              </a:tr>
              <a:tr h="454180">
                <a:tc>
                  <a:txBody>
                    <a:bodyPr/>
                    <a:lstStyle/>
                    <a:p>
                      <a:pPr algn="ctr" fontAlgn="base"/>
                      <a:r>
                        <a:rPr lang="en-US" sz="1400">
                          <a:effectLst/>
                        </a:rPr>
                        <a:t>1</a:t>
                      </a:r>
                    </a:p>
                  </a:txBody>
                  <a:tcPr marL="33272" marR="33272" marT="16636" marB="16636" anchor="ctr">
                    <a:lnL w="9525" cap="flat" cmpd="sng" algn="ctr">
                      <a:solidFill>
                        <a:srgbClr val="50F3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50F3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r>
                        <a:rPr lang="en-US" sz="1400">
                          <a:effectLst/>
                        </a:rPr>
                        <a:t>MARBERTv2</a:t>
                      </a: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C0F8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r>
                        <a:rPr lang="en-US" sz="1400">
                          <a:effectLst/>
                        </a:rPr>
                        <a:t>None</a:t>
                      </a:r>
                    </a:p>
                  </a:txBody>
                  <a:tcPr marL="33272" marR="33272" marT="16636" marB="16636" anchor="ctr">
                    <a:lnL w="9525" cap="flat" cmpd="sng" algn="ctr">
                      <a:solidFill>
                        <a:srgbClr val="C0F868"/>
                      </a:solidFill>
                      <a:prstDash val="solid"/>
                      <a:round/>
                      <a:headEnd type="none" w="med" len="med"/>
                      <a:tailEnd type="none" w="med" len="med"/>
                    </a:lnL>
                    <a:lnR w="9525" cap="flat" cmpd="sng" algn="ctr">
                      <a:solidFill>
                        <a:srgbClr val="20F368"/>
                      </a:solidFill>
                      <a:prstDash val="solid"/>
                      <a:round/>
                      <a:headEnd type="none" w="med" len="med"/>
                      <a:tailEnd type="none" w="med" len="med"/>
                    </a:lnR>
                    <a:lnT w="12700" cap="flat" cmpd="sng" algn="ctr">
                      <a:solidFill>
                        <a:srgbClr val="C0F868"/>
                      </a:solidFill>
                      <a:prstDash val="solid"/>
                      <a:round/>
                      <a:headEnd type="none" w="med" len="med"/>
                      <a:tailEnd type="none" w="med" len="med"/>
                    </a:lnT>
                    <a:lnB w="12700" cap="flat" cmpd="sng" algn="ctr">
                      <a:solidFill>
                        <a:srgbClr val="D0F768"/>
                      </a:solidFill>
                      <a:prstDash val="solid"/>
                      <a:round/>
                      <a:headEnd type="none" w="med" len="med"/>
                      <a:tailEnd type="none" w="med" len="med"/>
                    </a:lnB>
                    <a:solidFill>
                      <a:srgbClr val="212121"/>
                    </a:solidFill>
                  </a:tcPr>
                </a:tc>
                <a:tc>
                  <a:txBody>
                    <a:bodyPr/>
                    <a:lstStyle/>
                    <a:p>
                      <a:pPr algn="ctr" fontAlgn="base"/>
                      <a:r>
                        <a:rPr lang="en-US" sz="1400" dirty="0">
                          <a:effectLst/>
                        </a:rPr>
                        <a:t>Sentiment</a:t>
                      </a:r>
                    </a:p>
                  </a:txBody>
                  <a:tcPr marL="33272" marR="33272" marT="16636" marB="16636" anchor="ctr">
                    <a:lnL w="9525" cap="flat" cmpd="sng" algn="ctr">
                      <a:solidFill>
                        <a:srgbClr val="20F3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20F368"/>
                      </a:solidFill>
                      <a:prstDash val="solid"/>
                      <a:round/>
                      <a:headEnd type="none" w="med" len="med"/>
                      <a:tailEnd type="none" w="med" len="med"/>
                    </a:lnT>
                    <a:lnB w="12700" cap="flat" cmpd="sng" algn="ctr">
                      <a:solidFill>
                        <a:srgbClr val="10F768"/>
                      </a:solidFill>
                      <a:prstDash val="solid"/>
                      <a:round/>
                      <a:headEnd type="none" w="med" len="med"/>
                      <a:tailEnd type="none" w="med" len="med"/>
                    </a:lnB>
                    <a:solidFill>
                      <a:srgbClr val="212121"/>
                    </a:solidFill>
                  </a:tcPr>
                </a:tc>
                <a:tc>
                  <a:txBody>
                    <a:bodyPr/>
                    <a:lstStyle/>
                    <a:p>
                      <a:pPr algn="ctr" fontAlgn="base"/>
                      <a:r>
                        <a:rPr lang="en-US" sz="1400" dirty="0">
                          <a:effectLst/>
                        </a:rPr>
                        <a:t>0.86</a:t>
                      </a:r>
                    </a:p>
                  </a:txBody>
                  <a:tcPr marL="33272" marR="33272" marT="16636" marB="16636" anchor="ctr">
                    <a:lnL w="9525" cap="flat" cmpd="sng" algn="ctr">
                      <a:solidFill>
                        <a:srgbClr val="40F768"/>
                      </a:solidFill>
                      <a:prstDash val="solid"/>
                      <a:round/>
                      <a:headEnd type="none" w="med" len="med"/>
                      <a:tailEnd type="none" w="med" len="med"/>
                    </a:lnL>
                    <a:lnR w="9525" cap="flat" cmpd="sng" algn="ctr">
                      <a:solidFill>
                        <a:srgbClr val="20F368"/>
                      </a:solidFill>
                      <a:prstDash val="solid"/>
                      <a:round/>
                      <a:headEnd type="none" w="med" len="med"/>
                      <a:tailEnd type="none" w="med" len="med"/>
                    </a:lnR>
                    <a:lnT w="12700" cap="flat" cmpd="sng" algn="ctr">
                      <a:solidFill>
                        <a:srgbClr val="40F768"/>
                      </a:solidFill>
                      <a:prstDash val="solid"/>
                      <a:round/>
                      <a:headEnd type="none" w="med" len="med"/>
                      <a:tailEnd type="none" w="med" len="med"/>
                    </a:lnT>
                    <a:lnB w="12700" cap="flat" cmpd="sng" algn="ctr">
                      <a:solidFill>
                        <a:srgbClr val="10F768"/>
                      </a:solidFill>
                      <a:prstDash val="solid"/>
                      <a:round/>
                      <a:headEnd type="none" w="med" len="med"/>
                      <a:tailEnd type="none" w="med" len="med"/>
                    </a:lnB>
                    <a:solidFill>
                      <a:srgbClr val="212121"/>
                    </a:solidFill>
                  </a:tcPr>
                </a:tc>
                <a:tc>
                  <a:txBody>
                    <a:bodyPr/>
                    <a:lstStyle/>
                    <a:p>
                      <a:pPr algn="ctr" fontAlgn="base"/>
                      <a:r>
                        <a:rPr lang="en-US" sz="1400" dirty="0">
                          <a:effectLst/>
                        </a:rPr>
                        <a:t>0.86</a:t>
                      </a:r>
                    </a:p>
                  </a:txBody>
                  <a:tcPr marL="33272" marR="33272" marT="16636" marB="16636" anchor="ctr">
                    <a:lnL w="9525" cap="flat" cmpd="sng" algn="ctr">
                      <a:solidFill>
                        <a:srgbClr val="20F368"/>
                      </a:solidFill>
                      <a:prstDash val="solid"/>
                      <a:round/>
                      <a:headEnd type="none" w="med" len="med"/>
                      <a:tailEnd type="none" w="med" len="med"/>
                    </a:lnL>
                    <a:lnR w="9525" cap="flat" cmpd="sng" algn="ctr">
                      <a:solidFill>
                        <a:srgbClr val="10F768"/>
                      </a:solidFill>
                      <a:prstDash val="solid"/>
                      <a:round/>
                      <a:headEnd type="none" w="med" len="med"/>
                      <a:tailEnd type="none" w="med" len="med"/>
                    </a:lnR>
                    <a:lnT w="12700" cap="flat" cmpd="sng" algn="ctr">
                      <a:solidFill>
                        <a:srgbClr val="20F368"/>
                      </a:solidFill>
                      <a:prstDash val="solid"/>
                      <a:round/>
                      <a:headEnd type="none" w="med" len="med"/>
                      <a:tailEnd type="none" w="med" len="med"/>
                    </a:lnT>
                    <a:lnB w="12700" cap="flat" cmpd="sng" algn="ctr">
                      <a:solidFill>
                        <a:srgbClr val="70F468"/>
                      </a:solidFill>
                      <a:prstDash val="solid"/>
                      <a:round/>
                      <a:headEnd type="none" w="med" len="med"/>
                      <a:tailEnd type="none" w="med" len="med"/>
                    </a:lnB>
                    <a:solidFill>
                      <a:srgbClr val="212121"/>
                    </a:solidFill>
                  </a:tcPr>
                </a:tc>
                <a:tc>
                  <a:txBody>
                    <a:bodyPr/>
                    <a:lstStyle/>
                    <a:p>
                      <a:pPr algn="ctr" fontAlgn="base"/>
                      <a:r>
                        <a:rPr lang="en-US" sz="1400" dirty="0">
                          <a:effectLst/>
                        </a:rPr>
                        <a:t>0.86</a:t>
                      </a:r>
                    </a:p>
                  </a:txBody>
                  <a:tcPr marL="33272" marR="33272" marT="16636" marB="16636" anchor="ctr">
                    <a:lnL w="9525" cap="flat" cmpd="sng" algn="ctr">
                      <a:solidFill>
                        <a:srgbClr val="10F7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10F768"/>
                      </a:solidFill>
                      <a:prstDash val="solid"/>
                      <a:round/>
                      <a:headEnd type="none" w="med" len="med"/>
                      <a:tailEnd type="none" w="med" len="med"/>
                    </a:lnT>
                    <a:lnB w="12700" cap="flat" cmpd="sng" algn="ctr">
                      <a:solidFill>
                        <a:srgbClr val="60F568"/>
                      </a:solidFill>
                      <a:prstDash val="solid"/>
                      <a:round/>
                      <a:headEnd type="none" w="med" len="med"/>
                      <a:tailEnd type="none" w="med" len="med"/>
                    </a:lnB>
                    <a:solidFill>
                      <a:srgbClr val="212121"/>
                    </a:solidFill>
                  </a:tcPr>
                </a:tc>
                <a:tc>
                  <a:txBody>
                    <a:bodyPr/>
                    <a:lstStyle/>
                    <a:p>
                      <a:pPr algn="ctr" fontAlgn="base"/>
                      <a:r>
                        <a:rPr lang="en-US" sz="1400">
                          <a:effectLst/>
                        </a:rPr>
                        <a:t>0.86</a:t>
                      </a:r>
                    </a:p>
                  </a:txBody>
                  <a:tcPr marL="33272" marR="33272" marT="16636" marB="16636" anchor="ctr">
                    <a:lnL w="9525" cap="flat" cmpd="sng" algn="ctr">
                      <a:solidFill>
                        <a:srgbClr val="40F7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40F768"/>
                      </a:solidFill>
                      <a:prstDash val="solid"/>
                      <a:round/>
                      <a:headEnd type="none" w="med" len="med"/>
                      <a:tailEnd type="none" w="med" len="med"/>
                    </a:lnT>
                    <a:lnB w="12700" cap="flat" cmpd="sng" algn="ctr">
                      <a:solidFill>
                        <a:srgbClr val="60F568"/>
                      </a:solidFill>
                      <a:prstDash val="solid"/>
                      <a:round/>
                      <a:headEnd type="none" w="med" len="med"/>
                      <a:tailEnd type="none" w="med" len="med"/>
                    </a:lnB>
                    <a:solidFill>
                      <a:srgbClr val="212121"/>
                    </a:solidFill>
                  </a:tcPr>
                </a:tc>
                <a:extLst>
                  <a:ext uri="{0D108BD9-81ED-4DB2-BD59-A6C34878D82A}">
                    <a16:rowId xmlns:a16="http://schemas.microsoft.com/office/drawing/2014/main" val="10001"/>
                  </a:ext>
                </a:extLst>
              </a:tr>
              <a:tr h="317926">
                <a:tc>
                  <a:txBody>
                    <a:bodyPr/>
                    <a:lstStyle/>
                    <a:p>
                      <a:pPr algn="ctr" fontAlgn="base"/>
                      <a:endParaRPr lang="en-US" sz="1400">
                        <a:effectLst/>
                      </a:endParaRP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20F3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D0F7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40F4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D0F768"/>
                      </a:solidFill>
                      <a:prstDash val="solid"/>
                      <a:round/>
                      <a:headEnd type="none" w="med" len="med"/>
                      <a:tailEnd type="none" w="med" len="med"/>
                    </a:lnL>
                    <a:lnR w="9525" cap="flat" cmpd="sng" algn="ctr">
                      <a:solidFill>
                        <a:srgbClr val="10F768"/>
                      </a:solidFill>
                      <a:prstDash val="solid"/>
                      <a:round/>
                      <a:headEnd type="none" w="med" len="med"/>
                      <a:tailEnd type="none" w="med" len="med"/>
                    </a:lnR>
                    <a:lnT w="12700" cap="flat" cmpd="sng" algn="ctr">
                      <a:solidFill>
                        <a:srgbClr val="D0F768"/>
                      </a:solidFill>
                      <a:prstDash val="solid"/>
                      <a:round/>
                      <a:headEnd type="none" w="med" len="med"/>
                      <a:tailEnd type="none" w="med" len="med"/>
                    </a:lnT>
                    <a:lnB w="12700" cap="flat" cmpd="sng" algn="ctr">
                      <a:solidFill>
                        <a:srgbClr val="E0F368"/>
                      </a:solidFill>
                      <a:prstDash val="solid"/>
                      <a:round/>
                      <a:headEnd type="none" w="med" len="med"/>
                      <a:tailEnd type="none" w="med" len="med"/>
                    </a:lnB>
                    <a:solidFill>
                      <a:srgbClr val="212121"/>
                    </a:solidFill>
                  </a:tcPr>
                </a:tc>
                <a:tc>
                  <a:txBody>
                    <a:bodyPr/>
                    <a:lstStyle/>
                    <a:p>
                      <a:pPr algn="ctr" fontAlgn="base"/>
                      <a:r>
                        <a:rPr lang="en-US" sz="1400">
                          <a:effectLst/>
                        </a:rPr>
                        <a:t>Speech Act</a:t>
                      </a:r>
                    </a:p>
                  </a:txBody>
                  <a:tcPr marL="33272" marR="33272" marT="16636" marB="16636" anchor="ctr">
                    <a:lnL w="9525" cap="flat" cmpd="sng" algn="ctr">
                      <a:solidFill>
                        <a:srgbClr val="10F768"/>
                      </a:solidFill>
                      <a:prstDash val="solid"/>
                      <a:round/>
                      <a:headEnd type="none" w="med" len="med"/>
                      <a:tailEnd type="none" w="med" len="med"/>
                    </a:lnL>
                    <a:lnR w="9525" cap="flat" cmpd="sng" algn="ctr">
                      <a:solidFill>
                        <a:srgbClr val="10F768"/>
                      </a:solidFill>
                      <a:prstDash val="solid"/>
                      <a:round/>
                      <a:headEnd type="none" w="med" len="med"/>
                      <a:tailEnd type="none" w="med" len="med"/>
                    </a:lnR>
                    <a:lnT w="12700" cap="flat" cmpd="sng" algn="ctr">
                      <a:solidFill>
                        <a:srgbClr val="10F768"/>
                      </a:solidFill>
                      <a:prstDash val="solid"/>
                      <a:round/>
                      <a:headEnd type="none" w="med" len="med"/>
                      <a:tailEnd type="none" w="med" len="med"/>
                    </a:lnT>
                    <a:lnB w="12700" cap="flat" cmpd="sng" algn="ctr">
                      <a:solidFill>
                        <a:srgbClr val="10F468"/>
                      </a:solidFill>
                      <a:prstDash val="solid"/>
                      <a:round/>
                      <a:headEnd type="none" w="med" len="med"/>
                      <a:tailEnd type="none" w="med" len="med"/>
                    </a:lnB>
                    <a:solidFill>
                      <a:srgbClr val="212121"/>
                    </a:solidFill>
                  </a:tcPr>
                </a:tc>
                <a:tc>
                  <a:txBody>
                    <a:bodyPr/>
                    <a:lstStyle/>
                    <a:p>
                      <a:pPr algn="ctr" fontAlgn="base"/>
                      <a:r>
                        <a:rPr lang="en-US" sz="1400">
                          <a:effectLst/>
                        </a:rPr>
                        <a:t>0.83</a:t>
                      </a:r>
                    </a:p>
                  </a:txBody>
                  <a:tcPr marL="33272" marR="33272" marT="16636" marB="16636" anchor="ctr">
                    <a:lnL w="9525" cap="flat" cmpd="sng" algn="ctr">
                      <a:solidFill>
                        <a:srgbClr val="10F768"/>
                      </a:solidFill>
                      <a:prstDash val="solid"/>
                      <a:round/>
                      <a:headEnd type="none" w="med" len="med"/>
                      <a:tailEnd type="none" w="med" len="med"/>
                    </a:lnL>
                    <a:lnR w="9525" cap="flat" cmpd="sng" algn="ctr">
                      <a:solidFill>
                        <a:srgbClr val="70F468"/>
                      </a:solidFill>
                      <a:prstDash val="solid"/>
                      <a:round/>
                      <a:headEnd type="none" w="med" len="med"/>
                      <a:tailEnd type="none" w="med" len="med"/>
                    </a:lnR>
                    <a:lnT w="12700" cap="flat" cmpd="sng" algn="ctr">
                      <a:solidFill>
                        <a:srgbClr val="10F768"/>
                      </a:solidFill>
                      <a:prstDash val="solid"/>
                      <a:round/>
                      <a:headEnd type="none" w="med" len="med"/>
                      <a:tailEnd type="none" w="med" len="med"/>
                    </a:lnT>
                    <a:lnB w="12700" cap="flat" cmpd="sng" algn="ctr">
                      <a:solidFill>
                        <a:srgbClr val="D0F468"/>
                      </a:solidFill>
                      <a:prstDash val="solid"/>
                      <a:round/>
                      <a:headEnd type="none" w="med" len="med"/>
                      <a:tailEnd type="none" w="med" len="med"/>
                    </a:lnB>
                    <a:solidFill>
                      <a:srgbClr val="212121"/>
                    </a:solidFill>
                  </a:tcPr>
                </a:tc>
                <a:tc>
                  <a:txBody>
                    <a:bodyPr/>
                    <a:lstStyle/>
                    <a:p>
                      <a:pPr algn="ctr" fontAlgn="base"/>
                      <a:r>
                        <a:rPr lang="en-US" sz="1400">
                          <a:effectLst/>
                        </a:rPr>
                        <a:t>0.81</a:t>
                      </a:r>
                    </a:p>
                  </a:txBody>
                  <a:tcPr marL="33272" marR="33272" marT="16636" marB="16636" anchor="ctr">
                    <a:lnL w="9525" cap="flat" cmpd="sng" algn="ctr">
                      <a:solidFill>
                        <a:srgbClr val="70F468"/>
                      </a:solidFill>
                      <a:prstDash val="solid"/>
                      <a:round/>
                      <a:headEnd type="none" w="med" len="med"/>
                      <a:tailEnd type="none" w="med" len="med"/>
                    </a:lnL>
                    <a:lnR w="9525" cap="flat" cmpd="sng" algn="ctr">
                      <a:solidFill>
                        <a:srgbClr val="60F568"/>
                      </a:solidFill>
                      <a:prstDash val="solid"/>
                      <a:round/>
                      <a:headEnd type="none" w="med" len="med"/>
                      <a:tailEnd type="none" w="med" len="med"/>
                    </a:lnR>
                    <a:lnT w="12700" cap="flat" cmpd="sng" algn="ctr">
                      <a:solidFill>
                        <a:srgbClr val="70F468"/>
                      </a:solidFill>
                      <a:prstDash val="solid"/>
                      <a:round/>
                      <a:headEnd type="none" w="med" len="med"/>
                      <a:tailEnd type="none" w="med" len="med"/>
                    </a:lnT>
                    <a:lnB w="12700" cap="flat" cmpd="sng" algn="ctr">
                      <a:solidFill>
                        <a:srgbClr val="40F768"/>
                      </a:solidFill>
                      <a:prstDash val="solid"/>
                      <a:round/>
                      <a:headEnd type="none" w="med" len="med"/>
                      <a:tailEnd type="none" w="med" len="med"/>
                    </a:lnB>
                    <a:solidFill>
                      <a:srgbClr val="212121"/>
                    </a:solidFill>
                  </a:tcPr>
                </a:tc>
                <a:tc>
                  <a:txBody>
                    <a:bodyPr/>
                    <a:lstStyle/>
                    <a:p>
                      <a:pPr algn="ctr" fontAlgn="base"/>
                      <a:r>
                        <a:rPr lang="en-US" sz="1400" dirty="0">
                          <a:effectLst/>
                        </a:rPr>
                        <a:t>0.82</a:t>
                      </a:r>
                    </a:p>
                  </a:txBody>
                  <a:tcPr marL="33272" marR="33272" marT="16636" marB="16636" anchor="ctr">
                    <a:lnL w="9525" cap="flat" cmpd="sng" algn="ctr">
                      <a:solidFill>
                        <a:srgbClr val="60F568"/>
                      </a:solidFill>
                      <a:prstDash val="solid"/>
                      <a:round/>
                      <a:headEnd type="none" w="med" len="med"/>
                      <a:tailEnd type="none" w="med" len="med"/>
                    </a:lnL>
                    <a:lnR w="9525" cap="flat" cmpd="sng" algn="ctr">
                      <a:solidFill>
                        <a:srgbClr val="60F568"/>
                      </a:solidFill>
                      <a:prstDash val="solid"/>
                      <a:round/>
                      <a:headEnd type="none" w="med" len="med"/>
                      <a:tailEnd type="none" w="med" len="med"/>
                    </a:lnR>
                    <a:lnT w="12700" cap="flat" cmpd="sng" algn="ctr">
                      <a:solidFill>
                        <a:srgbClr val="60F568"/>
                      </a:solidFill>
                      <a:prstDash val="solid"/>
                      <a:round/>
                      <a:headEnd type="none" w="med" len="med"/>
                      <a:tailEnd type="none" w="med" len="med"/>
                    </a:lnT>
                    <a:lnB w="12700" cap="flat" cmpd="sng" algn="ctr">
                      <a:solidFill>
                        <a:srgbClr val="10F468"/>
                      </a:solidFill>
                      <a:prstDash val="solid"/>
                      <a:round/>
                      <a:headEnd type="none" w="med" len="med"/>
                      <a:tailEnd type="none" w="med" len="med"/>
                    </a:lnB>
                    <a:solidFill>
                      <a:srgbClr val="212121"/>
                    </a:solidFill>
                  </a:tcPr>
                </a:tc>
                <a:tc>
                  <a:txBody>
                    <a:bodyPr/>
                    <a:lstStyle/>
                    <a:p>
                      <a:pPr algn="ctr" fontAlgn="base"/>
                      <a:r>
                        <a:rPr lang="en-US" sz="1400">
                          <a:effectLst/>
                        </a:rPr>
                        <a:t>0.81</a:t>
                      </a:r>
                    </a:p>
                  </a:txBody>
                  <a:tcPr marL="33272" marR="33272" marT="16636" marB="16636" anchor="ctr">
                    <a:lnL w="9525" cap="flat" cmpd="sng" algn="ctr">
                      <a:solidFill>
                        <a:srgbClr val="60F568"/>
                      </a:solidFill>
                      <a:prstDash val="solid"/>
                      <a:round/>
                      <a:headEnd type="none" w="med" len="med"/>
                      <a:tailEnd type="none" w="med" len="med"/>
                    </a:lnL>
                    <a:lnR w="9525" cap="flat" cmpd="sng" algn="ctr">
                      <a:solidFill>
                        <a:srgbClr val="60F568"/>
                      </a:solidFill>
                      <a:prstDash val="solid"/>
                      <a:round/>
                      <a:headEnd type="none" w="med" len="med"/>
                      <a:tailEnd type="none" w="med" len="med"/>
                    </a:lnR>
                    <a:lnT w="12700" cap="flat" cmpd="sng" algn="ctr">
                      <a:solidFill>
                        <a:srgbClr val="60F568"/>
                      </a:solidFill>
                      <a:prstDash val="solid"/>
                      <a:round/>
                      <a:headEnd type="none" w="med" len="med"/>
                      <a:tailEnd type="none" w="med" len="med"/>
                    </a:lnT>
                    <a:lnB w="12700" cap="flat" cmpd="sng" algn="ctr">
                      <a:solidFill>
                        <a:srgbClr val="70F468"/>
                      </a:solidFill>
                      <a:prstDash val="solid"/>
                      <a:round/>
                      <a:headEnd type="none" w="med" len="med"/>
                      <a:tailEnd type="none" w="med" len="med"/>
                    </a:lnB>
                    <a:solidFill>
                      <a:srgbClr val="212121"/>
                    </a:solidFill>
                  </a:tcPr>
                </a:tc>
                <a:extLst>
                  <a:ext uri="{0D108BD9-81ED-4DB2-BD59-A6C34878D82A}">
                    <a16:rowId xmlns:a16="http://schemas.microsoft.com/office/drawing/2014/main" val="10002"/>
                  </a:ext>
                </a:extLst>
              </a:tr>
              <a:tr h="317926">
                <a:tc>
                  <a:txBody>
                    <a:bodyPr/>
                    <a:lstStyle/>
                    <a:p>
                      <a:pPr algn="ctr" fontAlgn="base"/>
                      <a:endParaRPr lang="en-US" sz="1400">
                        <a:effectLst/>
                      </a:endParaRPr>
                    </a:p>
                  </a:txBody>
                  <a:tcPr marL="33272" marR="33272" marT="16636" marB="16636" anchor="ctr">
                    <a:lnL w="9525" cap="flat" cmpd="sng" algn="ctr">
                      <a:solidFill>
                        <a:srgbClr val="20F368"/>
                      </a:solidFill>
                      <a:prstDash val="solid"/>
                      <a:round/>
                      <a:headEnd type="none" w="med" len="med"/>
                      <a:tailEnd type="none" w="med" len="med"/>
                    </a:lnL>
                    <a:lnR w="9525" cap="flat" cmpd="sng" algn="ctr">
                      <a:solidFill>
                        <a:srgbClr val="40F468"/>
                      </a:solidFill>
                      <a:prstDash val="solid"/>
                      <a:round/>
                      <a:headEnd type="none" w="med" len="med"/>
                      <a:tailEnd type="none" w="med" len="med"/>
                    </a:lnR>
                    <a:lnT w="12700" cap="flat" cmpd="sng" algn="ctr">
                      <a:solidFill>
                        <a:srgbClr val="20F3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40F468"/>
                      </a:solidFill>
                      <a:prstDash val="solid"/>
                      <a:round/>
                      <a:headEnd type="none" w="med" len="med"/>
                      <a:tailEnd type="none" w="med" len="med"/>
                    </a:lnL>
                    <a:lnR w="9525" cap="flat" cmpd="sng" algn="ctr">
                      <a:solidFill>
                        <a:srgbClr val="E0F368"/>
                      </a:solidFill>
                      <a:prstDash val="solid"/>
                      <a:round/>
                      <a:headEnd type="none" w="med" len="med"/>
                      <a:tailEnd type="none" w="med" len="med"/>
                    </a:lnR>
                    <a:lnT w="12700" cap="flat" cmpd="sng" algn="ctr">
                      <a:solidFill>
                        <a:srgbClr val="40F468"/>
                      </a:solidFill>
                      <a:prstDash val="solid"/>
                      <a:round/>
                      <a:headEnd type="none" w="med" len="med"/>
                      <a:tailEnd type="none" w="med" len="med"/>
                    </a:lnT>
                    <a:lnB w="12700" cap="flat" cmpd="sng" algn="ctr">
                      <a:solidFill>
                        <a:srgbClr val="00F5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E0F368"/>
                      </a:solidFill>
                      <a:prstDash val="solid"/>
                      <a:round/>
                      <a:headEnd type="none" w="med" len="med"/>
                      <a:tailEnd type="none" w="med" len="med"/>
                    </a:lnL>
                    <a:lnR w="9525" cap="flat" cmpd="sng" algn="ctr">
                      <a:solidFill>
                        <a:srgbClr val="10F468"/>
                      </a:solidFill>
                      <a:prstDash val="solid"/>
                      <a:round/>
                      <a:headEnd type="none" w="med" len="med"/>
                      <a:tailEnd type="none" w="med" len="med"/>
                    </a:lnR>
                    <a:lnT w="12700" cap="flat" cmpd="sng" algn="ctr">
                      <a:solidFill>
                        <a:srgbClr val="E0F368"/>
                      </a:solidFill>
                      <a:prstDash val="solid"/>
                      <a:round/>
                      <a:headEnd type="none" w="med" len="med"/>
                      <a:tailEnd type="none" w="med" len="med"/>
                    </a:lnT>
                    <a:lnB w="12700" cap="flat" cmpd="sng" algn="ctr">
                      <a:solidFill>
                        <a:srgbClr val="90F868"/>
                      </a:solidFill>
                      <a:prstDash val="solid"/>
                      <a:round/>
                      <a:headEnd type="none" w="med" len="med"/>
                      <a:tailEnd type="none" w="med" len="med"/>
                    </a:lnB>
                    <a:solidFill>
                      <a:srgbClr val="212121"/>
                    </a:solidFill>
                  </a:tcPr>
                </a:tc>
                <a:tc>
                  <a:txBody>
                    <a:bodyPr/>
                    <a:lstStyle/>
                    <a:p>
                      <a:pPr algn="ctr" fontAlgn="base"/>
                      <a:r>
                        <a:rPr lang="en-US" sz="1400">
                          <a:effectLst/>
                        </a:rPr>
                        <a:t>Sarcasm</a:t>
                      </a:r>
                    </a:p>
                  </a:txBody>
                  <a:tcPr marL="33272" marR="33272" marT="16636" marB="16636" anchor="ctr">
                    <a:lnL w="9525" cap="flat" cmpd="sng" algn="ctr">
                      <a:solidFill>
                        <a:srgbClr val="10F468"/>
                      </a:solidFill>
                      <a:prstDash val="solid"/>
                      <a:round/>
                      <a:headEnd type="none" w="med" len="med"/>
                      <a:tailEnd type="none" w="med" len="med"/>
                    </a:lnL>
                    <a:lnR w="9525" cap="flat" cmpd="sng" algn="ctr">
                      <a:solidFill>
                        <a:srgbClr val="D0F468"/>
                      </a:solidFill>
                      <a:prstDash val="solid"/>
                      <a:round/>
                      <a:headEnd type="none" w="med" len="med"/>
                      <a:tailEnd type="none" w="med" len="med"/>
                    </a:lnR>
                    <a:lnT w="12700" cap="flat" cmpd="sng" algn="ctr">
                      <a:solidFill>
                        <a:srgbClr val="10F468"/>
                      </a:solidFill>
                      <a:prstDash val="solid"/>
                      <a:round/>
                      <a:headEnd type="none" w="med" len="med"/>
                      <a:tailEnd type="none" w="med" len="med"/>
                    </a:lnT>
                    <a:lnB w="12700" cap="flat" cmpd="sng" algn="ctr">
                      <a:solidFill>
                        <a:srgbClr val="20F368"/>
                      </a:solidFill>
                      <a:prstDash val="solid"/>
                      <a:round/>
                      <a:headEnd type="none" w="med" len="med"/>
                      <a:tailEnd type="none" w="med" len="med"/>
                    </a:lnB>
                    <a:solidFill>
                      <a:srgbClr val="212121"/>
                    </a:solidFill>
                  </a:tcPr>
                </a:tc>
                <a:tc>
                  <a:txBody>
                    <a:bodyPr/>
                    <a:lstStyle/>
                    <a:p>
                      <a:pPr algn="ctr" fontAlgn="base"/>
                      <a:r>
                        <a:rPr lang="en-US" sz="1400">
                          <a:effectLst/>
                        </a:rPr>
                        <a:t>0.93</a:t>
                      </a:r>
                    </a:p>
                  </a:txBody>
                  <a:tcPr marL="33272" marR="33272" marT="16636" marB="16636" anchor="ctr">
                    <a:lnL w="9525" cap="flat" cmpd="sng" algn="ctr">
                      <a:solidFill>
                        <a:srgbClr val="D0F4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D0F468"/>
                      </a:solidFill>
                      <a:prstDash val="solid"/>
                      <a:round/>
                      <a:headEnd type="none" w="med" len="med"/>
                      <a:tailEnd type="none" w="med" len="med"/>
                    </a:lnT>
                    <a:lnB w="12700" cap="flat" cmpd="sng" algn="ctr">
                      <a:solidFill>
                        <a:srgbClr val="D0F468"/>
                      </a:solidFill>
                      <a:prstDash val="solid"/>
                      <a:round/>
                      <a:headEnd type="none" w="med" len="med"/>
                      <a:tailEnd type="none" w="med" len="med"/>
                    </a:lnB>
                    <a:solidFill>
                      <a:srgbClr val="212121"/>
                    </a:solidFill>
                  </a:tcPr>
                </a:tc>
                <a:tc>
                  <a:txBody>
                    <a:bodyPr/>
                    <a:lstStyle/>
                    <a:p>
                      <a:pPr algn="ctr" fontAlgn="base"/>
                      <a:r>
                        <a:rPr lang="en-US" sz="1400">
                          <a:effectLst/>
                        </a:rPr>
                        <a:t>0.88</a:t>
                      </a:r>
                    </a:p>
                  </a:txBody>
                  <a:tcPr marL="33272" marR="33272" marT="16636" marB="16636" anchor="ctr">
                    <a:lnL w="9525" cap="flat" cmpd="sng" algn="ctr">
                      <a:solidFill>
                        <a:srgbClr val="40F768"/>
                      </a:solidFill>
                      <a:prstDash val="solid"/>
                      <a:round/>
                      <a:headEnd type="none" w="med" len="med"/>
                      <a:tailEnd type="none" w="med" len="med"/>
                    </a:lnL>
                    <a:lnR w="9525" cap="flat" cmpd="sng" algn="ctr">
                      <a:solidFill>
                        <a:srgbClr val="10F468"/>
                      </a:solidFill>
                      <a:prstDash val="solid"/>
                      <a:round/>
                      <a:headEnd type="none" w="med" len="med"/>
                      <a:tailEnd type="none" w="med" len="med"/>
                    </a:lnR>
                    <a:lnT w="12700" cap="flat" cmpd="sng" algn="ctr">
                      <a:solidFill>
                        <a:srgbClr val="40F768"/>
                      </a:solidFill>
                      <a:prstDash val="solid"/>
                      <a:round/>
                      <a:headEnd type="none" w="med" len="med"/>
                      <a:tailEnd type="none" w="med" len="med"/>
                    </a:lnT>
                    <a:lnB w="12700" cap="flat" cmpd="sng" algn="ctr">
                      <a:solidFill>
                        <a:srgbClr val="D0F468"/>
                      </a:solidFill>
                      <a:prstDash val="solid"/>
                      <a:round/>
                      <a:headEnd type="none" w="med" len="med"/>
                      <a:tailEnd type="none" w="med" len="med"/>
                    </a:lnB>
                    <a:solidFill>
                      <a:srgbClr val="212121"/>
                    </a:solidFill>
                  </a:tcPr>
                </a:tc>
                <a:tc>
                  <a:txBody>
                    <a:bodyPr/>
                    <a:lstStyle/>
                    <a:p>
                      <a:pPr algn="ctr" fontAlgn="base"/>
                      <a:r>
                        <a:rPr lang="en-US" sz="1400">
                          <a:effectLst/>
                        </a:rPr>
                        <a:t>0.90</a:t>
                      </a:r>
                    </a:p>
                  </a:txBody>
                  <a:tcPr marL="33272" marR="33272" marT="16636" marB="16636" anchor="ctr">
                    <a:lnL w="9525" cap="flat" cmpd="sng" algn="ctr">
                      <a:solidFill>
                        <a:srgbClr val="10F468"/>
                      </a:solidFill>
                      <a:prstDash val="solid"/>
                      <a:round/>
                      <a:headEnd type="none" w="med" len="med"/>
                      <a:tailEnd type="none" w="med" len="med"/>
                    </a:lnL>
                    <a:lnR w="9525" cap="flat" cmpd="sng" algn="ctr">
                      <a:solidFill>
                        <a:srgbClr val="70F468"/>
                      </a:solidFill>
                      <a:prstDash val="solid"/>
                      <a:round/>
                      <a:headEnd type="none" w="med" len="med"/>
                      <a:tailEnd type="none" w="med" len="med"/>
                    </a:lnR>
                    <a:lnT w="12700" cap="flat" cmpd="sng" algn="ctr">
                      <a:solidFill>
                        <a:srgbClr val="10F468"/>
                      </a:solidFill>
                      <a:prstDash val="solid"/>
                      <a:round/>
                      <a:headEnd type="none" w="med" len="med"/>
                      <a:tailEnd type="none" w="med" len="med"/>
                    </a:lnT>
                    <a:lnB w="12700" cap="flat" cmpd="sng" algn="ctr">
                      <a:solidFill>
                        <a:srgbClr val="40F768"/>
                      </a:solidFill>
                      <a:prstDash val="solid"/>
                      <a:round/>
                      <a:headEnd type="none" w="med" len="med"/>
                      <a:tailEnd type="none" w="med" len="med"/>
                    </a:lnB>
                    <a:solidFill>
                      <a:srgbClr val="212121"/>
                    </a:solidFill>
                  </a:tcPr>
                </a:tc>
                <a:tc>
                  <a:txBody>
                    <a:bodyPr/>
                    <a:lstStyle/>
                    <a:p>
                      <a:pPr algn="ctr" fontAlgn="base"/>
                      <a:r>
                        <a:rPr lang="en-US" sz="1400" dirty="0">
                          <a:effectLst/>
                        </a:rPr>
                        <a:t>0.88</a:t>
                      </a:r>
                    </a:p>
                  </a:txBody>
                  <a:tcPr marL="33272" marR="33272" marT="16636" marB="16636" anchor="ctr">
                    <a:lnL w="9525" cap="flat" cmpd="sng" algn="ctr">
                      <a:solidFill>
                        <a:srgbClr val="70F468"/>
                      </a:solidFill>
                      <a:prstDash val="solid"/>
                      <a:round/>
                      <a:headEnd type="none" w="med" len="med"/>
                      <a:tailEnd type="none" w="med" len="med"/>
                    </a:lnL>
                    <a:lnR w="9525" cap="flat" cmpd="sng" algn="ctr">
                      <a:solidFill>
                        <a:srgbClr val="70F468"/>
                      </a:solidFill>
                      <a:prstDash val="solid"/>
                      <a:round/>
                      <a:headEnd type="none" w="med" len="med"/>
                      <a:tailEnd type="none" w="med" len="med"/>
                    </a:lnR>
                    <a:lnT w="12700" cap="flat" cmpd="sng" algn="ctr">
                      <a:solidFill>
                        <a:srgbClr val="70F468"/>
                      </a:solidFill>
                      <a:prstDash val="solid"/>
                      <a:round/>
                      <a:headEnd type="none" w="med" len="med"/>
                      <a:tailEnd type="none" w="med" len="med"/>
                    </a:lnT>
                    <a:lnB w="12700" cap="flat" cmpd="sng" algn="ctr">
                      <a:solidFill>
                        <a:srgbClr val="80F668"/>
                      </a:solidFill>
                      <a:prstDash val="solid"/>
                      <a:round/>
                      <a:headEnd type="none" w="med" len="med"/>
                      <a:tailEnd type="none" w="med" len="med"/>
                    </a:lnB>
                    <a:solidFill>
                      <a:srgbClr val="212121"/>
                    </a:solidFill>
                  </a:tcPr>
                </a:tc>
                <a:extLst>
                  <a:ext uri="{0D108BD9-81ED-4DB2-BD59-A6C34878D82A}">
                    <a16:rowId xmlns:a16="http://schemas.microsoft.com/office/drawing/2014/main" val="10003"/>
                  </a:ext>
                </a:extLst>
              </a:tr>
              <a:tr h="454180">
                <a:tc>
                  <a:txBody>
                    <a:bodyPr/>
                    <a:lstStyle/>
                    <a:p>
                      <a:pPr algn="ctr" fontAlgn="base"/>
                      <a:r>
                        <a:rPr lang="en-US" sz="1400">
                          <a:effectLst/>
                        </a:rPr>
                        <a:t>2</a:t>
                      </a: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00F5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20F368"/>
                      </a:solidFill>
                      <a:prstDash val="solid"/>
                      <a:round/>
                      <a:headEnd type="none" w="med" len="med"/>
                      <a:tailEnd type="none" w="med" len="med"/>
                    </a:lnB>
                    <a:solidFill>
                      <a:srgbClr val="212121"/>
                    </a:solidFill>
                  </a:tcPr>
                </a:tc>
                <a:tc>
                  <a:txBody>
                    <a:bodyPr/>
                    <a:lstStyle/>
                    <a:p>
                      <a:pPr algn="ctr" fontAlgn="base"/>
                      <a:r>
                        <a:rPr lang="en-US" sz="1400">
                          <a:effectLst/>
                        </a:rPr>
                        <a:t>MARBERTv2</a:t>
                      </a:r>
                    </a:p>
                  </a:txBody>
                  <a:tcPr marL="33272" marR="33272" marT="16636" marB="16636" anchor="ctr">
                    <a:lnL w="9525" cap="flat" cmpd="sng" algn="ctr">
                      <a:solidFill>
                        <a:srgbClr val="00F568"/>
                      </a:solidFill>
                      <a:prstDash val="solid"/>
                      <a:round/>
                      <a:headEnd type="none" w="med" len="med"/>
                      <a:tailEnd type="none" w="med" len="med"/>
                    </a:lnL>
                    <a:lnR w="9525" cap="flat" cmpd="sng" algn="ctr">
                      <a:solidFill>
                        <a:srgbClr val="90F868"/>
                      </a:solidFill>
                      <a:prstDash val="solid"/>
                      <a:round/>
                      <a:headEnd type="none" w="med" len="med"/>
                      <a:tailEnd type="none" w="med" len="med"/>
                    </a:lnR>
                    <a:lnT w="12700" cap="flat" cmpd="sng" algn="ctr">
                      <a:solidFill>
                        <a:srgbClr val="00F568"/>
                      </a:solidFill>
                      <a:prstDash val="solid"/>
                      <a:round/>
                      <a:headEnd type="none" w="med" len="med"/>
                      <a:tailEnd type="none" w="med" len="med"/>
                    </a:lnT>
                    <a:lnB w="12700" cap="flat" cmpd="sng" algn="ctr">
                      <a:solidFill>
                        <a:srgbClr val="00F568"/>
                      </a:solidFill>
                      <a:prstDash val="solid"/>
                      <a:round/>
                      <a:headEnd type="none" w="med" len="med"/>
                      <a:tailEnd type="none" w="med" len="med"/>
                    </a:lnB>
                    <a:solidFill>
                      <a:srgbClr val="212121"/>
                    </a:solidFill>
                  </a:tcPr>
                </a:tc>
                <a:tc>
                  <a:txBody>
                    <a:bodyPr/>
                    <a:lstStyle/>
                    <a:p>
                      <a:pPr algn="ctr" fontAlgn="base"/>
                      <a:r>
                        <a:rPr lang="en-US" sz="1400">
                          <a:effectLst/>
                        </a:rPr>
                        <a:t>None</a:t>
                      </a:r>
                    </a:p>
                  </a:txBody>
                  <a:tcPr marL="33272" marR="33272" marT="16636" marB="16636" anchor="ctr">
                    <a:lnL w="9525" cap="flat" cmpd="sng" algn="ctr">
                      <a:solidFill>
                        <a:srgbClr val="90F868"/>
                      </a:solidFill>
                      <a:prstDash val="solid"/>
                      <a:round/>
                      <a:headEnd type="none" w="med" len="med"/>
                      <a:tailEnd type="none" w="med" len="med"/>
                    </a:lnL>
                    <a:lnR w="9525" cap="flat" cmpd="sng" algn="ctr">
                      <a:solidFill>
                        <a:srgbClr val="20F368"/>
                      </a:solidFill>
                      <a:prstDash val="solid"/>
                      <a:round/>
                      <a:headEnd type="none" w="med" len="med"/>
                      <a:tailEnd type="none" w="med" len="med"/>
                    </a:lnR>
                    <a:lnT w="12700" cap="flat" cmpd="sng" algn="ctr">
                      <a:solidFill>
                        <a:srgbClr val="90F868"/>
                      </a:solidFill>
                      <a:prstDash val="solid"/>
                      <a:round/>
                      <a:headEnd type="none" w="med" len="med"/>
                      <a:tailEnd type="none" w="med" len="med"/>
                    </a:lnT>
                    <a:lnB w="12700" cap="flat" cmpd="sng" algn="ctr">
                      <a:solidFill>
                        <a:srgbClr val="80F668"/>
                      </a:solidFill>
                      <a:prstDash val="solid"/>
                      <a:round/>
                      <a:headEnd type="none" w="med" len="med"/>
                      <a:tailEnd type="none" w="med" len="med"/>
                    </a:lnB>
                    <a:solidFill>
                      <a:srgbClr val="212121"/>
                    </a:solidFill>
                  </a:tcPr>
                </a:tc>
                <a:tc>
                  <a:txBody>
                    <a:bodyPr/>
                    <a:lstStyle/>
                    <a:p>
                      <a:pPr algn="ctr" fontAlgn="base"/>
                      <a:r>
                        <a:rPr lang="en-US" sz="1400" dirty="0">
                          <a:effectLst/>
                        </a:rPr>
                        <a:t>Sentiment</a:t>
                      </a:r>
                    </a:p>
                  </a:txBody>
                  <a:tcPr marL="33272" marR="33272" marT="16636" marB="16636" anchor="ctr">
                    <a:lnL w="9525" cap="flat" cmpd="sng" algn="ctr">
                      <a:solidFill>
                        <a:srgbClr val="20F368"/>
                      </a:solidFill>
                      <a:prstDash val="solid"/>
                      <a:round/>
                      <a:headEnd type="none" w="med" len="med"/>
                      <a:tailEnd type="none" w="med" len="med"/>
                    </a:lnL>
                    <a:lnR w="9525" cap="flat" cmpd="sng" algn="ctr">
                      <a:solidFill>
                        <a:srgbClr val="D0F468"/>
                      </a:solidFill>
                      <a:prstDash val="solid"/>
                      <a:round/>
                      <a:headEnd type="none" w="med" len="med"/>
                      <a:tailEnd type="none" w="med" len="med"/>
                    </a:lnR>
                    <a:lnT w="12700" cap="flat" cmpd="sng" algn="ctr">
                      <a:solidFill>
                        <a:srgbClr val="20F368"/>
                      </a:solidFill>
                      <a:prstDash val="solid"/>
                      <a:round/>
                      <a:headEnd type="none" w="med" len="med"/>
                      <a:tailEnd type="none" w="med" len="med"/>
                    </a:lnT>
                    <a:lnB w="12700" cap="flat" cmpd="sng" algn="ctr">
                      <a:solidFill>
                        <a:srgbClr val="20F368"/>
                      </a:solidFill>
                      <a:prstDash val="solid"/>
                      <a:round/>
                      <a:headEnd type="none" w="med" len="med"/>
                      <a:tailEnd type="none" w="med" len="med"/>
                    </a:lnB>
                    <a:solidFill>
                      <a:srgbClr val="212121"/>
                    </a:solidFill>
                  </a:tcPr>
                </a:tc>
                <a:tc>
                  <a:txBody>
                    <a:bodyPr/>
                    <a:lstStyle/>
                    <a:p>
                      <a:pPr algn="ctr" fontAlgn="base"/>
                      <a:r>
                        <a:rPr lang="en-US" sz="1400">
                          <a:effectLst/>
                        </a:rPr>
                        <a:t>0.65</a:t>
                      </a:r>
                    </a:p>
                  </a:txBody>
                  <a:tcPr marL="33272" marR="33272" marT="16636" marB="16636" anchor="ctr">
                    <a:lnL w="9525" cap="flat" cmpd="sng" algn="ctr">
                      <a:solidFill>
                        <a:srgbClr val="D0F468"/>
                      </a:solidFill>
                      <a:prstDash val="solid"/>
                      <a:round/>
                      <a:headEnd type="none" w="med" len="med"/>
                      <a:tailEnd type="none" w="med" len="med"/>
                    </a:lnL>
                    <a:lnR w="9525" cap="flat" cmpd="sng" algn="ctr">
                      <a:solidFill>
                        <a:srgbClr val="D0F468"/>
                      </a:solidFill>
                      <a:prstDash val="solid"/>
                      <a:round/>
                      <a:headEnd type="none" w="med" len="med"/>
                      <a:tailEnd type="none" w="med" len="med"/>
                    </a:lnR>
                    <a:lnT w="12700" cap="flat" cmpd="sng" algn="ctr">
                      <a:solidFill>
                        <a:srgbClr val="D0F468"/>
                      </a:solidFill>
                      <a:prstDash val="solid"/>
                      <a:round/>
                      <a:headEnd type="none" w="med" len="med"/>
                      <a:tailEnd type="none" w="med" len="med"/>
                    </a:lnT>
                    <a:lnB w="12700" cap="flat" cmpd="sng" algn="ctr">
                      <a:solidFill>
                        <a:srgbClr val="80F668"/>
                      </a:solidFill>
                      <a:prstDash val="solid"/>
                      <a:round/>
                      <a:headEnd type="none" w="med" len="med"/>
                      <a:tailEnd type="none" w="med" len="med"/>
                    </a:lnB>
                    <a:solidFill>
                      <a:srgbClr val="212121"/>
                    </a:solidFill>
                  </a:tcPr>
                </a:tc>
                <a:tc>
                  <a:txBody>
                    <a:bodyPr/>
                    <a:lstStyle/>
                    <a:p>
                      <a:pPr algn="ctr" fontAlgn="base"/>
                      <a:r>
                        <a:rPr lang="en-US" sz="1400" dirty="0">
                          <a:effectLst/>
                        </a:rPr>
                        <a:t>0.68</a:t>
                      </a:r>
                    </a:p>
                  </a:txBody>
                  <a:tcPr marL="33272" marR="33272" marT="16636" marB="16636" anchor="ctr">
                    <a:lnL w="9525" cap="flat" cmpd="sng" algn="ctr">
                      <a:solidFill>
                        <a:srgbClr val="D0F4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D0F468"/>
                      </a:solidFill>
                      <a:prstDash val="solid"/>
                      <a:round/>
                      <a:headEnd type="none" w="med" len="med"/>
                      <a:tailEnd type="none" w="med" len="med"/>
                    </a:lnT>
                    <a:lnB w="12700" cap="flat" cmpd="sng" algn="ctr">
                      <a:solidFill>
                        <a:srgbClr val="60F568"/>
                      </a:solidFill>
                      <a:prstDash val="solid"/>
                      <a:round/>
                      <a:headEnd type="none" w="med" len="med"/>
                      <a:tailEnd type="none" w="med" len="med"/>
                    </a:lnB>
                    <a:solidFill>
                      <a:srgbClr val="212121"/>
                    </a:solidFill>
                  </a:tcPr>
                </a:tc>
                <a:tc>
                  <a:txBody>
                    <a:bodyPr/>
                    <a:lstStyle/>
                    <a:p>
                      <a:pPr algn="ctr" fontAlgn="base"/>
                      <a:r>
                        <a:rPr lang="en-US" sz="1400">
                          <a:effectLst/>
                        </a:rPr>
                        <a:t>0.63</a:t>
                      </a:r>
                    </a:p>
                  </a:txBody>
                  <a:tcPr marL="33272" marR="33272" marT="16636" marB="16636" anchor="ctr">
                    <a:lnL w="9525" cap="flat" cmpd="sng" algn="ctr">
                      <a:solidFill>
                        <a:srgbClr val="40F768"/>
                      </a:solidFill>
                      <a:prstDash val="solid"/>
                      <a:round/>
                      <a:headEnd type="none" w="med" len="med"/>
                      <a:tailEnd type="none" w="med" len="med"/>
                    </a:lnL>
                    <a:lnR w="9525" cap="flat" cmpd="sng" algn="ctr">
                      <a:solidFill>
                        <a:srgbClr val="80F668"/>
                      </a:solidFill>
                      <a:prstDash val="solid"/>
                      <a:round/>
                      <a:headEnd type="none" w="med" len="med"/>
                      <a:tailEnd type="none" w="med" len="med"/>
                    </a:lnR>
                    <a:lnT w="12700" cap="flat" cmpd="sng" algn="ctr">
                      <a:solidFill>
                        <a:srgbClr val="40F768"/>
                      </a:solidFill>
                      <a:prstDash val="solid"/>
                      <a:round/>
                      <a:headEnd type="none" w="med" len="med"/>
                      <a:tailEnd type="none" w="med" len="med"/>
                    </a:lnT>
                    <a:lnB w="12700" cap="flat" cmpd="sng" algn="ctr">
                      <a:solidFill>
                        <a:srgbClr val="70F468"/>
                      </a:solidFill>
                      <a:prstDash val="solid"/>
                      <a:round/>
                      <a:headEnd type="none" w="med" len="med"/>
                      <a:tailEnd type="none" w="med" len="med"/>
                    </a:lnB>
                    <a:solidFill>
                      <a:srgbClr val="212121"/>
                    </a:solidFill>
                  </a:tcPr>
                </a:tc>
                <a:tc>
                  <a:txBody>
                    <a:bodyPr/>
                    <a:lstStyle/>
                    <a:p>
                      <a:pPr algn="ctr" fontAlgn="base"/>
                      <a:r>
                        <a:rPr lang="en-US" sz="1400">
                          <a:effectLst/>
                        </a:rPr>
                        <a:t>0.68</a:t>
                      </a:r>
                    </a:p>
                  </a:txBody>
                  <a:tcPr marL="33272" marR="33272" marT="16636" marB="16636" anchor="ctr">
                    <a:lnL w="9525" cap="flat" cmpd="sng" algn="ctr">
                      <a:solidFill>
                        <a:srgbClr val="80F668"/>
                      </a:solidFill>
                      <a:prstDash val="solid"/>
                      <a:round/>
                      <a:headEnd type="none" w="med" len="med"/>
                      <a:tailEnd type="none" w="med" len="med"/>
                    </a:lnL>
                    <a:lnR w="9525" cap="flat" cmpd="sng" algn="ctr">
                      <a:solidFill>
                        <a:srgbClr val="80F668"/>
                      </a:solidFill>
                      <a:prstDash val="solid"/>
                      <a:round/>
                      <a:headEnd type="none" w="med" len="med"/>
                      <a:tailEnd type="none" w="med" len="med"/>
                    </a:lnR>
                    <a:lnT w="12700" cap="flat" cmpd="sng" algn="ctr">
                      <a:solidFill>
                        <a:srgbClr val="80F668"/>
                      </a:solidFill>
                      <a:prstDash val="solid"/>
                      <a:round/>
                      <a:headEnd type="none" w="med" len="med"/>
                      <a:tailEnd type="none" w="med" len="med"/>
                    </a:lnT>
                    <a:lnB w="12700" cap="flat" cmpd="sng" algn="ctr">
                      <a:solidFill>
                        <a:srgbClr val="B0F368"/>
                      </a:solidFill>
                      <a:prstDash val="solid"/>
                      <a:round/>
                      <a:headEnd type="none" w="med" len="med"/>
                      <a:tailEnd type="none" w="med" len="med"/>
                    </a:lnB>
                    <a:solidFill>
                      <a:srgbClr val="212121"/>
                    </a:solidFill>
                  </a:tcPr>
                </a:tc>
                <a:extLst>
                  <a:ext uri="{0D108BD9-81ED-4DB2-BD59-A6C34878D82A}">
                    <a16:rowId xmlns:a16="http://schemas.microsoft.com/office/drawing/2014/main" val="10004"/>
                  </a:ext>
                </a:extLst>
              </a:tr>
              <a:tr h="317926">
                <a:tc>
                  <a:txBody>
                    <a:bodyPr/>
                    <a:lstStyle/>
                    <a:p>
                      <a:pPr algn="ctr" fontAlgn="base"/>
                      <a:endParaRPr lang="en-US" sz="1400">
                        <a:effectLst/>
                      </a:endParaRPr>
                    </a:p>
                  </a:txBody>
                  <a:tcPr marL="33272" marR="33272" marT="16636" marB="16636" anchor="ctr">
                    <a:lnL w="9525" cap="flat" cmpd="sng" algn="ctr">
                      <a:solidFill>
                        <a:srgbClr val="20F368"/>
                      </a:solidFill>
                      <a:prstDash val="solid"/>
                      <a:round/>
                      <a:headEnd type="none" w="med" len="med"/>
                      <a:tailEnd type="none" w="med" len="med"/>
                    </a:lnL>
                    <a:lnR w="9525" cap="flat" cmpd="sng" algn="ctr">
                      <a:solidFill>
                        <a:srgbClr val="00F568"/>
                      </a:solidFill>
                      <a:prstDash val="solid"/>
                      <a:round/>
                      <a:headEnd type="none" w="med" len="med"/>
                      <a:tailEnd type="none" w="med" len="med"/>
                    </a:lnR>
                    <a:lnT w="12700" cap="flat" cmpd="sng" algn="ctr">
                      <a:solidFill>
                        <a:srgbClr val="20F368"/>
                      </a:solidFill>
                      <a:prstDash val="solid"/>
                      <a:round/>
                      <a:headEnd type="none" w="med" len="med"/>
                      <a:tailEnd type="none" w="med" len="med"/>
                    </a:lnT>
                    <a:lnB w="12700" cap="flat" cmpd="sng" algn="ctr">
                      <a:solidFill>
                        <a:srgbClr val="D0F4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00F568"/>
                      </a:solidFill>
                      <a:prstDash val="solid"/>
                      <a:round/>
                      <a:headEnd type="none" w="med" len="med"/>
                      <a:tailEnd type="none" w="med" len="med"/>
                    </a:lnL>
                    <a:lnR w="9525" cap="flat" cmpd="sng" algn="ctr">
                      <a:solidFill>
                        <a:srgbClr val="80F668"/>
                      </a:solidFill>
                      <a:prstDash val="solid"/>
                      <a:round/>
                      <a:headEnd type="none" w="med" len="med"/>
                      <a:tailEnd type="none" w="med" len="med"/>
                    </a:lnR>
                    <a:lnT w="12700" cap="flat" cmpd="sng" algn="ctr">
                      <a:solidFill>
                        <a:srgbClr val="00F568"/>
                      </a:solidFill>
                      <a:prstDash val="solid"/>
                      <a:round/>
                      <a:headEnd type="none" w="med" len="med"/>
                      <a:tailEnd type="none" w="med" len="med"/>
                    </a:lnT>
                    <a:lnB w="12700" cap="flat" cmpd="sng" algn="ctr">
                      <a:solidFill>
                        <a:srgbClr val="C0F8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80F668"/>
                      </a:solidFill>
                      <a:prstDash val="solid"/>
                      <a:round/>
                      <a:headEnd type="none" w="med" len="med"/>
                      <a:tailEnd type="none" w="med" len="med"/>
                    </a:lnL>
                    <a:lnR w="9525" cap="flat" cmpd="sng" algn="ctr">
                      <a:solidFill>
                        <a:srgbClr val="20F368"/>
                      </a:solidFill>
                      <a:prstDash val="solid"/>
                      <a:round/>
                      <a:headEnd type="none" w="med" len="med"/>
                      <a:tailEnd type="none" w="med" len="med"/>
                    </a:lnR>
                    <a:lnT w="12700" cap="flat" cmpd="sng" algn="ctr">
                      <a:solidFill>
                        <a:srgbClr val="80F668"/>
                      </a:solidFill>
                      <a:prstDash val="solid"/>
                      <a:round/>
                      <a:headEnd type="none" w="med" len="med"/>
                      <a:tailEnd type="none" w="med" len="med"/>
                    </a:lnT>
                    <a:lnB w="12700" cap="flat" cmpd="sng" algn="ctr">
                      <a:solidFill>
                        <a:srgbClr val="40F768"/>
                      </a:solidFill>
                      <a:prstDash val="solid"/>
                      <a:round/>
                      <a:headEnd type="none" w="med" len="med"/>
                      <a:tailEnd type="none" w="med" len="med"/>
                    </a:lnB>
                    <a:solidFill>
                      <a:srgbClr val="212121"/>
                    </a:solidFill>
                  </a:tcPr>
                </a:tc>
                <a:tc>
                  <a:txBody>
                    <a:bodyPr/>
                    <a:lstStyle/>
                    <a:p>
                      <a:pPr algn="ctr" fontAlgn="base"/>
                      <a:r>
                        <a:rPr lang="en-US" sz="1400">
                          <a:effectLst/>
                        </a:rPr>
                        <a:t>Speech Act</a:t>
                      </a:r>
                    </a:p>
                  </a:txBody>
                  <a:tcPr marL="33272" marR="33272" marT="16636" marB="16636" anchor="ctr">
                    <a:lnL w="9525" cap="flat" cmpd="sng" algn="ctr">
                      <a:solidFill>
                        <a:srgbClr val="20F368"/>
                      </a:solidFill>
                      <a:prstDash val="solid"/>
                      <a:round/>
                      <a:headEnd type="none" w="med" len="med"/>
                      <a:tailEnd type="none" w="med" len="med"/>
                    </a:lnL>
                    <a:lnR w="9525" cap="flat" cmpd="sng" algn="ctr">
                      <a:solidFill>
                        <a:srgbClr val="80F668"/>
                      </a:solidFill>
                      <a:prstDash val="solid"/>
                      <a:round/>
                      <a:headEnd type="none" w="med" len="med"/>
                      <a:tailEnd type="none" w="med" len="med"/>
                    </a:lnR>
                    <a:lnT w="12700" cap="flat" cmpd="sng" algn="ctr">
                      <a:solidFill>
                        <a:srgbClr val="20F3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r>
                        <a:rPr lang="en-US" sz="1400">
                          <a:effectLst/>
                        </a:rPr>
                        <a:t>0.58</a:t>
                      </a:r>
                    </a:p>
                  </a:txBody>
                  <a:tcPr marL="33272" marR="33272" marT="16636" marB="16636" anchor="ctr">
                    <a:lnL w="9525" cap="flat" cmpd="sng" algn="ctr">
                      <a:solidFill>
                        <a:srgbClr val="80F668"/>
                      </a:solidFill>
                      <a:prstDash val="solid"/>
                      <a:round/>
                      <a:headEnd type="none" w="med" len="med"/>
                      <a:tailEnd type="none" w="med" len="med"/>
                    </a:lnL>
                    <a:lnR w="9525" cap="flat" cmpd="sng" algn="ctr">
                      <a:solidFill>
                        <a:srgbClr val="60F568"/>
                      </a:solidFill>
                      <a:prstDash val="solid"/>
                      <a:round/>
                      <a:headEnd type="none" w="med" len="med"/>
                      <a:tailEnd type="none" w="med" len="med"/>
                    </a:lnR>
                    <a:lnT w="12700" cap="flat" cmpd="sng" algn="ctr">
                      <a:solidFill>
                        <a:srgbClr val="80F668"/>
                      </a:solidFill>
                      <a:prstDash val="solid"/>
                      <a:round/>
                      <a:headEnd type="none" w="med" len="med"/>
                      <a:tailEnd type="none" w="med" len="med"/>
                    </a:lnT>
                    <a:lnB w="12700" cap="flat" cmpd="sng" algn="ctr">
                      <a:solidFill>
                        <a:srgbClr val="40F768"/>
                      </a:solidFill>
                      <a:prstDash val="solid"/>
                      <a:round/>
                      <a:headEnd type="none" w="med" len="med"/>
                      <a:tailEnd type="none" w="med" len="med"/>
                    </a:lnB>
                    <a:solidFill>
                      <a:srgbClr val="212121"/>
                    </a:solidFill>
                  </a:tcPr>
                </a:tc>
                <a:tc>
                  <a:txBody>
                    <a:bodyPr/>
                    <a:lstStyle/>
                    <a:p>
                      <a:pPr algn="ctr" fontAlgn="base"/>
                      <a:r>
                        <a:rPr lang="en-US" sz="1400">
                          <a:effectLst/>
                        </a:rPr>
                        <a:t>0.67</a:t>
                      </a:r>
                    </a:p>
                  </a:txBody>
                  <a:tcPr marL="33272" marR="33272" marT="16636" marB="16636" anchor="ctr">
                    <a:lnL w="9525" cap="flat" cmpd="sng" algn="ctr">
                      <a:solidFill>
                        <a:srgbClr val="60F568"/>
                      </a:solidFill>
                      <a:prstDash val="solid"/>
                      <a:round/>
                      <a:headEnd type="none" w="med" len="med"/>
                      <a:tailEnd type="none" w="med" len="med"/>
                    </a:lnL>
                    <a:lnR w="9525" cap="flat" cmpd="sng" algn="ctr">
                      <a:solidFill>
                        <a:srgbClr val="70F468"/>
                      </a:solidFill>
                      <a:prstDash val="solid"/>
                      <a:round/>
                      <a:headEnd type="none" w="med" len="med"/>
                      <a:tailEnd type="none" w="med" len="med"/>
                    </a:lnR>
                    <a:lnT w="12700" cap="flat" cmpd="sng" algn="ctr">
                      <a:solidFill>
                        <a:srgbClr val="60F5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r>
                        <a:rPr lang="en-US" sz="1400">
                          <a:effectLst/>
                        </a:rPr>
                        <a:t>0.62</a:t>
                      </a:r>
                    </a:p>
                  </a:txBody>
                  <a:tcPr marL="33272" marR="33272" marT="16636" marB="16636" anchor="ctr">
                    <a:lnL w="9525" cap="flat" cmpd="sng" algn="ctr">
                      <a:solidFill>
                        <a:srgbClr val="70F468"/>
                      </a:solidFill>
                      <a:prstDash val="solid"/>
                      <a:round/>
                      <a:headEnd type="none" w="med" len="med"/>
                      <a:tailEnd type="none" w="med" len="med"/>
                    </a:lnL>
                    <a:lnR w="9525" cap="flat" cmpd="sng" algn="ctr">
                      <a:solidFill>
                        <a:srgbClr val="B0F368"/>
                      </a:solidFill>
                      <a:prstDash val="solid"/>
                      <a:round/>
                      <a:headEnd type="none" w="med" len="med"/>
                      <a:tailEnd type="none" w="med" len="med"/>
                    </a:lnR>
                    <a:lnT w="12700" cap="flat" cmpd="sng" algn="ctr">
                      <a:solidFill>
                        <a:srgbClr val="70F468"/>
                      </a:solidFill>
                      <a:prstDash val="solid"/>
                      <a:round/>
                      <a:headEnd type="none" w="med" len="med"/>
                      <a:tailEnd type="none" w="med" len="med"/>
                    </a:lnT>
                    <a:lnB w="12700" cap="flat" cmpd="sng" algn="ctr">
                      <a:solidFill>
                        <a:srgbClr val="C0F868"/>
                      </a:solidFill>
                      <a:prstDash val="solid"/>
                      <a:round/>
                      <a:headEnd type="none" w="med" len="med"/>
                      <a:tailEnd type="none" w="med" len="med"/>
                    </a:lnB>
                    <a:solidFill>
                      <a:srgbClr val="212121"/>
                    </a:solidFill>
                  </a:tcPr>
                </a:tc>
                <a:tc>
                  <a:txBody>
                    <a:bodyPr/>
                    <a:lstStyle/>
                    <a:p>
                      <a:pPr algn="ctr" fontAlgn="base"/>
                      <a:r>
                        <a:rPr lang="en-US" sz="1400" dirty="0">
                          <a:effectLst/>
                        </a:rPr>
                        <a:t>0.67</a:t>
                      </a:r>
                    </a:p>
                  </a:txBody>
                  <a:tcPr marL="33272" marR="33272" marT="16636" marB="16636" anchor="ctr">
                    <a:lnL w="9525" cap="flat" cmpd="sng" algn="ctr">
                      <a:solidFill>
                        <a:srgbClr val="B0F368"/>
                      </a:solidFill>
                      <a:prstDash val="solid"/>
                      <a:round/>
                      <a:headEnd type="none" w="med" len="med"/>
                      <a:tailEnd type="none" w="med" len="med"/>
                    </a:lnL>
                    <a:lnR w="9525" cap="flat" cmpd="sng" algn="ctr">
                      <a:solidFill>
                        <a:srgbClr val="B0F368"/>
                      </a:solidFill>
                      <a:prstDash val="solid"/>
                      <a:round/>
                      <a:headEnd type="none" w="med" len="med"/>
                      <a:tailEnd type="none" w="med" len="med"/>
                    </a:lnR>
                    <a:lnT w="12700" cap="flat" cmpd="sng" algn="ctr">
                      <a:solidFill>
                        <a:srgbClr val="B0F368"/>
                      </a:solidFill>
                      <a:prstDash val="solid"/>
                      <a:round/>
                      <a:headEnd type="none" w="med" len="med"/>
                      <a:tailEnd type="none" w="med" len="med"/>
                    </a:lnT>
                    <a:lnB w="12700" cap="flat" cmpd="sng" algn="ctr">
                      <a:solidFill>
                        <a:srgbClr val="40F768"/>
                      </a:solidFill>
                      <a:prstDash val="solid"/>
                      <a:round/>
                      <a:headEnd type="none" w="med" len="med"/>
                      <a:tailEnd type="none" w="med" len="med"/>
                    </a:lnB>
                    <a:solidFill>
                      <a:srgbClr val="212121"/>
                    </a:solidFill>
                  </a:tcPr>
                </a:tc>
                <a:extLst>
                  <a:ext uri="{0D108BD9-81ED-4DB2-BD59-A6C34878D82A}">
                    <a16:rowId xmlns:a16="http://schemas.microsoft.com/office/drawing/2014/main" val="10005"/>
                  </a:ext>
                </a:extLst>
              </a:tr>
              <a:tr h="317926">
                <a:tc>
                  <a:txBody>
                    <a:bodyPr/>
                    <a:lstStyle/>
                    <a:p>
                      <a:pPr algn="ctr" fontAlgn="base"/>
                      <a:endParaRPr lang="en-US" sz="1400">
                        <a:effectLst/>
                      </a:endParaRPr>
                    </a:p>
                  </a:txBody>
                  <a:tcPr marL="33272" marR="33272" marT="16636" marB="16636" anchor="ctr">
                    <a:lnL w="9525" cap="flat" cmpd="sng" algn="ctr">
                      <a:solidFill>
                        <a:srgbClr val="D0F468"/>
                      </a:solidFill>
                      <a:prstDash val="solid"/>
                      <a:round/>
                      <a:headEnd type="none" w="med" len="med"/>
                      <a:tailEnd type="none" w="med" len="med"/>
                    </a:lnL>
                    <a:lnR w="9525" cap="flat" cmpd="sng" algn="ctr">
                      <a:solidFill>
                        <a:srgbClr val="C0F868"/>
                      </a:solidFill>
                      <a:prstDash val="solid"/>
                      <a:round/>
                      <a:headEnd type="none" w="med" len="med"/>
                      <a:tailEnd type="none" w="med" len="med"/>
                    </a:lnR>
                    <a:lnT w="12700" cap="flat" cmpd="sng" algn="ctr">
                      <a:solidFill>
                        <a:srgbClr val="D0F468"/>
                      </a:solidFill>
                      <a:prstDash val="solid"/>
                      <a:round/>
                      <a:headEnd type="none" w="med" len="med"/>
                      <a:tailEnd type="none" w="med" len="med"/>
                    </a:lnT>
                    <a:lnB w="12700" cap="flat" cmpd="sng" algn="ctr">
                      <a:solidFill>
                        <a:srgbClr val="80F6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C0F8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C0F868"/>
                      </a:solidFill>
                      <a:prstDash val="solid"/>
                      <a:round/>
                      <a:headEnd type="none" w="med" len="med"/>
                      <a:tailEnd type="none" w="med" len="med"/>
                    </a:lnT>
                    <a:lnB w="12700" cap="flat" cmpd="sng" algn="ctr">
                      <a:solidFill>
                        <a:srgbClr val="00F5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40F7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40F768"/>
                      </a:solidFill>
                      <a:prstDash val="solid"/>
                      <a:round/>
                      <a:headEnd type="none" w="med" len="med"/>
                      <a:tailEnd type="none" w="med" len="med"/>
                    </a:lnT>
                    <a:lnB w="12700" cap="flat" cmpd="sng" algn="ctr">
                      <a:solidFill>
                        <a:srgbClr val="C0F568"/>
                      </a:solidFill>
                      <a:prstDash val="solid"/>
                      <a:round/>
                      <a:headEnd type="none" w="med" len="med"/>
                      <a:tailEnd type="none" w="med" len="med"/>
                    </a:lnB>
                    <a:solidFill>
                      <a:srgbClr val="212121"/>
                    </a:solidFill>
                  </a:tcPr>
                </a:tc>
                <a:tc>
                  <a:txBody>
                    <a:bodyPr/>
                    <a:lstStyle/>
                    <a:p>
                      <a:pPr algn="ctr" fontAlgn="base"/>
                      <a:r>
                        <a:rPr lang="en-US" sz="1400">
                          <a:effectLst/>
                        </a:rPr>
                        <a:t>Sarcasm</a:t>
                      </a: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D0F468"/>
                      </a:solidFill>
                      <a:prstDash val="solid"/>
                      <a:round/>
                      <a:headEnd type="none" w="med" len="med"/>
                      <a:tailEnd type="none" w="med" len="med"/>
                    </a:lnB>
                    <a:solidFill>
                      <a:srgbClr val="212121"/>
                    </a:solidFill>
                  </a:tcPr>
                </a:tc>
                <a:tc>
                  <a:txBody>
                    <a:bodyPr/>
                    <a:lstStyle/>
                    <a:p>
                      <a:pPr algn="ctr" fontAlgn="base"/>
                      <a:r>
                        <a:rPr lang="en-US" sz="1400" dirty="0">
                          <a:effectLst/>
                        </a:rPr>
                        <a:t>0.91</a:t>
                      </a:r>
                    </a:p>
                  </a:txBody>
                  <a:tcPr marL="33272" marR="33272" marT="16636" marB="16636" anchor="ctr">
                    <a:lnL w="9525" cap="flat" cmpd="sng" algn="ctr">
                      <a:solidFill>
                        <a:srgbClr val="40F7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40F768"/>
                      </a:solidFill>
                      <a:prstDash val="solid"/>
                      <a:round/>
                      <a:headEnd type="none" w="med" len="med"/>
                      <a:tailEnd type="none" w="med" len="med"/>
                    </a:lnT>
                    <a:lnB w="12700" cap="flat" cmpd="sng" algn="ctr">
                      <a:solidFill>
                        <a:srgbClr val="10F768"/>
                      </a:solidFill>
                      <a:prstDash val="solid"/>
                      <a:round/>
                      <a:headEnd type="none" w="med" len="med"/>
                      <a:tailEnd type="none" w="med" len="med"/>
                    </a:lnB>
                    <a:solidFill>
                      <a:srgbClr val="212121"/>
                    </a:solidFill>
                  </a:tcPr>
                </a:tc>
                <a:tc>
                  <a:txBody>
                    <a:bodyPr/>
                    <a:lstStyle/>
                    <a:p>
                      <a:pPr algn="ctr" fontAlgn="base"/>
                      <a:r>
                        <a:rPr lang="en-US" sz="1400">
                          <a:effectLst/>
                        </a:rPr>
                        <a:t>0.58</a:t>
                      </a: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C0F8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C0F868"/>
                      </a:solidFill>
                      <a:prstDash val="solid"/>
                      <a:round/>
                      <a:headEnd type="none" w="med" len="med"/>
                      <a:tailEnd type="none" w="med" len="med"/>
                    </a:lnB>
                    <a:solidFill>
                      <a:srgbClr val="212121"/>
                    </a:solidFill>
                  </a:tcPr>
                </a:tc>
                <a:tc>
                  <a:txBody>
                    <a:bodyPr/>
                    <a:lstStyle/>
                    <a:p>
                      <a:pPr algn="ctr" fontAlgn="base"/>
                      <a:r>
                        <a:rPr lang="en-US" sz="1400">
                          <a:effectLst/>
                        </a:rPr>
                        <a:t>0.67</a:t>
                      </a:r>
                    </a:p>
                  </a:txBody>
                  <a:tcPr marL="33272" marR="33272" marT="16636" marB="16636" anchor="ctr">
                    <a:lnL w="9525" cap="flat" cmpd="sng" algn="ctr">
                      <a:solidFill>
                        <a:srgbClr val="C0F8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C0F868"/>
                      </a:solidFill>
                      <a:prstDash val="solid"/>
                      <a:round/>
                      <a:headEnd type="none" w="med" len="med"/>
                      <a:tailEnd type="none" w="med" len="med"/>
                    </a:lnT>
                    <a:lnB w="12700" cap="flat" cmpd="sng" algn="ctr">
                      <a:solidFill>
                        <a:srgbClr val="80F668"/>
                      </a:solidFill>
                      <a:prstDash val="solid"/>
                      <a:round/>
                      <a:headEnd type="none" w="med" len="med"/>
                      <a:tailEnd type="none" w="med" len="med"/>
                    </a:lnB>
                    <a:solidFill>
                      <a:srgbClr val="212121"/>
                    </a:solidFill>
                  </a:tcPr>
                </a:tc>
                <a:tc>
                  <a:txBody>
                    <a:bodyPr/>
                    <a:lstStyle/>
                    <a:p>
                      <a:pPr algn="ctr" fontAlgn="base"/>
                      <a:r>
                        <a:rPr lang="en-US" sz="1400">
                          <a:effectLst/>
                        </a:rPr>
                        <a:t>0.58</a:t>
                      </a:r>
                    </a:p>
                  </a:txBody>
                  <a:tcPr marL="33272" marR="33272" marT="16636" marB="16636" anchor="ctr">
                    <a:lnL w="9525" cap="flat" cmpd="sng" algn="ctr">
                      <a:solidFill>
                        <a:srgbClr val="40F7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40F768"/>
                      </a:solidFill>
                      <a:prstDash val="solid"/>
                      <a:round/>
                      <a:headEnd type="none" w="med" len="med"/>
                      <a:tailEnd type="none" w="med" len="med"/>
                    </a:lnT>
                    <a:lnB w="12700" cap="flat" cmpd="sng" algn="ctr">
                      <a:solidFill>
                        <a:srgbClr val="60F568"/>
                      </a:solidFill>
                      <a:prstDash val="solid"/>
                      <a:round/>
                      <a:headEnd type="none" w="med" len="med"/>
                      <a:tailEnd type="none" w="med" len="med"/>
                    </a:lnB>
                    <a:solidFill>
                      <a:srgbClr val="212121"/>
                    </a:solidFill>
                  </a:tcPr>
                </a:tc>
                <a:extLst>
                  <a:ext uri="{0D108BD9-81ED-4DB2-BD59-A6C34878D82A}">
                    <a16:rowId xmlns:a16="http://schemas.microsoft.com/office/drawing/2014/main" val="10006"/>
                  </a:ext>
                </a:extLst>
              </a:tr>
              <a:tr h="454180">
                <a:tc>
                  <a:txBody>
                    <a:bodyPr/>
                    <a:lstStyle/>
                    <a:p>
                      <a:pPr algn="ctr" fontAlgn="base"/>
                      <a:r>
                        <a:rPr lang="en-US" sz="1400">
                          <a:effectLst/>
                        </a:rPr>
                        <a:t>3</a:t>
                      </a:r>
                    </a:p>
                  </a:txBody>
                  <a:tcPr marL="33272" marR="33272" marT="16636" marB="16636" anchor="ctr">
                    <a:lnL w="9525" cap="flat" cmpd="sng" algn="ctr">
                      <a:solidFill>
                        <a:srgbClr val="80F668"/>
                      </a:solidFill>
                      <a:prstDash val="solid"/>
                      <a:round/>
                      <a:headEnd type="none" w="med" len="med"/>
                      <a:tailEnd type="none" w="med" len="med"/>
                    </a:lnL>
                    <a:lnR w="9525" cap="flat" cmpd="sng" algn="ctr">
                      <a:solidFill>
                        <a:srgbClr val="00F568"/>
                      </a:solidFill>
                      <a:prstDash val="solid"/>
                      <a:round/>
                      <a:headEnd type="none" w="med" len="med"/>
                      <a:tailEnd type="none" w="med" len="med"/>
                    </a:lnR>
                    <a:lnT w="12700" cap="flat" cmpd="sng" algn="ctr">
                      <a:solidFill>
                        <a:srgbClr val="80F668"/>
                      </a:solidFill>
                      <a:prstDash val="solid"/>
                      <a:round/>
                      <a:headEnd type="none" w="med" len="med"/>
                      <a:tailEnd type="none" w="med" len="med"/>
                    </a:lnT>
                    <a:lnB w="12700" cap="flat" cmpd="sng" algn="ctr">
                      <a:solidFill>
                        <a:srgbClr val="70F468"/>
                      </a:solidFill>
                      <a:prstDash val="solid"/>
                      <a:round/>
                      <a:headEnd type="none" w="med" len="med"/>
                      <a:tailEnd type="none" w="med" len="med"/>
                    </a:lnB>
                    <a:solidFill>
                      <a:srgbClr val="212121"/>
                    </a:solidFill>
                  </a:tcPr>
                </a:tc>
                <a:tc>
                  <a:txBody>
                    <a:bodyPr/>
                    <a:lstStyle/>
                    <a:p>
                      <a:pPr algn="ctr" fontAlgn="base"/>
                      <a:r>
                        <a:rPr lang="en-US" sz="1400">
                          <a:effectLst/>
                        </a:rPr>
                        <a:t>MARBERTv2</a:t>
                      </a:r>
                    </a:p>
                  </a:txBody>
                  <a:tcPr marL="33272" marR="33272" marT="16636" marB="16636" anchor="ctr">
                    <a:lnL w="9525" cap="flat" cmpd="sng" algn="ctr">
                      <a:solidFill>
                        <a:srgbClr val="00F568"/>
                      </a:solidFill>
                      <a:prstDash val="solid"/>
                      <a:round/>
                      <a:headEnd type="none" w="med" len="med"/>
                      <a:tailEnd type="none" w="med" len="med"/>
                    </a:lnL>
                    <a:lnR w="9525" cap="flat" cmpd="sng" algn="ctr">
                      <a:solidFill>
                        <a:srgbClr val="C0F568"/>
                      </a:solidFill>
                      <a:prstDash val="solid"/>
                      <a:round/>
                      <a:headEnd type="none" w="med" len="med"/>
                      <a:tailEnd type="none" w="med" len="med"/>
                    </a:lnR>
                    <a:lnT w="12700" cap="flat" cmpd="sng" algn="ctr">
                      <a:solidFill>
                        <a:srgbClr val="00F568"/>
                      </a:solidFill>
                      <a:prstDash val="solid"/>
                      <a:round/>
                      <a:headEnd type="none" w="med" len="med"/>
                      <a:tailEnd type="none" w="med" len="med"/>
                    </a:lnT>
                    <a:lnB w="12700" cap="flat" cmpd="sng" algn="ctr">
                      <a:solidFill>
                        <a:srgbClr val="A0F768"/>
                      </a:solidFill>
                      <a:prstDash val="solid"/>
                      <a:round/>
                      <a:headEnd type="none" w="med" len="med"/>
                      <a:tailEnd type="none" w="med" len="med"/>
                    </a:lnB>
                    <a:solidFill>
                      <a:srgbClr val="212121"/>
                    </a:solidFill>
                  </a:tcPr>
                </a:tc>
                <a:tc>
                  <a:txBody>
                    <a:bodyPr/>
                    <a:lstStyle/>
                    <a:p>
                      <a:pPr algn="ctr" fontAlgn="base"/>
                      <a:r>
                        <a:rPr lang="en-US" sz="1400">
                          <a:effectLst/>
                        </a:rPr>
                        <a:t>None</a:t>
                      </a:r>
                    </a:p>
                  </a:txBody>
                  <a:tcPr marL="33272" marR="33272" marT="16636" marB="16636" anchor="ctr">
                    <a:lnL w="9525" cap="flat" cmpd="sng" algn="ctr">
                      <a:solidFill>
                        <a:srgbClr val="C0F568"/>
                      </a:solidFill>
                      <a:prstDash val="solid"/>
                      <a:round/>
                      <a:headEnd type="none" w="med" len="med"/>
                      <a:tailEnd type="none" w="med" len="med"/>
                    </a:lnL>
                    <a:lnR w="9525" cap="flat" cmpd="sng" algn="ctr">
                      <a:solidFill>
                        <a:srgbClr val="D0F468"/>
                      </a:solidFill>
                      <a:prstDash val="solid"/>
                      <a:round/>
                      <a:headEnd type="none" w="med" len="med"/>
                      <a:tailEnd type="none" w="med" len="med"/>
                    </a:lnR>
                    <a:lnT w="12700" cap="flat" cmpd="sng" algn="ctr">
                      <a:solidFill>
                        <a:srgbClr val="C0F568"/>
                      </a:solidFill>
                      <a:prstDash val="solid"/>
                      <a:round/>
                      <a:headEnd type="none" w="med" len="med"/>
                      <a:tailEnd type="none" w="med" len="med"/>
                    </a:lnT>
                    <a:lnB w="12700" cap="flat" cmpd="sng" algn="ctr">
                      <a:solidFill>
                        <a:srgbClr val="C0F868"/>
                      </a:solidFill>
                      <a:prstDash val="solid"/>
                      <a:round/>
                      <a:headEnd type="none" w="med" len="med"/>
                      <a:tailEnd type="none" w="med" len="med"/>
                    </a:lnB>
                    <a:solidFill>
                      <a:srgbClr val="212121"/>
                    </a:solidFill>
                  </a:tcPr>
                </a:tc>
                <a:tc>
                  <a:txBody>
                    <a:bodyPr/>
                    <a:lstStyle/>
                    <a:p>
                      <a:pPr algn="ctr" fontAlgn="base"/>
                      <a:r>
                        <a:rPr lang="en-US" sz="1400">
                          <a:effectLst/>
                        </a:rPr>
                        <a:t>Sentiment</a:t>
                      </a:r>
                    </a:p>
                  </a:txBody>
                  <a:tcPr marL="33272" marR="33272" marT="16636" marB="16636" anchor="ctr">
                    <a:lnL w="9525" cap="flat" cmpd="sng" algn="ctr">
                      <a:solidFill>
                        <a:srgbClr val="D0F468"/>
                      </a:solidFill>
                      <a:prstDash val="solid"/>
                      <a:round/>
                      <a:headEnd type="none" w="med" len="med"/>
                      <a:tailEnd type="none" w="med" len="med"/>
                    </a:lnL>
                    <a:lnR w="9525" cap="flat" cmpd="sng" algn="ctr">
                      <a:solidFill>
                        <a:srgbClr val="10F768"/>
                      </a:solidFill>
                      <a:prstDash val="solid"/>
                      <a:round/>
                      <a:headEnd type="none" w="med" len="med"/>
                      <a:tailEnd type="none" w="med" len="med"/>
                    </a:lnR>
                    <a:lnT w="12700" cap="flat" cmpd="sng" algn="ctr">
                      <a:solidFill>
                        <a:srgbClr val="D0F468"/>
                      </a:solidFill>
                      <a:prstDash val="solid"/>
                      <a:round/>
                      <a:headEnd type="none" w="med" len="med"/>
                      <a:tailEnd type="none" w="med" len="med"/>
                    </a:lnT>
                    <a:lnB w="12700" cap="flat" cmpd="sng" algn="ctr">
                      <a:solidFill>
                        <a:srgbClr val="30F868"/>
                      </a:solidFill>
                      <a:prstDash val="solid"/>
                      <a:round/>
                      <a:headEnd type="none" w="med" len="med"/>
                      <a:tailEnd type="none" w="med" len="med"/>
                    </a:lnB>
                    <a:solidFill>
                      <a:srgbClr val="212121"/>
                    </a:solidFill>
                  </a:tcPr>
                </a:tc>
                <a:tc>
                  <a:txBody>
                    <a:bodyPr/>
                    <a:lstStyle/>
                    <a:p>
                      <a:pPr algn="ctr" fontAlgn="base"/>
                      <a:r>
                        <a:rPr lang="en-US" sz="1400">
                          <a:effectLst/>
                        </a:rPr>
                        <a:t>0.78</a:t>
                      </a:r>
                    </a:p>
                  </a:txBody>
                  <a:tcPr marL="33272" marR="33272" marT="16636" marB="16636" anchor="ctr">
                    <a:lnL w="9525" cap="flat" cmpd="sng" algn="ctr">
                      <a:solidFill>
                        <a:srgbClr val="10F768"/>
                      </a:solidFill>
                      <a:prstDash val="solid"/>
                      <a:round/>
                      <a:headEnd type="none" w="med" len="med"/>
                      <a:tailEnd type="none" w="med" len="med"/>
                    </a:lnL>
                    <a:lnR w="9525" cap="flat" cmpd="sng" algn="ctr">
                      <a:solidFill>
                        <a:srgbClr val="C0F868"/>
                      </a:solidFill>
                      <a:prstDash val="solid"/>
                      <a:round/>
                      <a:headEnd type="none" w="med" len="med"/>
                      <a:tailEnd type="none" w="med" len="med"/>
                    </a:lnR>
                    <a:lnT w="12700" cap="flat" cmpd="sng" algn="ctr">
                      <a:solidFill>
                        <a:srgbClr val="10F768"/>
                      </a:solidFill>
                      <a:prstDash val="solid"/>
                      <a:round/>
                      <a:headEnd type="none" w="med" len="med"/>
                      <a:tailEnd type="none" w="med" len="med"/>
                    </a:lnT>
                    <a:lnB w="12700" cap="flat" cmpd="sng" algn="ctr">
                      <a:solidFill>
                        <a:srgbClr val="20F368"/>
                      </a:solidFill>
                      <a:prstDash val="solid"/>
                      <a:round/>
                      <a:headEnd type="none" w="med" len="med"/>
                      <a:tailEnd type="none" w="med" len="med"/>
                    </a:lnB>
                    <a:solidFill>
                      <a:srgbClr val="212121"/>
                    </a:solidFill>
                  </a:tcPr>
                </a:tc>
                <a:tc>
                  <a:txBody>
                    <a:bodyPr/>
                    <a:lstStyle/>
                    <a:p>
                      <a:pPr algn="ctr" fontAlgn="base"/>
                      <a:r>
                        <a:rPr lang="en-US" sz="1400">
                          <a:effectLst/>
                        </a:rPr>
                        <a:t>0.79</a:t>
                      </a:r>
                    </a:p>
                  </a:txBody>
                  <a:tcPr marL="33272" marR="33272" marT="16636" marB="16636" anchor="ctr">
                    <a:lnL w="9525" cap="flat" cmpd="sng" algn="ctr">
                      <a:solidFill>
                        <a:srgbClr val="C0F868"/>
                      </a:solidFill>
                      <a:prstDash val="solid"/>
                      <a:round/>
                      <a:headEnd type="none" w="med" len="med"/>
                      <a:tailEnd type="none" w="med" len="med"/>
                    </a:lnL>
                    <a:lnR w="9525" cap="flat" cmpd="sng" algn="ctr">
                      <a:solidFill>
                        <a:srgbClr val="80F668"/>
                      </a:solidFill>
                      <a:prstDash val="solid"/>
                      <a:round/>
                      <a:headEnd type="none" w="med" len="med"/>
                      <a:tailEnd type="none" w="med" len="med"/>
                    </a:lnR>
                    <a:lnT w="12700" cap="flat" cmpd="sng" algn="ctr">
                      <a:solidFill>
                        <a:srgbClr val="C0F868"/>
                      </a:solidFill>
                      <a:prstDash val="solid"/>
                      <a:round/>
                      <a:headEnd type="none" w="med" len="med"/>
                      <a:tailEnd type="none" w="med" len="med"/>
                    </a:lnT>
                    <a:lnB w="12700" cap="flat" cmpd="sng" algn="ctr">
                      <a:solidFill>
                        <a:srgbClr val="40F468"/>
                      </a:solidFill>
                      <a:prstDash val="solid"/>
                      <a:round/>
                      <a:headEnd type="none" w="med" len="med"/>
                      <a:tailEnd type="none" w="med" len="med"/>
                    </a:lnB>
                    <a:solidFill>
                      <a:srgbClr val="212121"/>
                    </a:solidFill>
                  </a:tcPr>
                </a:tc>
                <a:tc>
                  <a:txBody>
                    <a:bodyPr/>
                    <a:lstStyle/>
                    <a:p>
                      <a:pPr algn="ctr" fontAlgn="base"/>
                      <a:r>
                        <a:rPr lang="en-US" sz="1400">
                          <a:effectLst/>
                        </a:rPr>
                        <a:t>0.78</a:t>
                      </a:r>
                    </a:p>
                  </a:txBody>
                  <a:tcPr marL="33272" marR="33272" marT="16636" marB="16636" anchor="ctr">
                    <a:lnL w="9525" cap="flat" cmpd="sng" algn="ctr">
                      <a:solidFill>
                        <a:srgbClr val="80F668"/>
                      </a:solidFill>
                      <a:prstDash val="solid"/>
                      <a:round/>
                      <a:headEnd type="none" w="med" len="med"/>
                      <a:tailEnd type="none" w="med" len="med"/>
                    </a:lnL>
                    <a:lnR w="9525" cap="flat" cmpd="sng" algn="ctr">
                      <a:solidFill>
                        <a:srgbClr val="60F568"/>
                      </a:solidFill>
                      <a:prstDash val="solid"/>
                      <a:round/>
                      <a:headEnd type="none" w="med" len="med"/>
                      <a:tailEnd type="none" w="med" len="med"/>
                    </a:lnR>
                    <a:lnT w="12700" cap="flat" cmpd="sng" algn="ctr">
                      <a:solidFill>
                        <a:srgbClr val="80F668"/>
                      </a:solidFill>
                      <a:prstDash val="solid"/>
                      <a:round/>
                      <a:headEnd type="none" w="med" len="med"/>
                      <a:tailEnd type="none" w="med" len="med"/>
                    </a:lnT>
                    <a:lnB w="12700" cap="flat" cmpd="sng" algn="ctr">
                      <a:solidFill>
                        <a:srgbClr val="E0F368"/>
                      </a:solidFill>
                      <a:prstDash val="solid"/>
                      <a:round/>
                      <a:headEnd type="none" w="med" len="med"/>
                      <a:tailEnd type="none" w="med" len="med"/>
                    </a:lnB>
                    <a:solidFill>
                      <a:srgbClr val="212121"/>
                    </a:solidFill>
                  </a:tcPr>
                </a:tc>
                <a:tc>
                  <a:txBody>
                    <a:bodyPr/>
                    <a:lstStyle/>
                    <a:p>
                      <a:pPr algn="ctr" fontAlgn="base"/>
                      <a:r>
                        <a:rPr lang="en-US" sz="1400">
                          <a:effectLst/>
                        </a:rPr>
                        <a:t>0.79</a:t>
                      </a:r>
                    </a:p>
                  </a:txBody>
                  <a:tcPr marL="33272" marR="33272" marT="16636" marB="16636" anchor="ctr">
                    <a:lnL w="9525" cap="flat" cmpd="sng" algn="ctr">
                      <a:solidFill>
                        <a:srgbClr val="60F568"/>
                      </a:solidFill>
                      <a:prstDash val="solid"/>
                      <a:round/>
                      <a:headEnd type="none" w="med" len="med"/>
                      <a:tailEnd type="none" w="med" len="med"/>
                    </a:lnL>
                    <a:lnR w="9525" cap="flat" cmpd="sng" algn="ctr">
                      <a:solidFill>
                        <a:srgbClr val="60F568"/>
                      </a:solidFill>
                      <a:prstDash val="solid"/>
                      <a:round/>
                      <a:headEnd type="none" w="med" len="med"/>
                      <a:tailEnd type="none" w="med" len="med"/>
                    </a:lnR>
                    <a:lnT w="12700" cap="flat" cmpd="sng" algn="ctr">
                      <a:solidFill>
                        <a:srgbClr val="60F568"/>
                      </a:solidFill>
                      <a:prstDash val="solid"/>
                      <a:round/>
                      <a:headEnd type="none" w="med" len="med"/>
                      <a:tailEnd type="none" w="med" len="med"/>
                    </a:lnT>
                    <a:lnB w="12700" cap="flat" cmpd="sng" algn="ctr">
                      <a:solidFill>
                        <a:srgbClr val="90F568"/>
                      </a:solidFill>
                      <a:prstDash val="solid"/>
                      <a:round/>
                      <a:headEnd type="none" w="med" len="med"/>
                      <a:tailEnd type="none" w="med" len="med"/>
                    </a:lnB>
                    <a:solidFill>
                      <a:srgbClr val="212121"/>
                    </a:solidFill>
                  </a:tcPr>
                </a:tc>
                <a:extLst>
                  <a:ext uri="{0D108BD9-81ED-4DB2-BD59-A6C34878D82A}">
                    <a16:rowId xmlns:a16="http://schemas.microsoft.com/office/drawing/2014/main" val="10007"/>
                  </a:ext>
                </a:extLst>
              </a:tr>
              <a:tr h="317926">
                <a:tc>
                  <a:txBody>
                    <a:bodyPr/>
                    <a:lstStyle/>
                    <a:p>
                      <a:pPr algn="ctr" fontAlgn="base"/>
                      <a:endParaRPr lang="en-US" sz="1400">
                        <a:effectLst/>
                      </a:endParaRPr>
                    </a:p>
                  </a:txBody>
                  <a:tcPr marL="33272" marR="33272" marT="16636" marB="16636" anchor="ctr">
                    <a:lnL w="9525" cap="flat" cmpd="sng" algn="ctr">
                      <a:solidFill>
                        <a:srgbClr val="70F468"/>
                      </a:solidFill>
                      <a:prstDash val="solid"/>
                      <a:round/>
                      <a:headEnd type="none" w="med" len="med"/>
                      <a:tailEnd type="none" w="med" len="med"/>
                    </a:lnL>
                    <a:lnR w="9525" cap="flat" cmpd="sng" algn="ctr">
                      <a:solidFill>
                        <a:srgbClr val="A0F768"/>
                      </a:solidFill>
                      <a:prstDash val="solid"/>
                      <a:round/>
                      <a:headEnd type="none" w="med" len="med"/>
                      <a:tailEnd type="none" w="med" len="med"/>
                    </a:lnR>
                    <a:lnT w="12700" cap="flat" cmpd="sng" algn="ctr">
                      <a:solidFill>
                        <a:srgbClr val="70F468"/>
                      </a:solidFill>
                      <a:prstDash val="solid"/>
                      <a:round/>
                      <a:headEnd type="none" w="med" len="med"/>
                      <a:tailEnd type="none" w="med" len="med"/>
                    </a:lnT>
                    <a:lnB w="12700" cap="flat" cmpd="sng" algn="ctr">
                      <a:solidFill>
                        <a:srgbClr val="10F7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A0F768"/>
                      </a:solidFill>
                      <a:prstDash val="solid"/>
                      <a:round/>
                      <a:headEnd type="none" w="med" len="med"/>
                      <a:tailEnd type="none" w="med" len="med"/>
                    </a:lnL>
                    <a:lnR w="9525" cap="flat" cmpd="sng" algn="ctr">
                      <a:solidFill>
                        <a:srgbClr val="C0F868"/>
                      </a:solidFill>
                      <a:prstDash val="solid"/>
                      <a:round/>
                      <a:headEnd type="none" w="med" len="med"/>
                      <a:tailEnd type="none" w="med" len="med"/>
                    </a:lnR>
                    <a:lnT w="12700" cap="flat" cmpd="sng" algn="ctr">
                      <a:solidFill>
                        <a:srgbClr val="A0F7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C0F868"/>
                      </a:solidFill>
                      <a:prstDash val="solid"/>
                      <a:round/>
                      <a:headEnd type="none" w="med" len="med"/>
                      <a:tailEnd type="none" w="med" len="med"/>
                    </a:lnL>
                    <a:lnR w="9525" cap="flat" cmpd="sng" algn="ctr">
                      <a:solidFill>
                        <a:srgbClr val="30F868"/>
                      </a:solidFill>
                      <a:prstDash val="solid"/>
                      <a:round/>
                      <a:headEnd type="none" w="med" len="med"/>
                      <a:tailEnd type="none" w="med" len="med"/>
                    </a:lnR>
                    <a:lnT w="12700" cap="flat" cmpd="sng" algn="ctr">
                      <a:solidFill>
                        <a:srgbClr val="C0F868"/>
                      </a:solidFill>
                      <a:prstDash val="solid"/>
                      <a:round/>
                      <a:headEnd type="none" w="med" len="med"/>
                      <a:tailEnd type="none" w="med" len="med"/>
                    </a:lnT>
                    <a:lnB w="12700" cap="flat" cmpd="sng" algn="ctr">
                      <a:solidFill>
                        <a:srgbClr val="70F468"/>
                      </a:solidFill>
                      <a:prstDash val="solid"/>
                      <a:round/>
                      <a:headEnd type="none" w="med" len="med"/>
                      <a:tailEnd type="none" w="med" len="med"/>
                    </a:lnB>
                    <a:solidFill>
                      <a:srgbClr val="212121"/>
                    </a:solidFill>
                  </a:tcPr>
                </a:tc>
                <a:tc>
                  <a:txBody>
                    <a:bodyPr/>
                    <a:lstStyle/>
                    <a:p>
                      <a:pPr algn="ctr" fontAlgn="base"/>
                      <a:r>
                        <a:rPr lang="en-US" sz="1400">
                          <a:effectLst/>
                        </a:rPr>
                        <a:t>Speech Act</a:t>
                      </a:r>
                    </a:p>
                  </a:txBody>
                  <a:tcPr marL="33272" marR="33272" marT="16636" marB="16636" anchor="ctr">
                    <a:lnL w="9525" cap="flat" cmpd="sng" algn="ctr">
                      <a:solidFill>
                        <a:srgbClr val="30F868"/>
                      </a:solidFill>
                      <a:prstDash val="solid"/>
                      <a:round/>
                      <a:headEnd type="none" w="med" len="med"/>
                      <a:tailEnd type="none" w="med" len="med"/>
                    </a:lnL>
                    <a:lnR w="9525" cap="flat" cmpd="sng" algn="ctr">
                      <a:solidFill>
                        <a:srgbClr val="20F368"/>
                      </a:solidFill>
                      <a:prstDash val="solid"/>
                      <a:round/>
                      <a:headEnd type="none" w="med" len="med"/>
                      <a:tailEnd type="none" w="med" len="med"/>
                    </a:lnR>
                    <a:lnT w="12700" cap="flat" cmpd="sng" algn="ctr">
                      <a:solidFill>
                        <a:srgbClr val="30F868"/>
                      </a:solidFill>
                      <a:prstDash val="solid"/>
                      <a:round/>
                      <a:headEnd type="none" w="med" len="med"/>
                      <a:tailEnd type="none" w="med" len="med"/>
                    </a:lnT>
                    <a:lnB w="12700" cap="flat" cmpd="sng" algn="ctr">
                      <a:solidFill>
                        <a:srgbClr val="40F468"/>
                      </a:solidFill>
                      <a:prstDash val="solid"/>
                      <a:round/>
                      <a:headEnd type="none" w="med" len="med"/>
                      <a:tailEnd type="none" w="med" len="med"/>
                    </a:lnB>
                    <a:solidFill>
                      <a:srgbClr val="212121"/>
                    </a:solidFill>
                  </a:tcPr>
                </a:tc>
                <a:tc>
                  <a:txBody>
                    <a:bodyPr/>
                    <a:lstStyle/>
                    <a:p>
                      <a:pPr algn="ctr" fontAlgn="base"/>
                      <a:r>
                        <a:rPr lang="en-US" sz="1400">
                          <a:effectLst/>
                        </a:rPr>
                        <a:t>0.75</a:t>
                      </a:r>
                    </a:p>
                  </a:txBody>
                  <a:tcPr marL="33272" marR="33272" marT="16636" marB="16636" anchor="ctr">
                    <a:lnL w="9525" cap="flat" cmpd="sng" algn="ctr">
                      <a:solidFill>
                        <a:srgbClr val="20F368"/>
                      </a:solidFill>
                      <a:prstDash val="solid"/>
                      <a:round/>
                      <a:headEnd type="none" w="med" len="med"/>
                      <a:tailEnd type="none" w="med" len="med"/>
                    </a:lnL>
                    <a:lnR w="9525" cap="flat" cmpd="sng" algn="ctr">
                      <a:solidFill>
                        <a:srgbClr val="40F468"/>
                      </a:solidFill>
                      <a:prstDash val="solid"/>
                      <a:round/>
                      <a:headEnd type="none" w="med" len="med"/>
                      <a:tailEnd type="none" w="med" len="med"/>
                    </a:lnR>
                    <a:lnT w="12700" cap="flat" cmpd="sng" algn="ctr">
                      <a:solidFill>
                        <a:srgbClr val="20F368"/>
                      </a:solidFill>
                      <a:prstDash val="solid"/>
                      <a:round/>
                      <a:headEnd type="none" w="med" len="med"/>
                      <a:tailEnd type="none" w="med" len="med"/>
                    </a:lnT>
                    <a:lnB w="12700" cap="flat" cmpd="sng" algn="ctr">
                      <a:solidFill>
                        <a:srgbClr val="70F768"/>
                      </a:solidFill>
                      <a:prstDash val="solid"/>
                      <a:round/>
                      <a:headEnd type="none" w="med" len="med"/>
                      <a:tailEnd type="none" w="med" len="med"/>
                    </a:lnB>
                    <a:solidFill>
                      <a:srgbClr val="212121"/>
                    </a:solidFill>
                  </a:tcPr>
                </a:tc>
                <a:tc>
                  <a:txBody>
                    <a:bodyPr/>
                    <a:lstStyle/>
                    <a:p>
                      <a:pPr algn="ctr" fontAlgn="base"/>
                      <a:r>
                        <a:rPr lang="en-US" sz="1400">
                          <a:effectLst/>
                        </a:rPr>
                        <a:t>0.74</a:t>
                      </a:r>
                    </a:p>
                  </a:txBody>
                  <a:tcPr marL="33272" marR="33272" marT="16636" marB="16636" anchor="ctr">
                    <a:lnL w="9525" cap="flat" cmpd="sng" algn="ctr">
                      <a:solidFill>
                        <a:srgbClr val="40F468"/>
                      </a:solidFill>
                      <a:prstDash val="solid"/>
                      <a:round/>
                      <a:headEnd type="none" w="med" len="med"/>
                      <a:tailEnd type="none" w="med" len="med"/>
                    </a:lnL>
                    <a:lnR w="9525" cap="flat" cmpd="sng" algn="ctr">
                      <a:solidFill>
                        <a:srgbClr val="E0F368"/>
                      </a:solidFill>
                      <a:prstDash val="solid"/>
                      <a:round/>
                      <a:headEnd type="none" w="med" len="med"/>
                      <a:tailEnd type="none" w="med" len="med"/>
                    </a:lnR>
                    <a:lnT w="12700" cap="flat" cmpd="sng" algn="ctr">
                      <a:solidFill>
                        <a:srgbClr val="40F4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r>
                        <a:rPr lang="en-US" sz="1400">
                          <a:effectLst/>
                        </a:rPr>
                        <a:t>0.73</a:t>
                      </a:r>
                    </a:p>
                  </a:txBody>
                  <a:tcPr marL="33272" marR="33272" marT="16636" marB="16636" anchor="ctr">
                    <a:lnL w="9525" cap="flat" cmpd="sng" algn="ctr">
                      <a:solidFill>
                        <a:srgbClr val="E0F368"/>
                      </a:solidFill>
                      <a:prstDash val="solid"/>
                      <a:round/>
                      <a:headEnd type="none" w="med" len="med"/>
                      <a:tailEnd type="none" w="med" len="med"/>
                    </a:lnL>
                    <a:lnR w="9525" cap="flat" cmpd="sng" algn="ctr">
                      <a:solidFill>
                        <a:srgbClr val="90F568"/>
                      </a:solidFill>
                      <a:prstDash val="solid"/>
                      <a:round/>
                      <a:headEnd type="none" w="med" len="med"/>
                      <a:tailEnd type="none" w="med" len="med"/>
                    </a:lnR>
                    <a:lnT w="12700" cap="flat" cmpd="sng" algn="ctr">
                      <a:solidFill>
                        <a:srgbClr val="E0F368"/>
                      </a:solidFill>
                      <a:prstDash val="solid"/>
                      <a:round/>
                      <a:headEnd type="none" w="med" len="med"/>
                      <a:tailEnd type="none" w="med" len="med"/>
                    </a:lnT>
                    <a:lnB w="12700" cap="flat" cmpd="sng" algn="ctr">
                      <a:solidFill>
                        <a:srgbClr val="70F468"/>
                      </a:solidFill>
                      <a:prstDash val="solid"/>
                      <a:round/>
                      <a:headEnd type="none" w="med" len="med"/>
                      <a:tailEnd type="none" w="med" len="med"/>
                    </a:lnB>
                    <a:solidFill>
                      <a:srgbClr val="212121"/>
                    </a:solidFill>
                  </a:tcPr>
                </a:tc>
                <a:tc>
                  <a:txBody>
                    <a:bodyPr/>
                    <a:lstStyle/>
                    <a:p>
                      <a:pPr algn="ctr" fontAlgn="base"/>
                      <a:r>
                        <a:rPr lang="en-US" sz="1400">
                          <a:effectLst/>
                        </a:rPr>
                        <a:t>0.74</a:t>
                      </a:r>
                    </a:p>
                  </a:txBody>
                  <a:tcPr marL="33272" marR="33272" marT="16636" marB="16636" anchor="ctr">
                    <a:lnL w="9525" cap="flat" cmpd="sng" algn="ctr">
                      <a:solidFill>
                        <a:srgbClr val="90F568"/>
                      </a:solidFill>
                      <a:prstDash val="solid"/>
                      <a:round/>
                      <a:headEnd type="none" w="med" len="med"/>
                      <a:tailEnd type="none" w="med" len="med"/>
                    </a:lnL>
                    <a:lnR w="9525" cap="flat" cmpd="sng" algn="ctr">
                      <a:solidFill>
                        <a:srgbClr val="90F568"/>
                      </a:solidFill>
                      <a:prstDash val="solid"/>
                      <a:round/>
                      <a:headEnd type="none" w="med" len="med"/>
                      <a:tailEnd type="none" w="med" len="med"/>
                    </a:lnR>
                    <a:lnT w="12700" cap="flat" cmpd="sng" algn="ctr">
                      <a:solidFill>
                        <a:srgbClr val="90F568"/>
                      </a:solidFill>
                      <a:prstDash val="solid"/>
                      <a:round/>
                      <a:headEnd type="none" w="med" len="med"/>
                      <a:tailEnd type="none" w="med" len="med"/>
                    </a:lnT>
                    <a:lnB w="12700" cap="flat" cmpd="sng" algn="ctr">
                      <a:solidFill>
                        <a:srgbClr val="40F468"/>
                      </a:solidFill>
                      <a:prstDash val="solid"/>
                      <a:round/>
                      <a:headEnd type="none" w="med" len="med"/>
                      <a:tailEnd type="none" w="med" len="med"/>
                    </a:lnB>
                    <a:solidFill>
                      <a:srgbClr val="212121"/>
                    </a:solidFill>
                  </a:tcPr>
                </a:tc>
                <a:extLst>
                  <a:ext uri="{0D108BD9-81ED-4DB2-BD59-A6C34878D82A}">
                    <a16:rowId xmlns:a16="http://schemas.microsoft.com/office/drawing/2014/main" val="10008"/>
                  </a:ext>
                </a:extLst>
              </a:tr>
              <a:tr h="317926">
                <a:tc>
                  <a:txBody>
                    <a:bodyPr/>
                    <a:lstStyle/>
                    <a:p>
                      <a:pPr algn="ctr" fontAlgn="base"/>
                      <a:endParaRPr lang="en-US" sz="1400">
                        <a:effectLst/>
                      </a:endParaRPr>
                    </a:p>
                  </a:txBody>
                  <a:tcPr marL="33272" marR="33272" marT="16636" marB="16636" anchor="ctr">
                    <a:lnL w="9525" cap="flat" cmpd="sng" algn="ctr">
                      <a:solidFill>
                        <a:srgbClr val="10F7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10F768"/>
                      </a:solidFill>
                      <a:prstDash val="solid"/>
                      <a:round/>
                      <a:headEnd type="none" w="med" len="med"/>
                      <a:tailEnd type="none" w="med" len="med"/>
                    </a:lnT>
                    <a:lnB w="12700" cap="flat" cmpd="sng" algn="ctr">
                      <a:solidFill>
                        <a:srgbClr val="C0F8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70F4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C0F8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70F468"/>
                      </a:solidFill>
                      <a:prstDash val="solid"/>
                      <a:round/>
                      <a:headEnd type="none" w="med" len="med"/>
                      <a:tailEnd type="none" w="med" len="med"/>
                    </a:lnL>
                    <a:lnR w="9525" cap="flat" cmpd="sng" algn="ctr">
                      <a:solidFill>
                        <a:srgbClr val="40F468"/>
                      </a:solidFill>
                      <a:prstDash val="solid"/>
                      <a:round/>
                      <a:headEnd type="none" w="med" len="med"/>
                      <a:tailEnd type="none" w="med" len="med"/>
                    </a:lnR>
                    <a:lnT w="12700" cap="flat" cmpd="sng" algn="ctr">
                      <a:solidFill>
                        <a:srgbClr val="70F468"/>
                      </a:solidFill>
                      <a:prstDash val="solid"/>
                      <a:round/>
                      <a:headEnd type="none" w="med" len="med"/>
                      <a:tailEnd type="none" w="med" len="med"/>
                    </a:lnT>
                    <a:lnB w="12700" cap="flat" cmpd="sng" algn="ctr">
                      <a:solidFill>
                        <a:srgbClr val="00F868"/>
                      </a:solidFill>
                      <a:prstDash val="solid"/>
                      <a:round/>
                      <a:headEnd type="none" w="med" len="med"/>
                      <a:tailEnd type="none" w="med" len="med"/>
                    </a:lnB>
                    <a:solidFill>
                      <a:srgbClr val="212121"/>
                    </a:solidFill>
                  </a:tcPr>
                </a:tc>
                <a:tc>
                  <a:txBody>
                    <a:bodyPr/>
                    <a:lstStyle/>
                    <a:p>
                      <a:pPr algn="ctr" fontAlgn="base"/>
                      <a:r>
                        <a:rPr lang="en-US" sz="1400">
                          <a:effectLst/>
                        </a:rPr>
                        <a:t>Sarcasm</a:t>
                      </a:r>
                    </a:p>
                  </a:txBody>
                  <a:tcPr marL="33272" marR="33272" marT="16636" marB="16636" anchor="ctr">
                    <a:lnL w="9525" cap="flat" cmpd="sng" algn="ctr">
                      <a:solidFill>
                        <a:srgbClr val="40F468"/>
                      </a:solidFill>
                      <a:prstDash val="solid"/>
                      <a:round/>
                      <a:headEnd type="none" w="med" len="med"/>
                      <a:tailEnd type="none" w="med" len="med"/>
                    </a:lnL>
                    <a:lnR w="9525" cap="flat" cmpd="sng" algn="ctr">
                      <a:solidFill>
                        <a:srgbClr val="70F768"/>
                      </a:solidFill>
                      <a:prstDash val="solid"/>
                      <a:round/>
                      <a:headEnd type="none" w="med" len="med"/>
                      <a:tailEnd type="none" w="med" len="med"/>
                    </a:lnR>
                    <a:lnT w="12700" cap="flat" cmpd="sng" algn="ctr">
                      <a:solidFill>
                        <a:srgbClr val="40F468"/>
                      </a:solidFill>
                      <a:prstDash val="solid"/>
                      <a:round/>
                      <a:headEnd type="none" w="med" len="med"/>
                      <a:tailEnd type="none" w="med" len="med"/>
                    </a:lnT>
                    <a:lnB w="12700" cap="flat" cmpd="sng" algn="ctr">
                      <a:solidFill>
                        <a:srgbClr val="A0F768"/>
                      </a:solidFill>
                      <a:prstDash val="solid"/>
                      <a:round/>
                      <a:headEnd type="none" w="med" len="med"/>
                      <a:tailEnd type="none" w="med" len="med"/>
                    </a:lnB>
                    <a:solidFill>
                      <a:srgbClr val="212121"/>
                    </a:solidFill>
                  </a:tcPr>
                </a:tc>
                <a:tc>
                  <a:txBody>
                    <a:bodyPr/>
                    <a:lstStyle/>
                    <a:p>
                      <a:pPr algn="ctr" fontAlgn="base"/>
                      <a:r>
                        <a:rPr lang="en-US" sz="1400">
                          <a:effectLst/>
                        </a:rPr>
                        <a:t>0.91</a:t>
                      </a:r>
                    </a:p>
                  </a:txBody>
                  <a:tcPr marL="33272" marR="33272" marT="16636" marB="16636" anchor="ctr">
                    <a:lnL w="9525" cap="flat" cmpd="sng" algn="ctr">
                      <a:solidFill>
                        <a:srgbClr val="70F7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70F768"/>
                      </a:solidFill>
                      <a:prstDash val="solid"/>
                      <a:round/>
                      <a:headEnd type="none" w="med" len="med"/>
                      <a:tailEnd type="none" w="med" len="med"/>
                    </a:lnT>
                    <a:lnB w="12700" cap="flat" cmpd="sng" algn="ctr">
                      <a:solidFill>
                        <a:srgbClr val="40F768"/>
                      </a:solidFill>
                      <a:prstDash val="solid"/>
                      <a:round/>
                      <a:headEnd type="none" w="med" len="med"/>
                      <a:tailEnd type="none" w="med" len="med"/>
                    </a:lnB>
                    <a:solidFill>
                      <a:srgbClr val="212121"/>
                    </a:solidFill>
                  </a:tcPr>
                </a:tc>
                <a:tc>
                  <a:txBody>
                    <a:bodyPr/>
                    <a:lstStyle/>
                    <a:p>
                      <a:pPr algn="ctr" fontAlgn="base"/>
                      <a:r>
                        <a:rPr lang="en-US" sz="1400">
                          <a:effectLst/>
                        </a:rPr>
                        <a:t>0.65</a:t>
                      </a: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70F4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r>
                        <a:rPr lang="en-US" sz="1400">
                          <a:effectLst/>
                        </a:rPr>
                        <a:t>0.73</a:t>
                      </a:r>
                    </a:p>
                  </a:txBody>
                  <a:tcPr marL="33272" marR="33272" marT="16636" marB="16636" anchor="ctr">
                    <a:lnL w="9525" cap="flat" cmpd="sng" algn="ctr">
                      <a:solidFill>
                        <a:srgbClr val="70F468"/>
                      </a:solidFill>
                      <a:prstDash val="solid"/>
                      <a:round/>
                      <a:headEnd type="none" w="med" len="med"/>
                      <a:tailEnd type="none" w="med" len="med"/>
                    </a:lnL>
                    <a:lnR w="9525" cap="flat" cmpd="sng" algn="ctr">
                      <a:solidFill>
                        <a:srgbClr val="40F468"/>
                      </a:solidFill>
                      <a:prstDash val="solid"/>
                      <a:round/>
                      <a:headEnd type="none" w="med" len="med"/>
                      <a:tailEnd type="none" w="med" len="med"/>
                    </a:lnR>
                    <a:lnT w="12700" cap="flat" cmpd="sng" algn="ctr">
                      <a:solidFill>
                        <a:srgbClr val="70F468"/>
                      </a:solidFill>
                      <a:prstDash val="solid"/>
                      <a:round/>
                      <a:headEnd type="none" w="med" len="med"/>
                      <a:tailEnd type="none" w="med" len="med"/>
                    </a:lnT>
                    <a:lnB w="12700" cap="flat" cmpd="sng" algn="ctr">
                      <a:solidFill>
                        <a:srgbClr val="D0F768"/>
                      </a:solidFill>
                      <a:prstDash val="solid"/>
                      <a:round/>
                      <a:headEnd type="none" w="med" len="med"/>
                      <a:tailEnd type="none" w="med" len="med"/>
                    </a:lnB>
                    <a:solidFill>
                      <a:srgbClr val="212121"/>
                    </a:solidFill>
                  </a:tcPr>
                </a:tc>
                <a:tc>
                  <a:txBody>
                    <a:bodyPr/>
                    <a:lstStyle/>
                    <a:p>
                      <a:pPr algn="ctr" fontAlgn="base"/>
                      <a:r>
                        <a:rPr lang="en-US" sz="1400">
                          <a:effectLst/>
                        </a:rPr>
                        <a:t>0.65</a:t>
                      </a:r>
                    </a:p>
                  </a:txBody>
                  <a:tcPr marL="33272" marR="33272" marT="16636" marB="16636" anchor="ctr">
                    <a:lnL w="9525" cap="flat" cmpd="sng" algn="ctr">
                      <a:solidFill>
                        <a:srgbClr val="40F468"/>
                      </a:solidFill>
                      <a:prstDash val="solid"/>
                      <a:round/>
                      <a:headEnd type="none" w="med" len="med"/>
                      <a:tailEnd type="none" w="med" len="med"/>
                    </a:lnL>
                    <a:lnR w="9525" cap="flat" cmpd="sng" algn="ctr">
                      <a:solidFill>
                        <a:srgbClr val="40F468"/>
                      </a:solidFill>
                      <a:prstDash val="solid"/>
                      <a:round/>
                      <a:headEnd type="none" w="med" len="med"/>
                      <a:tailEnd type="none" w="med" len="med"/>
                    </a:lnR>
                    <a:lnT w="12700" cap="flat" cmpd="sng" algn="ctr">
                      <a:solidFill>
                        <a:srgbClr val="40F468"/>
                      </a:solidFill>
                      <a:prstDash val="solid"/>
                      <a:round/>
                      <a:headEnd type="none" w="med" len="med"/>
                      <a:tailEnd type="none" w="med" len="med"/>
                    </a:lnT>
                    <a:lnB w="12700" cap="flat" cmpd="sng" algn="ctr">
                      <a:solidFill>
                        <a:srgbClr val="60F568"/>
                      </a:solidFill>
                      <a:prstDash val="solid"/>
                      <a:round/>
                      <a:headEnd type="none" w="med" len="med"/>
                      <a:tailEnd type="none" w="med" len="med"/>
                    </a:lnB>
                    <a:solidFill>
                      <a:srgbClr val="212121"/>
                    </a:solidFill>
                  </a:tcPr>
                </a:tc>
                <a:extLst>
                  <a:ext uri="{0D108BD9-81ED-4DB2-BD59-A6C34878D82A}">
                    <a16:rowId xmlns:a16="http://schemas.microsoft.com/office/drawing/2014/main" val="10009"/>
                  </a:ext>
                </a:extLst>
              </a:tr>
              <a:tr h="590434">
                <a:tc>
                  <a:txBody>
                    <a:bodyPr/>
                    <a:lstStyle/>
                    <a:p>
                      <a:pPr algn="ctr" fontAlgn="base"/>
                      <a:r>
                        <a:rPr lang="en-US" sz="1400">
                          <a:effectLst/>
                        </a:rPr>
                        <a:t>4</a:t>
                      </a:r>
                    </a:p>
                  </a:txBody>
                  <a:tcPr marL="33272" marR="33272" marT="16636" marB="16636" anchor="ctr">
                    <a:lnL w="9525" cap="flat" cmpd="sng" algn="ctr">
                      <a:solidFill>
                        <a:srgbClr val="C0F868"/>
                      </a:solidFill>
                      <a:prstDash val="solid"/>
                      <a:round/>
                      <a:headEnd type="none" w="med" len="med"/>
                      <a:tailEnd type="none" w="med" len="med"/>
                    </a:lnL>
                    <a:lnR w="9525" cap="flat" cmpd="sng" algn="ctr">
                      <a:solidFill>
                        <a:srgbClr val="C0F868"/>
                      </a:solidFill>
                      <a:prstDash val="solid"/>
                      <a:round/>
                      <a:headEnd type="none" w="med" len="med"/>
                      <a:tailEnd type="none" w="med" len="med"/>
                    </a:lnR>
                    <a:lnT w="12700" cap="flat" cmpd="sng" algn="ctr">
                      <a:solidFill>
                        <a:srgbClr val="C0F868"/>
                      </a:solidFill>
                      <a:prstDash val="solid"/>
                      <a:round/>
                      <a:headEnd type="none" w="med" len="med"/>
                      <a:tailEnd type="none" w="med" len="med"/>
                    </a:lnT>
                    <a:lnB w="12700" cap="flat" cmpd="sng" algn="ctr">
                      <a:solidFill>
                        <a:srgbClr val="90F868"/>
                      </a:solidFill>
                      <a:prstDash val="solid"/>
                      <a:round/>
                      <a:headEnd type="none" w="med" len="med"/>
                      <a:tailEnd type="none" w="med" len="med"/>
                    </a:lnB>
                    <a:solidFill>
                      <a:srgbClr val="212121"/>
                    </a:solidFill>
                  </a:tcPr>
                </a:tc>
                <a:tc>
                  <a:txBody>
                    <a:bodyPr/>
                    <a:lstStyle/>
                    <a:p>
                      <a:pPr algn="ctr" fontAlgn="base"/>
                      <a:r>
                        <a:rPr lang="en-US" sz="1400">
                          <a:effectLst/>
                        </a:rPr>
                        <a:t>MARBERTv2</a:t>
                      </a:r>
                    </a:p>
                  </a:txBody>
                  <a:tcPr marL="33272" marR="33272" marT="16636" marB="16636" anchor="ctr">
                    <a:lnL w="9525" cap="flat" cmpd="sng" algn="ctr">
                      <a:solidFill>
                        <a:srgbClr val="C0F868"/>
                      </a:solidFill>
                      <a:prstDash val="solid"/>
                      <a:round/>
                      <a:headEnd type="none" w="med" len="med"/>
                      <a:tailEnd type="none" w="med" len="med"/>
                    </a:lnL>
                    <a:lnR w="9525" cap="flat" cmpd="sng" algn="ctr">
                      <a:solidFill>
                        <a:srgbClr val="00F868"/>
                      </a:solidFill>
                      <a:prstDash val="solid"/>
                      <a:round/>
                      <a:headEnd type="none" w="med" len="med"/>
                      <a:tailEnd type="none" w="med" len="med"/>
                    </a:lnR>
                    <a:lnT w="12700" cap="flat" cmpd="sng" algn="ctr">
                      <a:solidFill>
                        <a:srgbClr val="C0F868"/>
                      </a:solidFill>
                      <a:prstDash val="solid"/>
                      <a:round/>
                      <a:headEnd type="none" w="med" len="med"/>
                      <a:tailEnd type="none" w="med" len="med"/>
                    </a:lnT>
                    <a:lnB w="12700" cap="flat" cmpd="sng" algn="ctr">
                      <a:solidFill>
                        <a:srgbClr val="10F768"/>
                      </a:solidFill>
                      <a:prstDash val="solid"/>
                      <a:round/>
                      <a:headEnd type="none" w="med" len="med"/>
                      <a:tailEnd type="none" w="med" len="med"/>
                    </a:lnB>
                    <a:solidFill>
                      <a:srgbClr val="212121"/>
                    </a:solidFill>
                  </a:tcPr>
                </a:tc>
                <a:tc>
                  <a:txBody>
                    <a:bodyPr/>
                    <a:lstStyle/>
                    <a:p>
                      <a:pPr algn="ctr" fontAlgn="base"/>
                      <a:r>
                        <a:rPr lang="en-US" sz="1400" dirty="0">
                          <a:effectLst/>
                        </a:rPr>
                        <a:t>Full Preprocessing</a:t>
                      </a:r>
                    </a:p>
                  </a:txBody>
                  <a:tcPr marL="33272" marR="33272" marT="16636" marB="16636" anchor="ctr">
                    <a:lnL w="9525" cap="flat" cmpd="sng" algn="ctr">
                      <a:solidFill>
                        <a:srgbClr val="00F868"/>
                      </a:solidFill>
                      <a:prstDash val="solid"/>
                      <a:round/>
                      <a:headEnd type="none" w="med" len="med"/>
                      <a:tailEnd type="none" w="med" len="med"/>
                    </a:lnL>
                    <a:lnR w="9525" cap="flat" cmpd="sng" algn="ctr">
                      <a:solidFill>
                        <a:srgbClr val="A0F768"/>
                      </a:solidFill>
                      <a:prstDash val="solid"/>
                      <a:round/>
                      <a:headEnd type="none" w="med" len="med"/>
                      <a:tailEnd type="none" w="med" len="med"/>
                    </a:lnR>
                    <a:lnT w="12700" cap="flat" cmpd="sng" algn="ctr">
                      <a:solidFill>
                        <a:srgbClr val="00F868"/>
                      </a:solidFill>
                      <a:prstDash val="solid"/>
                      <a:round/>
                      <a:headEnd type="none" w="med" len="med"/>
                      <a:tailEnd type="none" w="med" len="med"/>
                    </a:lnT>
                    <a:lnB w="12700" cap="flat" cmpd="sng" algn="ctr">
                      <a:solidFill>
                        <a:srgbClr val="00F568"/>
                      </a:solidFill>
                      <a:prstDash val="solid"/>
                      <a:round/>
                      <a:headEnd type="none" w="med" len="med"/>
                      <a:tailEnd type="none" w="med" len="med"/>
                    </a:lnB>
                    <a:solidFill>
                      <a:srgbClr val="212121"/>
                    </a:solidFill>
                  </a:tcPr>
                </a:tc>
                <a:tc>
                  <a:txBody>
                    <a:bodyPr/>
                    <a:lstStyle/>
                    <a:p>
                      <a:pPr algn="ctr" fontAlgn="base"/>
                      <a:r>
                        <a:rPr lang="en-US" sz="1400">
                          <a:effectLst/>
                        </a:rPr>
                        <a:t>Sentiment</a:t>
                      </a:r>
                    </a:p>
                  </a:txBody>
                  <a:tcPr marL="33272" marR="33272" marT="16636" marB="16636" anchor="ctr">
                    <a:lnL w="9525" cap="flat" cmpd="sng" algn="ctr">
                      <a:solidFill>
                        <a:srgbClr val="A0F768"/>
                      </a:solidFill>
                      <a:prstDash val="solid"/>
                      <a:round/>
                      <a:headEnd type="none" w="med" len="med"/>
                      <a:tailEnd type="none" w="med" len="med"/>
                    </a:lnL>
                    <a:lnR w="9525" cap="flat" cmpd="sng" algn="ctr">
                      <a:solidFill>
                        <a:srgbClr val="40F768"/>
                      </a:solidFill>
                      <a:prstDash val="solid"/>
                      <a:round/>
                      <a:headEnd type="none" w="med" len="med"/>
                      <a:tailEnd type="none" w="med" len="med"/>
                    </a:lnR>
                    <a:lnT w="12700" cap="flat" cmpd="sng" algn="ctr">
                      <a:solidFill>
                        <a:srgbClr val="A0F768"/>
                      </a:solidFill>
                      <a:prstDash val="solid"/>
                      <a:round/>
                      <a:headEnd type="none" w="med" len="med"/>
                      <a:tailEnd type="none" w="med" len="med"/>
                    </a:lnT>
                    <a:lnB w="12700" cap="flat" cmpd="sng" algn="ctr">
                      <a:solidFill>
                        <a:srgbClr val="D0F468"/>
                      </a:solidFill>
                      <a:prstDash val="solid"/>
                      <a:round/>
                      <a:headEnd type="none" w="med" len="med"/>
                      <a:tailEnd type="none" w="med" len="med"/>
                    </a:lnB>
                    <a:solidFill>
                      <a:srgbClr val="212121"/>
                    </a:solidFill>
                  </a:tcPr>
                </a:tc>
                <a:tc>
                  <a:txBody>
                    <a:bodyPr/>
                    <a:lstStyle/>
                    <a:p>
                      <a:pPr algn="ctr" fontAlgn="base"/>
                      <a:r>
                        <a:rPr lang="en-US" sz="1400">
                          <a:effectLst/>
                        </a:rPr>
                        <a:t>0.85</a:t>
                      </a:r>
                    </a:p>
                  </a:txBody>
                  <a:tcPr marL="33272" marR="33272" marT="16636" marB="16636" anchor="ctr">
                    <a:lnL w="9525" cap="flat" cmpd="sng" algn="ctr">
                      <a:solidFill>
                        <a:srgbClr val="40F7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40F768"/>
                      </a:solidFill>
                      <a:prstDash val="solid"/>
                      <a:round/>
                      <a:headEnd type="none" w="med" len="med"/>
                      <a:tailEnd type="none" w="med" len="med"/>
                    </a:lnT>
                    <a:lnB w="12700" cap="flat" cmpd="sng" algn="ctr">
                      <a:solidFill>
                        <a:srgbClr val="D0F468"/>
                      </a:solidFill>
                      <a:prstDash val="solid"/>
                      <a:round/>
                      <a:headEnd type="none" w="med" len="med"/>
                      <a:tailEnd type="none" w="med" len="med"/>
                    </a:lnB>
                    <a:solidFill>
                      <a:srgbClr val="212121"/>
                    </a:solidFill>
                  </a:tcPr>
                </a:tc>
                <a:tc>
                  <a:txBody>
                    <a:bodyPr/>
                    <a:lstStyle/>
                    <a:p>
                      <a:pPr algn="ctr" fontAlgn="base"/>
                      <a:r>
                        <a:rPr lang="en-US" sz="1400">
                          <a:effectLst/>
                        </a:rPr>
                        <a:t>0.85</a:t>
                      </a: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D0F7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20F368"/>
                      </a:solidFill>
                      <a:prstDash val="solid"/>
                      <a:round/>
                      <a:headEnd type="none" w="med" len="med"/>
                      <a:tailEnd type="none" w="med" len="med"/>
                    </a:lnB>
                    <a:solidFill>
                      <a:srgbClr val="212121"/>
                    </a:solidFill>
                  </a:tcPr>
                </a:tc>
                <a:tc>
                  <a:txBody>
                    <a:bodyPr/>
                    <a:lstStyle/>
                    <a:p>
                      <a:pPr algn="ctr" fontAlgn="base"/>
                      <a:r>
                        <a:rPr lang="en-US" sz="1400">
                          <a:effectLst/>
                        </a:rPr>
                        <a:t>0.85</a:t>
                      </a:r>
                    </a:p>
                  </a:txBody>
                  <a:tcPr marL="33272" marR="33272" marT="16636" marB="16636" anchor="ctr">
                    <a:lnL w="9525" cap="flat" cmpd="sng" algn="ctr">
                      <a:solidFill>
                        <a:srgbClr val="D0F768"/>
                      </a:solidFill>
                      <a:prstDash val="solid"/>
                      <a:round/>
                      <a:headEnd type="none" w="med" len="med"/>
                      <a:tailEnd type="none" w="med" len="med"/>
                    </a:lnL>
                    <a:lnR w="9525" cap="flat" cmpd="sng" algn="ctr">
                      <a:solidFill>
                        <a:srgbClr val="60F568"/>
                      </a:solidFill>
                      <a:prstDash val="solid"/>
                      <a:round/>
                      <a:headEnd type="none" w="med" len="med"/>
                      <a:tailEnd type="none" w="med" len="med"/>
                    </a:lnR>
                    <a:lnT w="12700" cap="flat" cmpd="sng" algn="ctr">
                      <a:solidFill>
                        <a:srgbClr val="D0F7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r>
                        <a:rPr lang="en-US" sz="1400">
                          <a:effectLst/>
                        </a:rPr>
                        <a:t>0.85</a:t>
                      </a:r>
                    </a:p>
                  </a:txBody>
                  <a:tcPr marL="33272" marR="33272" marT="16636" marB="16636" anchor="ctr">
                    <a:lnL w="9525" cap="flat" cmpd="sng" algn="ctr">
                      <a:solidFill>
                        <a:srgbClr val="60F568"/>
                      </a:solidFill>
                      <a:prstDash val="solid"/>
                      <a:round/>
                      <a:headEnd type="none" w="med" len="med"/>
                      <a:tailEnd type="none" w="med" len="med"/>
                    </a:lnL>
                    <a:lnR w="9525" cap="flat" cmpd="sng" algn="ctr">
                      <a:solidFill>
                        <a:srgbClr val="60F568"/>
                      </a:solidFill>
                      <a:prstDash val="solid"/>
                      <a:round/>
                      <a:headEnd type="none" w="med" len="med"/>
                      <a:tailEnd type="none" w="med" len="med"/>
                    </a:lnR>
                    <a:lnT w="12700" cap="flat" cmpd="sng" algn="ctr">
                      <a:solidFill>
                        <a:srgbClr val="60F5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extLst>
                  <a:ext uri="{0D108BD9-81ED-4DB2-BD59-A6C34878D82A}">
                    <a16:rowId xmlns:a16="http://schemas.microsoft.com/office/drawing/2014/main" val="10010"/>
                  </a:ext>
                </a:extLst>
              </a:tr>
              <a:tr h="317926">
                <a:tc>
                  <a:txBody>
                    <a:bodyPr/>
                    <a:lstStyle/>
                    <a:p>
                      <a:pPr algn="ctr" fontAlgn="base"/>
                      <a:endParaRPr lang="en-US" sz="1400">
                        <a:effectLst/>
                      </a:endParaRPr>
                    </a:p>
                  </a:txBody>
                  <a:tcPr marL="33272" marR="33272" marT="16636" marB="16636" anchor="ctr">
                    <a:lnL w="9525" cap="flat" cmpd="sng" algn="ctr">
                      <a:solidFill>
                        <a:srgbClr val="90F868"/>
                      </a:solidFill>
                      <a:prstDash val="solid"/>
                      <a:round/>
                      <a:headEnd type="none" w="med" len="med"/>
                      <a:tailEnd type="none" w="med" len="med"/>
                    </a:lnL>
                    <a:lnR w="9525" cap="flat" cmpd="sng" algn="ctr">
                      <a:solidFill>
                        <a:srgbClr val="10F768"/>
                      </a:solidFill>
                      <a:prstDash val="solid"/>
                      <a:round/>
                      <a:headEnd type="none" w="med" len="med"/>
                      <a:tailEnd type="none" w="med" len="med"/>
                    </a:lnR>
                    <a:lnT w="12700" cap="flat" cmpd="sng" algn="ctr">
                      <a:solidFill>
                        <a:srgbClr val="90F868"/>
                      </a:solidFill>
                      <a:prstDash val="solid"/>
                      <a:round/>
                      <a:headEnd type="none" w="med" len="med"/>
                      <a:tailEnd type="none" w="med" len="med"/>
                    </a:lnT>
                    <a:lnB w="12700" cap="flat" cmpd="sng" algn="ctr">
                      <a:solidFill>
                        <a:srgbClr val="10F7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10F768"/>
                      </a:solidFill>
                      <a:prstDash val="solid"/>
                      <a:round/>
                      <a:headEnd type="none" w="med" len="med"/>
                      <a:tailEnd type="none" w="med" len="med"/>
                    </a:lnL>
                    <a:lnR w="9525" cap="flat" cmpd="sng" algn="ctr">
                      <a:solidFill>
                        <a:srgbClr val="00F568"/>
                      </a:solidFill>
                      <a:prstDash val="solid"/>
                      <a:round/>
                      <a:headEnd type="none" w="med" len="med"/>
                      <a:tailEnd type="none" w="med" len="med"/>
                    </a:lnR>
                    <a:lnT w="12700" cap="flat" cmpd="sng" algn="ctr">
                      <a:solidFill>
                        <a:srgbClr val="10F768"/>
                      </a:solidFill>
                      <a:prstDash val="solid"/>
                      <a:round/>
                      <a:headEnd type="none" w="med" len="med"/>
                      <a:tailEnd type="none" w="med" len="med"/>
                    </a:lnT>
                    <a:lnB w="12700" cap="flat" cmpd="sng" algn="ctr">
                      <a:solidFill>
                        <a:srgbClr val="10F7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00F568"/>
                      </a:solidFill>
                      <a:prstDash val="solid"/>
                      <a:round/>
                      <a:headEnd type="none" w="med" len="med"/>
                      <a:tailEnd type="none" w="med" len="med"/>
                    </a:lnL>
                    <a:lnR w="9525" cap="flat" cmpd="sng" algn="ctr">
                      <a:solidFill>
                        <a:srgbClr val="D0F468"/>
                      </a:solidFill>
                      <a:prstDash val="solid"/>
                      <a:round/>
                      <a:headEnd type="none" w="med" len="med"/>
                      <a:tailEnd type="none" w="med" len="med"/>
                    </a:lnR>
                    <a:lnT w="12700" cap="flat" cmpd="sng" algn="ctr">
                      <a:solidFill>
                        <a:srgbClr val="00F5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r>
                        <a:rPr lang="en-US" sz="1400">
                          <a:effectLst/>
                        </a:rPr>
                        <a:t>Speech Act</a:t>
                      </a:r>
                    </a:p>
                  </a:txBody>
                  <a:tcPr marL="33272" marR="33272" marT="16636" marB="16636" anchor="ctr">
                    <a:lnL w="9525" cap="flat" cmpd="sng" algn="ctr">
                      <a:solidFill>
                        <a:srgbClr val="D0F468"/>
                      </a:solidFill>
                      <a:prstDash val="solid"/>
                      <a:round/>
                      <a:headEnd type="none" w="med" len="med"/>
                      <a:tailEnd type="none" w="med" len="med"/>
                    </a:lnL>
                    <a:lnR w="9525" cap="flat" cmpd="sng" algn="ctr">
                      <a:solidFill>
                        <a:srgbClr val="D0F468"/>
                      </a:solidFill>
                      <a:prstDash val="solid"/>
                      <a:round/>
                      <a:headEnd type="none" w="med" len="med"/>
                      <a:tailEnd type="none" w="med" len="med"/>
                    </a:lnR>
                    <a:lnT w="12700" cap="flat" cmpd="sng" algn="ctr">
                      <a:solidFill>
                        <a:srgbClr val="D0F468"/>
                      </a:solidFill>
                      <a:prstDash val="solid"/>
                      <a:round/>
                      <a:headEnd type="none" w="med" len="med"/>
                      <a:tailEnd type="none" w="med" len="med"/>
                    </a:lnT>
                    <a:lnB w="12700" cap="flat" cmpd="sng" algn="ctr">
                      <a:solidFill>
                        <a:srgbClr val="50F668"/>
                      </a:solidFill>
                      <a:prstDash val="solid"/>
                      <a:round/>
                      <a:headEnd type="none" w="med" len="med"/>
                      <a:tailEnd type="none" w="med" len="med"/>
                    </a:lnB>
                    <a:solidFill>
                      <a:srgbClr val="212121"/>
                    </a:solidFill>
                  </a:tcPr>
                </a:tc>
                <a:tc>
                  <a:txBody>
                    <a:bodyPr/>
                    <a:lstStyle/>
                    <a:p>
                      <a:pPr algn="ctr" fontAlgn="base"/>
                      <a:r>
                        <a:rPr lang="en-US" sz="1400">
                          <a:effectLst/>
                        </a:rPr>
                        <a:t>0.82</a:t>
                      </a:r>
                    </a:p>
                  </a:txBody>
                  <a:tcPr marL="33272" marR="33272" marT="16636" marB="16636" anchor="ctr">
                    <a:lnL w="9525" cap="flat" cmpd="sng" algn="ctr">
                      <a:solidFill>
                        <a:srgbClr val="D0F468"/>
                      </a:solidFill>
                      <a:prstDash val="solid"/>
                      <a:round/>
                      <a:headEnd type="none" w="med" len="med"/>
                      <a:tailEnd type="none" w="med" len="med"/>
                    </a:lnL>
                    <a:lnR w="9525" cap="flat" cmpd="sng" algn="ctr">
                      <a:solidFill>
                        <a:srgbClr val="20F368"/>
                      </a:solidFill>
                      <a:prstDash val="solid"/>
                      <a:round/>
                      <a:headEnd type="none" w="med" len="med"/>
                      <a:tailEnd type="none" w="med" len="med"/>
                    </a:lnR>
                    <a:lnT w="12700" cap="flat" cmpd="sng" algn="ctr">
                      <a:solidFill>
                        <a:srgbClr val="D0F468"/>
                      </a:solidFill>
                      <a:prstDash val="solid"/>
                      <a:round/>
                      <a:headEnd type="none" w="med" len="med"/>
                      <a:tailEnd type="none" w="med" len="med"/>
                    </a:lnT>
                    <a:lnB w="12700" cap="flat" cmpd="sng" algn="ctr">
                      <a:solidFill>
                        <a:srgbClr val="00F868"/>
                      </a:solidFill>
                      <a:prstDash val="solid"/>
                      <a:round/>
                      <a:headEnd type="none" w="med" len="med"/>
                      <a:tailEnd type="none" w="med" len="med"/>
                    </a:lnB>
                    <a:solidFill>
                      <a:srgbClr val="212121"/>
                    </a:solidFill>
                  </a:tcPr>
                </a:tc>
                <a:tc>
                  <a:txBody>
                    <a:bodyPr/>
                    <a:lstStyle/>
                    <a:p>
                      <a:pPr algn="ctr" fontAlgn="base"/>
                      <a:r>
                        <a:rPr lang="en-US" sz="1400">
                          <a:effectLst/>
                        </a:rPr>
                        <a:t>0.82</a:t>
                      </a:r>
                    </a:p>
                  </a:txBody>
                  <a:tcPr marL="33272" marR="33272" marT="16636" marB="16636" anchor="ctr">
                    <a:lnL w="9525" cap="flat" cmpd="sng" algn="ctr">
                      <a:solidFill>
                        <a:srgbClr val="20F3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20F368"/>
                      </a:solidFill>
                      <a:prstDash val="solid"/>
                      <a:round/>
                      <a:headEnd type="none" w="med" len="med"/>
                      <a:tailEnd type="none" w="med" len="med"/>
                    </a:lnT>
                    <a:lnB w="12700" cap="flat" cmpd="sng" algn="ctr">
                      <a:solidFill>
                        <a:srgbClr val="70F768"/>
                      </a:solidFill>
                      <a:prstDash val="solid"/>
                      <a:round/>
                      <a:headEnd type="none" w="med" len="med"/>
                      <a:tailEnd type="none" w="med" len="med"/>
                    </a:lnB>
                    <a:solidFill>
                      <a:srgbClr val="212121"/>
                    </a:solidFill>
                  </a:tcPr>
                </a:tc>
                <a:tc>
                  <a:txBody>
                    <a:bodyPr/>
                    <a:lstStyle/>
                    <a:p>
                      <a:pPr algn="ctr" fontAlgn="base"/>
                      <a:r>
                        <a:rPr lang="en-US" sz="1400">
                          <a:effectLst/>
                        </a:rPr>
                        <a:t>0.82</a:t>
                      </a: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C0F568"/>
                      </a:solidFill>
                      <a:prstDash val="solid"/>
                      <a:round/>
                      <a:headEnd type="none" w="med" len="med"/>
                      <a:tailEnd type="none" w="med" len="med"/>
                    </a:lnB>
                    <a:solidFill>
                      <a:srgbClr val="212121"/>
                    </a:solidFill>
                  </a:tcPr>
                </a:tc>
                <a:tc>
                  <a:txBody>
                    <a:bodyPr/>
                    <a:lstStyle/>
                    <a:p>
                      <a:pPr algn="ctr" fontAlgn="base"/>
                      <a:r>
                        <a:rPr lang="en-US" sz="1400">
                          <a:effectLst/>
                        </a:rPr>
                        <a:t>0.82</a:t>
                      </a: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70F768"/>
                      </a:solidFill>
                      <a:prstDash val="solid"/>
                      <a:round/>
                      <a:headEnd type="none" w="med" len="med"/>
                      <a:tailEnd type="none" w="med" len="med"/>
                    </a:lnB>
                    <a:solidFill>
                      <a:srgbClr val="212121"/>
                    </a:solidFill>
                  </a:tcPr>
                </a:tc>
                <a:extLst>
                  <a:ext uri="{0D108BD9-81ED-4DB2-BD59-A6C34878D82A}">
                    <a16:rowId xmlns:a16="http://schemas.microsoft.com/office/drawing/2014/main" val="10011"/>
                  </a:ext>
                </a:extLst>
              </a:tr>
              <a:tr h="317926">
                <a:tc>
                  <a:txBody>
                    <a:bodyPr/>
                    <a:lstStyle/>
                    <a:p>
                      <a:pPr algn="ctr" fontAlgn="base"/>
                      <a:endParaRPr lang="en-US" sz="1400">
                        <a:effectLst/>
                      </a:endParaRPr>
                    </a:p>
                  </a:txBody>
                  <a:tcPr marL="33272" marR="33272" marT="16636" marB="16636" anchor="ctr">
                    <a:lnL w="9525" cap="flat" cmpd="sng" algn="ctr">
                      <a:solidFill>
                        <a:srgbClr val="10F768"/>
                      </a:solidFill>
                      <a:prstDash val="solid"/>
                      <a:round/>
                      <a:headEnd type="none" w="med" len="med"/>
                      <a:tailEnd type="none" w="med" len="med"/>
                    </a:lnL>
                    <a:lnR w="9525" cap="flat" cmpd="sng" algn="ctr">
                      <a:solidFill>
                        <a:srgbClr val="10F768"/>
                      </a:solidFill>
                      <a:prstDash val="solid"/>
                      <a:round/>
                      <a:headEnd type="none" w="med" len="med"/>
                      <a:tailEnd type="none" w="med" len="med"/>
                    </a:lnR>
                    <a:lnT w="12700" cap="flat" cmpd="sng" algn="ctr">
                      <a:solidFill>
                        <a:srgbClr val="10F768"/>
                      </a:solidFill>
                      <a:prstDash val="solid"/>
                      <a:round/>
                      <a:headEnd type="none" w="med" len="med"/>
                      <a:tailEnd type="none" w="med" len="med"/>
                    </a:lnT>
                    <a:lnB w="12700" cap="flat" cmpd="sng" algn="ctr">
                      <a:solidFill>
                        <a:srgbClr val="40F7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10F7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10F768"/>
                      </a:solidFill>
                      <a:prstDash val="solid"/>
                      <a:round/>
                      <a:headEnd type="none" w="med" len="med"/>
                      <a:tailEnd type="none" w="med" len="med"/>
                    </a:lnT>
                    <a:lnB w="12700" cap="flat" cmpd="sng" algn="ctr">
                      <a:solidFill>
                        <a:srgbClr val="80F668"/>
                      </a:solidFill>
                      <a:prstDash val="solid"/>
                      <a:round/>
                      <a:headEnd type="none" w="med" len="med"/>
                      <a:tailEnd type="none" w="med" len="med"/>
                    </a:lnB>
                    <a:solidFill>
                      <a:srgbClr val="212121"/>
                    </a:solidFill>
                  </a:tcPr>
                </a:tc>
                <a:tc>
                  <a:txBody>
                    <a:bodyPr/>
                    <a:lstStyle/>
                    <a:p>
                      <a:pPr algn="ctr" fontAlgn="base"/>
                      <a:endParaRPr lang="en-US" sz="1400">
                        <a:effectLst/>
                      </a:endParaRP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50F6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50F368"/>
                      </a:solidFill>
                      <a:prstDash val="solid"/>
                      <a:round/>
                      <a:headEnd type="none" w="med" len="med"/>
                      <a:tailEnd type="none" w="med" len="med"/>
                    </a:lnB>
                    <a:solidFill>
                      <a:srgbClr val="212121"/>
                    </a:solidFill>
                  </a:tcPr>
                </a:tc>
                <a:tc>
                  <a:txBody>
                    <a:bodyPr/>
                    <a:lstStyle/>
                    <a:p>
                      <a:pPr algn="ctr" fontAlgn="base"/>
                      <a:r>
                        <a:rPr lang="en-US" sz="1400">
                          <a:effectLst/>
                        </a:rPr>
                        <a:t>Sarcasm</a:t>
                      </a:r>
                    </a:p>
                  </a:txBody>
                  <a:tcPr marL="33272" marR="33272" marT="16636" marB="16636" anchor="ctr">
                    <a:lnL w="9525" cap="flat" cmpd="sng" algn="ctr">
                      <a:solidFill>
                        <a:srgbClr val="50F668"/>
                      </a:solidFill>
                      <a:prstDash val="solid"/>
                      <a:round/>
                      <a:headEnd type="none" w="med" len="med"/>
                      <a:tailEnd type="none" w="med" len="med"/>
                    </a:lnL>
                    <a:lnR w="9525" cap="flat" cmpd="sng" algn="ctr">
                      <a:solidFill>
                        <a:srgbClr val="00F868"/>
                      </a:solidFill>
                      <a:prstDash val="solid"/>
                      <a:round/>
                      <a:headEnd type="none" w="med" len="med"/>
                      <a:tailEnd type="none" w="med" len="med"/>
                    </a:lnR>
                    <a:lnT w="12700" cap="flat" cmpd="sng" algn="ctr">
                      <a:solidFill>
                        <a:srgbClr val="50F668"/>
                      </a:solidFill>
                      <a:prstDash val="solid"/>
                      <a:round/>
                      <a:headEnd type="none" w="med" len="med"/>
                      <a:tailEnd type="none" w="med" len="med"/>
                    </a:lnT>
                    <a:lnB w="12700" cap="flat" cmpd="sng" algn="ctr">
                      <a:solidFill>
                        <a:srgbClr val="70F768"/>
                      </a:solidFill>
                      <a:prstDash val="solid"/>
                      <a:round/>
                      <a:headEnd type="none" w="med" len="med"/>
                      <a:tailEnd type="none" w="med" len="med"/>
                    </a:lnB>
                    <a:solidFill>
                      <a:srgbClr val="212121"/>
                    </a:solidFill>
                  </a:tcPr>
                </a:tc>
                <a:tc>
                  <a:txBody>
                    <a:bodyPr/>
                    <a:lstStyle/>
                    <a:p>
                      <a:pPr algn="ctr" fontAlgn="base"/>
                      <a:r>
                        <a:rPr lang="en-US" sz="1400">
                          <a:effectLst/>
                        </a:rPr>
                        <a:t>0.93</a:t>
                      </a:r>
                    </a:p>
                  </a:txBody>
                  <a:tcPr marL="33272" marR="33272" marT="16636" marB="16636" anchor="ctr">
                    <a:lnL w="9525" cap="flat" cmpd="sng" algn="ctr">
                      <a:solidFill>
                        <a:srgbClr val="00F868"/>
                      </a:solidFill>
                      <a:prstDash val="solid"/>
                      <a:round/>
                      <a:headEnd type="none" w="med" len="med"/>
                      <a:tailEnd type="none" w="med" len="med"/>
                    </a:lnL>
                    <a:lnR w="9525" cap="flat" cmpd="sng" algn="ctr">
                      <a:solidFill>
                        <a:srgbClr val="70F768"/>
                      </a:solidFill>
                      <a:prstDash val="solid"/>
                      <a:round/>
                      <a:headEnd type="none" w="med" len="med"/>
                      <a:tailEnd type="none" w="med" len="med"/>
                    </a:lnR>
                    <a:lnT w="12700" cap="flat" cmpd="sng" algn="ctr">
                      <a:solidFill>
                        <a:srgbClr val="00F868"/>
                      </a:solidFill>
                      <a:prstDash val="solid"/>
                      <a:round/>
                      <a:headEnd type="none" w="med" len="med"/>
                      <a:tailEnd type="none" w="med" len="med"/>
                    </a:lnT>
                    <a:lnB w="12700" cap="flat" cmpd="sng" algn="ctr">
                      <a:solidFill>
                        <a:srgbClr val="F0F868"/>
                      </a:solidFill>
                      <a:prstDash val="solid"/>
                      <a:round/>
                      <a:headEnd type="none" w="med" len="med"/>
                      <a:tailEnd type="none" w="med" len="med"/>
                    </a:lnB>
                    <a:solidFill>
                      <a:srgbClr val="212121"/>
                    </a:solidFill>
                  </a:tcPr>
                </a:tc>
                <a:tc>
                  <a:txBody>
                    <a:bodyPr/>
                    <a:lstStyle/>
                    <a:p>
                      <a:pPr algn="ctr" fontAlgn="base"/>
                      <a:r>
                        <a:rPr lang="en-US" sz="1400">
                          <a:effectLst/>
                        </a:rPr>
                        <a:t>0.91</a:t>
                      </a:r>
                    </a:p>
                  </a:txBody>
                  <a:tcPr marL="33272" marR="33272" marT="16636" marB="16636" anchor="ctr">
                    <a:lnL w="9525" cap="flat" cmpd="sng" algn="ctr">
                      <a:solidFill>
                        <a:srgbClr val="70F768"/>
                      </a:solidFill>
                      <a:prstDash val="solid"/>
                      <a:round/>
                      <a:headEnd type="none" w="med" len="med"/>
                      <a:tailEnd type="none" w="med" len="med"/>
                    </a:lnL>
                    <a:lnR w="9525" cap="flat" cmpd="sng" algn="ctr">
                      <a:solidFill>
                        <a:srgbClr val="C0F568"/>
                      </a:solidFill>
                      <a:prstDash val="solid"/>
                      <a:round/>
                      <a:headEnd type="none" w="med" len="med"/>
                      <a:tailEnd type="none" w="med" len="med"/>
                    </a:lnR>
                    <a:lnT w="12700" cap="flat" cmpd="sng" algn="ctr">
                      <a:solidFill>
                        <a:srgbClr val="70F768"/>
                      </a:solidFill>
                      <a:prstDash val="solid"/>
                      <a:round/>
                      <a:headEnd type="none" w="med" len="med"/>
                      <a:tailEnd type="none" w="med" len="med"/>
                    </a:lnT>
                    <a:lnB w="12700" cap="flat" cmpd="sng" algn="ctr">
                      <a:solidFill>
                        <a:srgbClr val="D0F468"/>
                      </a:solidFill>
                      <a:prstDash val="solid"/>
                      <a:round/>
                      <a:headEnd type="none" w="med" len="med"/>
                      <a:tailEnd type="none" w="med" len="med"/>
                    </a:lnB>
                    <a:solidFill>
                      <a:srgbClr val="212121"/>
                    </a:solidFill>
                  </a:tcPr>
                </a:tc>
                <a:tc>
                  <a:txBody>
                    <a:bodyPr/>
                    <a:lstStyle/>
                    <a:p>
                      <a:pPr algn="ctr" fontAlgn="base"/>
                      <a:r>
                        <a:rPr lang="en-US" sz="1400">
                          <a:effectLst/>
                        </a:rPr>
                        <a:t>0.92</a:t>
                      </a:r>
                    </a:p>
                  </a:txBody>
                  <a:tcPr marL="33272" marR="33272" marT="16636" marB="16636" anchor="ctr">
                    <a:lnL w="9525" cap="flat" cmpd="sng" algn="ctr">
                      <a:solidFill>
                        <a:srgbClr val="C0F568"/>
                      </a:solidFill>
                      <a:prstDash val="solid"/>
                      <a:round/>
                      <a:headEnd type="none" w="med" len="med"/>
                      <a:tailEnd type="none" w="med" len="med"/>
                    </a:lnL>
                    <a:lnR w="9525" cap="flat" cmpd="sng" algn="ctr">
                      <a:solidFill>
                        <a:srgbClr val="70F768"/>
                      </a:solidFill>
                      <a:prstDash val="solid"/>
                      <a:round/>
                      <a:headEnd type="none" w="med" len="med"/>
                      <a:tailEnd type="none" w="med" len="med"/>
                    </a:lnR>
                    <a:lnT w="12700" cap="flat" cmpd="sng" algn="ctr">
                      <a:solidFill>
                        <a:srgbClr val="C0F568"/>
                      </a:solidFill>
                      <a:prstDash val="solid"/>
                      <a:round/>
                      <a:headEnd type="none" w="med" len="med"/>
                      <a:tailEnd type="none" w="med" len="med"/>
                    </a:lnT>
                    <a:lnB w="12700" cap="flat" cmpd="sng" algn="ctr">
                      <a:solidFill>
                        <a:srgbClr val="70F468"/>
                      </a:solidFill>
                      <a:prstDash val="solid"/>
                      <a:round/>
                      <a:headEnd type="none" w="med" len="med"/>
                      <a:tailEnd type="none" w="med" len="med"/>
                    </a:lnB>
                    <a:solidFill>
                      <a:srgbClr val="212121"/>
                    </a:solidFill>
                  </a:tcPr>
                </a:tc>
                <a:tc>
                  <a:txBody>
                    <a:bodyPr/>
                    <a:lstStyle/>
                    <a:p>
                      <a:pPr algn="ctr" fontAlgn="base"/>
                      <a:r>
                        <a:rPr lang="en-US" sz="1400">
                          <a:effectLst/>
                        </a:rPr>
                        <a:t>0.91</a:t>
                      </a:r>
                    </a:p>
                  </a:txBody>
                  <a:tcPr marL="33272" marR="33272" marT="16636" marB="16636" anchor="ctr">
                    <a:lnL w="9525" cap="flat" cmpd="sng" algn="ctr">
                      <a:solidFill>
                        <a:srgbClr val="70F768"/>
                      </a:solidFill>
                      <a:prstDash val="solid"/>
                      <a:round/>
                      <a:headEnd type="none" w="med" len="med"/>
                      <a:tailEnd type="none" w="med" len="med"/>
                    </a:lnL>
                    <a:lnR w="9525" cap="flat" cmpd="sng" algn="ctr">
                      <a:solidFill>
                        <a:srgbClr val="70F768"/>
                      </a:solidFill>
                      <a:prstDash val="solid"/>
                      <a:round/>
                      <a:headEnd type="none" w="med" len="med"/>
                      <a:tailEnd type="none" w="med" len="med"/>
                    </a:lnR>
                    <a:lnT w="12700" cap="flat" cmpd="sng" algn="ctr">
                      <a:solidFill>
                        <a:srgbClr val="70F768"/>
                      </a:solidFill>
                      <a:prstDash val="solid"/>
                      <a:round/>
                      <a:headEnd type="none" w="med" len="med"/>
                      <a:tailEnd type="none" w="med" len="med"/>
                    </a:lnT>
                    <a:lnB w="12700" cap="flat" cmpd="sng" algn="ctr">
                      <a:solidFill>
                        <a:srgbClr val="40F468"/>
                      </a:solidFill>
                      <a:prstDash val="solid"/>
                      <a:round/>
                      <a:headEnd type="none" w="med" len="med"/>
                      <a:tailEnd type="none" w="med" len="med"/>
                    </a:lnB>
                    <a:solidFill>
                      <a:srgbClr val="212121"/>
                    </a:solidFill>
                  </a:tcPr>
                </a:tc>
                <a:extLst>
                  <a:ext uri="{0D108BD9-81ED-4DB2-BD59-A6C34878D82A}">
                    <a16:rowId xmlns:a16="http://schemas.microsoft.com/office/drawing/2014/main" val="10012"/>
                  </a:ext>
                </a:extLst>
              </a:tr>
              <a:tr h="590434">
                <a:tc>
                  <a:txBody>
                    <a:bodyPr/>
                    <a:lstStyle/>
                    <a:p>
                      <a:pPr algn="ctr" fontAlgn="base"/>
                      <a:r>
                        <a:rPr lang="en-US" sz="1400">
                          <a:effectLst/>
                        </a:rPr>
                        <a:t>5</a:t>
                      </a:r>
                    </a:p>
                  </a:txBody>
                  <a:tcPr marL="33272" marR="33272" marT="16636" marB="16636" anchor="ctr">
                    <a:lnL w="9525" cap="flat" cmpd="sng" algn="ctr">
                      <a:solidFill>
                        <a:srgbClr val="40F768"/>
                      </a:solidFill>
                      <a:prstDash val="solid"/>
                      <a:round/>
                      <a:headEnd type="none" w="med" len="med"/>
                      <a:tailEnd type="none" w="med" len="med"/>
                    </a:lnL>
                    <a:lnR w="9525" cap="flat" cmpd="sng" algn="ctr">
                      <a:solidFill>
                        <a:srgbClr val="80F668"/>
                      </a:solidFill>
                      <a:prstDash val="solid"/>
                      <a:round/>
                      <a:headEnd type="none" w="med" len="med"/>
                      <a:tailEnd type="none" w="med" len="med"/>
                    </a:lnR>
                    <a:lnT w="12700" cap="flat" cmpd="sng" algn="ctr">
                      <a:solidFill>
                        <a:srgbClr val="40F768"/>
                      </a:solidFill>
                      <a:prstDash val="solid"/>
                      <a:round/>
                      <a:headEnd type="none" w="med" len="med"/>
                      <a:tailEnd type="none" w="med" len="med"/>
                    </a:lnT>
                    <a:lnB w="9525" cap="flat" cmpd="sng" algn="ctr">
                      <a:solidFill>
                        <a:srgbClr val="40F768"/>
                      </a:solidFill>
                      <a:prstDash val="solid"/>
                      <a:round/>
                      <a:headEnd type="none" w="med" len="med"/>
                      <a:tailEnd type="none" w="med" len="med"/>
                    </a:lnB>
                    <a:solidFill>
                      <a:srgbClr val="212121"/>
                    </a:solidFill>
                  </a:tcPr>
                </a:tc>
                <a:tc>
                  <a:txBody>
                    <a:bodyPr/>
                    <a:lstStyle/>
                    <a:p>
                      <a:pPr algn="ctr" fontAlgn="base"/>
                      <a:r>
                        <a:rPr lang="en-US" sz="1400">
                          <a:effectLst/>
                        </a:rPr>
                        <a:t>AUB Pre-trained</a:t>
                      </a:r>
                    </a:p>
                  </a:txBody>
                  <a:tcPr marL="33272" marR="33272" marT="16636" marB="16636" anchor="ctr">
                    <a:lnL w="9525" cap="flat" cmpd="sng" algn="ctr">
                      <a:solidFill>
                        <a:srgbClr val="80F668"/>
                      </a:solidFill>
                      <a:prstDash val="solid"/>
                      <a:round/>
                      <a:headEnd type="none" w="med" len="med"/>
                      <a:tailEnd type="none" w="med" len="med"/>
                    </a:lnL>
                    <a:lnR w="9525" cap="flat" cmpd="sng" algn="ctr">
                      <a:solidFill>
                        <a:srgbClr val="50F368"/>
                      </a:solidFill>
                      <a:prstDash val="solid"/>
                      <a:round/>
                      <a:headEnd type="none" w="med" len="med"/>
                      <a:tailEnd type="none" w="med" len="med"/>
                    </a:lnR>
                    <a:lnT w="12700" cap="flat" cmpd="sng" algn="ctr">
                      <a:solidFill>
                        <a:srgbClr val="80F668"/>
                      </a:solidFill>
                      <a:prstDash val="solid"/>
                      <a:round/>
                      <a:headEnd type="none" w="med" len="med"/>
                      <a:tailEnd type="none" w="med" len="med"/>
                    </a:lnT>
                    <a:lnB w="9525" cap="flat" cmpd="sng" algn="ctr">
                      <a:solidFill>
                        <a:srgbClr val="80F668"/>
                      </a:solidFill>
                      <a:prstDash val="solid"/>
                      <a:round/>
                      <a:headEnd type="none" w="med" len="med"/>
                      <a:tailEnd type="none" w="med" len="med"/>
                    </a:lnB>
                    <a:solidFill>
                      <a:srgbClr val="212121"/>
                    </a:solidFill>
                  </a:tcPr>
                </a:tc>
                <a:tc>
                  <a:txBody>
                    <a:bodyPr/>
                    <a:lstStyle/>
                    <a:p>
                      <a:pPr algn="ctr" fontAlgn="base"/>
                      <a:r>
                        <a:rPr lang="en-US" sz="1400" dirty="0">
                          <a:effectLst/>
                        </a:rPr>
                        <a:t>Full Preprocessing</a:t>
                      </a:r>
                    </a:p>
                  </a:txBody>
                  <a:tcPr marL="33272" marR="33272" marT="16636" marB="16636" anchor="ctr">
                    <a:lnL w="9525" cap="flat" cmpd="sng" algn="ctr">
                      <a:solidFill>
                        <a:srgbClr val="50F368"/>
                      </a:solidFill>
                      <a:prstDash val="solid"/>
                      <a:round/>
                      <a:headEnd type="none" w="med" len="med"/>
                      <a:tailEnd type="none" w="med" len="med"/>
                    </a:lnL>
                    <a:lnR w="9525" cap="flat" cmpd="sng" algn="ctr">
                      <a:solidFill>
                        <a:srgbClr val="70F768"/>
                      </a:solidFill>
                      <a:prstDash val="solid"/>
                      <a:round/>
                      <a:headEnd type="none" w="med" len="med"/>
                      <a:tailEnd type="none" w="med" len="med"/>
                    </a:lnR>
                    <a:lnT w="12700" cap="flat" cmpd="sng" algn="ctr">
                      <a:solidFill>
                        <a:srgbClr val="50F368"/>
                      </a:solidFill>
                      <a:prstDash val="solid"/>
                      <a:round/>
                      <a:headEnd type="none" w="med" len="med"/>
                      <a:tailEnd type="none" w="med" len="med"/>
                    </a:lnT>
                    <a:lnB w="9525" cap="flat" cmpd="sng" algn="ctr">
                      <a:solidFill>
                        <a:srgbClr val="50F368"/>
                      </a:solidFill>
                      <a:prstDash val="solid"/>
                      <a:round/>
                      <a:headEnd type="none" w="med" len="med"/>
                      <a:tailEnd type="none" w="med" len="med"/>
                    </a:lnB>
                    <a:solidFill>
                      <a:srgbClr val="212121"/>
                    </a:solidFill>
                  </a:tcPr>
                </a:tc>
                <a:tc>
                  <a:txBody>
                    <a:bodyPr/>
                    <a:lstStyle/>
                    <a:p>
                      <a:pPr algn="ctr" fontAlgn="base"/>
                      <a:r>
                        <a:rPr lang="en-US" sz="1400">
                          <a:effectLst/>
                        </a:rPr>
                        <a:t>Sarcasm Only</a:t>
                      </a:r>
                    </a:p>
                  </a:txBody>
                  <a:tcPr marL="33272" marR="33272" marT="16636" marB="16636" anchor="ctr">
                    <a:lnL w="9525" cap="flat" cmpd="sng" algn="ctr">
                      <a:solidFill>
                        <a:srgbClr val="70F768"/>
                      </a:solidFill>
                      <a:prstDash val="solid"/>
                      <a:round/>
                      <a:headEnd type="none" w="med" len="med"/>
                      <a:tailEnd type="none" w="med" len="med"/>
                    </a:lnL>
                    <a:lnR w="9525" cap="flat" cmpd="sng" algn="ctr">
                      <a:solidFill>
                        <a:srgbClr val="F0F868"/>
                      </a:solidFill>
                      <a:prstDash val="solid"/>
                      <a:round/>
                      <a:headEnd type="none" w="med" len="med"/>
                      <a:tailEnd type="none" w="med" len="med"/>
                    </a:lnR>
                    <a:lnT w="12700" cap="flat" cmpd="sng" algn="ctr">
                      <a:solidFill>
                        <a:srgbClr val="70F768"/>
                      </a:solidFill>
                      <a:prstDash val="solid"/>
                      <a:round/>
                      <a:headEnd type="none" w="med" len="med"/>
                      <a:tailEnd type="none" w="med" len="med"/>
                    </a:lnT>
                    <a:lnB w="9525" cap="flat" cmpd="sng" algn="ctr">
                      <a:solidFill>
                        <a:srgbClr val="70F768"/>
                      </a:solidFill>
                      <a:prstDash val="solid"/>
                      <a:round/>
                      <a:headEnd type="none" w="med" len="med"/>
                      <a:tailEnd type="none" w="med" len="med"/>
                    </a:lnB>
                    <a:solidFill>
                      <a:srgbClr val="212121"/>
                    </a:solidFill>
                  </a:tcPr>
                </a:tc>
                <a:tc>
                  <a:txBody>
                    <a:bodyPr/>
                    <a:lstStyle/>
                    <a:p>
                      <a:pPr algn="ctr" fontAlgn="base"/>
                      <a:r>
                        <a:rPr lang="en-US" sz="1400">
                          <a:effectLst/>
                        </a:rPr>
                        <a:t>-</a:t>
                      </a:r>
                    </a:p>
                  </a:txBody>
                  <a:tcPr marL="33272" marR="33272" marT="16636" marB="16636" anchor="ctr">
                    <a:lnL w="9525" cap="flat" cmpd="sng" algn="ctr">
                      <a:solidFill>
                        <a:srgbClr val="F0F868"/>
                      </a:solidFill>
                      <a:prstDash val="solid"/>
                      <a:round/>
                      <a:headEnd type="none" w="med" len="med"/>
                      <a:tailEnd type="none" w="med" len="med"/>
                    </a:lnL>
                    <a:lnR w="9525" cap="flat" cmpd="sng" algn="ctr">
                      <a:solidFill>
                        <a:srgbClr val="D0F468"/>
                      </a:solidFill>
                      <a:prstDash val="solid"/>
                      <a:round/>
                      <a:headEnd type="none" w="med" len="med"/>
                      <a:tailEnd type="none" w="med" len="med"/>
                    </a:lnR>
                    <a:lnT w="12700" cap="flat" cmpd="sng" algn="ctr">
                      <a:solidFill>
                        <a:srgbClr val="F0F868"/>
                      </a:solidFill>
                      <a:prstDash val="solid"/>
                      <a:round/>
                      <a:headEnd type="none" w="med" len="med"/>
                      <a:tailEnd type="none" w="med" len="med"/>
                    </a:lnT>
                    <a:lnB w="9525" cap="flat" cmpd="sng" algn="ctr">
                      <a:solidFill>
                        <a:srgbClr val="F0F868"/>
                      </a:solidFill>
                      <a:prstDash val="solid"/>
                      <a:round/>
                      <a:headEnd type="none" w="med" len="med"/>
                      <a:tailEnd type="none" w="med" len="med"/>
                    </a:lnB>
                    <a:solidFill>
                      <a:srgbClr val="212121"/>
                    </a:solidFill>
                  </a:tcPr>
                </a:tc>
                <a:tc>
                  <a:txBody>
                    <a:bodyPr/>
                    <a:lstStyle/>
                    <a:p>
                      <a:pPr algn="ctr" fontAlgn="base"/>
                      <a:r>
                        <a:rPr lang="en-US" sz="1400" dirty="0">
                          <a:effectLst/>
                        </a:rPr>
                        <a:t>-</a:t>
                      </a:r>
                    </a:p>
                  </a:txBody>
                  <a:tcPr marL="33272" marR="33272" marT="16636" marB="16636" anchor="ctr">
                    <a:lnL w="9525" cap="flat" cmpd="sng" algn="ctr">
                      <a:solidFill>
                        <a:srgbClr val="D0F468"/>
                      </a:solidFill>
                      <a:prstDash val="solid"/>
                      <a:round/>
                      <a:headEnd type="none" w="med" len="med"/>
                      <a:tailEnd type="none" w="med" len="med"/>
                    </a:lnL>
                    <a:lnR w="9525" cap="flat" cmpd="sng" algn="ctr">
                      <a:solidFill>
                        <a:srgbClr val="70F468"/>
                      </a:solidFill>
                      <a:prstDash val="solid"/>
                      <a:round/>
                      <a:headEnd type="none" w="med" len="med"/>
                      <a:tailEnd type="none" w="med" len="med"/>
                    </a:lnR>
                    <a:lnT w="12700" cap="flat" cmpd="sng" algn="ctr">
                      <a:solidFill>
                        <a:srgbClr val="D0F468"/>
                      </a:solidFill>
                      <a:prstDash val="solid"/>
                      <a:round/>
                      <a:headEnd type="none" w="med" len="med"/>
                      <a:tailEnd type="none" w="med" len="med"/>
                    </a:lnT>
                    <a:lnB w="9525" cap="flat" cmpd="sng" algn="ctr">
                      <a:solidFill>
                        <a:srgbClr val="D0F468"/>
                      </a:solidFill>
                      <a:prstDash val="solid"/>
                      <a:round/>
                      <a:headEnd type="none" w="med" len="med"/>
                      <a:tailEnd type="none" w="med" len="med"/>
                    </a:lnB>
                    <a:solidFill>
                      <a:srgbClr val="212121"/>
                    </a:solidFill>
                  </a:tcPr>
                </a:tc>
                <a:tc>
                  <a:txBody>
                    <a:bodyPr/>
                    <a:lstStyle/>
                    <a:p>
                      <a:pPr algn="ctr" fontAlgn="base"/>
                      <a:r>
                        <a:rPr lang="en-US" sz="1400">
                          <a:effectLst/>
                        </a:rPr>
                        <a:t>-</a:t>
                      </a:r>
                    </a:p>
                  </a:txBody>
                  <a:tcPr marL="33272" marR="33272" marT="16636" marB="16636" anchor="ctr">
                    <a:lnL w="9525" cap="flat" cmpd="sng" algn="ctr">
                      <a:solidFill>
                        <a:srgbClr val="70F468"/>
                      </a:solidFill>
                      <a:prstDash val="solid"/>
                      <a:round/>
                      <a:headEnd type="none" w="med" len="med"/>
                      <a:tailEnd type="none" w="med" len="med"/>
                    </a:lnL>
                    <a:lnR w="9525" cap="flat" cmpd="sng" algn="ctr">
                      <a:solidFill>
                        <a:srgbClr val="40F468"/>
                      </a:solidFill>
                      <a:prstDash val="solid"/>
                      <a:round/>
                      <a:headEnd type="none" w="med" len="med"/>
                      <a:tailEnd type="none" w="med" len="med"/>
                    </a:lnR>
                    <a:lnT w="12700" cap="flat" cmpd="sng" algn="ctr">
                      <a:solidFill>
                        <a:srgbClr val="70F468"/>
                      </a:solidFill>
                      <a:prstDash val="solid"/>
                      <a:round/>
                      <a:headEnd type="none" w="med" len="med"/>
                      <a:tailEnd type="none" w="med" len="med"/>
                    </a:lnT>
                    <a:lnB w="9525" cap="flat" cmpd="sng" algn="ctr">
                      <a:solidFill>
                        <a:srgbClr val="70F468"/>
                      </a:solidFill>
                      <a:prstDash val="solid"/>
                      <a:round/>
                      <a:headEnd type="none" w="med" len="med"/>
                      <a:tailEnd type="none" w="med" len="med"/>
                    </a:lnB>
                    <a:solidFill>
                      <a:srgbClr val="212121"/>
                    </a:solidFill>
                  </a:tcPr>
                </a:tc>
                <a:tc>
                  <a:txBody>
                    <a:bodyPr/>
                    <a:lstStyle/>
                    <a:p>
                      <a:pPr algn="ctr" fontAlgn="base"/>
                      <a:r>
                        <a:rPr lang="en-US" sz="1400" dirty="0">
                          <a:effectLst/>
                        </a:rPr>
                        <a:t>-</a:t>
                      </a:r>
                    </a:p>
                  </a:txBody>
                  <a:tcPr marL="33272" marR="33272" marT="16636" marB="16636" anchor="ctr">
                    <a:lnL w="9525" cap="flat" cmpd="sng" algn="ctr">
                      <a:solidFill>
                        <a:srgbClr val="40F468"/>
                      </a:solidFill>
                      <a:prstDash val="solid"/>
                      <a:round/>
                      <a:headEnd type="none" w="med" len="med"/>
                      <a:tailEnd type="none" w="med" len="med"/>
                    </a:lnL>
                    <a:lnR w="9525" cap="flat" cmpd="sng" algn="ctr">
                      <a:solidFill>
                        <a:srgbClr val="40F468"/>
                      </a:solidFill>
                      <a:prstDash val="solid"/>
                      <a:round/>
                      <a:headEnd type="none" w="med" len="med"/>
                      <a:tailEnd type="none" w="med" len="med"/>
                    </a:lnR>
                    <a:lnT w="12700" cap="flat" cmpd="sng" algn="ctr">
                      <a:solidFill>
                        <a:srgbClr val="40F468"/>
                      </a:solidFill>
                      <a:prstDash val="solid"/>
                      <a:round/>
                      <a:headEnd type="none" w="med" len="med"/>
                      <a:tailEnd type="none" w="med" len="med"/>
                    </a:lnT>
                    <a:lnB w="9525" cap="flat" cmpd="sng" algn="ctr">
                      <a:solidFill>
                        <a:srgbClr val="40F468"/>
                      </a:solidFill>
                      <a:prstDash val="solid"/>
                      <a:round/>
                      <a:headEnd type="none" w="med" len="med"/>
                      <a:tailEnd type="none" w="med" len="med"/>
                    </a:lnB>
                    <a:solidFill>
                      <a:srgbClr val="212121"/>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57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Text Placeholder 2"/>
          <p:cNvSpPr>
            <a:spLocks noGrp="1"/>
          </p:cNvSpPr>
          <p:nvPr>
            <p:ph type="body" idx="1"/>
          </p:nvPr>
        </p:nvSpPr>
        <p:spPr>
          <a:xfrm>
            <a:off x="913795" y="1732449"/>
            <a:ext cx="10353762" cy="4818476"/>
          </a:xfrm>
        </p:spPr>
        <p:txBody>
          <a:bodyPr>
            <a:normAutofit/>
          </a:bodyPr>
          <a:lstStyle/>
          <a:p>
            <a:pPr>
              <a:lnSpc>
                <a:spcPct val="160000"/>
              </a:lnSpc>
            </a:pPr>
            <a:r>
              <a:rPr lang="en-US" b="1" dirty="0">
                <a:effectLst/>
              </a:rPr>
              <a:t>Enhancing Model Performance</a:t>
            </a:r>
            <a:r>
              <a:rPr lang="en-US" dirty="0">
                <a:effectLst/>
              </a:rPr>
              <a:t>:</a:t>
            </a:r>
          </a:p>
          <a:p>
            <a:pPr lvl="1">
              <a:lnSpc>
                <a:spcPct val="160000"/>
              </a:lnSpc>
            </a:pPr>
            <a:r>
              <a:rPr lang="en-US" dirty="0">
                <a:effectLst/>
              </a:rPr>
              <a:t>Future efforts will focus on fine-tuning the model with a larger and more diverse dataset to improve its ability to detect sarcasm, sentiment, and speech acts in Arabic text.</a:t>
            </a:r>
          </a:p>
          <a:p>
            <a:pPr lvl="1">
              <a:lnSpc>
                <a:spcPct val="160000"/>
              </a:lnSpc>
            </a:pPr>
            <a:r>
              <a:rPr lang="en-US" dirty="0">
                <a:effectLst/>
              </a:rPr>
              <a:t>Additionally, experimenting with other advanced pre-trained language models and ensemble methods may yield better performance and generalization across different types of Arabic text.</a:t>
            </a:r>
          </a:p>
          <a:p>
            <a:pPr>
              <a:lnSpc>
                <a:spcPct val="160000"/>
              </a:lnSpc>
            </a:pPr>
            <a:r>
              <a:rPr lang="en-US" b="1" dirty="0">
                <a:effectLst/>
              </a:rPr>
              <a:t>Real-world Application Integration</a:t>
            </a:r>
            <a:r>
              <a:rPr lang="en-US" dirty="0">
                <a:effectLst/>
              </a:rPr>
              <a:t>:</a:t>
            </a:r>
          </a:p>
          <a:p>
            <a:pPr lvl="1">
              <a:lnSpc>
                <a:spcPct val="160000"/>
              </a:lnSpc>
            </a:pPr>
            <a:r>
              <a:rPr lang="en-US" dirty="0">
                <a:effectLst/>
              </a:rPr>
              <a:t>The developed model can be integrated into social media monitoring tools, customer service platforms, and content moderation systems to automatically detect and handle sarcastic comments, ensuring better user experience and engagement.</a:t>
            </a:r>
          </a:p>
          <a:p>
            <a:pPr marL="36900" indent="0">
              <a:lnSpc>
                <a:spcPct val="160000"/>
              </a:lnSpc>
              <a:buNone/>
            </a:pPr>
            <a:endParaRPr lang="en-US" dirty="0"/>
          </a:p>
        </p:txBody>
      </p:sp>
      <p:sp>
        <p:nvSpPr>
          <p:cNvPr id="4" name="Slide Number Placeholder 3"/>
          <p:cNvSpPr>
            <a:spLocks noGrp="1"/>
          </p:cNvSpPr>
          <p:nvPr>
            <p:ph type="sldNum" sz="quarter" idx="12"/>
          </p:nvPr>
        </p:nvSpPr>
        <p:spPr/>
        <p:txBody>
          <a:bodyPr/>
          <a:lstStyle/>
          <a:p>
            <a:fld id="{B0218A2D-9892-4F64-9239-13985BECDD7F}" type="slidenum">
              <a:rPr lang="en-US" sz="2000" smtClean="0"/>
              <a:t>9</a:t>
            </a:fld>
            <a:endParaRPr lang="en-US" sz="2000" dirty="0"/>
          </a:p>
        </p:txBody>
      </p:sp>
    </p:spTree>
    <p:extLst>
      <p:ext uri="{BB962C8B-B14F-4D97-AF65-F5344CB8AC3E}">
        <p14:creationId xmlns:p14="http://schemas.microsoft.com/office/powerpoint/2010/main" val="2766022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857F574AAD44408B38417E4CB055A4" ma:contentTypeVersion="5" ma:contentTypeDescription="Create a new document." ma:contentTypeScope="" ma:versionID="6554ab01086a56b63a477fa98f3cab77">
  <xsd:schema xmlns:xsd="http://www.w3.org/2001/XMLSchema" xmlns:xs="http://www.w3.org/2001/XMLSchema" xmlns:p="http://schemas.microsoft.com/office/2006/metadata/properties" xmlns:ns2="7e7f7a64-0732-415d-bbcc-2acbda983c01" targetNamespace="http://schemas.microsoft.com/office/2006/metadata/properties" ma:root="true" ma:fieldsID="2824d8e1d8a118fb42a47651ba029d85" ns2:_="">
    <xsd:import namespace="7e7f7a64-0732-415d-bbcc-2acbda983c01"/>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7f7a64-0732-415d-bbcc-2acbda983c0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EC8653-B4A7-43E1-B27E-39ED9B89FC69}">
  <ds:schemaRefs>
    <ds:schemaRef ds:uri="http://schemas.microsoft.com/sharepoint/v3/contenttype/forms"/>
  </ds:schemaRefs>
</ds:datastoreItem>
</file>

<file path=customXml/itemProps2.xml><?xml version="1.0" encoding="utf-8"?>
<ds:datastoreItem xmlns:ds="http://schemas.openxmlformats.org/officeDocument/2006/customXml" ds:itemID="{758A4B4E-9F86-4F0A-8F5A-23CF93F7A9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7f7a64-0732-415d-bbcc-2acbda983c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145</TotalTime>
  <Words>728</Words>
  <Application>Microsoft Office PowerPoint</Application>
  <PresentationFormat>Widescreen</PresentationFormat>
  <Paragraphs>157</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Calisto MT</vt:lpstr>
      <vt:lpstr>Wingdings 2</vt:lpstr>
      <vt:lpstr>Slate</vt:lpstr>
      <vt:lpstr>Detecting Arabic Sarcasm with Multi-Task BERT: Incorporating Sentiment and Speech Act Classification</vt:lpstr>
      <vt:lpstr>Outline </vt:lpstr>
      <vt:lpstr>Project Overview</vt:lpstr>
      <vt:lpstr>Data-Set</vt:lpstr>
      <vt:lpstr>Sample </vt:lpstr>
      <vt:lpstr>Pre-Processing steps</vt:lpstr>
      <vt:lpstr>Used Model</vt:lpstr>
      <vt:lpstr>Experiments and Results</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Sarcasm Detection Project</dc:title>
  <dc:creator>Microsoft account</dc:creator>
  <cp:lastModifiedBy>Mohammad AlKhatib</cp:lastModifiedBy>
  <cp:revision>12</cp:revision>
  <dcterms:created xsi:type="dcterms:W3CDTF">2024-05-27T11:39:44Z</dcterms:created>
  <dcterms:modified xsi:type="dcterms:W3CDTF">2024-05-27T15:06:28Z</dcterms:modified>
</cp:coreProperties>
</file>