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59" r:id="rId5"/>
    <p:sldId id="261" r:id="rId6"/>
    <p:sldId id="260" r:id="rId7"/>
    <p:sldId id="271" r:id="rId8"/>
    <p:sldId id="262" r:id="rId9"/>
    <p:sldId id="270" r:id="rId10"/>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BCDB"/>
    <a:srgbClr val="09417D"/>
    <a:srgbClr val="254B3C"/>
    <a:srgbClr val="62B8A6"/>
    <a:srgbClr val="ABD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72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1915042"/>
            <a:ext cx="16256000" cy="1122680"/>
          </a:xfrm>
          <a:prstGeom prst="rect">
            <a:avLst/>
          </a:prstGeom>
        </p:spPr>
        <p:txBody>
          <a:bodyPr wrap="square" lIns="0" tIns="0" rIns="0" bIns="0">
            <a:spAutoFit/>
          </a:bodyPr>
          <a:lstStyle>
            <a:lvl1pPr>
              <a:defRPr sz="7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9337631" y="3440542"/>
            <a:ext cx="7503794" cy="4827905"/>
          </a:xfrm>
          <a:prstGeom prst="rect">
            <a:avLst/>
          </a:prstGeom>
        </p:spPr>
        <p:txBody>
          <a:bodyPr wrap="square" lIns="0" tIns="0" rIns="0" bIns="0">
            <a:spAutoFit/>
          </a:bodyPr>
          <a:lstStyle>
            <a:lvl1pPr>
              <a:defRPr sz="32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2B8A6"/>
          </a:solidFill>
        </p:spPr>
        <p:txBody>
          <a:bodyPr wrap="square" lIns="0" tIns="0" rIns="0" bIns="0" rtlCol="0"/>
          <a:lstStyle/>
          <a:p>
            <a:endParaRPr dirty="0"/>
          </a:p>
        </p:txBody>
      </p:sp>
      <p:sp>
        <p:nvSpPr>
          <p:cNvPr id="4" name="object 4"/>
          <p:cNvSpPr txBox="1">
            <a:spLocks noGrp="1"/>
          </p:cNvSpPr>
          <p:nvPr>
            <p:ph type="title"/>
          </p:nvPr>
        </p:nvSpPr>
        <p:spPr>
          <a:xfrm>
            <a:off x="679504" y="190500"/>
            <a:ext cx="8464496" cy="4312078"/>
          </a:xfrm>
          <a:prstGeom prst="rect">
            <a:avLst/>
          </a:prstGeom>
        </p:spPr>
        <p:txBody>
          <a:bodyPr vert="horz" wrap="square" lIns="0" tIns="247015" rIns="0" bIns="0" rtlCol="0">
            <a:spAutoFit/>
          </a:bodyPr>
          <a:lstStyle/>
          <a:p>
            <a:pPr marL="12700" marR="5080">
              <a:spcBef>
                <a:spcPts val="1945"/>
              </a:spcBef>
            </a:pPr>
            <a:r>
              <a:rPr lang="en-US" sz="6600" spc="490" dirty="0">
                <a:solidFill>
                  <a:srgbClr val="254B3C"/>
                </a:solidFill>
              </a:rPr>
              <a:t>Chaos Engineering: Building Stronger Systems by Breaking Them</a:t>
            </a:r>
            <a:endParaRPr lang="en-US" sz="6600" dirty="0">
              <a:solidFill>
                <a:srgbClr val="254B3C"/>
              </a:solidFill>
            </a:endParaRPr>
          </a:p>
        </p:txBody>
      </p:sp>
      <p:pic>
        <p:nvPicPr>
          <p:cNvPr id="5" name="object 5"/>
          <p:cNvPicPr/>
          <p:nvPr/>
        </p:nvPicPr>
        <p:blipFill>
          <a:blip r:embed="rId2" cstate="print"/>
          <a:stretch>
            <a:fillRect/>
          </a:stretch>
        </p:blipFill>
        <p:spPr>
          <a:xfrm>
            <a:off x="9112381" y="1131566"/>
            <a:ext cx="8496115" cy="8336264"/>
          </a:xfrm>
          <a:prstGeom prst="rect">
            <a:avLst/>
          </a:prstGeom>
        </p:spPr>
      </p:pic>
      <p:sp>
        <p:nvSpPr>
          <p:cNvPr id="8" name="TextBox 7">
            <a:extLst>
              <a:ext uri="{FF2B5EF4-FFF2-40B4-BE49-F238E27FC236}">
                <a16:creationId xmlns:a16="http://schemas.microsoft.com/office/drawing/2014/main" id="{B0EF41F4-FDBC-4744-940B-5831109DB3E7}"/>
              </a:ext>
            </a:extLst>
          </p:cNvPr>
          <p:cNvSpPr txBox="1"/>
          <p:nvPr/>
        </p:nvSpPr>
        <p:spPr>
          <a:xfrm>
            <a:off x="698554" y="8560591"/>
            <a:ext cx="3352800" cy="461665"/>
          </a:xfrm>
          <a:prstGeom prst="rect">
            <a:avLst/>
          </a:prstGeom>
          <a:noFill/>
        </p:spPr>
        <p:txBody>
          <a:bodyPr wrap="square" rtlCol="0">
            <a:spAutoFit/>
          </a:bodyPr>
          <a:lstStyle/>
          <a:p>
            <a:r>
              <a:rPr lang="en-US" sz="2400" b="1" dirty="0">
                <a:solidFill>
                  <a:schemeClr val="bg1"/>
                </a:solidFill>
                <a:latin typeface="Arial MT"/>
              </a:rPr>
              <a:t>Mohammad</a:t>
            </a:r>
            <a:r>
              <a:rPr lang="en-US" sz="2400" b="1" dirty="0">
                <a:solidFill>
                  <a:schemeClr val="bg1"/>
                </a:solidFill>
              </a:rPr>
              <a:t> </a:t>
            </a:r>
            <a:r>
              <a:rPr lang="en-US" sz="2400" b="1" dirty="0">
                <a:solidFill>
                  <a:schemeClr val="bg1"/>
                </a:solidFill>
                <a:latin typeface="Arial MT"/>
              </a:rPr>
              <a:t>jouni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9417D"/>
          </a:solidFill>
        </p:spPr>
        <p:txBody>
          <a:bodyPr wrap="square" lIns="0" tIns="0" rIns="0" bIns="0" rtlCol="0"/>
          <a:lstStyle/>
          <a:p>
            <a:endParaRPr/>
          </a:p>
        </p:txBody>
      </p:sp>
      <p:sp>
        <p:nvSpPr>
          <p:cNvPr id="3" name="object 3"/>
          <p:cNvSpPr txBox="1">
            <a:spLocks noGrp="1"/>
          </p:cNvSpPr>
          <p:nvPr>
            <p:ph type="title"/>
          </p:nvPr>
        </p:nvSpPr>
        <p:spPr>
          <a:xfrm>
            <a:off x="1016000" y="350766"/>
            <a:ext cx="8661400" cy="2228815"/>
          </a:xfrm>
          <a:prstGeom prst="rect">
            <a:avLst/>
          </a:prstGeom>
        </p:spPr>
        <p:txBody>
          <a:bodyPr vert="horz" wrap="square" lIns="0" tIns="12700" rIns="0" bIns="0" rtlCol="0">
            <a:spAutoFit/>
          </a:bodyPr>
          <a:lstStyle/>
          <a:p>
            <a:pPr marL="12700">
              <a:lnSpc>
                <a:spcPct val="100000"/>
              </a:lnSpc>
              <a:spcBef>
                <a:spcPts val="100"/>
              </a:spcBef>
            </a:pPr>
            <a:r>
              <a:rPr lang="en-US" spc="275" dirty="0"/>
              <a:t>What is Chaos Engineering?</a:t>
            </a:r>
            <a:endParaRPr lang="en-US" spc="370" dirty="0"/>
          </a:p>
        </p:txBody>
      </p:sp>
      <p:sp>
        <p:nvSpPr>
          <p:cNvPr id="4" name="object 4"/>
          <p:cNvSpPr txBox="1"/>
          <p:nvPr/>
        </p:nvSpPr>
        <p:spPr>
          <a:xfrm>
            <a:off x="1016000" y="3266872"/>
            <a:ext cx="5080000" cy="2980303"/>
          </a:xfrm>
          <a:prstGeom prst="rect">
            <a:avLst/>
          </a:prstGeom>
        </p:spPr>
        <p:txBody>
          <a:bodyPr vert="horz" wrap="square" lIns="0" tIns="12700" rIns="0" bIns="0" rtlCol="0">
            <a:spAutoFit/>
          </a:bodyPr>
          <a:lstStyle/>
          <a:p>
            <a:pPr marL="12700" marR="593090" algn="just">
              <a:lnSpc>
                <a:spcPct val="100000"/>
              </a:lnSpc>
              <a:spcBef>
                <a:spcPts val="100"/>
              </a:spcBef>
            </a:pPr>
            <a:r>
              <a:rPr lang="en-US" sz="3200" spc="235" dirty="0">
                <a:solidFill>
                  <a:srgbClr val="FFFFFF"/>
                </a:solidFill>
                <a:latin typeface="Arial MT"/>
                <a:cs typeface="Times New Roman"/>
              </a:rPr>
              <a:t>Chaos Engineering is a controlled way of testing failures	</a:t>
            </a:r>
          </a:p>
          <a:p>
            <a:pPr marL="12700" marR="593090" algn="just">
              <a:lnSpc>
                <a:spcPct val="100000"/>
              </a:lnSpc>
              <a:spcBef>
                <a:spcPts val="100"/>
              </a:spcBef>
            </a:pPr>
            <a:r>
              <a:rPr lang="en-US" sz="3200" spc="235" dirty="0">
                <a:solidFill>
                  <a:srgbClr val="FFFFFF"/>
                </a:solidFill>
                <a:latin typeface="Arial MT"/>
                <a:cs typeface="Times New Roman"/>
              </a:rPr>
              <a:t>to find weaknesses before real	 disasters happen.</a:t>
            </a:r>
            <a:endParaRPr lang="en-US" sz="2400" dirty="0">
              <a:latin typeface="Arial MT"/>
              <a:cs typeface="Arial MT"/>
            </a:endParaRPr>
          </a:p>
        </p:txBody>
      </p:sp>
      <p:pic>
        <p:nvPicPr>
          <p:cNvPr id="5" name="object 5"/>
          <p:cNvPicPr/>
          <p:nvPr/>
        </p:nvPicPr>
        <p:blipFill>
          <a:blip r:embed="rId2" cstate="print"/>
          <a:stretch>
            <a:fillRect/>
          </a:stretch>
        </p:blipFill>
        <p:spPr>
          <a:xfrm>
            <a:off x="9969160" y="1966896"/>
            <a:ext cx="7090218" cy="66972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9417D"/>
          </a:solidFill>
        </p:spPr>
        <p:txBody>
          <a:bodyPr wrap="square" lIns="0" tIns="0" rIns="0" bIns="0" rtlCol="0"/>
          <a:lstStyle/>
          <a:p>
            <a:endParaRPr/>
          </a:p>
        </p:txBody>
      </p:sp>
      <p:sp>
        <p:nvSpPr>
          <p:cNvPr id="3" name="object 3"/>
          <p:cNvSpPr txBox="1"/>
          <p:nvPr/>
        </p:nvSpPr>
        <p:spPr>
          <a:xfrm>
            <a:off x="1963421" y="4657992"/>
            <a:ext cx="10600055" cy="2248436"/>
          </a:xfrm>
          <a:prstGeom prst="rect">
            <a:avLst/>
          </a:prstGeom>
        </p:spPr>
        <p:txBody>
          <a:bodyPr vert="horz" wrap="square" lIns="0" tIns="12700" rIns="0" bIns="0" rtlCol="0">
            <a:spAutoFit/>
          </a:bodyPr>
          <a:lstStyle/>
          <a:p>
            <a:pPr marL="12700" marR="5080">
              <a:lnSpc>
                <a:spcPct val="115700"/>
              </a:lnSpc>
              <a:spcBef>
                <a:spcPts val="100"/>
              </a:spcBef>
            </a:pPr>
            <a:r>
              <a:rPr lang="en-US" sz="3200" dirty="0">
                <a:solidFill>
                  <a:srgbClr val="FFFFFF"/>
                </a:solidFill>
                <a:latin typeface="Arial MT"/>
                <a:cs typeface="Arial MT"/>
              </a:rPr>
              <a:t>Things will go wrong it’s not “if,” but “when.” Your system is fragile, and something small like a missing semicolon could break it. It’s important to plan for problems and make sure your system stays stable even when they happen.</a:t>
            </a:r>
            <a:endParaRPr lang="en-US" sz="3200" dirty="0">
              <a:latin typeface="Arial MT"/>
              <a:cs typeface="Arial MT"/>
            </a:endParaRPr>
          </a:p>
        </p:txBody>
      </p:sp>
      <p:sp>
        <p:nvSpPr>
          <p:cNvPr id="4" name="object 4"/>
          <p:cNvSpPr txBox="1"/>
          <p:nvPr/>
        </p:nvSpPr>
        <p:spPr>
          <a:xfrm>
            <a:off x="1016000" y="1782787"/>
            <a:ext cx="18415000" cy="1621598"/>
          </a:xfrm>
          <a:prstGeom prst="rect">
            <a:avLst/>
          </a:prstGeom>
        </p:spPr>
        <p:txBody>
          <a:bodyPr vert="horz" wrap="square" lIns="0" tIns="247015" rIns="0" bIns="0" rtlCol="0">
            <a:spAutoFit/>
          </a:bodyPr>
          <a:lstStyle/>
          <a:p>
            <a:pPr marL="12700" marR="5080">
              <a:lnSpc>
                <a:spcPts val="10690"/>
              </a:lnSpc>
              <a:spcBef>
                <a:spcPts val="1945"/>
              </a:spcBef>
            </a:pPr>
            <a:r>
              <a:rPr lang="en-US" sz="10400" b="1" spc="355" dirty="0">
                <a:solidFill>
                  <a:srgbClr val="FFFFFF"/>
                </a:solidFill>
                <a:latin typeface="Times New Roman"/>
                <a:cs typeface="Times New Roman"/>
              </a:rPr>
              <a:t>Why Should You Care?</a:t>
            </a:r>
            <a:endParaRPr lang="en-US" sz="10400" dirty="0">
              <a:latin typeface="Times New Roman"/>
              <a:cs typeface="Times New Roman"/>
            </a:endParaRPr>
          </a:p>
        </p:txBody>
      </p:sp>
      <p:pic>
        <p:nvPicPr>
          <p:cNvPr id="6" name="object 6"/>
          <p:cNvPicPr/>
          <p:nvPr/>
        </p:nvPicPr>
        <p:blipFill>
          <a:blip r:embed="rId2" cstate="print"/>
          <a:stretch>
            <a:fillRect/>
          </a:stretch>
        </p:blipFill>
        <p:spPr>
          <a:xfrm>
            <a:off x="14020800" y="5981700"/>
            <a:ext cx="3418207" cy="3245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4586C7"/>
          </a:solidFill>
        </p:spPr>
        <p:txBody>
          <a:bodyPr wrap="square" lIns="0" tIns="0" rIns="0" bIns="0" rtlCol="0"/>
          <a:lstStyle/>
          <a:p>
            <a:endParaRPr/>
          </a:p>
        </p:txBody>
      </p:sp>
      <p:sp>
        <p:nvSpPr>
          <p:cNvPr id="3" name="object 3"/>
          <p:cNvSpPr txBox="1">
            <a:spLocks noGrp="1"/>
          </p:cNvSpPr>
          <p:nvPr>
            <p:ph type="title"/>
          </p:nvPr>
        </p:nvSpPr>
        <p:spPr>
          <a:xfrm>
            <a:off x="1006475" y="419100"/>
            <a:ext cx="9737725" cy="2228815"/>
          </a:xfrm>
          <a:prstGeom prst="rect">
            <a:avLst/>
          </a:prstGeom>
        </p:spPr>
        <p:txBody>
          <a:bodyPr vert="horz" wrap="square" lIns="0" tIns="12700" rIns="0" bIns="0" rtlCol="0">
            <a:spAutoFit/>
          </a:bodyPr>
          <a:lstStyle/>
          <a:p>
            <a:pPr marL="12700">
              <a:lnSpc>
                <a:spcPct val="100000"/>
              </a:lnSpc>
              <a:spcBef>
                <a:spcPts val="100"/>
              </a:spcBef>
            </a:pPr>
            <a:r>
              <a:rPr lang="en-US" spc="100" dirty="0">
                <a:solidFill>
                  <a:srgbClr val="09417D"/>
                </a:solidFill>
              </a:rPr>
              <a:t>The Chaos Engineering Mindset</a:t>
            </a:r>
            <a:endParaRPr lang="en-US" spc="350" dirty="0">
              <a:solidFill>
                <a:srgbClr val="09417D"/>
              </a:solidFill>
            </a:endParaRPr>
          </a:p>
        </p:txBody>
      </p:sp>
      <p:sp>
        <p:nvSpPr>
          <p:cNvPr id="4" name="object 4"/>
          <p:cNvSpPr txBox="1"/>
          <p:nvPr/>
        </p:nvSpPr>
        <p:spPr>
          <a:xfrm>
            <a:off x="1285520" y="3897571"/>
            <a:ext cx="7168515" cy="3459922"/>
          </a:xfrm>
          <a:prstGeom prst="rect">
            <a:avLst/>
          </a:prstGeom>
        </p:spPr>
        <p:txBody>
          <a:bodyPr vert="horz" wrap="square" lIns="0" tIns="12700" rIns="0" bIns="0" rtlCol="0">
            <a:spAutoFit/>
          </a:bodyPr>
          <a:lstStyle/>
          <a:p>
            <a:pPr marL="12700" marR="950594">
              <a:lnSpc>
                <a:spcPct val="100000"/>
              </a:lnSpc>
              <a:spcBef>
                <a:spcPts val="100"/>
              </a:spcBef>
            </a:pPr>
            <a:r>
              <a:rPr lang="en-US" sz="3200" b="1" spc="110" dirty="0">
                <a:solidFill>
                  <a:srgbClr val="FFFFFF"/>
                </a:solidFill>
                <a:latin typeface="Times New Roman"/>
                <a:cs typeface="Times New Roman"/>
              </a:rPr>
              <a:t>Expect failure because it will happen. Break things on purpose it's how you learn. Learn from every failure each one teaches you something. Automate and keep testing resilience is built, not hoped for</a:t>
            </a:r>
            <a:endParaRPr lang="en-US" sz="2400" dirty="0">
              <a:latin typeface="Arial MT"/>
              <a:cs typeface="Arial MT"/>
            </a:endParaRPr>
          </a:p>
        </p:txBody>
      </p:sp>
      <p:pic>
        <p:nvPicPr>
          <p:cNvPr id="5" name="object 5"/>
          <p:cNvPicPr/>
          <p:nvPr/>
        </p:nvPicPr>
        <p:blipFill>
          <a:blip r:embed="rId2" cstate="print"/>
          <a:stretch>
            <a:fillRect/>
          </a:stretch>
        </p:blipFill>
        <p:spPr>
          <a:xfrm>
            <a:off x="9833966" y="1673490"/>
            <a:ext cx="7107494" cy="693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2B8A6"/>
          </a:solidFill>
        </p:spPr>
        <p:txBody>
          <a:bodyPr wrap="square" lIns="0" tIns="0" rIns="0" bIns="0" rtlCol="0"/>
          <a:lstStyle/>
          <a:p>
            <a:endParaRPr/>
          </a:p>
        </p:txBody>
      </p:sp>
      <p:sp>
        <p:nvSpPr>
          <p:cNvPr id="3" name="object 3"/>
          <p:cNvSpPr txBox="1">
            <a:spLocks noGrp="1"/>
          </p:cNvSpPr>
          <p:nvPr>
            <p:ph type="title"/>
          </p:nvPr>
        </p:nvSpPr>
        <p:spPr>
          <a:xfrm>
            <a:off x="7620000" y="46924"/>
            <a:ext cx="12573000" cy="2228815"/>
          </a:xfrm>
          <a:prstGeom prst="rect">
            <a:avLst/>
          </a:prstGeom>
        </p:spPr>
        <p:txBody>
          <a:bodyPr vert="horz" wrap="square" lIns="0" tIns="12700" rIns="0" bIns="0" rtlCol="0">
            <a:spAutoFit/>
          </a:bodyPr>
          <a:lstStyle/>
          <a:p>
            <a:pPr marL="12700">
              <a:lnSpc>
                <a:spcPct val="100000"/>
              </a:lnSpc>
              <a:spcBef>
                <a:spcPts val="100"/>
              </a:spcBef>
            </a:pPr>
            <a:r>
              <a:rPr lang="en-US" spc="265" dirty="0">
                <a:solidFill>
                  <a:srgbClr val="254B3C"/>
                </a:solidFill>
              </a:rPr>
              <a:t>How Chaos Engineering Works</a:t>
            </a:r>
            <a:endParaRPr lang="en-US" spc="385" dirty="0">
              <a:solidFill>
                <a:srgbClr val="254B3C"/>
              </a:solidFill>
            </a:endParaRPr>
          </a:p>
        </p:txBody>
      </p:sp>
      <p:sp>
        <p:nvSpPr>
          <p:cNvPr id="4" name="object 4"/>
          <p:cNvSpPr txBox="1"/>
          <p:nvPr/>
        </p:nvSpPr>
        <p:spPr>
          <a:xfrm>
            <a:off x="9144000" y="3467100"/>
            <a:ext cx="8763000" cy="4483279"/>
          </a:xfrm>
          <a:prstGeom prst="rect">
            <a:avLst/>
          </a:prstGeom>
        </p:spPr>
        <p:txBody>
          <a:bodyPr vert="horz" wrap="square" lIns="0" tIns="12700" rIns="0" bIns="0" rtlCol="0">
            <a:spAutoFit/>
          </a:bodyPr>
          <a:lstStyle/>
          <a:p>
            <a:pPr marL="12700" marR="519430">
              <a:lnSpc>
                <a:spcPct val="100000"/>
              </a:lnSpc>
              <a:spcBef>
                <a:spcPts val="100"/>
              </a:spcBef>
            </a:pPr>
            <a:r>
              <a:rPr lang="en-US" sz="3200" b="1" spc="175" dirty="0">
                <a:solidFill>
                  <a:srgbClr val="254B3C"/>
                </a:solidFill>
                <a:latin typeface="Times New Roman"/>
                <a:cs typeface="Times New Roman"/>
              </a:rPr>
              <a:t>Define Normal : </a:t>
            </a:r>
            <a:r>
              <a:rPr lang="en-US" sz="3200" b="1" spc="175" dirty="0">
                <a:solidFill>
                  <a:srgbClr val="FFFFFF"/>
                </a:solidFill>
                <a:latin typeface="Times New Roman"/>
                <a:cs typeface="Times New Roman"/>
              </a:rPr>
              <a:t>What does your system look like when everything is working smoothly? </a:t>
            </a:r>
          </a:p>
          <a:p>
            <a:pPr marL="12700" marR="519430">
              <a:lnSpc>
                <a:spcPct val="100000"/>
              </a:lnSpc>
              <a:spcBef>
                <a:spcPts val="100"/>
              </a:spcBef>
            </a:pPr>
            <a:r>
              <a:rPr lang="en-US" sz="3200" b="1" spc="175" dirty="0">
                <a:solidFill>
                  <a:srgbClr val="254B3C"/>
                </a:solidFill>
                <a:latin typeface="Times New Roman"/>
                <a:cs typeface="Times New Roman"/>
              </a:rPr>
              <a:t>Introduce Chaos : </a:t>
            </a:r>
            <a:r>
              <a:rPr lang="en-US" sz="3200" b="1" spc="175" dirty="0">
                <a:solidFill>
                  <a:srgbClr val="FFFFFF"/>
                </a:solidFill>
                <a:latin typeface="Times New Roman"/>
                <a:cs typeface="Times New Roman"/>
              </a:rPr>
              <a:t>Turn off a server, slow things down, or cause some disruption.</a:t>
            </a:r>
          </a:p>
          <a:p>
            <a:pPr marL="12700" marR="519430">
              <a:lnSpc>
                <a:spcPct val="100000"/>
              </a:lnSpc>
              <a:spcBef>
                <a:spcPts val="100"/>
              </a:spcBef>
            </a:pPr>
            <a:r>
              <a:rPr lang="en-US" sz="3200" b="1" spc="175" dirty="0">
                <a:solidFill>
                  <a:srgbClr val="254B3C"/>
                </a:solidFill>
                <a:latin typeface="Times New Roman"/>
                <a:cs typeface="Times New Roman"/>
              </a:rPr>
              <a:t>Observe &amp; Document : </a:t>
            </a:r>
            <a:r>
              <a:rPr lang="en-US" sz="3200" b="1" spc="175" dirty="0">
                <a:solidFill>
                  <a:srgbClr val="FFFFFF"/>
                </a:solidFill>
                <a:latin typeface="Times New Roman"/>
                <a:cs typeface="Times New Roman"/>
              </a:rPr>
              <a:t>Did everything crash, or was it just a small issue?</a:t>
            </a:r>
          </a:p>
          <a:p>
            <a:pPr marL="12700" marR="519430">
              <a:lnSpc>
                <a:spcPct val="100000"/>
              </a:lnSpc>
              <a:spcBef>
                <a:spcPts val="100"/>
              </a:spcBef>
            </a:pPr>
            <a:r>
              <a:rPr lang="en-US" sz="3200" b="1" spc="175" dirty="0">
                <a:solidFill>
                  <a:srgbClr val="FFFFFF"/>
                </a:solidFill>
                <a:latin typeface="Times New Roman"/>
                <a:cs typeface="Times New Roman"/>
              </a:rPr>
              <a:t> </a:t>
            </a:r>
            <a:r>
              <a:rPr lang="en-US" sz="3200" b="1" spc="175" dirty="0">
                <a:solidFill>
                  <a:srgbClr val="254B3C"/>
                </a:solidFill>
                <a:latin typeface="Times New Roman"/>
                <a:cs typeface="Times New Roman"/>
              </a:rPr>
              <a:t>Fix &amp; Improve : </a:t>
            </a:r>
            <a:r>
              <a:rPr lang="en-US" sz="3200" b="1" spc="175" dirty="0">
                <a:solidFill>
                  <a:srgbClr val="FFFFFF"/>
                </a:solidFill>
                <a:latin typeface="Times New Roman"/>
                <a:cs typeface="Times New Roman"/>
              </a:rPr>
              <a:t>Make sure it doesn’t happen again</a:t>
            </a:r>
            <a:endParaRPr lang="en-US" sz="2400" dirty="0">
              <a:latin typeface="Arial MT"/>
              <a:cs typeface="Arial MT"/>
            </a:endParaRPr>
          </a:p>
        </p:txBody>
      </p:sp>
      <p:pic>
        <p:nvPicPr>
          <p:cNvPr id="5" name="object 5"/>
          <p:cNvPicPr/>
          <p:nvPr/>
        </p:nvPicPr>
        <p:blipFill>
          <a:blip r:embed="rId2" cstate="print"/>
          <a:stretch>
            <a:fillRect/>
          </a:stretch>
        </p:blipFill>
        <p:spPr>
          <a:xfrm>
            <a:off x="1410487" y="1833415"/>
            <a:ext cx="7538906" cy="68302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ECEC"/>
          </a:solidFill>
        </p:spPr>
        <p:txBody>
          <a:bodyPr wrap="square" lIns="0" tIns="0" rIns="0" bIns="0" rtlCol="0"/>
          <a:lstStyle/>
          <a:p>
            <a:endParaRPr dirty="0"/>
          </a:p>
        </p:txBody>
      </p:sp>
      <p:sp>
        <p:nvSpPr>
          <p:cNvPr id="3" name="object 3"/>
          <p:cNvSpPr txBox="1">
            <a:spLocks noGrp="1"/>
          </p:cNvSpPr>
          <p:nvPr>
            <p:ph type="title"/>
          </p:nvPr>
        </p:nvSpPr>
        <p:spPr>
          <a:xfrm>
            <a:off x="2017759" y="1846502"/>
            <a:ext cx="3706688" cy="566822"/>
          </a:xfrm>
          <a:prstGeom prst="rect">
            <a:avLst/>
          </a:prstGeom>
        </p:spPr>
        <p:txBody>
          <a:bodyPr vert="horz" wrap="square" lIns="0" tIns="12700" rIns="0" bIns="0" rtlCol="0">
            <a:spAutoFit/>
          </a:bodyPr>
          <a:lstStyle/>
          <a:p>
            <a:pPr marL="12700">
              <a:lnSpc>
                <a:spcPct val="100000"/>
              </a:lnSpc>
              <a:spcBef>
                <a:spcPts val="100"/>
              </a:spcBef>
            </a:pPr>
            <a:r>
              <a:rPr lang="en-US" sz="3600" spc="180" dirty="0">
                <a:solidFill>
                  <a:srgbClr val="09417D"/>
                </a:solidFill>
              </a:rPr>
              <a:t>Chaos Monkey</a:t>
            </a:r>
            <a:endParaRPr lang="en-US" sz="3600" dirty="0"/>
          </a:p>
        </p:txBody>
      </p:sp>
      <p:grpSp>
        <p:nvGrpSpPr>
          <p:cNvPr id="5" name="object 5"/>
          <p:cNvGrpSpPr/>
          <p:nvPr/>
        </p:nvGrpSpPr>
        <p:grpSpPr>
          <a:xfrm>
            <a:off x="1028700" y="1813329"/>
            <a:ext cx="607695" cy="6671309"/>
            <a:chOff x="1028700" y="1813329"/>
            <a:chExt cx="607695" cy="6671309"/>
          </a:xfrm>
        </p:grpSpPr>
        <p:sp>
          <p:nvSpPr>
            <p:cNvPr id="6" name="object 6"/>
            <p:cNvSpPr/>
            <p:nvPr/>
          </p:nvSpPr>
          <p:spPr>
            <a:xfrm>
              <a:off x="1292732" y="1902309"/>
              <a:ext cx="76200" cy="6581775"/>
            </a:xfrm>
            <a:custGeom>
              <a:avLst/>
              <a:gdLst/>
              <a:ahLst/>
              <a:cxnLst/>
              <a:rect l="l" t="t" r="r" b="b"/>
              <a:pathLst>
                <a:path w="76200" h="6581775">
                  <a:moveTo>
                    <a:pt x="76199" y="6581774"/>
                  </a:moveTo>
                  <a:lnTo>
                    <a:pt x="0" y="6581774"/>
                  </a:lnTo>
                  <a:lnTo>
                    <a:pt x="0" y="0"/>
                  </a:lnTo>
                  <a:lnTo>
                    <a:pt x="76199" y="0"/>
                  </a:lnTo>
                  <a:lnTo>
                    <a:pt x="76199" y="6581774"/>
                  </a:lnTo>
                  <a:close/>
                </a:path>
              </a:pathLst>
            </a:custGeom>
            <a:solidFill>
              <a:srgbClr val="09417D"/>
            </a:solidFill>
          </p:spPr>
          <p:txBody>
            <a:bodyPr wrap="square" lIns="0" tIns="0" rIns="0" bIns="0" rtlCol="0"/>
            <a:lstStyle/>
            <a:p>
              <a:endParaRPr/>
            </a:p>
          </p:txBody>
        </p:sp>
        <p:sp>
          <p:nvSpPr>
            <p:cNvPr id="7" name="object 7"/>
            <p:cNvSpPr/>
            <p:nvPr/>
          </p:nvSpPr>
          <p:spPr>
            <a:xfrm>
              <a:off x="1028700" y="5854269"/>
              <a:ext cx="607695" cy="607695"/>
            </a:xfrm>
            <a:custGeom>
              <a:avLst/>
              <a:gdLst/>
              <a:ahLst/>
              <a:cxnLst/>
              <a:rect l="l" t="t" r="r" b="b"/>
              <a:pathLst>
                <a:path w="607694" h="607695">
                  <a:moveTo>
                    <a:pt x="303534" y="607069"/>
                  </a:moveTo>
                  <a:lnTo>
                    <a:pt x="258997" y="603784"/>
                  </a:lnTo>
                  <a:lnTo>
                    <a:pt x="215423" y="593999"/>
                  </a:lnTo>
                  <a:lnTo>
                    <a:pt x="173756" y="577927"/>
                  </a:lnTo>
                  <a:lnTo>
                    <a:pt x="134899" y="555914"/>
                  </a:lnTo>
                  <a:lnTo>
                    <a:pt x="99693" y="528439"/>
                  </a:lnTo>
                  <a:lnTo>
                    <a:pt x="68899" y="496095"/>
                  </a:lnTo>
                  <a:lnTo>
                    <a:pt x="43184" y="459583"/>
                  </a:lnTo>
                  <a:lnTo>
                    <a:pt x="23105" y="419692"/>
                  </a:lnTo>
                  <a:lnTo>
                    <a:pt x="9096" y="377287"/>
                  </a:lnTo>
                  <a:lnTo>
                    <a:pt x="1461" y="333286"/>
                  </a:lnTo>
                  <a:lnTo>
                    <a:pt x="0" y="303534"/>
                  </a:lnTo>
                  <a:lnTo>
                    <a:pt x="365" y="288641"/>
                  </a:lnTo>
                  <a:lnTo>
                    <a:pt x="5832" y="244318"/>
                  </a:lnTo>
                  <a:lnTo>
                    <a:pt x="17743" y="201277"/>
                  </a:lnTo>
                  <a:lnTo>
                    <a:pt x="35841" y="160449"/>
                  </a:lnTo>
                  <a:lnTo>
                    <a:pt x="59733" y="122719"/>
                  </a:lnTo>
                  <a:lnTo>
                    <a:pt x="88903" y="88903"/>
                  </a:lnTo>
                  <a:lnTo>
                    <a:pt x="122719" y="59733"/>
                  </a:lnTo>
                  <a:lnTo>
                    <a:pt x="160449" y="35841"/>
                  </a:lnTo>
                  <a:lnTo>
                    <a:pt x="201277" y="17743"/>
                  </a:lnTo>
                  <a:lnTo>
                    <a:pt x="244318" y="5832"/>
                  </a:lnTo>
                  <a:lnTo>
                    <a:pt x="288641" y="365"/>
                  </a:lnTo>
                  <a:lnTo>
                    <a:pt x="303534" y="0"/>
                  </a:lnTo>
                  <a:lnTo>
                    <a:pt x="318428" y="365"/>
                  </a:lnTo>
                  <a:lnTo>
                    <a:pt x="362751" y="5832"/>
                  </a:lnTo>
                  <a:lnTo>
                    <a:pt x="405792" y="17743"/>
                  </a:lnTo>
                  <a:lnTo>
                    <a:pt x="446620" y="35841"/>
                  </a:lnTo>
                  <a:lnTo>
                    <a:pt x="484350" y="59733"/>
                  </a:lnTo>
                  <a:lnTo>
                    <a:pt x="518166" y="88903"/>
                  </a:lnTo>
                  <a:lnTo>
                    <a:pt x="547336" y="122719"/>
                  </a:lnTo>
                  <a:lnTo>
                    <a:pt x="571228" y="160449"/>
                  </a:lnTo>
                  <a:lnTo>
                    <a:pt x="589326" y="201277"/>
                  </a:lnTo>
                  <a:lnTo>
                    <a:pt x="601237" y="244318"/>
                  </a:lnTo>
                  <a:lnTo>
                    <a:pt x="606704" y="288641"/>
                  </a:lnTo>
                  <a:lnTo>
                    <a:pt x="607069" y="303534"/>
                  </a:lnTo>
                  <a:lnTo>
                    <a:pt x="606704" y="318428"/>
                  </a:lnTo>
                  <a:lnTo>
                    <a:pt x="601237" y="362751"/>
                  </a:lnTo>
                  <a:lnTo>
                    <a:pt x="589326" y="405792"/>
                  </a:lnTo>
                  <a:lnTo>
                    <a:pt x="571228" y="446620"/>
                  </a:lnTo>
                  <a:lnTo>
                    <a:pt x="547336" y="484350"/>
                  </a:lnTo>
                  <a:lnTo>
                    <a:pt x="518166" y="518166"/>
                  </a:lnTo>
                  <a:lnTo>
                    <a:pt x="484350" y="547336"/>
                  </a:lnTo>
                  <a:lnTo>
                    <a:pt x="446620" y="571228"/>
                  </a:lnTo>
                  <a:lnTo>
                    <a:pt x="405792" y="589326"/>
                  </a:lnTo>
                  <a:lnTo>
                    <a:pt x="362751" y="601237"/>
                  </a:lnTo>
                  <a:lnTo>
                    <a:pt x="318428" y="606704"/>
                  </a:lnTo>
                  <a:lnTo>
                    <a:pt x="303534" y="607069"/>
                  </a:lnTo>
                  <a:close/>
                </a:path>
              </a:pathLst>
            </a:custGeom>
            <a:solidFill>
              <a:srgbClr val="62B8A6"/>
            </a:solidFill>
          </p:spPr>
          <p:txBody>
            <a:bodyPr wrap="square" lIns="0" tIns="0" rIns="0" bIns="0" rtlCol="0"/>
            <a:lstStyle/>
            <a:p>
              <a:endParaRPr/>
            </a:p>
          </p:txBody>
        </p:sp>
        <p:sp>
          <p:nvSpPr>
            <p:cNvPr id="8" name="object 8"/>
            <p:cNvSpPr/>
            <p:nvPr/>
          </p:nvSpPr>
          <p:spPr>
            <a:xfrm>
              <a:off x="1197330" y="6022899"/>
              <a:ext cx="269875" cy="269875"/>
            </a:xfrm>
            <a:custGeom>
              <a:avLst/>
              <a:gdLst/>
              <a:ahLst/>
              <a:cxnLst/>
              <a:rect l="l" t="t" r="r" b="b"/>
              <a:pathLst>
                <a:path w="269875" h="269875">
                  <a:moveTo>
                    <a:pt x="134904" y="269808"/>
                  </a:moveTo>
                  <a:lnTo>
                    <a:pt x="95743" y="264001"/>
                  </a:lnTo>
                  <a:lnTo>
                    <a:pt x="59955" y="247073"/>
                  </a:lnTo>
                  <a:lnTo>
                    <a:pt x="30620" y="220487"/>
                  </a:lnTo>
                  <a:lnTo>
                    <a:pt x="10268" y="186530"/>
                  </a:lnTo>
                  <a:lnTo>
                    <a:pt x="648" y="148127"/>
                  </a:lnTo>
                  <a:lnTo>
                    <a:pt x="0" y="134904"/>
                  </a:lnTo>
                  <a:lnTo>
                    <a:pt x="648" y="121681"/>
                  </a:lnTo>
                  <a:lnTo>
                    <a:pt x="10268" y="83278"/>
                  </a:lnTo>
                  <a:lnTo>
                    <a:pt x="30620" y="49320"/>
                  </a:lnTo>
                  <a:lnTo>
                    <a:pt x="59955" y="22735"/>
                  </a:lnTo>
                  <a:lnTo>
                    <a:pt x="95743" y="5807"/>
                  </a:lnTo>
                  <a:lnTo>
                    <a:pt x="134904" y="0"/>
                  </a:lnTo>
                  <a:lnTo>
                    <a:pt x="148127" y="648"/>
                  </a:lnTo>
                  <a:lnTo>
                    <a:pt x="186530" y="10268"/>
                  </a:lnTo>
                  <a:lnTo>
                    <a:pt x="220487" y="30620"/>
                  </a:lnTo>
                  <a:lnTo>
                    <a:pt x="247073" y="59955"/>
                  </a:lnTo>
                  <a:lnTo>
                    <a:pt x="264001" y="95743"/>
                  </a:lnTo>
                  <a:lnTo>
                    <a:pt x="269808" y="134904"/>
                  </a:lnTo>
                  <a:lnTo>
                    <a:pt x="269160" y="148127"/>
                  </a:lnTo>
                  <a:lnTo>
                    <a:pt x="259539" y="186530"/>
                  </a:lnTo>
                  <a:lnTo>
                    <a:pt x="239188" y="220487"/>
                  </a:lnTo>
                  <a:lnTo>
                    <a:pt x="209853" y="247073"/>
                  </a:lnTo>
                  <a:lnTo>
                    <a:pt x="174065" y="264001"/>
                  </a:lnTo>
                  <a:lnTo>
                    <a:pt x="134904" y="269808"/>
                  </a:lnTo>
                  <a:close/>
                </a:path>
              </a:pathLst>
            </a:custGeom>
            <a:solidFill>
              <a:srgbClr val="ECECEC"/>
            </a:solidFill>
          </p:spPr>
          <p:txBody>
            <a:bodyPr wrap="square" lIns="0" tIns="0" rIns="0" bIns="0" rtlCol="0"/>
            <a:lstStyle/>
            <a:p>
              <a:endParaRPr/>
            </a:p>
          </p:txBody>
        </p:sp>
        <p:sp>
          <p:nvSpPr>
            <p:cNvPr id="9" name="object 9"/>
            <p:cNvSpPr/>
            <p:nvPr/>
          </p:nvSpPr>
          <p:spPr>
            <a:xfrm>
              <a:off x="1028700" y="1813329"/>
              <a:ext cx="607695" cy="607695"/>
            </a:xfrm>
            <a:custGeom>
              <a:avLst/>
              <a:gdLst/>
              <a:ahLst/>
              <a:cxnLst/>
              <a:rect l="l" t="t" r="r" b="b"/>
              <a:pathLst>
                <a:path w="607694" h="607694">
                  <a:moveTo>
                    <a:pt x="303534" y="607069"/>
                  </a:moveTo>
                  <a:lnTo>
                    <a:pt x="258997" y="603784"/>
                  </a:lnTo>
                  <a:lnTo>
                    <a:pt x="215423" y="593999"/>
                  </a:lnTo>
                  <a:lnTo>
                    <a:pt x="173756" y="577927"/>
                  </a:lnTo>
                  <a:lnTo>
                    <a:pt x="134899" y="555914"/>
                  </a:lnTo>
                  <a:lnTo>
                    <a:pt x="99693" y="528439"/>
                  </a:lnTo>
                  <a:lnTo>
                    <a:pt x="68899" y="496095"/>
                  </a:lnTo>
                  <a:lnTo>
                    <a:pt x="43184" y="459583"/>
                  </a:lnTo>
                  <a:lnTo>
                    <a:pt x="23105" y="419692"/>
                  </a:lnTo>
                  <a:lnTo>
                    <a:pt x="9096" y="377287"/>
                  </a:lnTo>
                  <a:lnTo>
                    <a:pt x="1461" y="333286"/>
                  </a:lnTo>
                  <a:lnTo>
                    <a:pt x="0" y="303534"/>
                  </a:lnTo>
                  <a:lnTo>
                    <a:pt x="365" y="288641"/>
                  </a:lnTo>
                  <a:lnTo>
                    <a:pt x="5832" y="244318"/>
                  </a:lnTo>
                  <a:lnTo>
                    <a:pt x="17743" y="201277"/>
                  </a:lnTo>
                  <a:lnTo>
                    <a:pt x="35841" y="160449"/>
                  </a:lnTo>
                  <a:lnTo>
                    <a:pt x="59733" y="122719"/>
                  </a:lnTo>
                  <a:lnTo>
                    <a:pt x="88903" y="88903"/>
                  </a:lnTo>
                  <a:lnTo>
                    <a:pt x="122719" y="59733"/>
                  </a:lnTo>
                  <a:lnTo>
                    <a:pt x="160449" y="35841"/>
                  </a:lnTo>
                  <a:lnTo>
                    <a:pt x="201277" y="17743"/>
                  </a:lnTo>
                  <a:lnTo>
                    <a:pt x="244318" y="5832"/>
                  </a:lnTo>
                  <a:lnTo>
                    <a:pt x="288641" y="365"/>
                  </a:lnTo>
                  <a:lnTo>
                    <a:pt x="303534" y="0"/>
                  </a:lnTo>
                  <a:lnTo>
                    <a:pt x="318428" y="365"/>
                  </a:lnTo>
                  <a:lnTo>
                    <a:pt x="362751" y="5832"/>
                  </a:lnTo>
                  <a:lnTo>
                    <a:pt x="405792" y="17743"/>
                  </a:lnTo>
                  <a:lnTo>
                    <a:pt x="446620" y="35841"/>
                  </a:lnTo>
                  <a:lnTo>
                    <a:pt x="484350" y="59733"/>
                  </a:lnTo>
                  <a:lnTo>
                    <a:pt x="518166" y="88903"/>
                  </a:lnTo>
                  <a:lnTo>
                    <a:pt x="547336" y="122719"/>
                  </a:lnTo>
                  <a:lnTo>
                    <a:pt x="571228" y="160449"/>
                  </a:lnTo>
                  <a:lnTo>
                    <a:pt x="589326" y="201277"/>
                  </a:lnTo>
                  <a:lnTo>
                    <a:pt x="601237" y="244318"/>
                  </a:lnTo>
                  <a:lnTo>
                    <a:pt x="606704" y="288641"/>
                  </a:lnTo>
                  <a:lnTo>
                    <a:pt x="607069" y="303534"/>
                  </a:lnTo>
                  <a:lnTo>
                    <a:pt x="606704" y="318428"/>
                  </a:lnTo>
                  <a:lnTo>
                    <a:pt x="601237" y="362751"/>
                  </a:lnTo>
                  <a:lnTo>
                    <a:pt x="589326" y="405792"/>
                  </a:lnTo>
                  <a:lnTo>
                    <a:pt x="571228" y="446620"/>
                  </a:lnTo>
                  <a:lnTo>
                    <a:pt x="547336" y="484350"/>
                  </a:lnTo>
                  <a:lnTo>
                    <a:pt x="518166" y="518166"/>
                  </a:lnTo>
                  <a:lnTo>
                    <a:pt x="484350" y="547336"/>
                  </a:lnTo>
                  <a:lnTo>
                    <a:pt x="446620" y="571228"/>
                  </a:lnTo>
                  <a:lnTo>
                    <a:pt x="405792" y="589326"/>
                  </a:lnTo>
                  <a:lnTo>
                    <a:pt x="362751" y="601237"/>
                  </a:lnTo>
                  <a:lnTo>
                    <a:pt x="318428" y="606704"/>
                  </a:lnTo>
                  <a:lnTo>
                    <a:pt x="303534" y="607069"/>
                  </a:lnTo>
                  <a:close/>
                </a:path>
              </a:pathLst>
            </a:custGeom>
            <a:solidFill>
              <a:srgbClr val="62B8A6"/>
            </a:solidFill>
          </p:spPr>
          <p:txBody>
            <a:bodyPr wrap="square" lIns="0" tIns="0" rIns="0" bIns="0" rtlCol="0"/>
            <a:lstStyle/>
            <a:p>
              <a:endParaRPr/>
            </a:p>
          </p:txBody>
        </p:sp>
        <p:sp>
          <p:nvSpPr>
            <p:cNvPr id="10" name="object 10"/>
            <p:cNvSpPr/>
            <p:nvPr/>
          </p:nvSpPr>
          <p:spPr>
            <a:xfrm>
              <a:off x="1197330" y="1981959"/>
              <a:ext cx="269875" cy="269875"/>
            </a:xfrm>
            <a:custGeom>
              <a:avLst/>
              <a:gdLst/>
              <a:ahLst/>
              <a:cxnLst/>
              <a:rect l="l" t="t" r="r" b="b"/>
              <a:pathLst>
                <a:path w="269875" h="269875">
                  <a:moveTo>
                    <a:pt x="134904" y="269808"/>
                  </a:moveTo>
                  <a:lnTo>
                    <a:pt x="95743" y="264001"/>
                  </a:lnTo>
                  <a:lnTo>
                    <a:pt x="59955" y="247073"/>
                  </a:lnTo>
                  <a:lnTo>
                    <a:pt x="30620" y="220487"/>
                  </a:lnTo>
                  <a:lnTo>
                    <a:pt x="10268" y="186530"/>
                  </a:lnTo>
                  <a:lnTo>
                    <a:pt x="648" y="148127"/>
                  </a:lnTo>
                  <a:lnTo>
                    <a:pt x="0" y="134904"/>
                  </a:lnTo>
                  <a:lnTo>
                    <a:pt x="648" y="121681"/>
                  </a:lnTo>
                  <a:lnTo>
                    <a:pt x="10268" y="83278"/>
                  </a:lnTo>
                  <a:lnTo>
                    <a:pt x="30620" y="49320"/>
                  </a:lnTo>
                  <a:lnTo>
                    <a:pt x="59955" y="22735"/>
                  </a:lnTo>
                  <a:lnTo>
                    <a:pt x="95743" y="5807"/>
                  </a:lnTo>
                  <a:lnTo>
                    <a:pt x="134904" y="0"/>
                  </a:lnTo>
                  <a:lnTo>
                    <a:pt x="148127" y="648"/>
                  </a:lnTo>
                  <a:lnTo>
                    <a:pt x="186530" y="10268"/>
                  </a:lnTo>
                  <a:lnTo>
                    <a:pt x="220487" y="30620"/>
                  </a:lnTo>
                  <a:lnTo>
                    <a:pt x="247073" y="59955"/>
                  </a:lnTo>
                  <a:lnTo>
                    <a:pt x="264001" y="95743"/>
                  </a:lnTo>
                  <a:lnTo>
                    <a:pt x="269808" y="134904"/>
                  </a:lnTo>
                  <a:lnTo>
                    <a:pt x="269160" y="148127"/>
                  </a:lnTo>
                  <a:lnTo>
                    <a:pt x="259539" y="186530"/>
                  </a:lnTo>
                  <a:lnTo>
                    <a:pt x="239188" y="220487"/>
                  </a:lnTo>
                  <a:lnTo>
                    <a:pt x="209853" y="247073"/>
                  </a:lnTo>
                  <a:lnTo>
                    <a:pt x="174065" y="264001"/>
                  </a:lnTo>
                  <a:lnTo>
                    <a:pt x="134904" y="269808"/>
                  </a:lnTo>
                  <a:close/>
                </a:path>
              </a:pathLst>
            </a:custGeom>
            <a:solidFill>
              <a:srgbClr val="ECECEC"/>
            </a:solidFill>
          </p:spPr>
          <p:txBody>
            <a:bodyPr wrap="square" lIns="0" tIns="0" rIns="0" bIns="0" rtlCol="0"/>
            <a:lstStyle/>
            <a:p>
              <a:endParaRPr/>
            </a:p>
          </p:txBody>
        </p:sp>
        <p:sp>
          <p:nvSpPr>
            <p:cNvPr id="11" name="object 11"/>
            <p:cNvSpPr/>
            <p:nvPr/>
          </p:nvSpPr>
          <p:spPr>
            <a:xfrm>
              <a:off x="1028700" y="7874739"/>
              <a:ext cx="607695" cy="607695"/>
            </a:xfrm>
            <a:custGeom>
              <a:avLst/>
              <a:gdLst/>
              <a:ahLst/>
              <a:cxnLst/>
              <a:rect l="l" t="t" r="r" b="b"/>
              <a:pathLst>
                <a:path w="607694" h="607695">
                  <a:moveTo>
                    <a:pt x="303534" y="607069"/>
                  </a:moveTo>
                  <a:lnTo>
                    <a:pt x="258997" y="603784"/>
                  </a:lnTo>
                  <a:lnTo>
                    <a:pt x="215423" y="593999"/>
                  </a:lnTo>
                  <a:lnTo>
                    <a:pt x="173756" y="577927"/>
                  </a:lnTo>
                  <a:lnTo>
                    <a:pt x="134899" y="555914"/>
                  </a:lnTo>
                  <a:lnTo>
                    <a:pt x="99693" y="528439"/>
                  </a:lnTo>
                  <a:lnTo>
                    <a:pt x="68899" y="496095"/>
                  </a:lnTo>
                  <a:lnTo>
                    <a:pt x="43184" y="459583"/>
                  </a:lnTo>
                  <a:lnTo>
                    <a:pt x="23105" y="419692"/>
                  </a:lnTo>
                  <a:lnTo>
                    <a:pt x="9096" y="377287"/>
                  </a:lnTo>
                  <a:lnTo>
                    <a:pt x="1461" y="333286"/>
                  </a:lnTo>
                  <a:lnTo>
                    <a:pt x="0" y="303534"/>
                  </a:lnTo>
                  <a:lnTo>
                    <a:pt x="365" y="288641"/>
                  </a:lnTo>
                  <a:lnTo>
                    <a:pt x="5832" y="244318"/>
                  </a:lnTo>
                  <a:lnTo>
                    <a:pt x="17743" y="201277"/>
                  </a:lnTo>
                  <a:lnTo>
                    <a:pt x="35841" y="160449"/>
                  </a:lnTo>
                  <a:lnTo>
                    <a:pt x="59733" y="122719"/>
                  </a:lnTo>
                  <a:lnTo>
                    <a:pt x="88903" y="88903"/>
                  </a:lnTo>
                  <a:lnTo>
                    <a:pt x="122719" y="59733"/>
                  </a:lnTo>
                  <a:lnTo>
                    <a:pt x="160449" y="35841"/>
                  </a:lnTo>
                  <a:lnTo>
                    <a:pt x="201277" y="17743"/>
                  </a:lnTo>
                  <a:lnTo>
                    <a:pt x="244318" y="5832"/>
                  </a:lnTo>
                  <a:lnTo>
                    <a:pt x="288641" y="365"/>
                  </a:lnTo>
                  <a:lnTo>
                    <a:pt x="303534" y="0"/>
                  </a:lnTo>
                  <a:lnTo>
                    <a:pt x="318428" y="365"/>
                  </a:lnTo>
                  <a:lnTo>
                    <a:pt x="362751" y="5832"/>
                  </a:lnTo>
                  <a:lnTo>
                    <a:pt x="405792" y="17743"/>
                  </a:lnTo>
                  <a:lnTo>
                    <a:pt x="446620" y="35841"/>
                  </a:lnTo>
                  <a:lnTo>
                    <a:pt x="484350" y="59733"/>
                  </a:lnTo>
                  <a:lnTo>
                    <a:pt x="518166" y="88903"/>
                  </a:lnTo>
                  <a:lnTo>
                    <a:pt x="547336" y="122719"/>
                  </a:lnTo>
                  <a:lnTo>
                    <a:pt x="571228" y="160449"/>
                  </a:lnTo>
                  <a:lnTo>
                    <a:pt x="589326" y="201277"/>
                  </a:lnTo>
                  <a:lnTo>
                    <a:pt x="601237" y="244318"/>
                  </a:lnTo>
                  <a:lnTo>
                    <a:pt x="606704" y="288641"/>
                  </a:lnTo>
                  <a:lnTo>
                    <a:pt x="607069" y="303534"/>
                  </a:lnTo>
                  <a:lnTo>
                    <a:pt x="606704" y="318428"/>
                  </a:lnTo>
                  <a:lnTo>
                    <a:pt x="601237" y="362751"/>
                  </a:lnTo>
                  <a:lnTo>
                    <a:pt x="589326" y="405792"/>
                  </a:lnTo>
                  <a:lnTo>
                    <a:pt x="571228" y="446620"/>
                  </a:lnTo>
                  <a:lnTo>
                    <a:pt x="547336" y="484350"/>
                  </a:lnTo>
                  <a:lnTo>
                    <a:pt x="518166" y="518166"/>
                  </a:lnTo>
                  <a:lnTo>
                    <a:pt x="484350" y="547336"/>
                  </a:lnTo>
                  <a:lnTo>
                    <a:pt x="446620" y="571228"/>
                  </a:lnTo>
                  <a:lnTo>
                    <a:pt x="405792" y="589326"/>
                  </a:lnTo>
                  <a:lnTo>
                    <a:pt x="362751" y="601237"/>
                  </a:lnTo>
                  <a:lnTo>
                    <a:pt x="318428" y="606704"/>
                  </a:lnTo>
                  <a:lnTo>
                    <a:pt x="303534" y="607069"/>
                  </a:lnTo>
                  <a:close/>
                </a:path>
              </a:pathLst>
            </a:custGeom>
            <a:solidFill>
              <a:srgbClr val="09417D"/>
            </a:solidFill>
          </p:spPr>
          <p:txBody>
            <a:bodyPr wrap="square" lIns="0" tIns="0" rIns="0" bIns="0" rtlCol="0"/>
            <a:lstStyle/>
            <a:p>
              <a:endParaRPr/>
            </a:p>
          </p:txBody>
        </p:sp>
        <p:sp>
          <p:nvSpPr>
            <p:cNvPr id="12" name="object 12"/>
            <p:cNvSpPr/>
            <p:nvPr/>
          </p:nvSpPr>
          <p:spPr>
            <a:xfrm>
              <a:off x="1197330" y="8043369"/>
              <a:ext cx="269875" cy="269875"/>
            </a:xfrm>
            <a:custGeom>
              <a:avLst/>
              <a:gdLst/>
              <a:ahLst/>
              <a:cxnLst/>
              <a:rect l="l" t="t" r="r" b="b"/>
              <a:pathLst>
                <a:path w="269875" h="269875">
                  <a:moveTo>
                    <a:pt x="134904" y="269808"/>
                  </a:moveTo>
                  <a:lnTo>
                    <a:pt x="95743" y="264001"/>
                  </a:lnTo>
                  <a:lnTo>
                    <a:pt x="59955" y="247073"/>
                  </a:lnTo>
                  <a:lnTo>
                    <a:pt x="30620" y="220487"/>
                  </a:lnTo>
                  <a:lnTo>
                    <a:pt x="10268" y="186530"/>
                  </a:lnTo>
                  <a:lnTo>
                    <a:pt x="648" y="148127"/>
                  </a:lnTo>
                  <a:lnTo>
                    <a:pt x="0" y="134904"/>
                  </a:lnTo>
                  <a:lnTo>
                    <a:pt x="648" y="121681"/>
                  </a:lnTo>
                  <a:lnTo>
                    <a:pt x="10268" y="83278"/>
                  </a:lnTo>
                  <a:lnTo>
                    <a:pt x="30620" y="49320"/>
                  </a:lnTo>
                  <a:lnTo>
                    <a:pt x="59955" y="22735"/>
                  </a:lnTo>
                  <a:lnTo>
                    <a:pt x="95743" y="5807"/>
                  </a:lnTo>
                  <a:lnTo>
                    <a:pt x="134904" y="0"/>
                  </a:lnTo>
                  <a:lnTo>
                    <a:pt x="148127" y="648"/>
                  </a:lnTo>
                  <a:lnTo>
                    <a:pt x="186530" y="10268"/>
                  </a:lnTo>
                  <a:lnTo>
                    <a:pt x="220487" y="30620"/>
                  </a:lnTo>
                  <a:lnTo>
                    <a:pt x="247073" y="59955"/>
                  </a:lnTo>
                  <a:lnTo>
                    <a:pt x="264001" y="95743"/>
                  </a:lnTo>
                  <a:lnTo>
                    <a:pt x="269808" y="134904"/>
                  </a:lnTo>
                  <a:lnTo>
                    <a:pt x="269160" y="148127"/>
                  </a:lnTo>
                  <a:lnTo>
                    <a:pt x="259539" y="186530"/>
                  </a:lnTo>
                  <a:lnTo>
                    <a:pt x="239188" y="220487"/>
                  </a:lnTo>
                  <a:lnTo>
                    <a:pt x="209853" y="247073"/>
                  </a:lnTo>
                  <a:lnTo>
                    <a:pt x="174065" y="264001"/>
                  </a:lnTo>
                  <a:lnTo>
                    <a:pt x="134904" y="269808"/>
                  </a:lnTo>
                  <a:close/>
                </a:path>
              </a:pathLst>
            </a:custGeom>
            <a:solidFill>
              <a:srgbClr val="ECECEC"/>
            </a:solidFill>
          </p:spPr>
          <p:txBody>
            <a:bodyPr wrap="square" lIns="0" tIns="0" rIns="0" bIns="0" rtlCol="0"/>
            <a:lstStyle/>
            <a:p>
              <a:endParaRPr/>
            </a:p>
          </p:txBody>
        </p:sp>
        <p:sp>
          <p:nvSpPr>
            <p:cNvPr id="13" name="object 13"/>
            <p:cNvSpPr/>
            <p:nvPr/>
          </p:nvSpPr>
          <p:spPr>
            <a:xfrm>
              <a:off x="1028700" y="3833799"/>
              <a:ext cx="607695" cy="607695"/>
            </a:xfrm>
            <a:custGeom>
              <a:avLst/>
              <a:gdLst/>
              <a:ahLst/>
              <a:cxnLst/>
              <a:rect l="l" t="t" r="r" b="b"/>
              <a:pathLst>
                <a:path w="607694" h="607695">
                  <a:moveTo>
                    <a:pt x="303534" y="607069"/>
                  </a:moveTo>
                  <a:lnTo>
                    <a:pt x="258997" y="603784"/>
                  </a:lnTo>
                  <a:lnTo>
                    <a:pt x="215423" y="593999"/>
                  </a:lnTo>
                  <a:lnTo>
                    <a:pt x="173756" y="577927"/>
                  </a:lnTo>
                  <a:lnTo>
                    <a:pt x="134899" y="555914"/>
                  </a:lnTo>
                  <a:lnTo>
                    <a:pt x="99693" y="528439"/>
                  </a:lnTo>
                  <a:lnTo>
                    <a:pt x="68899" y="496095"/>
                  </a:lnTo>
                  <a:lnTo>
                    <a:pt x="43184" y="459583"/>
                  </a:lnTo>
                  <a:lnTo>
                    <a:pt x="23105" y="419692"/>
                  </a:lnTo>
                  <a:lnTo>
                    <a:pt x="9096" y="377287"/>
                  </a:lnTo>
                  <a:lnTo>
                    <a:pt x="1461" y="333286"/>
                  </a:lnTo>
                  <a:lnTo>
                    <a:pt x="0" y="303534"/>
                  </a:lnTo>
                  <a:lnTo>
                    <a:pt x="365" y="288641"/>
                  </a:lnTo>
                  <a:lnTo>
                    <a:pt x="5832" y="244318"/>
                  </a:lnTo>
                  <a:lnTo>
                    <a:pt x="17743" y="201277"/>
                  </a:lnTo>
                  <a:lnTo>
                    <a:pt x="35841" y="160449"/>
                  </a:lnTo>
                  <a:lnTo>
                    <a:pt x="59733" y="122719"/>
                  </a:lnTo>
                  <a:lnTo>
                    <a:pt x="88903" y="88903"/>
                  </a:lnTo>
                  <a:lnTo>
                    <a:pt x="122719" y="59733"/>
                  </a:lnTo>
                  <a:lnTo>
                    <a:pt x="160449" y="35841"/>
                  </a:lnTo>
                  <a:lnTo>
                    <a:pt x="201277" y="17743"/>
                  </a:lnTo>
                  <a:lnTo>
                    <a:pt x="244318" y="5832"/>
                  </a:lnTo>
                  <a:lnTo>
                    <a:pt x="288641" y="365"/>
                  </a:lnTo>
                  <a:lnTo>
                    <a:pt x="303534" y="0"/>
                  </a:lnTo>
                  <a:lnTo>
                    <a:pt x="318428" y="365"/>
                  </a:lnTo>
                  <a:lnTo>
                    <a:pt x="362751" y="5832"/>
                  </a:lnTo>
                  <a:lnTo>
                    <a:pt x="405792" y="17743"/>
                  </a:lnTo>
                  <a:lnTo>
                    <a:pt x="446620" y="35841"/>
                  </a:lnTo>
                  <a:lnTo>
                    <a:pt x="484350" y="59733"/>
                  </a:lnTo>
                  <a:lnTo>
                    <a:pt x="518166" y="88903"/>
                  </a:lnTo>
                  <a:lnTo>
                    <a:pt x="547336" y="122719"/>
                  </a:lnTo>
                  <a:lnTo>
                    <a:pt x="571228" y="160449"/>
                  </a:lnTo>
                  <a:lnTo>
                    <a:pt x="589326" y="201277"/>
                  </a:lnTo>
                  <a:lnTo>
                    <a:pt x="601237" y="244318"/>
                  </a:lnTo>
                  <a:lnTo>
                    <a:pt x="606704" y="288641"/>
                  </a:lnTo>
                  <a:lnTo>
                    <a:pt x="607069" y="303534"/>
                  </a:lnTo>
                  <a:lnTo>
                    <a:pt x="606704" y="318428"/>
                  </a:lnTo>
                  <a:lnTo>
                    <a:pt x="601237" y="362751"/>
                  </a:lnTo>
                  <a:lnTo>
                    <a:pt x="589326" y="405792"/>
                  </a:lnTo>
                  <a:lnTo>
                    <a:pt x="571228" y="446620"/>
                  </a:lnTo>
                  <a:lnTo>
                    <a:pt x="547336" y="484350"/>
                  </a:lnTo>
                  <a:lnTo>
                    <a:pt x="518166" y="518166"/>
                  </a:lnTo>
                  <a:lnTo>
                    <a:pt x="484350" y="547336"/>
                  </a:lnTo>
                  <a:lnTo>
                    <a:pt x="446620" y="571228"/>
                  </a:lnTo>
                  <a:lnTo>
                    <a:pt x="405792" y="589326"/>
                  </a:lnTo>
                  <a:lnTo>
                    <a:pt x="362751" y="601237"/>
                  </a:lnTo>
                  <a:lnTo>
                    <a:pt x="318428" y="606704"/>
                  </a:lnTo>
                  <a:lnTo>
                    <a:pt x="303534" y="607069"/>
                  </a:lnTo>
                  <a:close/>
                </a:path>
              </a:pathLst>
            </a:custGeom>
            <a:solidFill>
              <a:srgbClr val="09417D"/>
            </a:solidFill>
          </p:spPr>
          <p:txBody>
            <a:bodyPr wrap="square" lIns="0" tIns="0" rIns="0" bIns="0" rtlCol="0"/>
            <a:lstStyle/>
            <a:p>
              <a:endParaRPr/>
            </a:p>
          </p:txBody>
        </p:sp>
        <p:sp>
          <p:nvSpPr>
            <p:cNvPr id="14" name="object 14"/>
            <p:cNvSpPr/>
            <p:nvPr/>
          </p:nvSpPr>
          <p:spPr>
            <a:xfrm>
              <a:off x="1197330" y="4002429"/>
              <a:ext cx="269875" cy="269875"/>
            </a:xfrm>
            <a:custGeom>
              <a:avLst/>
              <a:gdLst/>
              <a:ahLst/>
              <a:cxnLst/>
              <a:rect l="l" t="t" r="r" b="b"/>
              <a:pathLst>
                <a:path w="269875" h="269875">
                  <a:moveTo>
                    <a:pt x="134904" y="269808"/>
                  </a:moveTo>
                  <a:lnTo>
                    <a:pt x="95743" y="264001"/>
                  </a:lnTo>
                  <a:lnTo>
                    <a:pt x="59955" y="247073"/>
                  </a:lnTo>
                  <a:lnTo>
                    <a:pt x="30620" y="220487"/>
                  </a:lnTo>
                  <a:lnTo>
                    <a:pt x="10268" y="186530"/>
                  </a:lnTo>
                  <a:lnTo>
                    <a:pt x="648" y="148127"/>
                  </a:lnTo>
                  <a:lnTo>
                    <a:pt x="0" y="134904"/>
                  </a:lnTo>
                  <a:lnTo>
                    <a:pt x="648" y="121681"/>
                  </a:lnTo>
                  <a:lnTo>
                    <a:pt x="10268" y="83278"/>
                  </a:lnTo>
                  <a:lnTo>
                    <a:pt x="30620" y="49320"/>
                  </a:lnTo>
                  <a:lnTo>
                    <a:pt x="59955" y="22735"/>
                  </a:lnTo>
                  <a:lnTo>
                    <a:pt x="95743" y="5807"/>
                  </a:lnTo>
                  <a:lnTo>
                    <a:pt x="134904" y="0"/>
                  </a:lnTo>
                  <a:lnTo>
                    <a:pt x="148127" y="648"/>
                  </a:lnTo>
                  <a:lnTo>
                    <a:pt x="186530" y="10268"/>
                  </a:lnTo>
                  <a:lnTo>
                    <a:pt x="220487" y="30620"/>
                  </a:lnTo>
                  <a:lnTo>
                    <a:pt x="247073" y="59955"/>
                  </a:lnTo>
                  <a:lnTo>
                    <a:pt x="264001" y="95743"/>
                  </a:lnTo>
                  <a:lnTo>
                    <a:pt x="269808" y="134904"/>
                  </a:lnTo>
                  <a:lnTo>
                    <a:pt x="269160" y="148127"/>
                  </a:lnTo>
                  <a:lnTo>
                    <a:pt x="259539" y="186530"/>
                  </a:lnTo>
                  <a:lnTo>
                    <a:pt x="239188" y="220487"/>
                  </a:lnTo>
                  <a:lnTo>
                    <a:pt x="209853" y="247073"/>
                  </a:lnTo>
                  <a:lnTo>
                    <a:pt x="174065" y="264001"/>
                  </a:lnTo>
                  <a:lnTo>
                    <a:pt x="134904" y="269808"/>
                  </a:lnTo>
                  <a:close/>
                </a:path>
              </a:pathLst>
            </a:custGeom>
            <a:solidFill>
              <a:srgbClr val="ECECEC"/>
            </a:solidFill>
          </p:spPr>
          <p:txBody>
            <a:bodyPr wrap="square" lIns="0" tIns="0" rIns="0" bIns="0" rtlCol="0"/>
            <a:lstStyle/>
            <a:p>
              <a:endParaRPr/>
            </a:p>
          </p:txBody>
        </p:sp>
      </p:grpSp>
      <p:sp>
        <p:nvSpPr>
          <p:cNvPr id="31" name="TextBox 30">
            <a:extLst>
              <a:ext uri="{FF2B5EF4-FFF2-40B4-BE49-F238E27FC236}">
                <a16:creationId xmlns:a16="http://schemas.microsoft.com/office/drawing/2014/main" id="{C216CEBA-F290-496A-A33D-3BDD1D5C7F88}"/>
              </a:ext>
            </a:extLst>
          </p:cNvPr>
          <p:cNvSpPr txBox="1"/>
          <p:nvPr/>
        </p:nvSpPr>
        <p:spPr>
          <a:xfrm>
            <a:off x="2017759" y="5834670"/>
            <a:ext cx="2072253" cy="646331"/>
          </a:xfrm>
          <a:prstGeom prst="rect">
            <a:avLst/>
          </a:prstGeom>
          <a:noFill/>
        </p:spPr>
        <p:txBody>
          <a:bodyPr wrap="square">
            <a:spAutoFit/>
          </a:bodyPr>
          <a:lstStyle/>
          <a:p>
            <a:r>
              <a:rPr lang="en-US" sz="3600" b="1" dirty="0">
                <a:solidFill>
                  <a:srgbClr val="09417D"/>
                </a:solidFill>
              </a:rPr>
              <a:t>Pester </a:t>
            </a:r>
            <a:r>
              <a:rPr lang="en-US" b="1" dirty="0"/>
              <a:t> </a:t>
            </a:r>
          </a:p>
        </p:txBody>
      </p:sp>
      <p:sp>
        <p:nvSpPr>
          <p:cNvPr id="36" name="TextBox 35">
            <a:extLst>
              <a:ext uri="{FF2B5EF4-FFF2-40B4-BE49-F238E27FC236}">
                <a16:creationId xmlns:a16="http://schemas.microsoft.com/office/drawing/2014/main" id="{385758BA-9EB5-4A99-8030-CC0ADCC33A44}"/>
              </a:ext>
            </a:extLst>
          </p:cNvPr>
          <p:cNvSpPr txBox="1"/>
          <p:nvPr/>
        </p:nvSpPr>
        <p:spPr>
          <a:xfrm>
            <a:off x="1981334" y="3833799"/>
            <a:ext cx="2622483" cy="646331"/>
          </a:xfrm>
          <a:prstGeom prst="rect">
            <a:avLst/>
          </a:prstGeom>
          <a:noFill/>
        </p:spPr>
        <p:txBody>
          <a:bodyPr wrap="square" rtlCol="0">
            <a:spAutoFit/>
          </a:bodyPr>
          <a:lstStyle/>
          <a:p>
            <a:r>
              <a:rPr lang="en-US" sz="3600" b="1" dirty="0">
                <a:solidFill>
                  <a:srgbClr val="09417D"/>
                </a:solidFill>
              </a:rPr>
              <a:t>Gremlin</a:t>
            </a:r>
            <a:r>
              <a:rPr lang="en-US" sz="3600" b="1" dirty="0"/>
              <a:t> </a:t>
            </a:r>
          </a:p>
        </p:txBody>
      </p:sp>
      <p:sp>
        <p:nvSpPr>
          <p:cNvPr id="38" name="TextBox 37">
            <a:extLst>
              <a:ext uri="{FF2B5EF4-FFF2-40B4-BE49-F238E27FC236}">
                <a16:creationId xmlns:a16="http://schemas.microsoft.com/office/drawing/2014/main" id="{4EBC173F-EC79-44F0-A6CA-0DB84A66EC7C}"/>
              </a:ext>
            </a:extLst>
          </p:cNvPr>
          <p:cNvSpPr txBox="1"/>
          <p:nvPr/>
        </p:nvSpPr>
        <p:spPr>
          <a:xfrm>
            <a:off x="1900427" y="7925547"/>
            <a:ext cx="7243573" cy="646331"/>
          </a:xfrm>
          <a:prstGeom prst="rect">
            <a:avLst/>
          </a:prstGeom>
          <a:noFill/>
        </p:spPr>
        <p:txBody>
          <a:bodyPr wrap="square" rtlCol="0">
            <a:spAutoFit/>
          </a:bodyPr>
          <a:lstStyle/>
          <a:p>
            <a:r>
              <a:rPr lang="en-US" sz="3600" b="1" dirty="0">
                <a:solidFill>
                  <a:srgbClr val="09417D"/>
                </a:solidFill>
              </a:rPr>
              <a:t>AWS Fault Injection Simulator </a:t>
            </a:r>
          </a:p>
        </p:txBody>
      </p:sp>
      <p:pic>
        <p:nvPicPr>
          <p:cNvPr id="39" name="Picture 38">
            <a:extLst>
              <a:ext uri="{FF2B5EF4-FFF2-40B4-BE49-F238E27FC236}">
                <a16:creationId xmlns:a16="http://schemas.microsoft.com/office/drawing/2014/main" id="{2A8C1350-773A-417F-A39E-6E935C8049EB}"/>
              </a:ext>
            </a:extLst>
          </p:cNvPr>
          <p:cNvPicPr>
            <a:picLocks noChangeAspect="1"/>
          </p:cNvPicPr>
          <p:nvPr/>
        </p:nvPicPr>
        <p:blipFill>
          <a:blip r:embed="rId2"/>
          <a:stretch>
            <a:fillRect/>
          </a:stretch>
        </p:blipFill>
        <p:spPr>
          <a:xfrm>
            <a:off x="667831" y="297520"/>
            <a:ext cx="1402202" cy="1072989"/>
          </a:xfrm>
          <a:prstGeom prst="rect">
            <a:avLst/>
          </a:prstGeom>
        </p:spPr>
      </p:pic>
      <p:pic>
        <p:nvPicPr>
          <p:cNvPr id="40" name="Picture 39">
            <a:extLst>
              <a:ext uri="{FF2B5EF4-FFF2-40B4-BE49-F238E27FC236}">
                <a16:creationId xmlns:a16="http://schemas.microsoft.com/office/drawing/2014/main" id="{15790D78-6C23-4340-A4DD-53BC82CBF518}"/>
              </a:ext>
            </a:extLst>
          </p:cNvPr>
          <p:cNvPicPr>
            <a:picLocks noChangeAspect="1"/>
          </p:cNvPicPr>
          <p:nvPr/>
        </p:nvPicPr>
        <p:blipFill>
          <a:blip r:embed="rId3"/>
          <a:stretch>
            <a:fillRect/>
          </a:stretch>
        </p:blipFill>
        <p:spPr>
          <a:xfrm>
            <a:off x="12821049" y="1120205"/>
            <a:ext cx="1403442" cy="1131629"/>
          </a:xfrm>
          <a:prstGeom prst="rect">
            <a:avLst/>
          </a:prstGeom>
        </p:spPr>
      </p:pic>
      <p:pic>
        <p:nvPicPr>
          <p:cNvPr id="41" name="Picture 40">
            <a:extLst>
              <a:ext uri="{FF2B5EF4-FFF2-40B4-BE49-F238E27FC236}">
                <a16:creationId xmlns:a16="http://schemas.microsoft.com/office/drawing/2014/main" id="{9137BC82-14D3-4C80-BC67-9CEC09B49A49}"/>
              </a:ext>
            </a:extLst>
          </p:cNvPr>
          <p:cNvPicPr>
            <a:picLocks noChangeAspect="1"/>
          </p:cNvPicPr>
          <p:nvPr/>
        </p:nvPicPr>
        <p:blipFill>
          <a:blip r:embed="rId4"/>
          <a:stretch>
            <a:fillRect/>
          </a:stretch>
        </p:blipFill>
        <p:spPr>
          <a:xfrm>
            <a:off x="13522770" y="6186410"/>
            <a:ext cx="1481456" cy="1493649"/>
          </a:xfrm>
          <a:prstGeom prst="rect">
            <a:avLst/>
          </a:prstGeom>
        </p:spPr>
      </p:pic>
      <p:pic>
        <p:nvPicPr>
          <p:cNvPr id="42" name="Picture 41">
            <a:extLst>
              <a:ext uri="{FF2B5EF4-FFF2-40B4-BE49-F238E27FC236}">
                <a16:creationId xmlns:a16="http://schemas.microsoft.com/office/drawing/2014/main" id="{F3A7B112-9BE5-41D4-92D4-3AA771E976B3}"/>
              </a:ext>
            </a:extLst>
          </p:cNvPr>
          <p:cNvPicPr>
            <a:picLocks noChangeAspect="1"/>
          </p:cNvPicPr>
          <p:nvPr/>
        </p:nvPicPr>
        <p:blipFill>
          <a:blip r:embed="rId5"/>
          <a:stretch>
            <a:fillRect/>
          </a:stretch>
        </p:blipFill>
        <p:spPr>
          <a:xfrm>
            <a:off x="2724955" y="9077749"/>
            <a:ext cx="2292295" cy="1012024"/>
          </a:xfrm>
          <a:prstGeom prst="rect">
            <a:avLst/>
          </a:prstGeom>
        </p:spPr>
      </p:pic>
      <p:pic>
        <p:nvPicPr>
          <p:cNvPr id="43" name="object 5">
            <a:extLst>
              <a:ext uri="{FF2B5EF4-FFF2-40B4-BE49-F238E27FC236}">
                <a16:creationId xmlns:a16="http://schemas.microsoft.com/office/drawing/2014/main" id="{F5DE3824-9173-4484-A929-030B7DFAD177}"/>
              </a:ext>
            </a:extLst>
          </p:cNvPr>
          <p:cNvPicPr/>
          <p:nvPr/>
        </p:nvPicPr>
        <p:blipFill>
          <a:blip r:embed="rId6" cstate="print"/>
          <a:stretch>
            <a:fillRect/>
          </a:stretch>
        </p:blipFill>
        <p:spPr>
          <a:xfrm>
            <a:off x="5252644" y="1059383"/>
            <a:ext cx="7107494" cy="6933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9417D"/>
          </a:solidFill>
        </p:spPr>
        <p:txBody>
          <a:bodyPr wrap="square" lIns="0" tIns="0" rIns="0" bIns="0" rtlCol="0"/>
          <a:lstStyle/>
          <a:p>
            <a:endParaRPr dirty="0"/>
          </a:p>
        </p:txBody>
      </p:sp>
      <p:sp>
        <p:nvSpPr>
          <p:cNvPr id="3" name="object 3"/>
          <p:cNvSpPr/>
          <p:nvPr/>
        </p:nvSpPr>
        <p:spPr>
          <a:xfrm>
            <a:off x="1789428" y="579090"/>
            <a:ext cx="3225800" cy="2703195"/>
          </a:xfrm>
          <a:custGeom>
            <a:avLst/>
            <a:gdLst/>
            <a:ahLst/>
            <a:cxnLst/>
            <a:rect l="l" t="t" r="r" b="b"/>
            <a:pathLst>
              <a:path w="3225800" h="2703195">
                <a:moveTo>
                  <a:pt x="3225605" y="868001"/>
                </a:moveTo>
                <a:lnTo>
                  <a:pt x="3224160" y="918521"/>
                </a:lnTo>
                <a:lnTo>
                  <a:pt x="3221434" y="968805"/>
                </a:lnTo>
                <a:lnTo>
                  <a:pt x="3181209" y="1645141"/>
                </a:lnTo>
                <a:lnTo>
                  <a:pt x="3178233" y="1693712"/>
                </a:lnTo>
                <a:lnTo>
                  <a:pt x="3174848" y="1742453"/>
                </a:lnTo>
                <a:lnTo>
                  <a:pt x="3170735" y="1791209"/>
                </a:lnTo>
                <a:lnTo>
                  <a:pt x="3165575" y="1839825"/>
                </a:lnTo>
                <a:lnTo>
                  <a:pt x="3159049" y="1888146"/>
                </a:lnTo>
                <a:lnTo>
                  <a:pt x="3150839" y="1936017"/>
                </a:lnTo>
                <a:lnTo>
                  <a:pt x="3140624" y="1983284"/>
                </a:lnTo>
                <a:lnTo>
                  <a:pt x="3128087" y="2029791"/>
                </a:lnTo>
                <a:lnTo>
                  <a:pt x="3112909" y="2075384"/>
                </a:lnTo>
                <a:lnTo>
                  <a:pt x="3094770" y="2119907"/>
                </a:lnTo>
                <a:lnTo>
                  <a:pt x="3073351" y="2163206"/>
                </a:lnTo>
                <a:lnTo>
                  <a:pt x="3048969" y="2204230"/>
                </a:lnTo>
                <a:lnTo>
                  <a:pt x="3021695" y="2243168"/>
                </a:lnTo>
                <a:lnTo>
                  <a:pt x="2991769" y="2280069"/>
                </a:lnTo>
                <a:lnTo>
                  <a:pt x="2959433" y="2314984"/>
                </a:lnTo>
                <a:lnTo>
                  <a:pt x="2924927" y="2347962"/>
                </a:lnTo>
                <a:lnTo>
                  <a:pt x="2888492" y="2379053"/>
                </a:lnTo>
                <a:lnTo>
                  <a:pt x="2850370" y="2408307"/>
                </a:lnTo>
                <a:lnTo>
                  <a:pt x="2810801" y="2435774"/>
                </a:lnTo>
                <a:lnTo>
                  <a:pt x="2770026" y="2461503"/>
                </a:lnTo>
                <a:lnTo>
                  <a:pt x="2728287" y="2485546"/>
                </a:lnTo>
                <a:lnTo>
                  <a:pt x="2685823" y="2507951"/>
                </a:lnTo>
                <a:lnTo>
                  <a:pt x="2641239" y="2529585"/>
                </a:lnTo>
                <a:lnTo>
                  <a:pt x="2596085" y="2549749"/>
                </a:lnTo>
                <a:lnTo>
                  <a:pt x="2550393" y="2568479"/>
                </a:lnTo>
                <a:lnTo>
                  <a:pt x="2504197" y="2585813"/>
                </a:lnTo>
                <a:lnTo>
                  <a:pt x="2457527" y="2601786"/>
                </a:lnTo>
                <a:lnTo>
                  <a:pt x="2410418" y="2616436"/>
                </a:lnTo>
                <a:lnTo>
                  <a:pt x="2362900" y="2629798"/>
                </a:lnTo>
                <a:lnTo>
                  <a:pt x="2315008" y="2641911"/>
                </a:lnTo>
                <a:lnTo>
                  <a:pt x="2266772" y="2652810"/>
                </a:lnTo>
                <a:lnTo>
                  <a:pt x="2218226" y="2662532"/>
                </a:lnTo>
                <a:lnTo>
                  <a:pt x="2169402" y="2671113"/>
                </a:lnTo>
                <a:lnTo>
                  <a:pt x="2120333" y="2678591"/>
                </a:lnTo>
                <a:lnTo>
                  <a:pt x="2071050" y="2685003"/>
                </a:lnTo>
                <a:lnTo>
                  <a:pt x="2021587" y="2690383"/>
                </a:lnTo>
                <a:lnTo>
                  <a:pt x="1971976" y="2694770"/>
                </a:lnTo>
                <a:lnTo>
                  <a:pt x="1922249" y="2698200"/>
                </a:lnTo>
                <a:lnTo>
                  <a:pt x="1872439" y="2700710"/>
                </a:lnTo>
                <a:lnTo>
                  <a:pt x="1822579" y="2702336"/>
                </a:lnTo>
                <a:lnTo>
                  <a:pt x="1772700" y="2703115"/>
                </a:lnTo>
                <a:lnTo>
                  <a:pt x="1722835" y="2703084"/>
                </a:lnTo>
                <a:lnTo>
                  <a:pt x="1673016" y="2702278"/>
                </a:lnTo>
                <a:lnTo>
                  <a:pt x="1623277" y="2700736"/>
                </a:lnTo>
                <a:lnTo>
                  <a:pt x="1573649" y="2698493"/>
                </a:lnTo>
                <a:lnTo>
                  <a:pt x="1522755" y="2695508"/>
                </a:lnTo>
                <a:lnTo>
                  <a:pt x="1471899" y="2691852"/>
                </a:lnTo>
                <a:lnTo>
                  <a:pt x="1421093" y="2687519"/>
                </a:lnTo>
                <a:lnTo>
                  <a:pt x="1370348" y="2682506"/>
                </a:lnTo>
                <a:lnTo>
                  <a:pt x="1319675" y="2676809"/>
                </a:lnTo>
                <a:lnTo>
                  <a:pt x="1269085" y="2670423"/>
                </a:lnTo>
                <a:lnTo>
                  <a:pt x="1218590" y="2663343"/>
                </a:lnTo>
                <a:lnTo>
                  <a:pt x="1168200" y="2655566"/>
                </a:lnTo>
                <a:lnTo>
                  <a:pt x="1117927" y="2647088"/>
                </a:lnTo>
                <a:lnTo>
                  <a:pt x="1067781" y="2637903"/>
                </a:lnTo>
                <a:lnTo>
                  <a:pt x="1017774" y="2628008"/>
                </a:lnTo>
                <a:lnTo>
                  <a:pt x="967917" y="2617398"/>
                </a:lnTo>
                <a:lnTo>
                  <a:pt x="918221" y="2606069"/>
                </a:lnTo>
                <a:lnTo>
                  <a:pt x="868697" y="2594017"/>
                </a:lnTo>
                <a:lnTo>
                  <a:pt x="819356" y="2581237"/>
                </a:lnTo>
                <a:lnTo>
                  <a:pt x="770209" y="2567726"/>
                </a:lnTo>
                <a:lnTo>
                  <a:pt x="721268" y="2553478"/>
                </a:lnTo>
                <a:lnTo>
                  <a:pt x="672543" y="2538489"/>
                </a:lnTo>
                <a:lnTo>
                  <a:pt x="635522" y="2526443"/>
                </a:lnTo>
                <a:lnTo>
                  <a:pt x="598739" y="2513649"/>
                </a:lnTo>
                <a:lnTo>
                  <a:pt x="562283" y="2499954"/>
                </a:lnTo>
                <a:lnTo>
                  <a:pt x="526239" y="2485203"/>
                </a:lnTo>
                <a:lnTo>
                  <a:pt x="480048" y="2463629"/>
                </a:lnTo>
                <a:lnTo>
                  <a:pt x="436743" y="2439757"/>
                </a:lnTo>
                <a:lnTo>
                  <a:pt x="396220" y="2413671"/>
                </a:lnTo>
                <a:lnTo>
                  <a:pt x="358374" y="2385457"/>
                </a:lnTo>
                <a:lnTo>
                  <a:pt x="323100" y="2355200"/>
                </a:lnTo>
                <a:lnTo>
                  <a:pt x="290294" y="2322986"/>
                </a:lnTo>
                <a:lnTo>
                  <a:pt x="259852" y="2288899"/>
                </a:lnTo>
                <a:lnTo>
                  <a:pt x="231668" y="2253024"/>
                </a:lnTo>
                <a:lnTo>
                  <a:pt x="205638" y="2215447"/>
                </a:lnTo>
                <a:lnTo>
                  <a:pt x="181657" y="2176253"/>
                </a:lnTo>
                <a:lnTo>
                  <a:pt x="159621" y="2135526"/>
                </a:lnTo>
                <a:lnTo>
                  <a:pt x="139425" y="2093353"/>
                </a:lnTo>
                <a:lnTo>
                  <a:pt x="120965" y="2049819"/>
                </a:lnTo>
                <a:lnTo>
                  <a:pt x="104135" y="2005008"/>
                </a:lnTo>
                <a:lnTo>
                  <a:pt x="88832" y="1959005"/>
                </a:lnTo>
                <a:lnTo>
                  <a:pt x="74950" y="1911897"/>
                </a:lnTo>
                <a:lnTo>
                  <a:pt x="62386" y="1863767"/>
                </a:lnTo>
                <a:lnTo>
                  <a:pt x="51223" y="1816147"/>
                </a:lnTo>
                <a:lnTo>
                  <a:pt x="41036" y="1768079"/>
                </a:lnTo>
                <a:lnTo>
                  <a:pt x="31872" y="1719639"/>
                </a:lnTo>
                <a:lnTo>
                  <a:pt x="23779" y="1670900"/>
                </a:lnTo>
                <a:lnTo>
                  <a:pt x="16802" y="1621936"/>
                </a:lnTo>
                <a:lnTo>
                  <a:pt x="10988" y="1572821"/>
                </a:lnTo>
                <a:lnTo>
                  <a:pt x="6385" y="1523631"/>
                </a:lnTo>
                <a:lnTo>
                  <a:pt x="3040" y="1474438"/>
                </a:lnTo>
                <a:lnTo>
                  <a:pt x="998" y="1425318"/>
                </a:lnTo>
                <a:lnTo>
                  <a:pt x="302" y="1376345"/>
                </a:lnTo>
                <a:lnTo>
                  <a:pt x="0" y="1327052"/>
                </a:lnTo>
                <a:lnTo>
                  <a:pt x="2540" y="1276325"/>
                </a:lnTo>
                <a:lnTo>
                  <a:pt x="7852" y="1224681"/>
                </a:lnTo>
                <a:lnTo>
                  <a:pt x="15867" y="1172637"/>
                </a:lnTo>
                <a:lnTo>
                  <a:pt x="26513" y="1120713"/>
                </a:lnTo>
                <a:lnTo>
                  <a:pt x="39720" y="1069425"/>
                </a:lnTo>
                <a:lnTo>
                  <a:pt x="55418" y="1019292"/>
                </a:lnTo>
                <a:lnTo>
                  <a:pt x="73536" y="970832"/>
                </a:lnTo>
                <a:lnTo>
                  <a:pt x="94004" y="924561"/>
                </a:lnTo>
                <a:lnTo>
                  <a:pt x="116751" y="880999"/>
                </a:lnTo>
                <a:lnTo>
                  <a:pt x="142090" y="835664"/>
                </a:lnTo>
                <a:lnTo>
                  <a:pt x="166984" y="790009"/>
                </a:lnTo>
                <a:lnTo>
                  <a:pt x="191617" y="744156"/>
                </a:lnTo>
                <a:lnTo>
                  <a:pt x="216172" y="698229"/>
                </a:lnTo>
                <a:lnTo>
                  <a:pt x="240832" y="652349"/>
                </a:lnTo>
                <a:lnTo>
                  <a:pt x="265781" y="606638"/>
                </a:lnTo>
                <a:lnTo>
                  <a:pt x="291202" y="561219"/>
                </a:lnTo>
                <a:lnTo>
                  <a:pt x="317277" y="516215"/>
                </a:lnTo>
                <a:lnTo>
                  <a:pt x="344192" y="471747"/>
                </a:lnTo>
                <a:lnTo>
                  <a:pt x="372128" y="427938"/>
                </a:lnTo>
                <a:lnTo>
                  <a:pt x="401269" y="384910"/>
                </a:lnTo>
                <a:lnTo>
                  <a:pt x="431799" y="342786"/>
                </a:lnTo>
                <a:lnTo>
                  <a:pt x="463901" y="301687"/>
                </a:lnTo>
                <a:lnTo>
                  <a:pt x="497003" y="262791"/>
                </a:lnTo>
                <a:lnTo>
                  <a:pt x="531998" y="225458"/>
                </a:lnTo>
                <a:lnTo>
                  <a:pt x="568887" y="190020"/>
                </a:lnTo>
                <a:lnTo>
                  <a:pt x="607668" y="156809"/>
                </a:lnTo>
                <a:lnTo>
                  <a:pt x="648340" y="126156"/>
                </a:lnTo>
                <a:lnTo>
                  <a:pt x="690902" y="98393"/>
                </a:lnTo>
                <a:lnTo>
                  <a:pt x="735354" y="73851"/>
                </a:lnTo>
                <a:lnTo>
                  <a:pt x="781694" y="52862"/>
                </a:lnTo>
                <a:lnTo>
                  <a:pt x="826693" y="36630"/>
                </a:lnTo>
                <a:lnTo>
                  <a:pt x="872409" y="23800"/>
                </a:lnTo>
                <a:lnTo>
                  <a:pt x="918762" y="14069"/>
                </a:lnTo>
                <a:lnTo>
                  <a:pt x="965673" y="7128"/>
                </a:lnTo>
                <a:lnTo>
                  <a:pt x="1013063" y="2674"/>
                </a:lnTo>
                <a:lnTo>
                  <a:pt x="1060850" y="399"/>
                </a:lnTo>
                <a:lnTo>
                  <a:pt x="1108957" y="0"/>
                </a:lnTo>
                <a:lnTo>
                  <a:pt x="1157302" y="1168"/>
                </a:lnTo>
                <a:lnTo>
                  <a:pt x="1205806" y="3600"/>
                </a:lnTo>
                <a:lnTo>
                  <a:pt x="1254389" y="6988"/>
                </a:lnTo>
                <a:lnTo>
                  <a:pt x="1302973" y="11028"/>
                </a:lnTo>
                <a:lnTo>
                  <a:pt x="1399819" y="19839"/>
                </a:lnTo>
                <a:lnTo>
                  <a:pt x="1447923" y="23998"/>
                </a:lnTo>
                <a:lnTo>
                  <a:pt x="1497692" y="27757"/>
                </a:lnTo>
                <a:lnTo>
                  <a:pt x="1547505" y="30988"/>
                </a:lnTo>
                <a:lnTo>
                  <a:pt x="1597351" y="33821"/>
                </a:lnTo>
                <a:lnTo>
                  <a:pt x="1647217" y="36390"/>
                </a:lnTo>
                <a:lnTo>
                  <a:pt x="1746964" y="41257"/>
                </a:lnTo>
                <a:lnTo>
                  <a:pt x="1796822" y="43818"/>
                </a:lnTo>
                <a:lnTo>
                  <a:pt x="1846652" y="46641"/>
                </a:lnTo>
                <a:lnTo>
                  <a:pt x="1896444" y="49856"/>
                </a:lnTo>
                <a:lnTo>
                  <a:pt x="1946185" y="53596"/>
                </a:lnTo>
                <a:lnTo>
                  <a:pt x="1995864" y="57991"/>
                </a:lnTo>
                <a:lnTo>
                  <a:pt x="2045470" y="63174"/>
                </a:lnTo>
                <a:lnTo>
                  <a:pt x="2094989" y="69275"/>
                </a:lnTo>
                <a:lnTo>
                  <a:pt x="2145025" y="76541"/>
                </a:lnTo>
                <a:lnTo>
                  <a:pt x="2194900" y="85040"/>
                </a:lnTo>
                <a:lnTo>
                  <a:pt x="2244535" y="94885"/>
                </a:lnTo>
                <a:lnTo>
                  <a:pt x="2293849" y="106191"/>
                </a:lnTo>
                <a:lnTo>
                  <a:pt x="2342762" y="119070"/>
                </a:lnTo>
                <a:lnTo>
                  <a:pt x="2391192" y="133638"/>
                </a:lnTo>
                <a:lnTo>
                  <a:pt x="2439059" y="150007"/>
                </a:lnTo>
                <a:lnTo>
                  <a:pt x="2490088" y="170851"/>
                </a:lnTo>
                <a:lnTo>
                  <a:pt x="2538996" y="194630"/>
                </a:lnTo>
                <a:lnTo>
                  <a:pt x="2586576" y="220339"/>
                </a:lnTo>
                <a:lnTo>
                  <a:pt x="2633616" y="246971"/>
                </a:lnTo>
                <a:lnTo>
                  <a:pt x="2680907" y="273519"/>
                </a:lnTo>
                <a:lnTo>
                  <a:pt x="2729241" y="298979"/>
                </a:lnTo>
                <a:lnTo>
                  <a:pt x="2774097" y="322320"/>
                </a:lnTo>
                <a:lnTo>
                  <a:pt x="2818917" y="347245"/>
                </a:lnTo>
                <a:lnTo>
                  <a:pt x="2863517" y="373358"/>
                </a:lnTo>
                <a:lnTo>
                  <a:pt x="2907713" y="400263"/>
                </a:lnTo>
                <a:lnTo>
                  <a:pt x="2951321" y="427564"/>
                </a:lnTo>
                <a:lnTo>
                  <a:pt x="2994156" y="454863"/>
                </a:lnTo>
                <a:lnTo>
                  <a:pt x="3035531" y="483089"/>
                </a:lnTo>
                <a:lnTo>
                  <a:pt x="3074985" y="514110"/>
                </a:lnTo>
                <a:lnTo>
                  <a:pt x="3111580" y="548218"/>
                </a:lnTo>
                <a:lnTo>
                  <a:pt x="3144378" y="585701"/>
                </a:lnTo>
                <a:lnTo>
                  <a:pt x="3172441" y="626850"/>
                </a:lnTo>
                <a:lnTo>
                  <a:pt x="3194833" y="671954"/>
                </a:lnTo>
                <a:lnTo>
                  <a:pt x="3210383" y="719223"/>
                </a:lnTo>
                <a:lnTo>
                  <a:pt x="3219903" y="767934"/>
                </a:lnTo>
                <a:lnTo>
                  <a:pt x="3224582" y="817666"/>
                </a:lnTo>
                <a:lnTo>
                  <a:pt x="3225605" y="868001"/>
                </a:lnTo>
                <a:close/>
              </a:path>
            </a:pathLst>
          </a:custGeom>
          <a:solidFill>
            <a:srgbClr val="4586C7">
              <a:alpha val="50000"/>
            </a:srgbClr>
          </a:solidFill>
        </p:spPr>
        <p:txBody>
          <a:bodyPr wrap="square" lIns="0" tIns="0" rIns="0" bIns="0" rtlCol="0"/>
          <a:lstStyle/>
          <a:p>
            <a:endParaRPr/>
          </a:p>
        </p:txBody>
      </p:sp>
      <p:sp>
        <p:nvSpPr>
          <p:cNvPr id="4" name="object 4"/>
          <p:cNvSpPr/>
          <p:nvPr/>
        </p:nvSpPr>
        <p:spPr>
          <a:xfrm>
            <a:off x="1789428" y="3813095"/>
            <a:ext cx="3225800" cy="2703195"/>
          </a:xfrm>
          <a:custGeom>
            <a:avLst/>
            <a:gdLst/>
            <a:ahLst/>
            <a:cxnLst/>
            <a:rect l="l" t="t" r="r" b="b"/>
            <a:pathLst>
              <a:path w="3225800" h="2703195">
                <a:moveTo>
                  <a:pt x="3225605" y="868001"/>
                </a:moveTo>
                <a:lnTo>
                  <a:pt x="3224160" y="918521"/>
                </a:lnTo>
                <a:lnTo>
                  <a:pt x="3221434" y="968805"/>
                </a:lnTo>
                <a:lnTo>
                  <a:pt x="3181209" y="1645141"/>
                </a:lnTo>
                <a:lnTo>
                  <a:pt x="3178233" y="1693712"/>
                </a:lnTo>
                <a:lnTo>
                  <a:pt x="3174848" y="1742453"/>
                </a:lnTo>
                <a:lnTo>
                  <a:pt x="3170735" y="1791209"/>
                </a:lnTo>
                <a:lnTo>
                  <a:pt x="3165575" y="1839825"/>
                </a:lnTo>
                <a:lnTo>
                  <a:pt x="3159049" y="1888146"/>
                </a:lnTo>
                <a:lnTo>
                  <a:pt x="3150839" y="1936017"/>
                </a:lnTo>
                <a:lnTo>
                  <a:pt x="3140624" y="1983284"/>
                </a:lnTo>
                <a:lnTo>
                  <a:pt x="3128087" y="2029791"/>
                </a:lnTo>
                <a:lnTo>
                  <a:pt x="3112909" y="2075384"/>
                </a:lnTo>
                <a:lnTo>
                  <a:pt x="3094770" y="2119907"/>
                </a:lnTo>
                <a:lnTo>
                  <a:pt x="3073351" y="2163206"/>
                </a:lnTo>
                <a:lnTo>
                  <a:pt x="3048969" y="2204230"/>
                </a:lnTo>
                <a:lnTo>
                  <a:pt x="3021695" y="2243168"/>
                </a:lnTo>
                <a:lnTo>
                  <a:pt x="2991769" y="2280069"/>
                </a:lnTo>
                <a:lnTo>
                  <a:pt x="2959433" y="2314984"/>
                </a:lnTo>
                <a:lnTo>
                  <a:pt x="2924927" y="2347962"/>
                </a:lnTo>
                <a:lnTo>
                  <a:pt x="2888492" y="2379053"/>
                </a:lnTo>
                <a:lnTo>
                  <a:pt x="2850370" y="2408307"/>
                </a:lnTo>
                <a:lnTo>
                  <a:pt x="2810801" y="2435774"/>
                </a:lnTo>
                <a:lnTo>
                  <a:pt x="2770026" y="2461503"/>
                </a:lnTo>
                <a:lnTo>
                  <a:pt x="2728287" y="2485546"/>
                </a:lnTo>
                <a:lnTo>
                  <a:pt x="2685823" y="2507951"/>
                </a:lnTo>
                <a:lnTo>
                  <a:pt x="2641239" y="2529585"/>
                </a:lnTo>
                <a:lnTo>
                  <a:pt x="2596085" y="2549749"/>
                </a:lnTo>
                <a:lnTo>
                  <a:pt x="2550393" y="2568479"/>
                </a:lnTo>
                <a:lnTo>
                  <a:pt x="2504197" y="2585813"/>
                </a:lnTo>
                <a:lnTo>
                  <a:pt x="2457527" y="2601786"/>
                </a:lnTo>
                <a:lnTo>
                  <a:pt x="2410418" y="2616436"/>
                </a:lnTo>
                <a:lnTo>
                  <a:pt x="2362900" y="2629798"/>
                </a:lnTo>
                <a:lnTo>
                  <a:pt x="2315008" y="2641911"/>
                </a:lnTo>
                <a:lnTo>
                  <a:pt x="2266772" y="2652810"/>
                </a:lnTo>
                <a:lnTo>
                  <a:pt x="2218226" y="2662532"/>
                </a:lnTo>
                <a:lnTo>
                  <a:pt x="2169402" y="2671113"/>
                </a:lnTo>
                <a:lnTo>
                  <a:pt x="2120333" y="2678591"/>
                </a:lnTo>
                <a:lnTo>
                  <a:pt x="2071050" y="2685003"/>
                </a:lnTo>
                <a:lnTo>
                  <a:pt x="2021587" y="2690383"/>
                </a:lnTo>
                <a:lnTo>
                  <a:pt x="1971976" y="2694770"/>
                </a:lnTo>
                <a:lnTo>
                  <a:pt x="1922249" y="2698200"/>
                </a:lnTo>
                <a:lnTo>
                  <a:pt x="1872439" y="2700710"/>
                </a:lnTo>
                <a:lnTo>
                  <a:pt x="1822579" y="2702336"/>
                </a:lnTo>
                <a:lnTo>
                  <a:pt x="1772700" y="2703115"/>
                </a:lnTo>
                <a:lnTo>
                  <a:pt x="1722835" y="2703084"/>
                </a:lnTo>
                <a:lnTo>
                  <a:pt x="1673016" y="2702278"/>
                </a:lnTo>
                <a:lnTo>
                  <a:pt x="1623277" y="2700736"/>
                </a:lnTo>
                <a:lnTo>
                  <a:pt x="1573649" y="2698493"/>
                </a:lnTo>
                <a:lnTo>
                  <a:pt x="1522755" y="2695508"/>
                </a:lnTo>
                <a:lnTo>
                  <a:pt x="1471899" y="2691852"/>
                </a:lnTo>
                <a:lnTo>
                  <a:pt x="1421093" y="2687519"/>
                </a:lnTo>
                <a:lnTo>
                  <a:pt x="1370348" y="2682506"/>
                </a:lnTo>
                <a:lnTo>
                  <a:pt x="1319675" y="2676809"/>
                </a:lnTo>
                <a:lnTo>
                  <a:pt x="1269085" y="2670423"/>
                </a:lnTo>
                <a:lnTo>
                  <a:pt x="1218590" y="2663343"/>
                </a:lnTo>
                <a:lnTo>
                  <a:pt x="1168200" y="2655566"/>
                </a:lnTo>
                <a:lnTo>
                  <a:pt x="1117927" y="2647088"/>
                </a:lnTo>
                <a:lnTo>
                  <a:pt x="1067781" y="2637903"/>
                </a:lnTo>
                <a:lnTo>
                  <a:pt x="1017774" y="2628008"/>
                </a:lnTo>
                <a:lnTo>
                  <a:pt x="967917" y="2617398"/>
                </a:lnTo>
                <a:lnTo>
                  <a:pt x="918221" y="2606069"/>
                </a:lnTo>
                <a:lnTo>
                  <a:pt x="868697" y="2594017"/>
                </a:lnTo>
                <a:lnTo>
                  <a:pt x="819356" y="2581237"/>
                </a:lnTo>
                <a:lnTo>
                  <a:pt x="770209" y="2567726"/>
                </a:lnTo>
                <a:lnTo>
                  <a:pt x="721268" y="2553478"/>
                </a:lnTo>
                <a:lnTo>
                  <a:pt x="672543" y="2538489"/>
                </a:lnTo>
                <a:lnTo>
                  <a:pt x="635522" y="2526443"/>
                </a:lnTo>
                <a:lnTo>
                  <a:pt x="598739" y="2513649"/>
                </a:lnTo>
                <a:lnTo>
                  <a:pt x="562283" y="2499954"/>
                </a:lnTo>
                <a:lnTo>
                  <a:pt x="526239" y="2485203"/>
                </a:lnTo>
                <a:lnTo>
                  <a:pt x="480048" y="2463629"/>
                </a:lnTo>
                <a:lnTo>
                  <a:pt x="436743" y="2439757"/>
                </a:lnTo>
                <a:lnTo>
                  <a:pt x="396220" y="2413671"/>
                </a:lnTo>
                <a:lnTo>
                  <a:pt x="358374" y="2385457"/>
                </a:lnTo>
                <a:lnTo>
                  <a:pt x="323100" y="2355200"/>
                </a:lnTo>
                <a:lnTo>
                  <a:pt x="290294" y="2322986"/>
                </a:lnTo>
                <a:lnTo>
                  <a:pt x="259852" y="2288899"/>
                </a:lnTo>
                <a:lnTo>
                  <a:pt x="231668" y="2253024"/>
                </a:lnTo>
                <a:lnTo>
                  <a:pt x="205638" y="2215447"/>
                </a:lnTo>
                <a:lnTo>
                  <a:pt x="181657" y="2176253"/>
                </a:lnTo>
                <a:lnTo>
                  <a:pt x="159621" y="2135526"/>
                </a:lnTo>
                <a:lnTo>
                  <a:pt x="139425" y="2093353"/>
                </a:lnTo>
                <a:lnTo>
                  <a:pt x="120965" y="2049819"/>
                </a:lnTo>
                <a:lnTo>
                  <a:pt x="104135" y="2005008"/>
                </a:lnTo>
                <a:lnTo>
                  <a:pt x="88832" y="1959005"/>
                </a:lnTo>
                <a:lnTo>
                  <a:pt x="74950" y="1911897"/>
                </a:lnTo>
                <a:lnTo>
                  <a:pt x="62386" y="1863767"/>
                </a:lnTo>
                <a:lnTo>
                  <a:pt x="51223" y="1816147"/>
                </a:lnTo>
                <a:lnTo>
                  <a:pt x="41036" y="1768079"/>
                </a:lnTo>
                <a:lnTo>
                  <a:pt x="31872" y="1719639"/>
                </a:lnTo>
                <a:lnTo>
                  <a:pt x="23779" y="1670900"/>
                </a:lnTo>
                <a:lnTo>
                  <a:pt x="16802" y="1621936"/>
                </a:lnTo>
                <a:lnTo>
                  <a:pt x="10988" y="1572821"/>
                </a:lnTo>
                <a:lnTo>
                  <a:pt x="6385" y="1523631"/>
                </a:lnTo>
                <a:lnTo>
                  <a:pt x="3040" y="1474438"/>
                </a:lnTo>
                <a:lnTo>
                  <a:pt x="998" y="1425318"/>
                </a:lnTo>
                <a:lnTo>
                  <a:pt x="302" y="1376345"/>
                </a:lnTo>
                <a:lnTo>
                  <a:pt x="0" y="1327052"/>
                </a:lnTo>
                <a:lnTo>
                  <a:pt x="2540" y="1276325"/>
                </a:lnTo>
                <a:lnTo>
                  <a:pt x="7852" y="1224681"/>
                </a:lnTo>
                <a:lnTo>
                  <a:pt x="15867" y="1172637"/>
                </a:lnTo>
                <a:lnTo>
                  <a:pt x="26513" y="1120713"/>
                </a:lnTo>
                <a:lnTo>
                  <a:pt x="39720" y="1069425"/>
                </a:lnTo>
                <a:lnTo>
                  <a:pt x="55418" y="1019292"/>
                </a:lnTo>
                <a:lnTo>
                  <a:pt x="73536" y="970832"/>
                </a:lnTo>
                <a:lnTo>
                  <a:pt x="94004" y="924561"/>
                </a:lnTo>
                <a:lnTo>
                  <a:pt x="116751" y="880999"/>
                </a:lnTo>
                <a:lnTo>
                  <a:pt x="142090" y="835664"/>
                </a:lnTo>
                <a:lnTo>
                  <a:pt x="166984" y="790009"/>
                </a:lnTo>
                <a:lnTo>
                  <a:pt x="191617" y="744156"/>
                </a:lnTo>
                <a:lnTo>
                  <a:pt x="216172" y="698229"/>
                </a:lnTo>
                <a:lnTo>
                  <a:pt x="240832" y="652349"/>
                </a:lnTo>
                <a:lnTo>
                  <a:pt x="265781" y="606638"/>
                </a:lnTo>
                <a:lnTo>
                  <a:pt x="291202" y="561219"/>
                </a:lnTo>
                <a:lnTo>
                  <a:pt x="317277" y="516215"/>
                </a:lnTo>
                <a:lnTo>
                  <a:pt x="344192" y="471747"/>
                </a:lnTo>
                <a:lnTo>
                  <a:pt x="372128" y="427938"/>
                </a:lnTo>
                <a:lnTo>
                  <a:pt x="401269" y="384910"/>
                </a:lnTo>
                <a:lnTo>
                  <a:pt x="431799" y="342786"/>
                </a:lnTo>
                <a:lnTo>
                  <a:pt x="463901" y="301687"/>
                </a:lnTo>
                <a:lnTo>
                  <a:pt x="497003" y="262791"/>
                </a:lnTo>
                <a:lnTo>
                  <a:pt x="531998" y="225458"/>
                </a:lnTo>
                <a:lnTo>
                  <a:pt x="568887" y="190020"/>
                </a:lnTo>
                <a:lnTo>
                  <a:pt x="607668" y="156809"/>
                </a:lnTo>
                <a:lnTo>
                  <a:pt x="648340" y="126156"/>
                </a:lnTo>
                <a:lnTo>
                  <a:pt x="690902" y="98393"/>
                </a:lnTo>
                <a:lnTo>
                  <a:pt x="735354" y="73851"/>
                </a:lnTo>
                <a:lnTo>
                  <a:pt x="781694" y="52862"/>
                </a:lnTo>
                <a:lnTo>
                  <a:pt x="826693" y="36630"/>
                </a:lnTo>
                <a:lnTo>
                  <a:pt x="872409" y="23800"/>
                </a:lnTo>
                <a:lnTo>
                  <a:pt x="918762" y="14069"/>
                </a:lnTo>
                <a:lnTo>
                  <a:pt x="965673" y="7128"/>
                </a:lnTo>
                <a:lnTo>
                  <a:pt x="1013063" y="2674"/>
                </a:lnTo>
                <a:lnTo>
                  <a:pt x="1060850" y="399"/>
                </a:lnTo>
                <a:lnTo>
                  <a:pt x="1108957" y="0"/>
                </a:lnTo>
                <a:lnTo>
                  <a:pt x="1157302" y="1168"/>
                </a:lnTo>
                <a:lnTo>
                  <a:pt x="1205806" y="3600"/>
                </a:lnTo>
                <a:lnTo>
                  <a:pt x="1254389" y="6988"/>
                </a:lnTo>
                <a:lnTo>
                  <a:pt x="1302973" y="11028"/>
                </a:lnTo>
                <a:lnTo>
                  <a:pt x="1399819" y="19839"/>
                </a:lnTo>
                <a:lnTo>
                  <a:pt x="1447923" y="23998"/>
                </a:lnTo>
                <a:lnTo>
                  <a:pt x="1497692" y="27757"/>
                </a:lnTo>
                <a:lnTo>
                  <a:pt x="1547505" y="30988"/>
                </a:lnTo>
                <a:lnTo>
                  <a:pt x="1597351" y="33821"/>
                </a:lnTo>
                <a:lnTo>
                  <a:pt x="1647217" y="36390"/>
                </a:lnTo>
                <a:lnTo>
                  <a:pt x="1746964" y="41257"/>
                </a:lnTo>
                <a:lnTo>
                  <a:pt x="1796822" y="43818"/>
                </a:lnTo>
                <a:lnTo>
                  <a:pt x="1846652" y="46641"/>
                </a:lnTo>
                <a:lnTo>
                  <a:pt x="1896444" y="49856"/>
                </a:lnTo>
                <a:lnTo>
                  <a:pt x="1946185" y="53596"/>
                </a:lnTo>
                <a:lnTo>
                  <a:pt x="1995864" y="57991"/>
                </a:lnTo>
                <a:lnTo>
                  <a:pt x="2045470" y="63174"/>
                </a:lnTo>
                <a:lnTo>
                  <a:pt x="2094989" y="69275"/>
                </a:lnTo>
                <a:lnTo>
                  <a:pt x="2145025" y="76541"/>
                </a:lnTo>
                <a:lnTo>
                  <a:pt x="2194900" y="85040"/>
                </a:lnTo>
                <a:lnTo>
                  <a:pt x="2244535" y="94885"/>
                </a:lnTo>
                <a:lnTo>
                  <a:pt x="2293849" y="106191"/>
                </a:lnTo>
                <a:lnTo>
                  <a:pt x="2342762" y="119070"/>
                </a:lnTo>
                <a:lnTo>
                  <a:pt x="2391192" y="133638"/>
                </a:lnTo>
                <a:lnTo>
                  <a:pt x="2439059" y="150007"/>
                </a:lnTo>
                <a:lnTo>
                  <a:pt x="2490088" y="170851"/>
                </a:lnTo>
                <a:lnTo>
                  <a:pt x="2538996" y="194630"/>
                </a:lnTo>
                <a:lnTo>
                  <a:pt x="2586576" y="220339"/>
                </a:lnTo>
                <a:lnTo>
                  <a:pt x="2633616" y="246971"/>
                </a:lnTo>
                <a:lnTo>
                  <a:pt x="2680907" y="273519"/>
                </a:lnTo>
                <a:lnTo>
                  <a:pt x="2729241" y="298979"/>
                </a:lnTo>
                <a:lnTo>
                  <a:pt x="2774097" y="322320"/>
                </a:lnTo>
                <a:lnTo>
                  <a:pt x="2818917" y="347245"/>
                </a:lnTo>
                <a:lnTo>
                  <a:pt x="2863517" y="373358"/>
                </a:lnTo>
                <a:lnTo>
                  <a:pt x="2907713" y="400263"/>
                </a:lnTo>
                <a:lnTo>
                  <a:pt x="2951321" y="427564"/>
                </a:lnTo>
                <a:lnTo>
                  <a:pt x="2994156" y="454863"/>
                </a:lnTo>
                <a:lnTo>
                  <a:pt x="3035531" y="483089"/>
                </a:lnTo>
                <a:lnTo>
                  <a:pt x="3074985" y="514110"/>
                </a:lnTo>
                <a:lnTo>
                  <a:pt x="3111580" y="548218"/>
                </a:lnTo>
                <a:lnTo>
                  <a:pt x="3144378" y="585701"/>
                </a:lnTo>
                <a:lnTo>
                  <a:pt x="3172441" y="626850"/>
                </a:lnTo>
                <a:lnTo>
                  <a:pt x="3194833" y="671954"/>
                </a:lnTo>
                <a:lnTo>
                  <a:pt x="3210383" y="719223"/>
                </a:lnTo>
                <a:lnTo>
                  <a:pt x="3219903" y="767934"/>
                </a:lnTo>
                <a:lnTo>
                  <a:pt x="3224582" y="817666"/>
                </a:lnTo>
                <a:lnTo>
                  <a:pt x="3225605" y="868001"/>
                </a:lnTo>
                <a:close/>
              </a:path>
            </a:pathLst>
          </a:custGeom>
          <a:solidFill>
            <a:srgbClr val="4586C7">
              <a:alpha val="50000"/>
            </a:srgbClr>
          </a:solidFill>
        </p:spPr>
        <p:txBody>
          <a:bodyPr wrap="square" lIns="0" tIns="0" rIns="0" bIns="0" rtlCol="0"/>
          <a:lstStyle/>
          <a:p>
            <a:endParaRPr/>
          </a:p>
        </p:txBody>
      </p:sp>
      <p:sp>
        <p:nvSpPr>
          <p:cNvPr id="5" name="object 5"/>
          <p:cNvSpPr/>
          <p:nvPr/>
        </p:nvSpPr>
        <p:spPr>
          <a:xfrm>
            <a:off x="1789428" y="6919532"/>
            <a:ext cx="3225800" cy="2703195"/>
          </a:xfrm>
          <a:custGeom>
            <a:avLst/>
            <a:gdLst/>
            <a:ahLst/>
            <a:cxnLst/>
            <a:rect l="l" t="t" r="r" b="b"/>
            <a:pathLst>
              <a:path w="3225800" h="2703195">
                <a:moveTo>
                  <a:pt x="3225605" y="868001"/>
                </a:moveTo>
                <a:lnTo>
                  <a:pt x="3224160" y="918521"/>
                </a:lnTo>
                <a:lnTo>
                  <a:pt x="3221434" y="968805"/>
                </a:lnTo>
                <a:lnTo>
                  <a:pt x="3181209" y="1645141"/>
                </a:lnTo>
                <a:lnTo>
                  <a:pt x="3178233" y="1693712"/>
                </a:lnTo>
                <a:lnTo>
                  <a:pt x="3174848" y="1742453"/>
                </a:lnTo>
                <a:lnTo>
                  <a:pt x="3170735" y="1791209"/>
                </a:lnTo>
                <a:lnTo>
                  <a:pt x="3165575" y="1839825"/>
                </a:lnTo>
                <a:lnTo>
                  <a:pt x="3159049" y="1888146"/>
                </a:lnTo>
                <a:lnTo>
                  <a:pt x="3150839" y="1936017"/>
                </a:lnTo>
                <a:lnTo>
                  <a:pt x="3140624" y="1983284"/>
                </a:lnTo>
                <a:lnTo>
                  <a:pt x="3128087" y="2029791"/>
                </a:lnTo>
                <a:lnTo>
                  <a:pt x="3112909" y="2075384"/>
                </a:lnTo>
                <a:lnTo>
                  <a:pt x="3094770" y="2119907"/>
                </a:lnTo>
                <a:lnTo>
                  <a:pt x="3073351" y="2163206"/>
                </a:lnTo>
                <a:lnTo>
                  <a:pt x="3048969" y="2204230"/>
                </a:lnTo>
                <a:lnTo>
                  <a:pt x="3021695" y="2243168"/>
                </a:lnTo>
                <a:lnTo>
                  <a:pt x="2991769" y="2280069"/>
                </a:lnTo>
                <a:lnTo>
                  <a:pt x="2959433" y="2314984"/>
                </a:lnTo>
                <a:lnTo>
                  <a:pt x="2924927" y="2347962"/>
                </a:lnTo>
                <a:lnTo>
                  <a:pt x="2888492" y="2379053"/>
                </a:lnTo>
                <a:lnTo>
                  <a:pt x="2850370" y="2408307"/>
                </a:lnTo>
                <a:lnTo>
                  <a:pt x="2810801" y="2435774"/>
                </a:lnTo>
                <a:lnTo>
                  <a:pt x="2770026" y="2461503"/>
                </a:lnTo>
                <a:lnTo>
                  <a:pt x="2728287" y="2485546"/>
                </a:lnTo>
                <a:lnTo>
                  <a:pt x="2685823" y="2507951"/>
                </a:lnTo>
                <a:lnTo>
                  <a:pt x="2641239" y="2529585"/>
                </a:lnTo>
                <a:lnTo>
                  <a:pt x="2596085" y="2549749"/>
                </a:lnTo>
                <a:lnTo>
                  <a:pt x="2550393" y="2568479"/>
                </a:lnTo>
                <a:lnTo>
                  <a:pt x="2504197" y="2585813"/>
                </a:lnTo>
                <a:lnTo>
                  <a:pt x="2457527" y="2601786"/>
                </a:lnTo>
                <a:lnTo>
                  <a:pt x="2410418" y="2616436"/>
                </a:lnTo>
                <a:lnTo>
                  <a:pt x="2362900" y="2629798"/>
                </a:lnTo>
                <a:lnTo>
                  <a:pt x="2315008" y="2641911"/>
                </a:lnTo>
                <a:lnTo>
                  <a:pt x="2266772" y="2652810"/>
                </a:lnTo>
                <a:lnTo>
                  <a:pt x="2218226" y="2662532"/>
                </a:lnTo>
                <a:lnTo>
                  <a:pt x="2169402" y="2671113"/>
                </a:lnTo>
                <a:lnTo>
                  <a:pt x="2120333" y="2678591"/>
                </a:lnTo>
                <a:lnTo>
                  <a:pt x="2071050" y="2685003"/>
                </a:lnTo>
                <a:lnTo>
                  <a:pt x="2021587" y="2690383"/>
                </a:lnTo>
                <a:lnTo>
                  <a:pt x="1971976" y="2694770"/>
                </a:lnTo>
                <a:lnTo>
                  <a:pt x="1922249" y="2698200"/>
                </a:lnTo>
                <a:lnTo>
                  <a:pt x="1872439" y="2700710"/>
                </a:lnTo>
                <a:lnTo>
                  <a:pt x="1822579" y="2702336"/>
                </a:lnTo>
                <a:lnTo>
                  <a:pt x="1772700" y="2703115"/>
                </a:lnTo>
                <a:lnTo>
                  <a:pt x="1722835" y="2703084"/>
                </a:lnTo>
                <a:lnTo>
                  <a:pt x="1673016" y="2702278"/>
                </a:lnTo>
                <a:lnTo>
                  <a:pt x="1623277" y="2700736"/>
                </a:lnTo>
                <a:lnTo>
                  <a:pt x="1573649" y="2698493"/>
                </a:lnTo>
                <a:lnTo>
                  <a:pt x="1522755" y="2695508"/>
                </a:lnTo>
                <a:lnTo>
                  <a:pt x="1471899" y="2691852"/>
                </a:lnTo>
                <a:lnTo>
                  <a:pt x="1421093" y="2687519"/>
                </a:lnTo>
                <a:lnTo>
                  <a:pt x="1370348" y="2682506"/>
                </a:lnTo>
                <a:lnTo>
                  <a:pt x="1319675" y="2676809"/>
                </a:lnTo>
                <a:lnTo>
                  <a:pt x="1269085" y="2670423"/>
                </a:lnTo>
                <a:lnTo>
                  <a:pt x="1218590" y="2663343"/>
                </a:lnTo>
                <a:lnTo>
                  <a:pt x="1168200" y="2655566"/>
                </a:lnTo>
                <a:lnTo>
                  <a:pt x="1117927" y="2647088"/>
                </a:lnTo>
                <a:lnTo>
                  <a:pt x="1067781" y="2637903"/>
                </a:lnTo>
                <a:lnTo>
                  <a:pt x="1017774" y="2628008"/>
                </a:lnTo>
                <a:lnTo>
                  <a:pt x="967917" y="2617398"/>
                </a:lnTo>
                <a:lnTo>
                  <a:pt x="918221" y="2606069"/>
                </a:lnTo>
                <a:lnTo>
                  <a:pt x="868697" y="2594017"/>
                </a:lnTo>
                <a:lnTo>
                  <a:pt x="819356" y="2581237"/>
                </a:lnTo>
                <a:lnTo>
                  <a:pt x="770209" y="2567726"/>
                </a:lnTo>
                <a:lnTo>
                  <a:pt x="721268" y="2553478"/>
                </a:lnTo>
                <a:lnTo>
                  <a:pt x="672543" y="2538489"/>
                </a:lnTo>
                <a:lnTo>
                  <a:pt x="635522" y="2526443"/>
                </a:lnTo>
                <a:lnTo>
                  <a:pt x="598739" y="2513649"/>
                </a:lnTo>
                <a:lnTo>
                  <a:pt x="562283" y="2499954"/>
                </a:lnTo>
                <a:lnTo>
                  <a:pt x="526239" y="2485203"/>
                </a:lnTo>
                <a:lnTo>
                  <a:pt x="480048" y="2463629"/>
                </a:lnTo>
                <a:lnTo>
                  <a:pt x="436743" y="2439757"/>
                </a:lnTo>
                <a:lnTo>
                  <a:pt x="396220" y="2413671"/>
                </a:lnTo>
                <a:lnTo>
                  <a:pt x="358374" y="2385457"/>
                </a:lnTo>
                <a:lnTo>
                  <a:pt x="323100" y="2355200"/>
                </a:lnTo>
                <a:lnTo>
                  <a:pt x="290294" y="2322986"/>
                </a:lnTo>
                <a:lnTo>
                  <a:pt x="259852" y="2288899"/>
                </a:lnTo>
                <a:lnTo>
                  <a:pt x="231668" y="2253024"/>
                </a:lnTo>
                <a:lnTo>
                  <a:pt x="205638" y="2215447"/>
                </a:lnTo>
                <a:lnTo>
                  <a:pt x="181657" y="2176253"/>
                </a:lnTo>
                <a:lnTo>
                  <a:pt x="159621" y="2135526"/>
                </a:lnTo>
                <a:lnTo>
                  <a:pt x="139425" y="2093353"/>
                </a:lnTo>
                <a:lnTo>
                  <a:pt x="120965" y="2049819"/>
                </a:lnTo>
                <a:lnTo>
                  <a:pt x="104135" y="2005008"/>
                </a:lnTo>
                <a:lnTo>
                  <a:pt x="88832" y="1959005"/>
                </a:lnTo>
                <a:lnTo>
                  <a:pt x="74950" y="1911897"/>
                </a:lnTo>
                <a:lnTo>
                  <a:pt x="62386" y="1863767"/>
                </a:lnTo>
                <a:lnTo>
                  <a:pt x="51223" y="1816147"/>
                </a:lnTo>
                <a:lnTo>
                  <a:pt x="41036" y="1768079"/>
                </a:lnTo>
                <a:lnTo>
                  <a:pt x="31872" y="1719639"/>
                </a:lnTo>
                <a:lnTo>
                  <a:pt x="23779" y="1670900"/>
                </a:lnTo>
                <a:lnTo>
                  <a:pt x="16802" y="1621936"/>
                </a:lnTo>
                <a:lnTo>
                  <a:pt x="10988" y="1572821"/>
                </a:lnTo>
                <a:lnTo>
                  <a:pt x="6385" y="1523631"/>
                </a:lnTo>
                <a:lnTo>
                  <a:pt x="3040" y="1474438"/>
                </a:lnTo>
                <a:lnTo>
                  <a:pt x="998" y="1425318"/>
                </a:lnTo>
                <a:lnTo>
                  <a:pt x="302" y="1376345"/>
                </a:lnTo>
                <a:lnTo>
                  <a:pt x="0" y="1327052"/>
                </a:lnTo>
                <a:lnTo>
                  <a:pt x="2540" y="1276325"/>
                </a:lnTo>
                <a:lnTo>
                  <a:pt x="7852" y="1224681"/>
                </a:lnTo>
                <a:lnTo>
                  <a:pt x="15867" y="1172637"/>
                </a:lnTo>
                <a:lnTo>
                  <a:pt x="26513" y="1120713"/>
                </a:lnTo>
                <a:lnTo>
                  <a:pt x="39720" y="1069425"/>
                </a:lnTo>
                <a:lnTo>
                  <a:pt x="55418" y="1019292"/>
                </a:lnTo>
                <a:lnTo>
                  <a:pt x="73536" y="970832"/>
                </a:lnTo>
                <a:lnTo>
                  <a:pt x="94004" y="924561"/>
                </a:lnTo>
                <a:lnTo>
                  <a:pt x="116751" y="880999"/>
                </a:lnTo>
                <a:lnTo>
                  <a:pt x="142090" y="835664"/>
                </a:lnTo>
                <a:lnTo>
                  <a:pt x="166984" y="790009"/>
                </a:lnTo>
                <a:lnTo>
                  <a:pt x="191617" y="744156"/>
                </a:lnTo>
                <a:lnTo>
                  <a:pt x="216172" y="698229"/>
                </a:lnTo>
                <a:lnTo>
                  <a:pt x="240832" y="652349"/>
                </a:lnTo>
                <a:lnTo>
                  <a:pt x="265781" y="606638"/>
                </a:lnTo>
                <a:lnTo>
                  <a:pt x="291202" y="561219"/>
                </a:lnTo>
                <a:lnTo>
                  <a:pt x="317277" y="516215"/>
                </a:lnTo>
                <a:lnTo>
                  <a:pt x="344192" y="471747"/>
                </a:lnTo>
                <a:lnTo>
                  <a:pt x="372128" y="427938"/>
                </a:lnTo>
                <a:lnTo>
                  <a:pt x="401269" y="384910"/>
                </a:lnTo>
                <a:lnTo>
                  <a:pt x="431799" y="342786"/>
                </a:lnTo>
                <a:lnTo>
                  <a:pt x="463901" y="301687"/>
                </a:lnTo>
                <a:lnTo>
                  <a:pt x="497003" y="262791"/>
                </a:lnTo>
                <a:lnTo>
                  <a:pt x="531998" y="225458"/>
                </a:lnTo>
                <a:lnTo>
                  <a:pt x="568887" y="190020"/>
                </a:lnTo>
                <a:lnTo>
                  <a:pt x="607668" y="156809"/>
                </a:lnTo>
                <a:lnTo>
                  <a:pt x="648340" y="126156"/>
                </a:lnTo>
                <a:lnTo>
                  <a:pt x="690902" y="98393"/>
                </a:lnTo>
                <a:lnTo>
                  <a:pt x="735354" y="73851"/>
                </a:lnTo>
                <a:lnTo>
                  <a:pt x="781694" y="52862"/>
                </a:lnTo>
                <a:lnTo>
                  <a:pt x="826693" y="36630"/>
                </a:lnTo>
                <a:lnTo>
                  <a:pt x="872409" y="23800"/>
                </a:lnTo>
                <a:lnTo>
                  <a:pt x="918762" y="14069"/>
                </a:lnTo>
                <a:lnTo>
                  <a:pt x="965673" y="7128"/>
                </a:lnTo>
                <a:lnTo>
                  <a:pt x="1013063" y="2674"/>
                </a:lnTo>
                <a:lnTo>
                  <a:pt x="1060850" y="399"/>
                </a:lnTo>
                <a:lnTo>
                  <a:pt x="1108957" y="0"/>
                </a:lnTo>
                <a:lnTo>
                  <a:pt x="1157302" y="1168"/>
                </a:lnTo>
                <a:lnTo>
                  <a:pt x="1205806" y="3600"/>
                </a:lnTo>
                <a:lnTo>
                  <a:pt x="1254389" y="6988"/>
                </a:lnTo>
                <a:lnTo>
                  <a:pt x="1302973" y="11028"/>
                </a:lnTo>
                <a:lnTo>
                  <a:pt x="1399819" y="19839"/>
                </a:lnTo>
                <a:lnTo>
                  <a:pt x="1447923" y="23998"/>
                </a:lnTo>
                <a:lnTo>
                  <a:pt x="1497692" y="27757"/>
                </a:lnTo>
                <a:lnTo>
                  <a:pt x="1547505" y="30988"/>
                </a:lnTo>
                <a:lnTo>
                  <a:pt x="1597351" y="33821"/>
                </a:lnTo>
                <a:lnTo>
                  <a:pt x="1647217" y="36390"/>
                </a:lnTo>
                <a:lnTo>
                  <a:pt x="1746964" y="41257"/>
                </a:lnTo>
                <a:lnTo>
                  <a:pt x="1796822" y="43818"/>
                </a:lnTo>
                <a:lnTo>
                  <a:pt x="1846652" y="46641"/>
                </a:lnTo>
                <a:lnTo>
                  <a:pt x="1896444" y="49856"/>
                </a:lnTo>
                <a:lnTo>
                  <a:pt x="1946185" y="53596"/>
                </a:lnTo>
                <a:lnTo>
                  <a:pt x="1995864" y="57991"/>
                </a:lnTo>
                <a:lnTo>
                  <a:pt x="2045470" y="63174"/>
                </a:lnTo>
                <a:lnTo>
                  <a:pt x="2094989" y="69275"/>
                </a:lnTo>
                <a:lnTo>
                  <a:pt x="2145025" y="76541"/>
                </a:lnTo>
                <a:lnTo>
                  <a:pt x="2194900" y="85040"/>
                </a:lnTo>
                <a:lnTo>
                  <a:pt x="2244535" y="94885"/>
                </a:lnTo>
                <a:lnTo>
                  <a:pt x="2293849" y="106191"/>
                </a:lnTo>
                <a:lnTo>
                  <a:pt x="2342762" y="119070"/>
                </a:lnTo>
                <a:lnTo>
                  <a:pt x="2391192" y="133638"/>
                </a:lnTo>
                <a:lnTo>
                  <a:pt x="2439059" y="150007"/>
                </a:lnTo>
                <a:lnTo>
                  <a:pt x="2490088" y="170851"/>
                </a:lnTo>
                <a:lnTo>
                  <a:pt x="2538996" y="194630"/>
                </a:lnTo>
                <a:lnTo>
                  <a:pt x="2586576" y="220339"/>
                </a:lnTo>
                <a:lnTo>
                  <a:pt x="2633616" y="246971"/>
                </a:lnTo>
                <a:lnTo>
                  <a:pt x="2680907" y="273519"/>
                </a:lnTo>
                <a:lnTo>
                  <a:pt x="2729241" y="298979"/>
                </a:lnTo>
                <a:lnTo>
                  <a:pt x="2774097" y="322320"/>
                </a:lnTo>
                <a:lnTo>
                  <a:pt x="2818917" y="347245"/>
                </a:lnTo>
                <a:lnTo>
                  <a:pt x="2863517" y="373358"/>
                </a:lnTo>
                <a:lnTo>
                  <a:pt x="2907713" y="400263"/>
                </a:lnTo>
                <a:lnTo>
                  <a:pt x="2951321" y="427564"/>
                </a:lnTo>
                <a:lnTo>
                  <a:pt x="2994156" y="454863"/>
                </a:lnTo>
                <a:lnTo>
                  <a:pt x="3035531" y="483089"/>
                </a:lnTo>
                <a:lnTo>
                  <a:pt x="3074985" y="514110"/>
                </a:lnTo>
                <a:lnTo>
                  <a:pt x="3111580" y="548218"/>
                </a:lnTo>
                <a:lnTo>
                  <a:pt x="3144378" y="585701"/>
                </a:lnTo>
                <a:lnTo>
                  <a:pt x="3172441" y="626850"/>
                </a:lnTo>
                <a:lnTo>
                  <a:pt x="3194833" y="671954"/>
                </a:lnTo>
                <a:lnTo>
                  <a:pt x="3210383" y="719223"/>
                </a:lnTo>
                <a:lnTo>
                  <a:pt x="3219903" y="767934"/>
                </a:lnTo>
                <a:lnTo>
                  <a:pt x="3224582" y="817666"/>
                </a:lnTo>
                <a:lnTo>
                  <a:pt x="3225605" y="868001"/>
                </a:lnTo>
                <a:close/>
              </a:path>
            </a:pathLst>
          </a:custGeom>
          <a:solidFill>
            <a:srgbClr val="4586C7">
              <a:alpha val="50000"/>
            </a:srgbClr>
          </a:solidFill>
        </p:spPr>
        <p:txBody>
          <a:bodyPr wrap="square" lIns="0" tIns="0" rIns="0" bIns="0" rtlCol="0"/>
          <a:lstStyle/>
          <a:p>
            <a:endParaRPr/>
          </a:p>
        </p:txBody>
      </p:sp>
      <p:sp>
        <p:nvSpPr>
          <p:cNvPr id="6" name="object 6"/>
          <p:cNvSpPr txBox="1">
            <a:spLocks noGrp="1"/>
          </p:cNvSpPr>
          <p:nvPr>
            <p:ph type="title"/>
          </p:nvPr>
        </p:nvSpPr>
        <p:spPr>
          <a:xfrm>
            <a:off x="2257685" y="1024574"/>
            <a:ext cx="2881628" cy="1982594"/>
          </a:xfrm>
          <a:prstGeom prst="rect">
            <a:avLst/>
          </a:prstGeom>
        </p:spPr>
        <p:txBody>
          <a:bodyPr vert="horz" wrap="square" lIns="0" tIns="12700" rIns="0" bIns="0" rtlCol="0">
            <a:spAutoFit/>
          </a:bodyPr>
          <a:lstStyle/>
          <a:p>
            <a:pPr marL="12700">
              <a:lnSpc>
                <a:spcPct val="100000"/>
              </a:lnSpc>
              <a:spcBef>
                <a:spcPts val="100"/>
              </a:spcBef>
            </a:pPr>
            <a:r>
              <a:rPr lang="en-US" sz="3200" spc="175" dirty="0"/>
              <a:t>Therac-25 Radiation Overdose (1985-1987)</a:t>
            </a:r>
            <a:endParaRPr lang="en-US" sz="3200" dirty="0"/>
          </a:p>
        </p:txBody>
      </p:sp>
      <p:sp>
        <p:nvSpPr>
          <p:cNvPr id="7" name="object 7"/>
          <p:cNvSpPr txBox="1"/>
          <p:nvPr/>
        </p:nvSpPr>
        <p:spPr>
          <a:xfrm>
            <a:off x="6325725" y="1317423"/>
            <a:ext cx="8418830" cy="2100319"/>
          </a:xfrm>
          <a:prstGeom prst="rect">
            <a:avLst/>
          </a:prstGeom>
        </p:spPr>
        <p:txBody>
          <a:bodyPr vert="horz" wrap="square" lIns="0" tIns="12700" rIns="0" bIns="0" rtlCol="0">
            <a:spAutoFit/>
          </a:bodyPr>
          <a:lstStyle/>
          <a:p>
            <a:pPr marL="12700" marR="5080" algn="just">
              <a:lnSpc>
                <a:spcPct val="114799"/>
              </a:lnSpc>
              <a:spcBef>
                <a:spcPts val="100"/>
              </a:spcBef>
            </a:pPr>
            <a:r>
              <a:rPr lang="en-US" sz="2400" spc="-60" dirty="0">
                <a:solidFill>
                  <a:srgbClr val="FFFFFF"/>
                </a:solidFill>
                <a:latin typeface="Arial MT"/>
                <a:cs typeface="Arial MT"/>
              </a:rPr>
              <a:t>A software bug in a radiation therapy machine caused massive overdoses of radiation, killing several patients. The error stemmed from a lack of proper software testing and safety checks, leading to one of the most infamous medical software failures.</a:t>
            </a:r>
            <a:endParaRPr lang="en-US" sz="2400" dirty="0">
              <a:latin typeface="Arial MT"/>
              <a:cs typeface="Arial MT"/>
            </a:endParaRPr>
          </a:p>
        </p:txBody>
      </p:sp>
      <p:sp>
        <p:nvSpPr>
          <p:cNvPr id="8" name="object 8"/>
          <p:cNvSpPr txBox="1"/>
          <p:nvPr/>
        </p:nvSpPr>
        <p:spPr>
          <a:xfrm>
            <a:off x="2408172" y="4398424"/>
            <a:ext cx="2580654" cy="1490152"/>
          </a:xfrm>
          <a:prstGeom prst="rect">
            <a:avLst/>
          </a:prstGeom>
        </p:spPr>
        <p:txBody>
          <a:bodyPr vert="horz" wrap="square" lIns="0" tIns="12700" rIns="0" bIns="0" rtlCol="0">
            <a:spAutoFit/>
          </a:bodyPr>
          <a:lstStyle/>
          <a:p>
            <a:pPr marL="12700">
              <a:lnSpc>
                <a:spcPct val="100000"/>
              </a:lnSpc>
              <a:spcBef>
                <a:spcPts val="100"/>
              </a:spcBef>
            </a:pPr>
            <a:r>
              <a:rPr lang="en-US" sz="3200" b="1" spc="190" dirty="0">
                <a:solidFill>
                  <a:srgbClr val="FFFFFF"/>
                </a:solidFill>
                <a:latin typeface="Times New Roman"/>
                <a:cs typeface="Times New Roman"/>
              </a:rPr>
              <a:t>Facebook DNS Failure (2021)</a:t>
            </a:r>
            <a:endParaRPr lang="en-US" sz="3200" dirty="0">
              <a:latin typeface="Times New Roman"/>
              <a:cs typeface="Times New Roman"/>
            </a:endParaRPr>
          </a:p>
        </p:txBody>
      </p:sp>
      <p:sp>
        <p:nvSpPr>
          <p:cNvPr id="9" name="object 9"/>
          <p:cNvSpPr txBox="1"/>
          <p:nvPr/>
        </p:nvSpPr>
        <p:spPr>
          <a:xfrm>
            <a:off x="6325725" y="4451415"/>
            <a:ext cx="8418830" cy="1250855"/>
          </a:xfrm>
          <a:prstGeom prst="rect">
            <a:avLst/>
          </a:prstGeom>
        </p:spPr>
        <p:txBody>
          <a:bodyPr vert="horz" wrap="square" lIns="0" tIns="12700" rIns="0" bIns="0" rtlCol="0">
            <a:spAutoFit/>
          </a:bodyPr>
          <a:lstStyle/>
          <a:p>
            <a:pPr marL="12700" marR="5080">
              <a:lnSpc>
                <a:spcPct val="114799"/>
              </a:lnSpc>
              <a:spcBef>
                <a:spcPts val="100"/>
              </a:spcBef>
            </a:pPr>
            <a:r>
              <a:rPr lang="en-US" sz="2400" spc="-40" dirty="0">
                <a:solidFill>
                  <a:srgbClr val="FFFFFF"/>
                </a:solidFill>
                <a:latin typeface="Arial MT"/>
                <a:cs typeface="Arial MT"/>
              </a:rPr>
              <a:t>Was caused by a routine maintenance task that mistakenly deleted Facebook's DNS configuration. This made Facebook, Instagram, and WhatsApp inaccessible for about six hours.</a:t>
            </a:r>
            <a:endParaRPr lang="en-US" sz="2400" dirty="0">
              <a:latin typeface="Arial MT"/>
              <a:cs typeface="Arial MT"/>
            </a:endParaRPr>
          </a:p>
        </p:txBody>
      </p:sp>
      <p:sp>
        <p:nvSpPr>
          <p:cNvPr id="10" name="object 10"/>
          <p:cNvSpPr txBox="1"/>
          <p:nvPr/>
        </p:nvSpPr>
        <p:spPr>
          <a:xfrm>
            <a:off x="2143125" y="7279832"/>
            <a:ext cx="2872103" cy="1982594"/>
          </a:xfrm>
          <a:prstGeom prst="rect">
            <a:avLst/>
          </a:prstGeom>
        </p:spPr>
        <p:txBody>
          <a:bodyPr vert="horz" wrap="square" lIns="0" tIns="12700" rIns="0" bIns="0" rtlCol="0">
            <a:spAutoFit/>
          </a:bodyPr>
          <a:lstStyle/>
          <a:p>
            <a:pPr marL="12700">
              <a:lnSpc>
                <a:spcPct val="100000"/>
              </a:lnSpc>
              <a:spcBef>
                <a:spcPts val="100"/>
              </a:spcBef>
            </a:pPr>
            <a:r>
              <a:rPr lang="fr-FR" sz="3200" b="1" spc="165" dirty="0">
                <a:solidFill>
                  <a:srgbClr val="FFFFFF"/>
                </a:solidFill>
                <a:latin typeface="Times New Roman"/>
                <a:cs typeface="Times New Roman"/>
              </a:rPr>
              <a:t>Mars </a:t>
            </a:r>
            <a:r>
              <a:rPr lang="fr-FR" sz="3200" b="1" spc="165" dirty="0" err="1">
                <a:solidFill>
                  <a:srgbClr val="FFFFFF"/>
                </a:solidFill>
                <a:latin typeface="Times New Roman"/>
                <a:cs typeface="Times New Roman"/>
              </a:rPr>
              <a:t>Climate</a:t>
            </a:r>
            <a:r>
              <a:rPr lang="fr-FR" sz="3200" b="1" spc="165" dirty="0">
                <a:solidFill>
                  <a:srgbClr val="FFFFFF"/>
                </a:solidFill>
                <a:latin typeface="Times New Roman"/>
                <a:cs typeface="Times New Roman"/>
              </a:rPr>
              <a:t> Orbiter </a:t>
            </a:r>
            <a:r>
              <a:rPr lang="fr-FR" sz="3200" b="1" spc="165" dirty="0" err="1">
                <a:solidFill>
                  <a:srgbClr val="FFFFFF"/>
                </a:solidFill>
                <a:latin typeface="Times New Roman"/>
                <a:cs typeface="Times New Roman"/>
              </a:rPr>
              <a:t>Disaster</a:t>
            </a:r>
            <a:r>
              <a:rPr lang="fr-FR" sz="3200" b="1" spc="165" dirty="0">
                <a:solidFill>
                  <a:srgbClr val="FFFFFF"/>
                </a:solidFill>
                <a:latin typeface="Times New Roman"/>
                <a:cs typeface="Times New Roman"/>
              </a:rPr>
              <a:t> (1999)</a:t>
            </a:r>
            <a:endParaRPr lang="en-US" sz="3200" dirty="0">
              <a:latin typeface="Times New Roman"/>
              <a:cs typeface="Times New Roman"/>
            </a:endParaRPr>
          </a:p>
        </p:txBody>
      </p:sp>
      <p:sp>
        <p:nvSpPr>
          <p:cNvPr id="11" name="object 11"/>
          <p:cNvSpPr txBox="1"/>
          <p:nvPr/>
        </p:nvSpPr>
        <p:spPr>
          <a:xfrm>
            <a:off x="6325725" y="7645701"/>
            <a:ext cx="8575675" cy="1250855"/>
          </a:xfrm>
          <a:prstGeom prst="rect">
            <a:avLst/>
          </a:prstGeom>
        </p:spPr>
        <p:txBody>
          <a:bodyPr vert="horz" wrap="square" lIns="0" tIns="12700" rIns="0" bIns="0" rtlCol="0">
            <a:spAutoFit/>
          </a:bodyPr>
          <a:lstStyle/>
          <a:p>
            <a:pPr marL="12700" marR="5080">
              <a:lnSpc>
                <a:spcPct val="114799"/>
              </a:lnSpc>
              <a:spcBef>
                <a:spcPts val="100"/>
              </a:spcBef>
            </a:pPr>
            <a:r>
              <a:rPr lang="en-US" sz="2400" spc="-105" dirty="0">
                <a:solidFill>
                  <a:srgbClr val="FFFFFF"/>
                </a:solidFill>
                <a:latin typeface="Arial MT"/>
                <a:cs typeface="Arial MT"/>
              </a:rPr>
              <a:t>A software bug caused by a unit conversion error between metric and imperial systems led to NASA's Mars Climate Orbiter crashing into Mars. The mistake cost $327 million and delayed scientific research.</a:t>
            </a:r>
            <a:endParaRPr lang="en-US" sz="24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CECEC"/>
          </a:solidFill>
        </p:spPr>
        <p:txBody>
          <a:bodyPr wrap="square" lIns="0" tIns="0" rIns="0" bIns="0" rtlCol="0"/>
          <a:lstStyle/>
          <a:p>
            <a:endParaRPr/>
          </a:p>
        </p:txBody>
      </p:sp>
      <p:sp>
        <p:nvSpPr>
          <p:cNvPr id="3" name="object 3"/>
          <p:cNvSpPr txBox="1">
            <a:spLocks noGrp="1"/>
          </p:cNvSpPr>
          <p:nvPr>
            <p:ph type="title"/>
          </p:nvPr>
        </p:nvSpPr>
        <p:spPr>
          <a:xfrm>
            <a:off x="3033488" y="2303288"/>
            <a:ext cx="13120911" cy="1120820"/>
          </a:xfrm>
          <a:prstGeom prst="rect">
            <a:avLst/>
          </a:prstGeom>
        </p:spPr>
        <p:txBody>
          <a:bodyPr vert="horz" wrap="square" lIns="0" tIns="12700" rIns="0" bIns="0" rtlCol="0">
            <a:spAutoFit/>
          </a:bodyPr>
          <a:lstStyle/>
          <a:p>
            <a:pPr marL="12700">
              <a:lnSpc>
                <a:spcPct val="100000"/>
              </a:lnSpc>
              <a:spcBef>
                <a:spcPts val="100"/>
              </a:spcBef>
            </a:pPr>
            <a:r>
              <a:rPr lang="en-US" sz="3600" spc="170" dirty="0">
                <a:solidFill>
                  <a:srgbClr val="9DBCDB"/>
                </a:solidFill>
              </a:rPr>
              <a:t>Improved Resilience : </a:t>
            </a:r>
            <a:r>
              <a:rPr lang="en-US" sz="3600" b="0" spc="170" dirty="0">
                <a:solidFill>
                  <a:srgbClr val="09417D"/>
                </a:solidFill>
              </a:rPr>
              <a:t>Tests systems under stress to identify weaknesses, making them more robust.</a:t>
            </a:r>
            <a:endParaRPr lang="en-US" sz="3600" b="0" dirty="0">
              <a:solidFill>
                <a:srgbClr val="09417D"/>
              </a:solidFill>
            </a:endParaRPr>
          </a:p>
        </p:txBody>
      </p:sp>
      <p:sp>
        <p:nvSpPr>
          <p:cNvPr id="4" name="object 4"/>
          <p:cNvSpPr txBox="1"/>
          <p:nvPr/>
        </p:nvSpPr>
        <p:spPr>
          <a:xfrm>
            <a:off x="2866802" y="4150863"/>
            <a:ext cx="15421198" cy="1120820"/>
          </a:xfrm>
          <a:prstGeom prst="rect">
            <a:avLst/>
          </a:prstGeom>
        </p:spPr>
        <p:txBody>
          <a:bodyPr vert="horz" wrap="square" lIns="0" tIns="12700" rIns="0" bIns="0" rtlCol="0">
            <a:spAutoFit/>
          </a:bodyPr>
          <a:lstStyle/>
          <a:p>
            <a:pPr marL="12700">
              <a:lnSpc>
                <a:spcPct val="100000"/>
              </a:lnSpc>
              <a:spcBef>
                <a:spcPts val="100"/>
              </a:spcBef>
            </a:pPr>
            <a:r>
              <a:rPr lang="en-US" sz="3600" b="1" spc="195" dirty="0">
                <a:solidFill>
                  <a:srgbClr val="9DBCDB"/>
                </a:solidFill>
                <a:latin typeface="Times New Roman"/>
                <a:cs typeface="Times New Roman"/>
              </a:rPr>
              <a:t>Faster Incident Response : </a:t>
            </a:r>
            <a:r>
              <a:rPr lang="en-US" sz="3600" spc="195" dirty="0">
                <a:solidFill>
                  <a:srgbClr val="09417D"/>
                </a:solidFill>
                <a:latin typeface="Times New Roman"/>
                <a:cs typeface="Times New Roman"/>
              </a:rPr>
              <a:t>Helps teams practice handling disruptions, leading to quicker, more effective responses during real incidents.</a:t>
            </a:r>
            <a:endParaRPr lang="en-US" sz="3600" dirty="0">
              <a:latin typeface="Times New Roman"/>
              <a:cs typeface="Times New Roman"/>
            </a:endParaRPr>
          </a:p>
        </p:txBody>
      </p:sp>
      <p:sp>
        <p:nvSpPr>
          <p:cNvPr id="5" name="object 5"/>
          <p:cNvSpPr txBox="1"/>
          <p:nvPr/>
        </p:nvSpPr>
        <p:spPr>
          <a:xfrm>
            <a:off x="2866802" y="5962314"/>
            <a:ext cx="15421198" cy="1120820"/>
          </a:xfrm>
          <a:prstGeom prst="rect">
            <a:avLst/>
          </a:prstGeom>
        </p:spPr>
        <p:txBody>
          <a:bodyPr vert="horz" wrap="square" lIns="0" tIns="12700" rIns="0" bIns="0" rtlCol="0">
            <a:spAutoFit/>
          </a:bodyPr>
          <a:lstStyle/>
          <a:p>
            <a:pPr marL="12700">
              <a:lnSpc>
                <a:spcPct val="100000"/>
              </a:lnSpc>
              <a:spcBef>
                <a:spcPts val="100"/>
              </a:spcBef>
            </a:pPr>
            <a:r>
              <a:rPr lang="en-US" sz="3600" b="1" spc="190" dirty="0">
                <a:solidFill>
                  <a:srgbClr val="9DBCDB"/>
                </a:solidFill>
                <a:latin typeface="Times New Roman"/>
                <a:cs typeface="Times New Roman"/>
              </a:rPr>
              <a:t>Better System Understanding :</a:t>
            </a:r>
            <a:r>
              <a:rPr lang="en-US" sz="3600" b="1" spc="190" dirty="0">
                <a:solidFill>
                  <a:srgbClr val="09417D"/>
                </a:solidFill>
                <a:latin typeface="Times New Roman"/>
                <a:cs typeface="Times New Roman"/>
              </a:rPr>
              <a:t> </a:t>
            </a:r>
            <a:r>
              <a:rPr lang="en-US" sz="3600" spc="190" dirty="0">
                <a:solidFill>
                  <a:srgbClr val="09417D"/>
                </a:solidFill>
                <a:latin typeface="Times New Roman"/>
                <a:cs typeface="Times New Roman"/>
              </a:rPr>
              <a:t>Provides insights into how systems behave under failure conditions, optimizing performance and reliability.</a:t>
            </a:r>
            <a:endParaRPr lang="en-US" sz="3600" dirty="0">
              <a:latin typeface="Times New Roman"/>
              <a:cs typeface="Times New Roman"/>
            </a:endParaRPr>
          </a:p>
        </p:txBody>
      </p:sp>
      <p:sp>
        <p:nvSpPr>
          <p:cNvPr id="6" name="object 6"/>
          <p:cNvSpPr txBox="1"/>
          <p:nvPr/>
        </p:nvSpPr>
        <p:spPr>
          <a:xfrm>
            <a:off x="2866802" y="8058742"/>
            <a:ext cx="14125798" cy="1120820"/>
          </a:xfrm>
          <a:prstGeom prst="rect">
            <a:avLst/>
          </a:prstGeom>
        </p:spPr>
        <p:txBody>
          <a:bodyPr vert="horz" wrap="square" lIns="0" tIns="12700" rIns="0" bIns="0" rtlCol="0">
            <a:spAutoFit/>
          </a:bodyPr>
          <a:lstStyle/>
          <a:p>
            <a:pPr marL="12700">
              <a:lnSpc>
                <a:spcPct val="100000"/>
              </a:lnSpc>
              <a:spcBef>
                <a:spcPts val="100"/>
              </a:spcBef>
            </a:pPr>
            <a:r>
              <a:rPr lang="en-US" sz="3600" b="1" spc="215" dirty="0">
                <a:solidFill>
                  <a:srgbClr val="9DBCDB"/>
                </a:solidFill>
                <a:latin typeface="Times New Roman"/>
                <a:cs typeface="Times New Roman"/>
              </a:rPr>
              <a:t>Proactive Problem Solving : </a:t>
            </a:r>
            <a:r>
              <a:rPr lang="en-US" sz="3600" spc="215" dirty="0">
                <a:solidFill>
                  <a:srgbClr val="09417D"/>
                </a:solidFill>
                <a:latin typeface="Times New Roman"/>
                <a:cs typeface="Times New Roman"/>
              </a:rPr>
              <a:t>Identifies and fixes potential issues before they impact users, minimizing downtime and disruptions .</a:t>
            </a:r>
            <a:endParaRPr lang="en-US" sz="3600" dirty="0">
              <a:latin typeface="Times New Roman"/>
              <a:cs typeface="Times New Roman"/>
            </a:endParaRPr>
          </a:p>
        </p:txBody>
      </p:sp>
      <p:sp>
        <p:nvSpPr>
          <p:cNvPr id="15" name="object 15"/>
          <p:cNvSpPr/>
          <p:nvPr/>
        </p:nvSpPr>
        <p:spPr>
          <a:xfrm>
            <a:off x="1137917" y="2226837"/>
            <a:ext cx="1075690" cy="1116330"/>
          </a:xfrm>
          <a:custGeom>
            <a:avLst/>
            <a:gdLst/>
            <a:ahLst/>
            <a:cxnLst/>
            <a:rect l="l" t="t" r="r" b="b"/>
            <a:pathLst>
              <a:path w="1075689" h="1116330">
                <a:moveTo>
                  <a:pt x="368573" y="1116035"/>
                </a:moveTo>
                <a:lnTo>
                  <a:pt x="316691" y="1114536"/>
                </a:lnTo>
                <a:lnTo>
                  <a:pt x="265017" y="1107759"/>
                </a:lnTo>
                <a:lnTo>
                  <a:pt x="213510" y="1094593"/>
                </a:lnTo>
                <a:lnTo>
                  <a:pt x="164833" y="1074843"/>
                </a:lnTo>
                <a:lnTo>
                  <a:pt x="120237" y="1048382"/>
                </a:lnTo>
                <a:lnTo>
                  <a:pt x="80974" y="1015086"/>
                </a:lnTo>
                <a:lnTo>
                  <a:pt x="48296" y="974830"/>
                </a:lnTo>
                <a:lnTo>
                  <a:pt x="23455" y="927489"/>
                </a:lnTo>
                <a:lnTo>
                  <a:pt x="8861" y="881124"/>
                </a:lnTo>
                <a:lnTo>
                  <a:pt x="1286" y="833877"/>
                </a:lnTo>
                <a:lnTo>
                  <a:pt x="0" y="786188"/>
                </a:lnTo>
                <a:lnTo>
                  <a:pt x="4266" y="738499"/>
                </a:lnTo>
                <a:lnTo>
                  <a:pt x="13354" y="691252"/>
                </a:lnTo>
                <a:lnTo>
                  <a:pt x="26530" y="644888"/>
                </a:lnTo>
                <a:lnTo>
                  <a:pt x="43059" y="599848"/>
                </a:lnTo>
                <a:lnTo>
                  <a:pt x="64660" y="550497"/>
                </a:lnTo>
                <a:lnTo>
                  <a:pt x="88334" y="502210"/>
                </a:lnTo>
                <a:lnTo>
                  <a:pt x="113231" y="454562"/>
                </a:lnTo>
                <a:lnTo>
                  <a:pt x="138497" y="407127"/>
                </a:lnTo>
                <a:lnTo>
                  <a:pt x="163283" y="359479"/>
                </a:lnTo>
                <a:lnTo>
                  <a:pt x="186737" y="311193"/>
                </a:lnTo>
                <a:lnTo>
                  <a:pt x="208006" y="261842"/>
                </a:lnTo>
                <a:lnTo>
                  <a:pt x="223474" y="223330"/>
                </a:lnTo>
                <a:lnTo>
                  <a:pt x="240145" y="185452"/>
                </a:lnTo>
                <a:lnTo>
                  <a:pt x="259563" y="149095"/>
                </a:lnTo>
                <a:lnTo>
                  <a:pt x="283269" y="115147"/>
                </a:lnTo>
                <a:lnTo>
                  <a:pt x="336561" y="63855"/>
                </a:lnTo>
                <a:lnTo>
                  <a:pt x="400670" y="26589"/>
                </a:lnTo>
                <a:lnTo>
                  <a:pt x="470356" y="4929"/>
                </a:lnTo>
                <a:lnTo>
                  <a:pt x="543083" y="0"/>
                </a:lnTo>
                <a:lnTo>
                  <a:pt x="579746" y="4960"/>
                </a:lnTo>
                <a:lnTo>
                  <a:pt x="651298" y="28234"/>
                </a:lnTo>
                <a:lnTo>
                  <a:pt x="728948" y="67709"/>
                </a:lnTo>
                <a:lnTo>
                  <a:pt x="770365" y="95434"/>
                </a:lnTo>
                <a:lnTo>
                  <a:pt x="809404" y="126414"/>
                </a:lnTo>
                <a:lnTo>
                  <a:pt x="846170" y="160173"/>
                </a:lnTo>
                <a:lnTo>
                  <a:pt x="880771" y="196235"/>
                </a:lnTo>
                <a:lnTo>
                  <a:pt x="913313" y="234125"/>
                </a:lnTo>
                <a:lnTo>
                  <a:pt x="943281" y="272376"/>
                </a:lnTo>
                <a:lnTo>
                  <a:pt x="971586" y="312026"/>
                </a:lnTo>
                <a:lnTo>
                  <a:pt x="997668" y="353123"/>
                </a:lnTo>
                <a:lnTo>
                  <a:pt x="1020968" y="395714"/>
                </a:lnTo>
                <a:lnTo>
                  <a:pt x="1040924" y="439846"/>
                </a:lnTo>
                <a:lnTo>
                  <a:pt x="1056978" y="485566"/>
                </a:lnTo>
                <a:lnTo>
                  <a:pt x="1068570" y="532923"/>
                </a:lnTo>
                <a:lnTo>
                  <a:pt x="1074971" y="589739"/>
                </a:lnTo>
                <a:lnTo>
                  <a:pt x="1075330" y="609087"/>
                </a:lnTo>
                <a:lnTo>
                  <a:pt x="1072985" y="648077"/>
                </a:lnTo>
                <a:lnTo>
                  <a:pt x="1066542" y="686603"/>
                </a:lnTo>
                <a:lnTo>
                  <a:pt x="1055874" y="724114"/>
                </a:lnTo>
                <a:lnTo>
                  <a:pt x="1040854" y="760063"/>
                </a:lnTo>
                <a:lnTo>
                  <a:pt x="1020246" y="794916"/>
                </a:lnTo>
                <a:lnTo>
                  <a:pt x="995138" y="826115"/>
                </a:lnTo>
                <a:lnTo>
                  <a:pt x="966355" y="854145"/>
                </a:lnTo>
                <a:lnTo>
                  <a:pt x="934720" y="879492"/>
                </a:lnTo>
                <a:lnTo>
                  <a:pt x="897937" y="905448"/>
                </a:lnTo>
                <a:lnTo>
                  <a:pt x="860161" y="930136"/>
                </a:lnTo>
                <a:lnTo>
                  <a:pt x="821752" y="953895"/>
                </a:lnTo>
                <a:lnTo>
                  <a:pt x="783068" y="977063"/>
                </a:lnTo>
                <a:lnTo>
                  <a:pt x="743588" y="999741"/>
                </a:lnTo>
                <a:lnTo>
                  <a:pt x="703495" y="1021257"/>
                </a:lnTo>
                <a:lnTo>
                  <a:pt x="662685" y="1041295"/>
                </a:lnTo>
                <a:lnTo>
                  <a:pt x="621050" y="1059536"/>
                </a:lnTo>
                <a:lnTo>
                  <a:pt x="572439" y="1077923"/>
                </a:lnTo>
                <a:lnTo>
                  <a:pt x="522598" y="1093200"/>
                </a:lnTo>
                <a:lnTo>
                  <a:pt x="471815" y="1104934"/>
                </a:lnTo>
                <a:lnTo>
                  <a:pt x="420377" y="1112690"/>
                </a:lnTo>
                <a:lnTo>
                  <a:pt x="368573" y="1116035"/>
                </a:lnTo>
                <a:close/>
              </a:path>
            </a:pathLst>
          </a:custGeom>
          <a:solidFill>
            <a:srgbClr val="62B8A6">
              <a:alpha val="46998"/>
            </a:srgbClr>
          </a:solidFill>
        </p:spPr>
        <p:txBody>
          <a:bodyPr wrap="square" lIns="0" tIns="0" rIns="0" bIns="0" rtlCol="0"/>
          <a:lstStyle/>
          <a:p>
            <a:endParaRPr/>
          </a:p>
        </p:txBody>
      </p:sp>
      <p:sp>
        <p:nvSpPr>
          <p:cNvPr id="17" name="object 17"/>
          <p:cNvSpPr/>
          <p:nvPr/>
        </p:nvSpPr>
        <p:spPr>
          <a:xfrm>
            <a:off x="1120209" y="3876109"/>
            <a:ext cx="1075690" cy="1116330"/>
          </a:xfrm>
          <a:custGeom>
            <a:avLst/>
            <a:gdLst/>
            <a:ahLst/>
            <a:cxnLst/>
            <a:rect l="l" t="t" r="r" b="b"/>
            <a:pathLst>
              <a:path w="1075689" h="1116329">
                <a:moveTo>
                  <a:pt x="368573" y="1116035"/>
                </a:moveTo>
                <a:lnTo>
                  <a:pt x="316691" y="1114536"/>
                </a:lnTo>
                <a:lnTo>
                  <a:pt x="265017" y="1107759"/>
                </a:lnTo>
                <a:lnTo>
                  <a:pt x="213510" y="1094593"/>
                </a:lnTo>
                <a:lnTo>
                  <a:pt x="164833" y="1074843"/>
                </a:lnTo>
                <a:lnTo>
                  <a:pt x="120237" y="1048382"/>
                </a:lnTo>
                <a:lnTo>
                  <a:pt x="80974" y="1015086"/>
                </a:lnTo>
                <a:lnTo>
                  <a:pt x="48296" y="974830"/>
                </a:lnTo>
                <a:lnTo>
                  <a:pt x="23455" y="927489"/>
                </a:lnTo>
                <a:lnTo>
                  <a:pt x="8861" y="881124"/>
                </a:lnTo>
                <a:lnTo>
                  <a:pt x="1286" y="833877"/>
                </a:lnTo>
                <a:lnTo>
                  <a:pt x="0" y="786188"/>
                </a:lnTo>
                <a:lnTo>
                  <a:pt x="4266" y="738499"/>
                </a:lnTo>
                <a:lnTo>
                  <a:pt x="13354" y="691252"/>
                </a:lnTo>
                <a:lnTo>
                  <a:pt x="26530" y="644888"/>
                </a:lnTo>
                <a:lnTo>
                  <a:pt x="43059" y="599848"/>
                </a:lnTo>
                <a:lnTo>
                  <a:pt x="64660" y="550497"/>
                </a:lnTo>
                <a:lnTo>
                  <a:pt x="88334" y="502210"/>
                </a:lnTo>
                <a:lnTo>
                  <a:pt x="113231" y="454562"/>
                </a:lnTo>
                <a:lnTo>
                  <a:pt x="138497" y="407127"/>
                </a:lnTo>
                <a:lnTo>
                  <a:pt x="163283" y="359479"/>
                </a:lnTo>
                <a:lnTo>
                  <a:pt x="186737" y="311193"/>
                </a:lnTo>
                <a:lnTo>
                  <a:pt x="208006" y="261842"/>
                </a:lnTo>
                <a:lnTo>
                  <a:pt x="223474" y="223330"/>
                </a:lnTo>
                <a:lnTo>
                  <a:pt x="240145" y="185452"/>
                </a:lnTo>
                <a:lnTo>
                  <a:pt x="259563" y="149095"/>
                </a:lnTo>
                <a:lnTo>
                  <a:pt x="283269" y="115147"/>
                </a:lnTo>
                <a:lnTo>
                  <a:pt x="336561" y="63855"/>
                </a:lnTo>
                <a:lnTo>
                  <a:pt x="400670" y="26589"/>
                </a:lnTo>
                <a:lnTo>
                  <a:pt x="470356" y="4929"/>
                </a:lnTo>
                <a:lnTo>
                  <a:pt x="543083" y="0"/>
                </a:lnTo>
                <a:lnTo>
                  <a:pt x="579746" y="4960"/>
                </a:lnTo>
                <a:lnTo>
                  <a:pt x="651298" y="28234"/>
                </a:lnTo>
                <a:lnTo>
                  <a:pt x="728948" y="67709"/>
                </a:lnTo>
                <a:lnTo>
                  <a:pt x="770365" y="95434"/>
                </a:lnTo>
                <a:lnTo>
                  <a:pt x="809404" y="126414"/>
                </a:lnTo>
                <a:lnTo>
                  <a:pt x="846170" y="160173"/>
                </a:lnTo>
                <a:lnTo>
                  <a:pt x="880771" y="196235"/>
                </a:lnTo>
                <a:lnTo>
                  <a:pt x="913313" y="234125"/>
                </a:lnTo>
                <a:lnTo>
                  <a:pt x="943281" y="272376"/>
                </a:lnTo>
                <a:lnTo>
                  <a:pt x="971586" y="312026"/>
                </a:lnTo>
                <a:lnTo>
                  <a:pt x="997668" y="353123"/>
                </a:lnTo>
                <a:lnTo>
                  <a:pt x="1020968" y="395714"/>
                </a:lnTo>
                <a:lnTo>
                  <a:pt x="1040924" y="439846"/>
                </a:lnTo>
                <a:lnTo>
                  <a:pt x="1056978" y="485566"/>
                </a:lnTo>
                <a:lnTo>
                  <a:pt x="1068570" y="532923"/>
                </a:lnTo>
                <a:lnTo>
                  <a:pt x="1074971" y="589739"/>
                </a:lnTo>
                <a:lnTo>
                  <a:pt x="1075330" y="609087"/>
                </a:lnTo>
                <a:lnTo>
                  <a:pt x="1072985" y="648077"/>
                </a:lnTo>
                <a:lnTo>
                  <a:pt x="1066542" y="686603"/>
                </a:lnTo>
                <a:lnTo>
                  <a:pt x="1055874" y="724114"/>
                </a:lnTo>
                <a:lnTo>
                  <a:pt x="1040854" y="760063"/>
                </a:lnTo>
                <a:lnTo>
                  <a:pt x="1020246" y="794916"/>
                </a:lnTo>
                <a:lnTo>
                  <a:pt x="995138" y="826115"/>
                </a:lnTo>
                <a:lnTo>
                  <a:pt x="966355" y="854145"/>
                </a:lnTo>
                <a:lnTo>
                  <a:pt x="934720" y="879492"/>
                </a:lnTo>
                <a:lnTo>
                  <a:pt x="897937" y="905448"/>
                </a:lnTo>
                <a:lnTo>
                  <a:pt x="860161" y="930136"/>
                </a:lnTo>
                <a:lnTo>
                  <a:pt x="821752" y="953895"/>
                </a:lnTo>
                <a:lnTo>
                  <a:pt x="783068" y="977063"/>
                </a:lnTo>
                <a:lnTo>
                  <a:pt x="743588" y="999741"/>
                </a:lnTo>
                <a:lnTo>
                  <a:pt x="703495" y="1021257"/>
                </a:lnTo>
                <a:lnTo>
                  <a:pt x="662685" y="1041295"/>
                </a:lnTo>
                <a:lnTo>
                  <a:pt x="621050" y="1059536"/>
                </a:lnTo>
                <a:lnTo>
                  <a:pt x="572439" y="1077923"/>
                </a:lnTo>
                <a:lnTo>
                  <a:pt x="522598" y="1093200"/>
                </a:lnTo>
                <a:lnTo>
                  <a:pt x="471815" y="1104934"/>
                </a:lnTo>
                <a:lnTo>
                  <a:pt x="420377" y="1112690"/>
                </a:lnTo>
                <a:lnTo>
                  <a:pt x="368573" y="1116035"/>
                </a:lnTo>
                <a:close/>
              </a:path>
            </a:pathLst>
          </a:custGeom>
          <a:solidFill>
            <a:srgbClr val="62B8A6">
              <a:alpha val="46998"/>
            </a:srgbClr>
          </a:solidFill>
        </p:spPr>
        <p:txBody>
          <a:bodyPr wrap="square" lIns="0" tIns="0" rIns="0" bIns="0" rtlCol="0"/>
          <a:lstStyle/>
          <a:p>
            <a:endParaRPr/>
          </a:p>
        </p:txBody>
      </p:sp>
      <p:sp>
        <p:nvSpPr>
          <p:cNvPr id="19" name="object 19"/>
          <p:cNvSpPr/>
          <p:nvPr/>
        </p:nvSpPr>
        <p:spPr>
          <a:xfrm>
            <a:off x="1035439" y="5687560"/>
            <a:ext cx="1075690" cy="1116330"/>
          </a:xfrm>
          <a:custGeom>
            <a:avLst/>
            <a:gdLst/>
            <a:ahLst/>
            <a:cxnLst/>
            <a:rect l="l" t="t" r="r" b="b"/>
            <a:pathLst>
              <a:path w="1075689" h="1116329">
                <a:moveTo>
                  <a:pt x="368573" y="1116035"/>
                </a:moveTo>
                <a:lnTo>
                  <a:pt x="316691" y="1114536"/>
                </a:lnTo>
                <a:lnTo>
                  <a:pt x="265017" y="1107759"/>
                </a:lnTo>
                <a:lnTo>
                  <a:pt x="213510" y="1094593"/>
                </a:lnTo>
                <a:lnTo>
                  <a:pt x="164833" y="1074843"/>
                </a:lnTo>
                <a:lnTo>
                  <a:pt x="120237" y="1048382"/>
                </a:lnTo>
                <a:lnTo>
                  <a:pt x="80974" y="1015086"/>
                </a:lnTo>
                <a:lnTo>
                  <a:pt x="48296" y="974830"/>
                </a:lnTo>
                <a:lnTo>
                  <a:pt x="23455" y="927489"/>
                </a:lnTo>
                <a:lnTo>
                  <a:pt x="8861" y="881124"/>
                </a:lnTo>
                <a:lnTo>
                  <a:pt x="1286" y="833877"/>
                </a:lnTo>
                <a:lnTo>
                  <a:pt x="0" y="786188"/>
                </a:lnTo>
                <a:lnTo>
                  <a:pt x="4266" y="738499"/>
                </a:lnTo>
                <a:lnTo>
                  <a:pt x="13354" y="691252"/>
                </a:lnTo>
                <a:lnTo>
                  <a:pt x="26530" y="644888"/>
                </a:lnTo>
                <a:lnTo>
                  <a:pt x="43059" y="599848"/>
                </a:lnTo>
                <a:lnTo>
                  <a:pt x="64660" y="550497"/>
                </a:lnTo>
                <a:lnTo>
                  <a:pt x="88334" y="502210"/>
                </a:lnTo>
                <a:lnTo>
                  <a:pt x="113231" y="454562"/>
                </a:lnTo>
                <a:lnTo>
                  <a:pt x="138497" y="407127"/>
                </a:lnTo>
                <a:lnTo>
                  <a:pt x="163283" y="359479"/>
                </a:lnTo>
                <a:lnTo>
                  <a:pt x="186737" y="311193"/>
                </a:lnTo>
                <a:lnTo>
                  <a:pt x="208006" y="261842"/>
                </a:lnTo>
                <a:lnTo>
                  <a:pt x="223474" y="223330"/>
                </a:lnTo>
                <a:lnTo>
                  <a:pt x="240145" y="185452"/>
                </a:lnTo>
                <a:lnTo>
                  <a:pt x="259563" y="149095"/>
                </a:lnTo>
                <a:lnTo>
                  <a:pt x="283269" y="115147"/>
                </a:lnTo>
                <a:lnTo>
                  <a:pt x="336561" y="63855"/>
                </a:lnTo>
                <a:lnTo>
                  <a:pt x="400670" y="26589"/>
                </a:lnTo>
                <a:lnTo>
                  <a:pt x="470356" y="4929"/>
                </a:lnTo>
                <a:lnTo>
                  <a:pt x="543083" y="0"/>
                </a:lnTo>
                <a:lnTo>
                  <a:pt x="579746" y="4960"/>
                </a:lnTo>
                <a:lnTo>
                  <a:pt x="651298" y="28234"/>
                </a:lnTo>
                <a:lnTo>
                  <a:pt x="728948" y="67709"/>
                </a:lnTo>
                <a:lnTo>
                  <a:pt x="770365" y="95434"/>
                </a:lnTo>
                <a:lnTo>
                  <a:pt x="809404" y="126414"/>
                </a:lnTo>
                <a:lnTo>
                  <a:pt x="846170" y="160173"/>
                </a:lnTo>
                <a:lnTo>
                  <a:pt x="880771" y="196235"/>
                </a:lnTo>
                <a:lnTo>
                  <a:pt x="913313" y="234125"/>
                </a:lnTo>
                <a:lnTo>
                  <a:pt x="943281" y="272376"/>
                </a:lnTo>
                <a:lnTo>
                  <a:pt x="971586" y="312026"/>
                </a:lnTo>
                <a:lnTo>
                  <a:pt x="997668" y="353123"/>
                </a:lnTo>
                <a:lnTo>
                  <a:pt x="1020968" y="395714"/>
                </a:lnTo>
                <a:lnTo>
                  <a:pt x="1040924" y="439846"/>
                </a:lnTo>
                <a:lnTo>
                  <a:pt x="1056978" y="485566"/>
                </a:lnTo>
                <a:lnTo>
                  <a:pt x="1068570" y="532923"/>
                </a:lnTo>
                <a:lnTo>
                  <a:pt x="1074971" y="589739"/>
                </a:lnTo>
                <a:lnTo>
                  <a:pt x="1075330" y="609087"/>
                </a:lnTo>
                <a:lnTo>
                  <a:pt x="1072985" y="648077"/>
                </a:lnTo>
                <a:lnTo>
                  <a:pt x="1066542" y="686603"/>
                </a:lnTo>
                <a:lnTo>
                  <a:pt x="1055874" y="724114"/>
                </a:lnTo>
                <a:lnTo>
                  <a:pt x="1040854" y="760063"/>
                </a:lnTo>
                <a:lnTo>
                  <a:pt x="1020246" y="794916"/>
                </a:lnTo>
                <a:lnTo>
                  <a:pt x="995138" y="826115"/>
                </a:lnTo>
                <a:lnTo>
                  <a:pt x="966355" y="854145"/>
                </a:lnTo>
                <a:lnTo>
                  <a:pt x="934720" y="879492"/>
                </a:lnTo>
                <a:lnTo>
                  <a:pt x="897937" y="905448"/>
                </a:lnTo>
                <a:lnTo>
                  <a:pt x="860161" y="930136"/>
                </a:lnTo>
                <a:lnTo>
                  <a:pt x="821752" y="953895"/>
                </a:lnTo>
                <a:lnTo>
                  <a:pt x="783068" y="977063"/>
                </a:lnTo>
                <a:lnTo>
                  <a:pt x="743588" y="999741"/>
                </a:lnTo>
                <a:lnTo>
                  <a:pt x="703495" y="1021257"/>
                </a:lnTo>
                <a:lnTo>
                  <a:pt x="662685" y="1041295"/>
                </a:lnTo>
                <a:lnTo>
                  <a:pt x="621050" y="1059536"/>
                </a:lnTo>
                <a:lnTo>
                  <a:pt x="572439" y="1077923"/>
                </a:lnTo>
                <a:lnTo>
                  <a:pt x="522598" y="1093200"/>
                </a:lnTo>
                <a:lnTo>
                  <a:pt x="471815" y="1104934"/>
                </a:lnTo>
                <a:lnTo>
                  <a:pt x="420377" y="1112690"/>
                </a:lnTo>
                <a:lnTo>
                  <a:pt x="368573" y="1116035"/>
                </a:lnTo>
                <a:close/>
              </a:path>
            </a:pathLst>
          </a:custGeom>
          <a:solidFill>
            <a:srgbClr val="62B8A6">
              <a:alpha val="46998"/>
            </a:srgbClr>
          </a:solidFill>
        </p:spPr>
        <p:txBody>
          <a:bodyPr wrap="square" lIns="0" tIns="0" rIns="0" bIns="0" rtlCol="0"/>
          <a:lstStyle/>
          <a:p>
            <a:endParaRPr/>
          </a:p>
        </p:txBody>
      </p:sp>
      <p:sp>
        <p:nvSpPr>
          <p:cNvPr id="24" name="object 24"/>
          <p:cNvSpPr txBox="1"/>
          <p:nvPr/>
        </p:nvSpPr>
        <p:spPr>
          <a:xfrm>
            <a:off x="1470658" y="7177188"/>
            <a:ext cx="205104" cy="329565"/>
          </a:xfrm>
          <a:prstGeom prst="rect">
            <a:avLst/>
          </a:prstGeom>
        </p:spPr>
        <p:txBody>
          <a:bodyPr vert="horz" wrap="square" lIns="0" tIns="11430" rIns="0" bIns="0" rtlCol="0">
            <a:spAutoFit/>
          </a:bodyPr>
          <a:lstStyle/>
          <a:p>
            <a:pPr marL="12700">
              <a:lnSpc>
                <a:spcPct val="100000"/>
              </a:lnSpc>
              <a:spcBef>
                <a:spcPts val="90"/>
              </a:spcBef>
            </a:pPr>
            <a:r>
              <a:rPr sz="2000" b="1" spc="-50" dirty="0">
                <a:solidFill>
                  <a:srgbClr val="FFFFFF"/>
                </a:solidFill>
                <a:latin typeface="Tahoma"/>
                <a:cs typeface="Tahoma"/>
              </a:rPr>
              <a:t>R</a:t>
            </a:r>
            <a:endParaRPr sz="2000">
              <a:latin typeface="Tahoma"/>
              <a:cs typeface="Tahoma"/>
            </a:endParaRPr>
          </a:p>
        </p:txBody>
      </p:sp>
      <p:sp>
        <p:nvSpPr>
          <p:cNvPr id="7" name="TextBox 6">
            <a:extLst>
              <a:ext uri="{FF2B5EF4-FFF2-40B4-BE49-F238E27FC236}">
                <a16:creationId xmlns:a16="http://schemas.microsoft.com/office/drawing/2014/main" id="{B226D9DB-4B6E-47D2-848D-E76600D77FD4}"/>
              </a:ext>
            </a:extLst>
          </p:cNvPr>
          <p:cNvSpPr txBox="1"/>
          <p:nvPr/>
        </p:nvSpPr>
        <p:spPr>
          <a:xfrm>
            <a:off x="1182121" y="245302"/>
            <a:ext cx="15594507" cy="1200329"/>
          </a:xfrm>
          <a:prstGeom prst="rect">
            <a:avLst/>
          </a:prstGeom>
          <a:noFill/>
        </p:spPr>
        <p:txBody>
          <a:bodyPr wrap="square" rtlCol="0">
            <a:spAutoFit/>
          </a:bodyPr>
          <a:lstStyle/>
          <a:p>
            <a:r>
              <a:rPr lang="en-US" sz="7200" b="1" dirty="0">
                <a:solidFill>
                  <a:srgbClr val="9DBCDB"/>
                </a:solidFill>
              </a:rPr>
              <a:t>Chaos Engineering Benefits :</a:t>
            </a:r>
          </a:p>
        </p:txBody>
      </p:sp>
      <p:sp>
        <p:nvSpPr>
          <p:cNvPr id="8" name="TextBox 7">
            <a:extLst>
              <a:ext uri="{FF2B5EF4-FFF2-40B4-BE49-F238E27FC236}">
                <a16:creationId xmlns:a16="http://schemas.microsoft.com/office/drawing/2014/main" id="{4F4E5E09-9F7A-40F6-B027-EB2D72C75981}"/>
              </a:ext>
            </a:extLst>
          </p:cNvPr>
          <p:cNvSpPr txBox="1"/>
          <p:nvPr/>
        </p:nvSpPr>
        <p:spPr>
          <a:xfrm>
            <a:off x="1470658" y="2468445"/>
            <a:ext cx="914400" cy="646331"/>
          </a:xfrm>
          <a:prstGeom prst="rect">
            <a:avLst/>
          </a:prstGeom>
          <a:noFill/>
        </p:spPr>
        <p:txBody>
          <a:bodyPr wrap="square" rtlCol="0">
            <a:spAutoFit/>
          </a:bodyPr>
          <a:lstStyle/>
          <a:p>
            <a:r>
              <a:rPr lang="en-US" sz="3600" dirty="0">
                <a:solidFill>
                  <a:schemeClr val="bg1"/>
                </a:solidFill>
              </a:rPr>
              <a:t>1</a:t>
            </a:r>
          </a:p>
        </p:txBody>
      </p:sp>
      <p:sp>
        <p:nvSpPr>
          <p:cNvPr id="9" name="TextBox 8">
            <a:extLst>
              <a:ext uri="{FF2B5EF4-FFF2-40B4-BE49-F238E27FC236}">
                <a16:creationId xmlns:a16="http://schemas.microsoft.com/office/drawing/2014/main" id="{35796320-AD34-4E14-8F7F-A4EF64235E5B}"/>
              </a:ext>
            </a:extLst>
          </p:cNvPr>
          <p:cNvSpPr txBox="1"/>
          <p:nvPr/>
        </p:nvSpPr>
        <p:spPr>
          <a:xfrm>
            <a:off x="1470658" y="4157947"/>
            <a:ext cx="914400" cy="646331"/>
          </a:xfrm>
          <a:prstGeom prst="rect">
            <a:avLst/>
          </a:prstGeom>
          <a:noFill/>
        </p:spPr>
        <p:txBody>
          <a:bodyPr wrap="square" rtlCol="0">
            <a:spAutoFit/>
          </a:bodyPr>
          <a:lstStyle/>
          <a:p>
            <a:r>
              <a:rPr lang="en-US" sz="3600" dirty="0">
                <a:solidFill>
                  <a:schemeClr val="bg1"/>
                </a:solidFill>
              </a:rPr>
              <a:t>2</a:t>
            </a:r>
          </a:p>
        </p:txBody>
      </p:sp>
      <p:sp>
        <p:nvSpPr>
          <p:cNvPr id="10" name="TextBox 9">
            <a:extLst>
              <a:ext uri="{FF2B5EF4-FFF2-40B4-BE49-F238E27FC236}">
                <a16:creationId xmlns:a16="http://schemas.microsoft.com/office/drawing/2014/main" id="{0EA1E8A3-016E-444B-BA10-55F3656644C5}"/>
              </a:ext>
            </a:extLst>
          </p:cNvPr>
          <p:cNvSpPr txBox="1"/>
          <p:nvPr/>
        </p:nvSpPr>
        <p:spPr>
          <a:xfrm>
            <a:off x="1316435" y="5997165"/>
            <a:ext cx="914400" cy="646331"/>
          </a:xfrm>
          <a:prstGeom prst="rect">
            <a:avLst/>
          </a:prstGeom>
          <a:noFill/>
        </p:spPr>
        <p:txBody>
          <a:bodyPr wrap="square" rtlCol="0">
            <a:spAutoFit/>
          </a:bodyPr>
          <a:lstStyle/>
          <a:p>
            <a:r>
              <a:rPr lang="en-US" sz="3600" dirty="0">
                <a:solidFill>
                  <a:schemeClr val="bg1"/>
                </a:solidFill>
              </a:rPr>
              <a:t>3</a:t>
            </a:r>
          </a:p>
        </p:txBody>
      </p:sp>
      <p:sp>
        <p:nvSpPr>
          <p:cNvPr id="23" name="object 19">
            <a:extLst>
              <a:ext uri="{FF2B5EF4-FFF2-40B4-BE49-F238E27FC236}">
                <a16:creationId xmlns:a16="http://schemas.microsoft.com/office/drawing/2014/main" id="{146271E6-4AEB-4DFA-8E8F-FF028EBB7EB0}"/>
              </a:ext>
            </a:extLst>
          </p:cNvPr>
          <p:cNvSpPr/>
          <p:nvPr/>
        </p:nvSpPr>
        <p:spPr>
          <a:xfrm>
            <a:off x="1120209" y="7885334"/>
            <a:ext cx="1062541" cy="1088774"/>
          </a:xfrm>
          <a:custGeom>
            <a:avLst/>
            <a:gdLst/>
            <a:ahLst/>
            <a:cxnLst/>
            <a:rect l="l" t="t" r="r" b="b"/>
            <a:pathLst>
              <a:path w="1075689" h="1116329">
                <a:moveTo>
                  <a:pt x="368573" y="1116035"/>
                </a:moveTo>
                <a:lnTo>
                  <a:pt x="316691" y="1114536"/>
                </a:lnTo>
                <a:lnTo>
                  <a:pt x="265017" y="1107759"/>
                </a:lnTo>
                <a:lnTo>
                  <a:pt x="213510" y="1094593"/>
                </a:lnTo>
                <a:lnTo>
                  <a:pt x="164833" y="1074843"/>
                </a:lnTo>
                <a:lnTo>
                  <a:pt x="120237" y="1048382"/>
                </a:lnTo>
                <a:lnTo>
                  <a:pt x="80974" y="1015086"/>
                </a:lnTo>
                <a:lnTo>
                  <a:pt x="48296" y="974830"/>
                </a:lnTo>
                <a:lnTo>
                  <a:pt x="23455" y="927489"/>
                </a:lnTo>
                <a:lnTo>
                  <a:pt x="8861" y="881124"/>
                </a:lnTo>
                <a:lnTo>
                  <a:pt x="1286" y="833877"/>
                </a:lnTo>
                <a:lnTo>
                  <a:pt x="0" y="786188"/>
                </a:lnTo>
                <a:lnTo>
                  <a:pt x="4266" y="738499"/>
                </a:lnTo>
                <a:lnTo>
                  <a:pt x="13354" y="691252"/>
                </a:lnTo>
                <a:lnTo>
                  <a:pt x="26530" y="644888"/>
                </a:lnTo>
                <a:lnTo>
                  <a:pt x="43059" y="599848"/>
                </a:lnTo>
                <a:lnTo>
                  <a:pt x="64660" y="550497"/>
                </a:lnTo>
                <a:lnTo>
                  <a:pt x="88334" y="502210"/>
                </a:lnTo>
                <a:lnTo>
                  <a:pt x="113231" y="454562"/>
                </a:lnTo>
                <a:lnTo>
                  <a:pt x="138497" y="407127"/>
                </a:lnTo>
                <a:lnTo>
                  <a:pt x="163283" y="359479"/>
                </a:lnTo>
                <a:lnTo>
                  <a:pt x="186737" y="311193"/>
                </a:lnTo>
                <a:lnTo>
                  <a:pt x="208006" y="261842"/>
                </a:lnTo>
                <a:lnTo>
                  <a:pt x="223474" y="223330"/>
                </a:lnTo>
                <a:lnTo>
                  <a:pt x="240145" y="185452"/>
                </a:lnTo>
                <a:lnTo>
                  <a:pt x="259563" y="149095"/>
                </a:lnTo>
                <a:lnTo>
                  <a:pt x="283269" y="115147"/>
                </a:lnTo>
                <a:lnTo>
                  <a:pt x="336561" y="63855"/>
                </a:lnTo>
                <a:lnTo>
                  <a:pt x="400670" y="26589"/>
                </a:lnTo>
                <a:lnTo>
                  <a:pt x="470356" y="4929"/>
                </a:lnTo>
                <a:lnTo>
                  <a:pt x="543083" y="0"/>
                </a:lnTo>
                <a:lnTo>
                  <a:pt x="579746" y="4960"/>
                </a:lnTo>
                <a:lnTo>
                  <a:pt x="651298" y="28234"/>
                </a:lnTo>
                <a:lnTo>
                  <a:pt x="728948" y="67709"/>
                </a:lnTo>
                <a:lnTo>
                  <a:pt x="770365" y="95434"/>
                </a:lnTo>
                <a:lnTo>
                  <a:pt x="809404" y="126414"/>
                </a:lnTo>
                <a:lnTo>
                  <a:pt x="846170" y="160173"/>
                </a:lnTo>
                <a:lnTo>
                  <a:pt x="880771" y="196235"/>
                </a:lnTo>
                <a:lnTo>
                  <a:pt x="913313" y="234125"/>
                </a:lnTo>
                <a:lnTo>
                  <a:pt x="943281" y="272376"/>
                </a:lnTo>
                <a:lnTo>
                  <a:pt x="971586" y="312026"/>
                </a:lnTo>
                <a:lnTo>
                  <a:pt x="997668" y="353123"/>
                </a:lnTo>
                <a:lnTo>
                  <a:pt x="1020968" y="395714"/>
                </a:lnTo>
                <a:lnTo>
                  <a:pt x="1040924" y="439846"/>
                </a:lnTo>
                <a:lnTo>
                  <a:pt x="1056978" y="485566"/>
                </a:lnTo>
                <a:lnTo>
                  <a:pt x="1068570" y="532923"/>
                </a:lnTo>
                <a:lnTo>
                  <a:pt x="1074971" y="589739"/>
                </a:lnTo>
                <a:lnTo>
                  <a:pt x="1075330" y="609087"/>
                </a:lnTo>
                <a:lnTo>
                  <a:pt x="1072985" y="648077"/>
                </a:lnTo>
                <a:lnTo>
                  <a:pt x="1066542" y="686603"/>
                </a:lnTo>
                <a:lnTo>
                  <a:pt x="1055874" y="724114"/>
                </a:lnTo>
                <a:lnTo>
                  <a:pt x="1040854" y="760063"/>
                </a:lnTo>
                <a:lnTo>
                  <a:pt x="1020246" y="794916"/>
                </a:lnTo>
                <a:lnTo>
                  <a:pt x="995138" y="826115"/>
                </a:lnTo>
                <a:lnTo>
                  <a:pt x="966355" y="854145"/>
                </a:lnTo>
                <a:lnTo>
                  <a:pt x="934720" y="879492"/>
                </a:lnTo>
                <a:lnTo>
                  <a:pt x="897937" y="905448"/>
                </a:lnTo>
                <a:lnTo>
                  <a:pt x="860161" y="930136"/>
                </a:lnTo>
                <a:lnTo>
                  <a:pt x="821752" y="953895"/>
                </a:lnTo>
                <a:lnTo>
                  <a:pt x="783068" y="977063"/>
                </a:lnTo>
                <a:lnTo>
                  <a:pt x="743588" y="999741"/>
                </a:lnTo>
                <a:lnTo>
                  <a:pt x="703495" y="1021257"/>
                </a:lnTo>
                <a:lnTo>
                  <a:pt x="662685" y="1041295"/>
                </a:lnTo>
                <a:lnTo>
                  <a:pt x="621050" y="1059536"/>
                </a:lnTo>
                <a:lnTo>
                  <a:pt x="572439" y="1077923"/>
                </a:lnTo>
                <a:lnTo>
                  <a:pt x="522598" y="1093200"/>
                </a:lnTo>
                <a:lnTo>
                  <a:pt x="471815" y="1104934"/>
                </a:lnTo>
                <a:lnTo>
                  <a:pt x="420377" y="1112690"/>
                </a:lnTo>
                <a:lnTo>
                  <a:pt x="368573" y="1116035"/>
                </a:lnTo>
                <a:close/>
              </a:path>
            </a:pathLst>
          </a:custGeom>
          <a:solidFill>
            <a:srgbClr val="62B8A6">
              <a:alpha val="46998"/>
            </a:srgbClr>
          </a:solidFill>
        </p:spPr>
        <p:txBody>
          <a:bodyPr wrap="square" lIns="0" tIns="0" rIns="0" bIns="0" rtlCol="0"/>
          <a:lstStyle/>
          <a:p>
            <a:endParaRPr dirty="0"/>
          </a:p>
        </p:txBody>
      </p:sp>
      <p:sp>
        <p:nvSpPr>
          <p:cNvPr id="25" name="TextBox 24">
            <a:extLst>
              <a:ext uri="{FF2B5EF4-FFF2-40B4-BE49-F238E27FC236}">
                <a16:creationId xmlns:a16="http://schemas.microsoft.com/office/drawing/2014/main" id="{694E6F85-399F-4EE1-8F2A-8BD991D29EAB}"/>
              </a:ext>
            </a:extLst>
          </p:cNvPr>
          <p:cNvSpPr txBox="1"/>
          <p:nvPr/>
        </p:nvSpPr>
        <p:spPr>
          <a:xfrm>
            <a:off x="1426841" y="8075666"/>
            <a:ext cx="914400" cy="646331"/>
          </a:xfrm>
          <a:prstGeom prst="rect">
            <a:avLst/>
          </a:prstGeom>
          <a:noFill/>
        </p:spPr>
        <p:txBody>
          <a:bodyPr wrap="square" rtlCol="0">
            <a:spAutoFit/>
          </a:bodyPr>
          <a:lstStyle/>
          <a:p>
            <a:r>
              <a:rPr lang="en-US" sz="3600" dirty="0">
                <a:solidFill>
                  <a:schemeClr val="bg1"/>
                </a:solidFill>
              </a:rPr>
              <a:t>4</a:t>
            </a:r>
          </a:p>
        </p:txBody>
      </p:sp>
      <p:pic>
        <p:nvPicPr>
          <p:cNvPr id="27" name="Picture 26">
            <a:extLst>
              <a:ext uri="{FF2B5EF4-FFF2-40B4-BE49-F238E27FC236}">
                <a16:creationId xmlns:a16="http://schemas.microsoft.com/office/drawing/2014/main" id="{1CC6D2DC-874E-4813-812A-A3BD12960B3F}"/>
              </a:ext>
            </a:extLst>
          </p:cNvPr>
          <p:cNvPicPr>
            <a:picLocks noChangeAspect="1"/>
          </p:cNvPicPr>
          <p:nvPr/>
        </p:nvPicPr>
        <p:blipFill>
          <a:blip r:embed="rId2"/>
          <a:stretch>
            <a:fillRect/>
          </a:stretch>
        </p:blipFill>
        <p:spPr>
          <a:xfrm>
            <a:off x="16251872" y="342585"/>
            <a:ext cx="1481456" cy="1493649"/>
          </a:xfrm>
          <a:prstGeom prst="rect">
            <a:avLst/>
          </a:prstGeom>
        </p:spPr>
      </p:pic>
      <p:pic>
        <p:nvPicPr>
          <p:cNvPr id="12" name="Picture 11">
            <a:extLst>
              <a:ext uri="{FF2B5EF4-FFF2-40B4-BE49-F238E27FC236}">
                <a16:creationId xmlns:a16="http://schemas.microsoft.com/office/drawing/2014/main" id="{47AB6A0D-689B-4D85-B4E5-C374350D9CD8}"/>
              </a:ext>
            </a:extLst>
          </p:cNvPr>
          <p:cNvPicPr>
            <a:picLocks noChangeAspect="1"/>
          </p:cNvPicPr>
          <p:nvPr/>
        </p:nvPicPr>
        <p:blipFill>
          <a:blip r:embed="rId3"/>
          <a:stretch>
            <a:fillRect/>
          </a:stretch>
        </p:blipFill>
        <p:spPr>
          <a:xfrm>
            <a:off x="16776628" y="8721997"/>
            <a:ext cx="1402202" cy="11278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62B8A6"/>
          </a:solidFill>
        </p:spPr>
        <p:txBody>
          <a:bodyPr wrap="square" lIns="0" tIns="0" rIns="0" bIns="0" rtlCol="0"/>
          <a:lstStyle/>
          <a:p>
            <a:endParaRPr/>
          </a:p>
        </p:txBody>
      </p:sp>
      <p:sp>
        <p:nvSpPr>
          <p:cNvPr id="3" name="object 3"/>
          <p:cNvSpPr txBox="1">
            <a:spLocks noGrp="1"/>
          </p:cNvSpPr>
          <p:nvPr>
            <p:ph type="title"/>
          </p:nvPr>
        </p:nvSpPr>
        <p:spPr>
          <a:xfrm>
            <a:off x="381000" y="438042"/>
            <a:ext cx="9347200" cy="2146100"/>
          </a:xfrm>
          <a:prstGeom prst="rect">
            <a:avLst/>
          </a:prstGeom>
        </p:spPr>
        <p:txBody>
          <a:bodyPr vert="horz" wrap="square" lIns="0" tIns="118745" rIns="0" bIns="0" rtlCol="0">
            <a:spAutoFit/>
          </a:bodyPr>
          <a:lstStyle/>
          <a:p>
            <a:pPr marL="12700" marR="5080">
              <a:lnSpc>
                <a:spcPts val="7900"/>
              </a:lnSpc>
              <a:spcBef>
                <a:spcPts val="935"/>
              </a:spcBef>
            </a:pPr>
            <a:r>
              <a:rPr lang="en-US" spc="390" dirty="0">
                <a:solidFill>
                  <a:srgbClr val="254B3C"/>
                </a:solidFill>
              </a:rPr>
              <a:t>The Future of Chaos Engineering</a:t>
            </a:r>
            <a:endParaRPr lang="en-US" spc="400" dirty="0">
              <a:solidFill>
                <a:srgbClr val="254B3C"/>
              </a:solidFill>
            </a:endParaRPr>
          </a:p>
        </p:txBody>
      </p:sp>
      <p:sp>
        <p:nvSpPr>
          <p:cNvPr id="4" name="object 4"/>
          <p:cNvSpPr txBox="1"/>
          <p:nvPr/>
        </p:nvSpPr>
        <p:spPr>
          <a:xfrm>
            <a:off x="381000" y="2993609"/>
            <a:ext cx="10618961" cy="6907019"/>
          </a:xfrm>
          <a:prstGeom prst="rect">
            <a:avLst/>
          </a:prstGeom>
        </p:spPr>
        <p:txBody>
          <a:bodyPr vert="horz" wrap="square" lIns="0" tIns="12700" rIns="0" bIns="0" rtlCol="0">
            <a:spAutoFit/>
          </a:bodyPr>
          <a:lstStyle/>
          <a:p>
            <a:pPr marL="12700" marR="1250315">
              <a:lnSpc>
                <a:spcPct val="100000"/>
              </a:lnSpc>
              <a:spcBef>
                <a:spcPts val="100"/>
              </a:spcBef>
            </a:pPr>
            <a:r>
              <a:rPr lang="en-US" sz="3200" dirty="0">
                <a:solidFill>
                  <a:schemeClr val="bg1"/>
                </a:solidFill>
              </a:rPr>
              <a:t>The future of chaos engineering will bring some really exciting advancements! Imagine AI-driven self-healing systems—software that can detect and fix its own issues without human intervention, creating a more reliable experience for users. Chaos testing will also expand into cybersecurity, simulating hacker attacks to ensure systems are strong enough to withstand real-world threats, because hackers don’t wait for vulnerabilities to show up. And as more automation is built into the process, we’ll see less human panic during failures, as systems will automatically adjust and recover, reducing downtime and improving resilience without manual fixes .</a:t>
            </a:r>
            <a:endParaRPr lang="en-US" sz="2400" dirty="0">
              <a:solidFill>
                <a:schemeClr val="bg1"/>
              </a:solidFill>
              <a:latin typeface="Arial MT"/>
              <a:cs typeface="Arial MT"/>
            </a:endParaRPr>
          </a:p>
        </p:txBody>
      </p:sp>
      <p:pic>
        <p:nvPicPr>
          <p:cNvPr id="5" name="object 5"/>
          <p:cNvPicPr/>
          <p:nvPr/>
        </p:nvPicPr>
        <p:blipFill>
          <a:blip r:embed="rId2" cstate="print"/>
          <a:stretch>
            <a:fillRect/>
          </a:stretch>
        </p:blipFill>
        <p:spPr>
          <a:xfrm>
            <a:off x="10657061" y="1409700"/>
            <a:ext cx="7268989" cy="66397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519</Words>
  <Application>Microsoft Office PowerPoint</Application>
  <PresentationFormat>Custom</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MT</vt:lpstr>
      <vt:lpstr>Tahoma</vt:lpstr>
      <vt:lpstr>Times New Roman</vt:lpstr>
      <vt:lpstr>Office Theme</vt:lpstr>
      <vt:lpstr>Chaos Engineering: Building Stronger Systems by Breaking Them</vt:lpstr>
      <vt:lpstr>What is Chaos Engineering?</vt:lpstr>
      <vt:lpstr>PowerPoint Presentation</vt:lpstr>
      <vt:lpstr>The Chaos Engineering Mindset</vt:lpstr>
      <vt:lpstr>How Chaos Engineering Works</vt:lpstr>
      <vt:lpstr>Chaos Monkey</vt:lpstr>
      <vt:lpstr>Therac-25 Radiation Overdose (1985-1987)</vt:lpstr>
      <vt:lpstr>Improved Resilience : Tests systems under stress to identify weaknesses, making them more robust.</vt:lpstr>
      <vt:lpstr>The Future of Chaos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Blue Illustrative Technology Business Plan Presentation</dc:title>
  <dc:creator>Mohammad Jouni</dc:creator>
  <cp:keywords>DAGhWuZ1Uo8,BAGJVCuUEvQ,0</cp:keywords>
  <cp:lastModifiedBy>mohammadjouni2004@gmail.com</cp:lastModifiedBy>
  <cp:revision>43</cp:revision>
  <dcterms:created xsi:type="dcterms:W3CDTF">2025-03-10T19:02:47Z</dcterms:created>
  <dcterms:modified xsi:type="dcterms:W3CDTF">2025-03-14T19:18:49Z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2025-03-10T00:00:00Z</vt:filetime>
  </property>
  <property fmtid="{D5CDD505-2E9C-101B-9397-08002B2CF9AE}" pid="3" name="Creator">
    <vt:lpwstr>Canva</vt:lpwstr>
  </property>
  <property fmtid="{D5CDD505-2E9C-101B-9397-08002B2CF9AE}" pid="4" name="LastSaved">
    <vt:filetime>2025-03-10T00:00:00Z</vt:filetime>
  </property>
  <property fmtid="{D5CDD505-2E9C-101B-9397-08002B2CF9AE}" pid="5" name="Producer">
    <vt:lpwstr>Canva</vt:lpwstr>
  </property>
</Properties>
</file>