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9" r:id="rId22"/>
    <p:sldId id="280" r:id="rId23"/>
    <p:sldId id="281" r:id="rId24"/>
    <p:sldId id="286" r:id="rId25"/>
    <p:sldId id="282" r:id="rId26"/>
    <p:sldId id="283" r:id="rId27"/>
    <p:sldId id="285" r:id="rId28"/>
    <p:sldId id="284" r:id="rId29"/>
    <p:sldId id="276"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71DE-AC9C-4BAD-809D-9E3FAC120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534DED-3A0E-44F8-9291-79AC5A2D1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193DFE-68C4-49B5-9B37-CA8724153EBF}"/>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5" name="Footer Placeholder 4">
            <a:extLst>
              <a:ext uri="{FF2B5EF4-FFF2-40B4-BE49-F238E27FC236}">
                <a16:creationId xmlns:a16="http://schemas.microsoft.com/office/drawing/2014/main" id="{7FB03917-B338-4EA2-BFC3-67D7CB56A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AB25AE-DE1F-4162-B08B-198C572E2CEF}"/>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80709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D054-8320-4361-9F54-1E79207662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EF8E98-FB55-4CC3-B1DA-3EE5A3E696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20872C-1151-4CD7-BF42-A4B726E0E8D4}"/>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5" name="Footer Placeholder 4">
            <a:extLst>
              <a:ext uri="{FF2B5EF4-FFF2-40B4-BE49-F238E27FC236}">
                <a16:creationId xmlns:a16="http://schemas.microsoft.com/office/drawing/2014/main" id="{EA98BAC6-0D33-446D-B9E4-7BFADBEBE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DDB58-3A69-4605-91FE-DC8B36BFD48C}"/>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107743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2ED23-2FCE-4AF8-9D9E-9180785166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B719AB-8D07-4A56-9AF9-72BC03C604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2A14E-CD6B-4E75-B3B4-7DB8CD7516AC}"/>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5" name="Footer Placeholder 4">
            <a:extLst>
              <a:ext uri="{FF2B5EF4-FFF2-40B4-BE49-F238E27FC236}">
                <a16:creationId xmlns:a16="http://schemas.microsoft.com/office/drawing/2014/main" id="{2B570B7E-2300-45B8-ACAB-5CB2B88F9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65577-40E8-465E-A3A3-FF464A4C0147}"/>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108406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4694-9327-42C0-81E2-EE092B818B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DB8E81-27F1-451B-B141-C527256986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645B5-43E4-4996-BDB0-249147A4E34E}"/>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5" name="Footer Placeholder 4">
            <a:extLst>
              <a:ext uri="{FF2B5EF4-FFF2-40B4-BE49-F238E27FC236}">
                <a16:creationId xmlns:a16="http://schemas.microsoft.com/office/drawing/2014/main" id="{57214757-9AA6-4F77-AAD6-7B70131CC5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A3852-A93F-4863-8198-2F20F3D4DF9B}"/>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255967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EA05-2D89-4FAE-8312-A1F28945E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6F1B7D-0FE7-4614-9E45-6E62D640F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0EA679-F31F-45A5-9DA9-3875F65899F0}"/>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5" name="Footer Placeholder 4">
            <a:extLst>
              <a:ext uri="{FF2B5EF4-FFF2-40B4-BE49-F238E27FC236}">
                <a16:creationId xmlns:a16="http://schemas.microsoft.com/office/drawing/2014/main" id="{ED513B39-BDE5-4C1F-89AE-511E4E866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91422-AA14-438C-86D2-66BD1809861D}"/>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135814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827D-52C3-47E8-92A8-A0934FDF8F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CB5D95-4266-4CEB-A036-5AB0B34F5A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D0E10D-56DE-4922-824F-7CD7D36802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8A1211-AF6A-40E0-B85F-FE80EB40ADC7}"/>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6" name="Footer Placeholder 5">
            <a:extLst>
              <a:ext uri="{FF2B5EF4-FFF2-40B4-BE49-F238E27FC236}">
                <a16:creationId xmlns:a16="http://schemas.microsoft.com/office/drawing/2014/main" id="{DFDF5377-5006-40FF-808F-1B621772D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D3839-723E-4792-92D7-1FB4CD41B86A}"/>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252314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071B-9550-4004-9691-1E6ED42B55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E49D41-289F-4D3B-9369-9CAD54F73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061B5A-DAC5-448B-9949-8CB59427D4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20AB09-8D33-41C8-ADC2-5584E15DB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19D56-5ACE-4D4C-9F93-0CC0CF7A6C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F840BB-CA01-4EE5-88D0-7FF5F92AC180}"/>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8" name="Footer Placeholder 7">
            <a:extLst>
              <a:ext uri="{FF2B5EF4-FFF2-40B4-BE49-F238E27FC236}">
                <a16:creationId xmlns:a16="http://schemas.microsoft.com/office/drawing/2014/main" id="{EDB4CF61-9BC3-4FCD-9103-541B7A4A5D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53B7C6-561F-4463-8209-28D3B95E3EE9}"/>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416932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84CF-16DE-426D-A443-BFC304A323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570BD-95E8-46DE-8D9C-0DC4990F1993}"/>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4" name="Footer Placeholder 3">
            <a:extLst>
              <a:ext uri="{FF2B5EF4-FFF2-40B4-BE49-F238E27FC236}">
                <a16:creationId xmlns:a16="http://schemas.microsoft.com/office/drawing/2014/main" id="{DECE351E-98B1-4E15-A494-31C099B691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B7A3BF-BD5B-4CC6-9DD9-E7D195A274CD}"/>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38945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FED28-CDE1-4E3D-9455-4F20535C59B9}"/>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3" name="Footer Placeholder 2">
            <a:extLst>
              <a:ext uri="{FF2B5EF4-FFF2-40B4-BE49-F238E27FC236}">
                <a16:creationId xmlns:a16="http://schemas.microsoft.com/office/drawing/2014/main" id="{8CE79005-F106-489D-963E-D6D115F2E3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0F0B1F-A204-4E79-84BD-695E7E4F2F12}"/>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272496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FB37-D05D-4268-812D-30F912189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3BE202-21B6-47BA-8187-183ED2168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4BBB05-36D4-40BD-B7C9-EBFD55C9D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570BA-759D-42DA-B312-CB98B1F9140C}"/>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6" name="Footer Placeholder 5">
            <a:extLst>
              <a:ext uri="{FF2B5EF4-FFF2-40B4-BE49-F238E27FC236}">
                <a16:creationId xmlns:a16="http://schemas.microsoft.com/office/drawing/2014/main" id="{1229FE67-A021-44AF-BA99-60DCE707C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FC557C-6F5E-40DE-AC03-1C5D8F12BEAA}"/>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150261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5AEC-4918-4AC2-8DFD-56C8BF593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905E31-3BB2-4E9A-B6FF-FA12D232E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8CF3E2-7CE9-4978-B6D0-CA3DF7F08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FF732A-8A5E-4B2C-8729-A77B6327E2AC}"/>
              </a:ext>
            </a:extLst>
          </p:cNvPr>
          <p:cNvSpPr>
            <a:spLocks noGrp="1"/>
          </p:cNvSpPr>
          <p:nvPr>
            <p:ph type="dt" sz="half" idx="10"/>
          </p:nvPr>
        </p:nvSpPr>
        <p:spPr/>
        <p:txBody>
          <a:bodyPr/>
          <a:lstStyle/>
          <a:p>
            <a:fld id="{62821A48-81AB-42D2-975E-5984D8733DFC}" type="datetimeFigureOut">
              <a:rPr lang="en-IN" smtClean="0"/>
              <a:t>17-05-2021</a:t>
            </a:fld>
            <a:endParaRPr lang="en-IN"/>
          </a:p>
        </p:txBody>
      </p:sp>
      <p:sp>
        <p:nvSpPr>
          <p:cNvPr id="6" name="Footer Placeholder 5">
            <a:extLst>
              <a:ext uri="{FF2B5EF4-FFF2-40B4-BE49-F238E27FC236}">
                <a16:creationId xmlns:a16="http://schemas.microsoft.com/office/drawing/2014/main" id="{12E4DE4B-A161-4455-BB20-1BF6A3969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B64FA8-3E0A-465F-BB2A-97E403AD6338}"/>
              </a:ext>
            </a:extLst>
          </p:cNvPr>
          <p:cNvSpPr>
            <a:spLocks noGrp="1"/>
          </p:cNvSpPr>
          <p:nvPr>
            <p:ph type="sldNum" sz="quarter" idx="12"/>
          </p:nvPr>
        </p:nvSpPr>
        <p:spPr/>
        <p:txBody>
          <a:bodyPr/>
          <a:lstStyle/>
          <a:p>
            <a:fld id="{CF392B08-720D-4120-9574-08DD8F91F102}" type="slidenum">
              <a:rPr lang="en-IN" smtClean="0"/>
              <a:t>‹#›</a:t>
            </a:fld>
            <a:endParaRPr lang="en-IN"/>
          </a:p>
        </p:txBody>
      </p:sp>
    </p:spTree>
    <p:extLst>
      <p:ext uri="{BB962C8B-B14F-4D97-AF65-F5344CB8AC3E}">
        <p14:creationId xmlns:p14="http://schemas.microsoft.com/office/powerpoint/2010/main" val="145436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C4ADD-8B8D-4C27-A65A-581402FCD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D570C-1068-4E65-8E16-1143CE9C9D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074D88-8A84-4114-80E4-64A627E0FD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21A48-81AB-42D2-975E-5984D8733DFC}" type="datetimeFigureOut">
              <a:rPr lang="en-IN" smtClean="0"/>
              <a:t>17-05-2021</a:t>
            </a:fld>
            <a:endParaRPr lang="en-IN"/>
          </a:p>
        </p:txBody>
      </p:sp>
      <p:sp>
        <p:nvSpPr>
          <p:cNvPr id="5" name="Footer Placeholder 4">
            <a:extLst>
              <a:ext uri="{FF2B5EF4-FFF2-40B4-BE49-F238E27FC236}">
                <a16:creationId xmlns:a16="http://schemas.microsoft.com/office/drawing/2014/main" id="{49DF5819-7347-4186-8EC8-A29B6442A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A2FEA2-A321-4B10-8FF7-25C8CBFE1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92B08-720D-4120-9574-08DD8F91F102}" type="slidenum">
              <a:rPr lang="en-IN" smtClean="0"/>
              <a:t>‹#›</a:t>
            </a:fld>
            <a:endParaRPr lang="en-IN"/>
          </a:p>
        </p:txBody>
      </p:sp>
    </p:spTree>
    <p:extLst>
      <p:ext uri="{BB962C8B-B14F-4D97-AF65-F5344CB8AC3E}">
        <p14:creationId xmlns:p14="http://schemas.microsoft.com/office/powerpoint/2010/main" val="411713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articles/trading/11/automated-trading-systems.asp" TargetMode="External"/><Relationship Id="rId2" Type="http://schemas.openxmlformats.org/officeDocument/2006/relationships/hyperlink" Target="https://www.investopedia.com/terms/a/artificial-intelligence-ai.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edium.com/swlh/haar-cascade-classifiers-in-opencv-explained-visually-f608086fc42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D404-7E1D-4D5A-AB56-C49B65112FDC}"/>
              </a:ext>
            </a:extLst>
          </p:cNvPr>
          <p:cNvSpPr>
            <a:spLocks noGrp="1"/>
          </p:cNvSpPr>
          <p:nvPr>
            <p:ph type="ctrTitle"/>
          </p:nvPr>
        </p:nvSpPr>
        <p:spPr/>
        <p:txBody>
          <a:bodyPr/>
          <a:lstStyle/>
          <a:p>
            <a:r>
              <a:rPr lang="en-US" b="1" dirty="0"/>
              <a:t>Project Title:</a:t>
            </a:r>
            <a:br>
              <a:rPr lang="en-IN" dirty="0"/>
            </a:br>
            <a:endParaRPr lang="en-IN" dirty="0"/>
          </a:p>
        </p:txBody>
      </p:sp>
      <p:sp>
        <p:nvSpPr>
          <p:cNvPr id="3" name="Subtitle 2">
            <a:extLst>
              <a:ext uri="{FF2B5EF4-FFF2-40B4-BE49-F238E27FC236}">
                <a16:creationId xmlns:a16="http://schemas.microsoft.com/office/drawing/2014/main" id="{5580145F-0E46-46E6-A974-D209654FF6B1}"/>
              </a:ext>
            </a:extLst>
          </p:cNvPr>
          <p:cNvSpPr>
            <a:spLocks noGrp="1"/>
          </p:cNvSpPr>
          <p:nvPr>
            <p:ph type="subTitle" idx="1"/>
          </p:nvPr>
        </p:nvSpPr>
        <p:spPr/>
        <p:txBody>
          <a:bodyPr/>
          <a:lstStyle/>
          <a:p>
            <a:r>
              <a:rPr lang="en-US" dirty="0"/>
              <a:t>Emotion-Detection</a:t>
            </a:r>
            <a:endParaRPr lang="en-IN" dirty="0"/>
          </a:p>
          <a:p>
            <a:endParaRPr lang="en-IN" dirty="0"/>
          </a:p>
        </p:txBody>
      </p:sp>
    </p:spTree>
    <p:extLst>
      <p:ext uri="{BB962C8B-B14F-4D97-AF65-F5344CB8AC3E}">
        <p14:creationId xmlns:p14="http://schemas.microsoft.com/office/powerpoint/2010/main" val="45812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9F4C-988C-4002-B855-4E4B621F0BBC}"/>
              </a:ext>
            </a:extLst>
          </p:cNvPr>
          <p:cNvSpPr>
            <a:spLocks noGrp="1"/>
          </p:cNvSpPr>
          <p:nvPr>
            <p:ph type="title"/>
          </p:nvPr>
        </p:nvSpPr>
        <p:spPr/>
        <p:txBody>
          <a:bodyPr>
            <a:normAutofit/>
          </a:bodyPr>
          <a:lstStyle/>
          <a:p>
            <a:pPr algn="ctr"/>
            <a:r>
              <a:rPr lang="en-IN" sz="3000" b="1" dirty="0" err="1">
                <a:latin typeface="Times New Roman" panose="02020603050405020304" pitchFamily="18" charset="0"/>
                <a:cs typeface="Times New Roman" panose="02020603050405020304" pitchFamily="18" charset="0"/>
              </a:rPr>
              <a:t>Keras</a:t>
            </a:r>
            <a:r>
              <a:rPr lang="en-IN" sz="3000" b="1"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5D796D-FF7F-4F16-A458-93942AE96C31}"/>
              </a:ext>
            </a:extLst>
          </p:cNvPr>
          <p:cNvSpPr>
            <a:spLocks noGrp="1"/>
          </p:cNvSpPr>
          <p:nvPr>
            <p:ph idx="1"/>
          </p:nvPr>
        </p:nvSpPr>
        <p:spPr>
          <a:xfrm>
            <a:off x="1848395" y="1551940"/>
            <a:ext cx="8950234" cy="4940935"/>
          </a:xfrm>
        </p:spPr>
        <p:txBody>
          <a:bodyPr>
            <a:normAutofit/>
          </a:bodyPr>
          <a:lstStyle/>
          <a:p>
            <a:pPr algn="just"/>
            <a:r>
              <a:rPr lang="en-IN" sz="2200" dirty="0">
                <a:latin typeface="Times New Roman" panose="02020603050405020304" pitchFamily="18" charset="0"/>
                <a:cs typeface="Times New Roman" panose="02020603050405020304" pitchFamily="18" charset="0"/>
              </a:rPr>
              <a:t>Deep learning is one of the major subfield of machine learning framework. Machine learning is the study of design of algorithms, inspired from the model of human brain. Deep learning is becoming more popular in data science fields like robotics, artificial intelligence(AI), audio &amp; video recognition and image recognition. Artificial neural network is the core of deep learning methodologies. Deep learning is supported by various libraries such as Theano, TensorFlow, Caffe, </a:t>
            </a:r>
            <a:r>
              <a:rPr lang="en-IN" sz="2200" dirty="0" err="1">
                <a:latin typeface="Times New Roman" panose="02020603050405020304" pitchFamily="18" charset="0"/>
                <a:cs typeface="Times New Roman" panose="02020603050405020304" pitchFamily="18" charset="0"/>
              </a:rPr>
              <a:t>Mxnet</a:t>
            </a:r>
            <a:r>
              <a:rPr lang="en-IN" sz="2200" dirty="0">
                <a:latin typeface="Times New Roman" panose="02020603050405020304" pitchFamily="18" charset="0"/>
                <a:cs typeface="Times New Roman" panose="02020603050405020304" pitchFamily="18" charset="0"/>
              </a:rPr>
              <a:t> etc., </a:t>
            </a:r>
            <a:r>
              <a:rPr lang="en-IN" sz="2200" dirty="0" err="1">
                <a:latin typeface="Times New Roman" panose="02020603050405020304" pitchFamily="18" charset="0"/>
                <a:cs typeface="Times New Roman" panose="02020603050405020304" pitchFamily="18" charset="0"/>
              </a:rPr>
              <a:t>Keras</a:t>
            </a:r>
            <a:r>
              <a:rPr lang="en-IN" sz="2200" dirty="0">
                <a:latin typeface="Times New Roman" panose="02020603050405020304" pitchFamily="18" charset="0"/>
                <a:cs typeface="Times New Roman" panose="02020603050405020304" pitchFamily="18" charset="0"/>
              </a:rPr>
              <a:t> is one of the most powerful and easy to use python library, which is built on top of popular deep learning libraries like TensorFlow, Theano, etc., for creating deep learning models.</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02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94DF-488E-4988-8C05-ED8532881845}"/>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Code and working:</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ED9901-8574-4DF8-AE96-C6EA7EB39D8F}"/>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1.Import packages: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E063CD-A7DC-4F7F-8FA4-248984D94244}"/>
              </a:ext>
            </a:extLst>
          </p:cNvPr>
          <p:cNvPicPr/>
          <p:nvPr/>
        </p:nvPicPr>
        <p:blipFill>
          <a:blip r:embed="rId2"/>
          <a:stretch>
            <a:fillRect/>
          </a:stretch>
        </p:blipFill>
        <p:spPr>
          <a:xfrm>
            <a:off x="3090906" y="2479676"/>
            <a:ext cx="7211333" cy="3058976"/>
          </a:xfrm>
          <a:prstGeom prst="rect">
            <a:avLst/>
          </a:prstGeom>
        </p:spPr>
      </p:pic>
    </p:spTree>
    <p:extLst>
      <p:ext uri="{BB962C8B-B14F-4D97-AF65-F5344CB8AC3E}">
        <p14:creationId xmlns:p14="http://schemas.microsoft.com/office/powerpoint/2010/main" val="391127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E197-C02D-4D45-98FC-1A31AC2A40BF}"/>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Code and working:</a:t>
            </a:r>
            <a:endParaRPr lang="en-IN" sz="3000" dirty="0"/>
          </a:p>
        </p:txBody>
      </p:sp>
      <p:sp>
        <p:nvSpPr>
          <p:cNvPr id="3" name="Content Placeholder 2">
            <a:extLst>
              <a:ext uri="{FF2B5EF4-FFF2-40B4-BE49-F238E27FC236}">
                <a16:creationId xmlns:a16="http://schemas.microsoft.com/office/drawing/2014/main" id="{5CB6B7BF-C9DE-4414-B9A4-BDAEC038A861}"/>
              </a:ext>
            </a:extLst>
          </p:cNvPr>
          <p:cNvSpPr>
            <a:spLocks noGrp="1"/>
          </p:cNvSpPr>
          <p:nvPr>
            <p:ph idx="1"/>
          </p:nvPr>
        </p:nvSpPr>
        <p:spPr>
          <a:xfrm>
            <a:off x="838200" y="1825625"/>
            <a:ext cx="5397137" cy="4351338"/>
          </a:xfrm>
        </p:spPr>
        <p:txBody>
          <a:bodyPr>
            <a:normAutofit/>
          </a:bodyPr>
          <a:lstStyle/>
          <a:p>
            <a:pPr algn="just"/>
            <a:r>
              <a:rPr lang="en-US" sz="2200" dirty="0">
                <a:latin typeface="Times New Roman" panose="02020603050405020304" pitchFamily="18" charset="0"/>
                <a:cs typeface="Times New Roman" panose="02020603050405020304" pitchFamily="18" charset="0"/>
              </a:rPr>
              <a:t>2.</a:t>
            </a:r>
            <a:r>
              <a:rPr lang="en-US" sz="2200"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Initializing Training And Test Generators:</a:t>
            </a:r>
            <a:endParaRPr lang="en-IN" sz="2200" dirty="0">
              <a:latin typeface="Times New Roman" panose="02020603050405020304" pitchFamily="18" charset="0"/>
              <a:cs typeface="Times New Roman" panose="02020603050405020304" pitchFamily="18" charset="0"/>
            </a:endParaRPr>
          </a:p>
          <a:p>
            <a:pPr algn="just"/>
            <a:r>
              <a:rPr lang="en-IN" sz="2200" dirty="0" err="1">
                <a:latin typeface="Times New Roman" panose="02020603050405020304" pitchFamily="18" charset="0"/>
                <a:cs typeface="Times New Roman" panose="02020603050405020304" pitchFamily="18" charset="0"/>
              </a:rPr>
              <a:t>Keras</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ImageDataGenerator</a:t>
            </a:r>
            <a:r>
              <a:rPr lang="en-IN" sz="2200" dirty="0">
                <a:latin typeface="Times New Roman" panose="02020603050405020304" pitchFamily="18" charset="0"/>
                <a:cs typeface="Times New Roman" panose="02020603050405020304" pitchFamily="18" charset="0"/>
              </a:rPr>
              <a:t> augments the images in real-time while the model is still training. Any random transformation can be applied to each training image as it is passed to the model. This not only makes the model robust but also saves the overhead memory.</a:t>
            </a:r>
          </a:p>
          <a:p>
            <a:pPr algn="just"/>
            <a:r>
              <a:rPr lang="en-IN" sz="2200" dirty="0">
                <a:latin typeface="Times New Roman" panose="02020603050405020304" pitchFamily="18" charset="0"/>
                <a:cs typeface="Times New Roman" panose="02020603050405020304" pitchFamily="18" charset="0"/>
              </a:rPr>
              <a:t>When we run this cell, the total records in the output will be the addition of the training and testing data. In our model, we are using 28,709 images in the test and 7,178 images in the test set.</a:t>
            </a:r>
          </a:p>
          <a:p>
            <a:pPr algn="just"/>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649403-A7F1-46D3-BAC0-69FEBC3CA272}"/>
              </a:ext>
            </a:extLst>
          </p:cNvPr>
          <p:cNvPicPr/>
          <p:nvPr/>
        </p:nvPicPr>
        <p:blipFill>
          <a:blip r:embed="rId2"/>
          <a:stretch>
            <a:fillRect/>
          </a:stretch>
        </p:blipFill>
        <p:spPr>
          <a:xfrm>
            <a:off x="6235337" y="1753960"/>
            <a:ext cx="5731510" cy="4011930"/>
          </a:xfrm>
          <a:prstGeom prst="rect">
            <a:avLst/>
          </a:prstGeom>
        </p:spPr>
      </p:pic>
    </p:spTree>
    <p:extLst>
      <p:ext uri="{BB962C8B-B14F-4D97-AF65-F5344CB8AC3E}">
        <p14:creationId xmlns:p14="http://schemas.microsoft.com/office/powerpoint/2010/main" val="211029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63EA-2A9D-491C-ACFE-7E83E077B5E6}"/>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Code and working:</a:t>
            </a:r>
            <a:endParaRPr lang="en-IN" sz="3200" dirty="0"/>
          </a:p>
        </p:txBody>
      </p:sp>
      <p:pic>
        <p:nvPicPr>
          <p:cNvPr id="4" name="Content Placeholder 3">
            <a:extLst>
              <a:ext uri="{FF2B5EF4-FFF2-40B4-BE49-F238E27FC236}">
                <a16:creationId xmlns:a16="http://schemas.microsoft.com/office/drawing/2014/main" id="{83804F5D-9894-4ED8-B640-9B8FC9D319E8}"/>
              </a:ext>
            </a:extLst>
          </p:cNvPr>
          <p:cNvPicPr>
            <a:picLocks noGrp="1"/>
          </p:cNvPicPr>
          <p:nvPr>
            <p:ph idx="1"/>
          </p:nvPr>
        </p:nvPicPr>
        <p:blipFill>
          <a:blip r:embed="rId2"/>
          <a:stretch>
            <a:fillRect/>
          </a:stretch>
        </p:blipFill>
        <p:spPr>
          <a:xfrm>
            <a:off x="2310901" y="2400141"/>
            <a:ext cx="6763430" cy="1257459"/>
          </a:xfrm>
          <a:prstGeom prst="rect">
            <a:avLst/>
          </a:prstGeom>
        </p:spPr>
      </p:pic>
    </p:spTree>
    <p:extLst>
      <p:ext uri="{BB962C8B-B14F-4D97-AF65-F5344CB8AC3E}">
        <p14:creationId xmlns:p14="http://schemas.microsoft.com/office/powerpoint/2010/main" val="6801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5017-50B2-40F1-A858-7DC379E572B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Code and working:</a:t>
            </a:r>
            <a:endParaRPr lang="en-IN" sz="2800" dirty="0"/>
          </a:p>
        </p:txBody>
      </p:sp>
      <p:sp>
        <p:nvSpPr>
          <p:cNvPr id="3" name="Content Placeholder 2">
            <a:extLst>
              <a:ext uri="{FF2B5EF4-FFF2-40B4-BE49-F238E27FC236}">
                <a16:creationId xmlns:a16="http://schemas.microsoft.com/office/drawing/2014/main" id="{2A3653A0-67DA-48E1-ACA1-0F04095268E4}"/>
              </a:ext>
            </a:extLst>
          </p:cNvPr>
          <p:cNvSpPr>
            <a:spLocks noGrp="1"/>
          </p:cNvSpPr>
          <p:nvPr>
            <p:ph idx="1"/>
          </p:nvPr>
        </p:nvSpPr>
        <p:spPr>
          <a:xfrm>
            <a:off x="1561012" y="1520824"/>
            <a:ext cx="8906691" cy="4601301"/>
          </a:xfrm>
        </p:spPr>
        <p:txBody>
          <a:bodyPr>
            <a:normAutofit/>
          </a:bodyPr>
          <a:lstStyle/>
          <a:p>
            <a:pPr algn="just"/>
            <a:r>
              <a:rPr lang="en-IN" sz="2200" b="1" dirty="0">
                <a:latin typeface="Times New Roman" panose="02020603050405020304" pitchFamily="18" charset="0"/>
                <a:cs typeface="Times New Roman" panose="02020603050405020304" pitchFamily="18" charset="0"/>
              </a:rPr>
              <a:t> 3.Building the Convolutional Neural Network (CNN) Model:</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ResNet50 also known as Residual Networks is a classic neural network used in many computer vision tasks. The 50 in the </a:t>
            </a:r>
            <a:r>
              <a:rPr lang="en-IN" sz="2200" dirty="0" err="1">
                <a:latin typeface="Times New Roman" panose="02020603050405020304" pitchFamily="18" charset="0"/>
                <a:cs typeface="Times New Roman" panose="02020603050405020304" pitchFamily="18" charset="0"/>
              </a:rPr>
              <a:t>ResNet</a:t>
            </a:r>
            <a:r>
              <a:rPr lang="en-IN" sz="2200" dirty="0">
                <a:latin typeface="Times New Roman" panose="02020603050405020304" pitchFamily="18" charset="0"/>
                <a:cs typeface="Times New Roman" panose="02020603050405020304" pitchFamily="18" charset="0"/>
              </a:rPr>
              <a:t> stands for a convolution neural network that is 50-layer deep. The main aim of this model is to avoid poor accuracy as the model becomes deeper. ResNet50 is a pre-trained model on top of which we are going to train our own model.</a:t>
            </a:r>
          </a:p>
          <a:p>
            <a:pPr algn="just"/>
            <a:r>
              <a:rPr lang="en-IN" sz="2200" dirty="0" err="1">
                <a:latin typeface="Times New Roman" panose="02020603050405020304" pitchFamily="18" charset="0"/>
                <a:cs typeface="Times New Roman" panose="02020603050405020304" pitchFamily="18" charset="0"/>
              </a:rPr>
              <a:t>ResNet</a:t>
            </a:r>
            <a:r>
              <a:rPr lang="en-IN" sz="2200" dirty="0">
                <a:latin typeface="Times New Roman" panose="02020603050405020304" pitchFamily="18" charset="0"/>
                <a:cs typeface="Times New Roman" panose="02020603050405020304" pitchFamily="18" charset="0"/>
              </a:rPr>
              <a:t> model is proposed to solve the issue of diminishing gradient. The basic idea is to skip the connections and pass the residual to the next layer so that the model continues to train. Using this </a:t>
            </a:r>
            <a:r>
              <a:rPr lang="en-IN" sz="2200" dirty="0" err="1">
                <a:latin typeface="Times New Roman" panose="02020603050405020304" pitchFamily="18" charset="0"/>
                <a:cs typeface="Times New Roman" panose="02020603050405020304" pitchFamily="18" charset="0"/>
              </a:rPr>
              <a:t>ResNet</a:t>
            </a:r>
            <a:r>
              <a:rPr lang="en-IN" sz="2200" dirty="0">
                <a:latin typeface="Times New Roman" panose="02020603050405020304" pitchFamily="18" charset="0"/>
                <a:cs typeface="Times New Roman" panose="02020603050405020304" pitchFamily="18" charset="0"/>
              </a:rPr>
              <a:t> model on top of our CNN model, our models can go deeper and deeper.</a:t>
            </a:r>
          </a:p>
        </p:txBody>
      </p:sp>
    </p:spTree>
    <p:extLst>
      <p:ext uri="{BB962C8B-B14F-4D97-AF65-F5344CB8AC3E}">
        <p14:creationId xmlns:p14="http://schemas.microsoft.com/office/powerpoint/2010/main" val="244170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0D46-2720-4810-A7F3-D3F3C44C1B1E}"/>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Code and working:</a:t>
            </a:r>
            <a:endParaRPr lang="en-IN" sz="3000" dirty="0"/>
          </a:p>
        </p:txBody>
      </p:sp>
      <p:pic>
        <p:nvPicPr>
          <p:cNvPr id="4" name="Picture 3">
            <a:extLst>
              <a:ext uri="{FF2B5EF4-FFF2-40B4-BE49-F238E27FC236}">
                <a16:creationId xmlns:a16="http://schemas.microsoft.com/office/drawing/2014/main" id="{8CE505D9-B382-4519-BF6A-D4414708987E}"/>
              </a:ext>
            </a:extLst>
          </p:cNvPr>
          <p:cNvPicPr/>
          <p:nvPr/>
        </p:nvPicPr>
        <p:blipFill>
          <a:blip r:embed="rId2"/>
          <a:stretch>
            <a:fillRect/>
          </a:stretch>
        </p:blipFill>
        <p:spPr>
          <a:xfrm>
            <a:off x="3230245" y="2458175"/>
            <a:ext cx="6688818" cy="3071768"/>
          </a:xfrm>
          <a:prstGeom prst="rect">
            <a:avLst/>
          </a:prstGeom>
        </p:spPr>
      </p:pic>
    </p:spTree>
    <p:extLst>
      <p:ext uri="{BB962C8B-B14F-4D97-AF65-F5344CB8AC3E}">
        <p14:creationId xmlns:p14="http://schemas.microsoft.com/office/powerpoint/2010/main" val="42666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2045-38F1-4A70-9348-F95249189F90}"/>
              </a:ext>
            </a:extLst>
          </p:cNvPr>
          <p:cNvSpPr>
            <a:spLocks noGrp="1"/>
          </p:cNvSpPr>
          <p:nvPr>
            <p:ph type="title"/>
          </p:nvPr>
        </p:nvSpPr>
        <p:spPr>
          <a:xfrm>
            <a:off x="933995" y="242138"/>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Code and working:</a:t>
            </a:r>
            <a:endParaRPr lang="en-IN" sz="2800" dirty="0"/>
          </a:p>
        </p:txBody>
      </p:sp>
      <p:sp>
        <p:nvSpPr>
          <p:cNvPr id="3" name="Content Placeholder 2">
            <a:extLst>
              <a:ext uri="{FF2B5EF4-FFF2-40B4-BE49-F238E27FC236}">
                <a16:creationId xmlns:a16="http://schemas.microsoft.com/office/drawing/2014/main" id="{0EF8860D-E1AA-4FAA-88A6-28A8ADB7834D}"/>
              </a:ext>
            </a:extLst>
          </p:cNvPr>
          <p:cNvSpPr>
            <a:spLocks noGrp="1"/>
          </p:cNvSpPr>
          <p:nvPr>
            <p:ph idx="1"/>
          </p:nvPr>
        </p:nvSpPr>
        <p:spPr/>
        <p:txBody>
          <a:bodyPr>
            <a:normAutofit/>
          </a:bodyPr>
          <a:lstStyle/>
          <a:p>
            <a:pPr algn="just"/>
            <a:r>
              <a:rPr lang="en-US" sz="2200" b="1"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Compiling and Training the Model:</a:t>
            </a:r>
            <a:endParaRPr lang="en-IN" sz="2200" dirty="0">
              <a:latin typeface="Times New Roman" panose="02020603050405020304" pitchFamily="18" charset="0"/>
              <a:cs typeface="Times New Roman" panose="02020603050405020304" pitchFamily="18" charset="0"/>
            </a:endParaRPr>
          </a:p>
          <a:p>
            <a:pPr algn="just"/>
            <a:r>
              <a:rPr lang="en-IN" sz="2200" dirty="0" err="1">
                <a:latin typeface="Times New Roman" panose="02020603050405020304" pitchFamily="18" charset="0"/>
                <a:cs typeface="Times New Roman" panose="02020603050405020304" pitchFamily="18" charset="0"/>
              </a:rPr>
              <a:t>Categorical_crossentropy</a:t>
            </a:r>
            <a:r>
              <a:rPr lang="en-IN" sz="2200" dirty="0">
                <a:latin typeface="Times New Roman" panose="02020603050405020304" pitchFamily="18" charset="0"/>
                <a:cs typeface="Times New Roman" panose="02020603050405020304" pitchFamily="18" charset="0"/>
              </a:rPr>
              <a:t> computes the </a:t>
            </a:r>
            <a:r>
              <a:rPr lang="en-IN" sz="2200" dirty="0" err="1">
                <a:latin typeface="Times New Roman" panose="02020603050405020304" pitchFamily="18" charset="0"/>
                <a:cs typeface="Times New Roman" panose="02020603050405020304" pitchFamily="18" charset="0"/>
              </a:rPr>
              <a:t>crossentropy</a:t>
            </a:r>
            <a:r>
              <a:rPr lang="en-IN" sz="2200" dirty="0">
                <a:latin typeface="Times New Roman" panose="02020603050405020304" pitchFamily="18" charset="0"/>
                <a:cs typeface="Times New Roman" panose="02020603050405020304" pitchFamily="18" charset="0"/>
              </a:rPr>
              <a:t> loss between labels and predictions. </a:t>
            </a:r>
            <a:r>
              <a:rPr lang="en-IN" sz="2200" dirty="0" err="1">
                <a:latin typeface="Times New Roman" panose="02020603050405020304" pitchFamily="18" charset="0"/>
                <a:cs typeface="Times New Roman" panose="02020603050405020304" pitchFamily="18" charset="0"/>
              </a:rPr>
              <a:t>Crossentropy</a:t>
            </a:r>
            <a:r>
              <a:rPr lang="en-IN" sz="2200" dirty="0">
                <a:latin typeface="Times New Roman" panose="02020603050405020304" pitchFamily="18" charset="0"/>
                <a:cs typeface="Times New Roman" panose="02020603050405020304" pitchFamily="18" charset="0"/>
              </a:rPr>
              <a:t> loss function is used when there are two or more label classes.</a:t>
            </a:r>
          </a:p>
          <a:p>
            <a:pPr algn="just"/>
            <a:r>
              <a:rPr lang="en-IN" sz="2200" dirty="0">
                <a:latin typeface="Times New Roman" panose="02020603050405020304" pitchFamily="18" charset="0"/>
                <a:cs typeface="Times New Roman" panose="02020603050405020304" pitchFamily="18" charset="0"/>
              </a:rPr>
              <a:t>The Optimizer is one of the two arguments required for compiling a </a:t>
            </a:r>
            <a:r>
              <a:rPr lang="en-IN" sz="2200" dirty="0" err="1">
                <a:latin typeface="Times New Roman" panose="02020603050405020304" pitchFamily="18" charset="0"/>
                <a:cs typeface="Times New Roman" panose="02020603050405020304" pitchFamily="18" charset="0"/>
              </a:rPr>
              <a:t>Keras</a:t>
            </a:r>
            <a:r>
              <a:rPr lang="en-IN" sz="2200" dirty="0">
                <a:latin typeface="Times New Roman" panose="02020603050405020304" pitchFamily="18" charset="0"/>
                <a:cs typeface="Times New Roman" panose="02020603050405020304" pitchFamily="18" charset="0"/>
              </a:rPr>
              <a:t> model.</a:t>
            </a:r>
          </a:p>
          <a:p>
            <a:pPr algn="just"/>
            <a:r>
              <a:rPr lang="en-IN" sz="2200" dirty="0">
                <a:latin typeface="Times New Roman" panose="02020603050405020304" pitchFamily="18" charset="0"/>
                <a:cs typeface="Times New Roman" panose="02020603050405020304" pitchFamily="18" charset="0"/>
              </a:rPr>
              <a:t>In this model, we are using Adam optimizer.</a:t>
            </a:r>
          </a:p>
          <a:p>
            <a:pPr algn="just"/>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6D0D47-B0EA-403E-AEF5-313F674723A6}"/>
              </a:ext>
            </a:extLst>
          </p:cNvPr>
          <p:cNvPicPr/>
          <p:nvPr/>
        </p:nvPicPr>
        <p:blipFill>
          <a:blip r:embed="rId2"/>
          <a:stretch>
            <a:fillRect/>
          </a:stretch>
        </p:blipFill>
        <p:spPr>
          <a:xfrm>
            <a:off x="1862999" y="4078378"/>
            <a:ext cx="7490006" cy="1878285"/>
          </a:xfrm>
          <a:prstGeom prst="rect">
            <a:avLst/>
          </a:prstGeom>
        </p:spPr>
      </p:pic>
      <p:sp>
        <p:nvSpPr>
          <p:cNvPr id="5" name="Title 1">
            <a:extLst>
              <a:ext uri="{FF2B5EF4-FFF2-40B4-BE49-F238E27FC236}">
                <a16:creationId xmlns:a16="http://schemas.microsoft.com/office/drawing/2014/main" id="{44A418B4-E4B8-4EC4-A779-1397D6FCF9B8}"/>
              </a:ext>
            </a:extLst>
          </p:cNvPr>
          <p:cNvSpPr txBox="1">
            <a:spLocks/>
          </p:cNvSpPr>
          <p:nvPr/>
        </p:nvSpPr>
        <p:spPr>
          <a:xfrm>
            <a:off x="838200" y="3389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107228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D4E1-3D4F-4D32-B46B-87207BE18ACB}"/>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Code and working:</a:t>
            </a:r>
            <a:endParaRPr lang="en-IN" sz="3000" dirty="0"/>
          </a:p>
        </p:txBody>
      </p:sp>
      <p:sp>
        <p:nvSpPr>
          <p:cNvPr id="3" name="Content Placeholder 2">
            <a:extLst>
              <a:ext uri="{FF2B5EF4-FFF2-40B4-BE49-F238E27FC236}">
                <a16:creationId xmlns:a16="http://schemas.microsoft.com/office/drawing/2014/main" id="{4D68A818-FB37-4EFB-B323-2C1FA2C1B7E6}"/>
              </a:ext>
            </a:extLst>
          </p:cNvPr>
          <p:cNvSpPr>
            <a:spLocks noGrp="1"/>
          </p:cNvSpPr>
          <p:nvPr>
            <p:ph idx="1"/>
          </p:nvPr>
        </p:nvSpPr>
        <p:spPr/>
        <p:txBody>
          <a:bodyPr/>
          <a:lstStyle/>
          <a:p>
            <a:r>
              <a:rPr lang="en-IN" b="1" dirty="0"/>
              <a:t>5.Saving the Model:</a:t>
            </a:r>
            <a:endParaRPr lang="en-IN" dirty="0"/>
          </a:p>
          <a:p>
            <a:endParaRPr lang="en-IN" dirty="0"/>
          </a:p>
        </p:txBody>
      </p:sp>
      <p:pic>
        <p:nvPicPr>
          <p:cNvPr id="4" name="Picture 3">
            <a:extLst>
              <a:ext uri="{FF2B5EF4-FFF2-40B4-BE49-F238E27FC236}">
                <a16:creationId xmlns:a16="http://schemas.microsoft.com/office/drawing/2014/main" id="{D5A2EEA7-994E-4795-AE8F-48FC0AE2C0B7}"/>
              </a:ext>
            </a:extLst>
          </p:cNvPr>
          <p:cNvPicPr/>
          <p:nvPr/>
        </p:nvPicPr>
        <p:blipFill>
          <a:blip r:embed="rId2"/>
          <a:stretch>
            <a:fillRect/>
          </a:stretch>
        </p:blipFill>
        <p:spPr>
          <a:xfrm>
            <a:off x="2551611" y="2835456"/>
            <a:ext cx="5375501" cy="1187087"/>
          </a:xfrm>
          <a:prstGeom prst="rect">
            <a:avLst/>
          </a:prstGeom>
        </p:spPr>
      </p:pic>
    </p:spTree>
    <p:extLst>
      <p:ext uri="{BB962C8B-B14F-4D97-AF65-F5344CB8AC3E}">
        <p14:creationId xmlns:p14="http://schemas.microsoft.com/office/powerpoint/2010/main" val="3948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6569-2878-4E2C-BF53-2A347EDB9048}"/>
              </a:ext>
            </a:extLst>
          </p:cNvPr>
          <p:cNvSpPr>
            <a:spLocks noGrp="1"/>
          </p:cNvSpPr>
          <p:nvPr>
            <p:ph type="title"/>
          </p:nvPr>
        </p:nvSpPr>
        <p:spPr/>
        <p:txBody>
          <a:bodyPr>
            <a:noAutofit/>
          </a:bodyPr>
          <a:lstStyle/>
          <a:p>
            <a:r>
              <a:rPr lang="en-IN" sz="3000" b="1" dirty="0">
                <a:latin typeface="Times New Roman" panose="02020603050405020304" pitchFamily="18" charset="0"/>
                <a:cs typeface="Times New Roman" panose="02020603050405020304" pitchFamily="18" charset="0"/>
              </a:rPr>
              <a:t> </a:t>
            </a:r>
            <a:br>
              <a:rPr lang="en-IN" sz="3000"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Now, for testing the model:</a:t>
            </a:r>
            <a:br>
              <a:rPr lang="en-IN"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0C170D4-93EC-4C74-9B6C-08B616E408BA}"/>
              </a:ext>
            </a:extLst>
          </p:cNvPr>
          <p:cNvPicPr>
            <a:picLocks noGrp="1"/>
          </p:cNvPicPr>
          <p:nvPr>
            <p:ph idx="1"/>
          </p:nvPr>
        </p:nvPicPr>
        <p:blipFill>
          <a:blip r:embed="rId2"/>
          <a:stretch>
            <a:fillRect/>
          </a:stretch>
        </p:blipFill>
        <p:spPr>
          <a:xfrm>
            <a:off x="3206138" y="1381487"/>
            <a:ext cx="6451668" cy="4871267"/>
          </a:xfrm>
          <a:prstGeom prst="rect">
            <a:avLst/>
          </a:prstGeom>
        </p:spPr>
      </p:pic>
    </p:spTree>
    <p:extLst>
      <p:ext uri="{BB962C8B-B14F-4D97-AF65-F5344CB8AC3E}">
        <p14:creationId xmlns:p14="http://schemas.microsoft.com/office/powerpoint/2010/main" val="22584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BBD6-AE1A-40D8-A529-867493056D0D}"/>
              </a:ext>
            </a:extLst>
          </p:cNvPr>
          <p:cNvSpPr>
            <a:spLocks noGrp="1"/>
          </p:cNvSpPr>
          <p:nvPr>
            <p:ph type="title"/>
          </p:nvPr>
        </p:nvSpPr>
        <p:spPr/>
        <p:txBody>
          <a:bodyPr>
            <a:noAutofit/>
          </a:bodyPr>
          <a:lstStyle/>
          <a:p>
            <a:r>
              <a:rPr lang="en-IN" sz="3000" b="1" dirty="0">
                <a:latin typeface="Times New Roman" panose="02020603050405020304" pitchFamily="18" charset="0"/>
                <a:cs typeface="Times New Roman" panose="02020603050405020304" pitchFamily="18" charset="0"/>
              </a:rPr>
              <a:t> </a:t>
            </a:r>
            <a:br>
              <a:rPr lang="en-IN" sz="3000"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Now, for testing the model:</a:t>
            </a:r>
            <a:br>
              <a:rPr lang="en-IN" sz="3000" dirty="0">
                <a:latin typeface="Times New Roman" panose="02020603050405020304" pitchFamily="18" charset="0"/>
                <a:cs typeface="Times New Roman" panose="02020603050405020304" pitchFamily="18" charset="0"/>
              </a:rPr>
            </a:br>
            <a:endParaRPr lang="en-IN" sz="3000" dirty="0"/>
          </a:p>
        </p:txBody>
      </p:sp>
      <p:pic>
        <p:nvPicPr>
          <p:cNvPr id="4" name="Content Placeholder 3">
            <a:extLst>
              <a:ext uri="{FF2B5EF4-FFF2-40B4-BE49-F238E27FC236}">
                <a16:creationId xmlns:a16="http://schemas.microsoft.com/office/drawing/2014/main" id="{8A8E3583-FE79-48F5-9211-97D6AF954BC9}"/>
              </a:ext>
            </a:extLst>
          </p:cNvPr>
          <p:cNvPicPr>
            <a:picLocks noGrp="1"/>
          </p:cNvPicPr>
          <p:nvPr>
            <p:ph idx="1"/>
          </p:nvPr>
        </p:nvPicPr>
        <p:blipFill>
          <a:blip r:embed="rId2"/>
          <a:stretch>
            <a:fillRect/>
          </a:stretch>
        </p:blipFill>
        <p:spPr>
          <a:xfrm>
            <a:off x="2014994" y="1459864"/>
            <a:ext cx="8162011" cy="4845141"/>
          </a:xfrm>
          <a:prstGeom prst="rect">
            <a:avLst/>
          </a:prstGeom>
        </p:spPr>
      </p:pic>
    </p:spTree>
    <p:extLst>
      <p:ext uri="{BB962C8B-B14F-4D97-AF65-F5344CB8AC3E}">
        <p14:creationId xmlns:p14="http://schemas.microsoft.com/office/powerpoint/2010/main" val="274110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376E-703A-4477-96EB-A6BEC939ED12}"/>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Introduction: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8A343D-67AB-4B8A-9D47-0E42E714C9A6}"/>
              </a:ext>
            </a:extLst>
          </p:cNvPr>
          <p:cNvSpPr>
            <a:spLocks noGrp="1"/>
          </p:cNvSpPr>
          <p:nvPr>
            <p:ph idx="1"/>
          </p:nvPr>
        </p:nvSpPr>
        <p:spPr>
          <a:xfrm>
            <a:off x="1342208" y="1551351"/>
            <a:ext cx="9507583" cy="4461964"/>
          </a:xfrm>
        </p:spPr>
        <p:txBody>
          <a:bodyPr>
            <a:noAutofit/>
          </a:bodyPr>
          <a:lstStyle/>
          <a:p>
            <a:pPr algn="just"/>
            <a:r>
              <a:rPr lang="en-IN" sz="2200" dirty="0">
                <a:latin typeface="Times New Roman" panose="02020603050405020304" pitchFamily="18" charset="0"/>
                <a:cs typeface="Times New Roman" panose="02020603050405020304" pitchFamily="18" charset="0"/>
              </a:rPr>
              <a:t>This project aims to classify the emotion on a person's face into one of </a:t>
            </a:r>
            <a:r>
              <a:rPr lang="en-IN" sz="2200" b="1" dirty="0">
                <a:latin typeface="Times New Roman" panose="02020603050405020304" pitchFamily="18" charset="0"/>
                <a:cs typeface="Times New Roman" panose="02020603050405020304" pitchFamily="18" charset="0"/>
              </a:rPr>
              <a:t>five categories</a:t>
            </a:r>
            <a:r>
              <a:rPr lang="en-IN" sz="2200" dirty="0">
                <a:latin typeface="Times New Roman" panose="02020603050405020304" pitchFamily="18" charset="0"/>
                <a:cs typeface="Times New Roman" panose="02020603050405020304" pitchFamily="18" charset="0"/>
              </a:rPr>
              <a:t>, using deep convolutional neural networks. The model is trained on the </a:t>
            </a:r>
            <a:r>
              <a:rPr lang="en-IN" sz="2200" b="1" dirty="0">
                <a:latin typeface="Times New Roman" panose="02020603050405020304" pitchFamily="18" charset="0"/>
                <a:cs typeface="Times New Roman" panose="02020603050405020304" pitchFamily="18" charset="0"/>
              </a:rPr>
              <a:t>FER-2013</a:t>
            </a:r>
            <a:r>
              <a:rPr lang="en-IN" sz="2200" dirty="0">
                <a:latin typeface="Times New Roman" panose="02020603050405020304" pitchFamily="18" charset="0"/>
                <a:cs typeface="Times New Roman" panose="02020603050405020304" pitchFamily="18" charset="0"/>
              </a:rPr>
              <a:t> dataset which was published on International Conference on Machine Learning (ICML). This dataset consists of 35887 grayscale, 48x48 sized face images with </a:t>
            </a:r>
            <a:r>
              <a:rPr lang="en-IN" sz="2200" b="1" dirty="0">
                <a:latin typeface="Times New Roman" panose="02020603050405020304" pitchFamily="18" charset="0"/>
                <a:cs typeface="Times New Roman" panose="02020603050405020304" pitchFamily="18" charset="0"/>
              </a:rPr>
              <a:t>five emotions</a:t>
            </a:r>
            <a:r>
              <a:rPr lang="en-IN" sz="2200" dirty="0">
                <a:latin typeface="Times New Roman" panose="02020603050405020304" pitchFamily="18" charset="0"/>
                <a:cs typeface="Times New Roman" panose="02020603050405020304" pitchFamily="18" charset="0"/>
              </a:rPr>
              <a:t> 'Angry' ,'Happy' , 'Neutral ','Sad' and 'Surprise'</a:t>
            </a:r>
          </a:p>
          <a:p>
            <a:pPr algn="just"/>
            <a:r>
              <a:rPr lang="en-IN" sz="2200" dirty="0">
                <a:latin typeface="Times New Roman" panose="02020603050405020304" pitchFamily="18" charset="0"/>
                <a:cs typeface="Times New Roman" panose="02020603050405020304" pitchFamily="18" charset="0"/>
              </a:rPr>
              <a:t>Emotion detection has become a topic of continuous research and innovation as over the past decade the limitations of computer vision have been lifted by the introduction of machine learning. As machine learning algorithms leverage the huge computation power of GPU’s, the image processing capabilities of these models fit suitably with real world problems. Computer vision has spread from a novel domain to several other domains such as the behavioural sciences. These algorithms or models are being used in various real-world applications across several fields such as security, driver-safety, autonomous vehicles, human-computer interaction and healthcare.</a:t>
            </a:r>
          </a:p>
        </p:txBody>
      </p:sp>
    </p:spTree>
    <p:extLst>
      <p:ext uri="{BB962C8B-B14F-4D97-AF65-F5344CB8AC3E}">
        <p14:creationId xmlns:p14="http://schemas.microsoft.com/office/powerpoint/2010/main" val="2018468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163B-823F-42C2-ABA9-353D5A495DBF}"/>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Output Screenshots: </a:t>
            </a:r>
            <a:endParaRPr lang="en-IN" sz="3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512FDAF-AA05-46E2-ABDB-21A94601CCA4}"/>
              </a:ext>
            </a:extLst>
          </p:cNvPr>
          <p:cNvPicPr>
            <a:picLocks noGrp="1" noChangeAspect="1"/>
          </p:cNvPicPr>
          <p:nvPr>
            <p:ph idx="1"/>
          </p:nvPr>
        </p:nvPicPr>
        <p:blipFill>
          <a:blip r:embed="rId2"/>
          <a:stretch>
            <a:fillRect/>
          </a:stretch>
        </p:blipFill>
        <p:spPr>
          <a:xfrm>
            <a:off x="3026641" y="1468960"/>
            <a:ext cx="6138718" cy="4917008"/>
          </a:xfrm>
          <a:prstGeom prst="rect">
            <a:avLst/>
          </a:prstGeom>
        </p:spPr>
      </p:pic>
    </p:spTree>
    <p:extLst>
      <p:ext uri="{BB962C8B-B14F-4D97-AF65-F5344CB8AC3E}">
        <p14:creationId xmlns:p14="http://schemas.microsoft.com/office/powerpoint/2010/main" val="1310692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7992-10FA-4A55-8881-7D7016A625C0}"/>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Output Screenshots: </a:t>
            </a:r>
            <a:endParaRPr lang="en-IN" sz="3000" dirty="0"/>
          </a:p>
        </p:txBody>
      </p:sp>
      <p:pic>
        <p:nvPicPr>
          <p:cNvPr id="4" name="Content Placeholder 3">
            <a:extLst>
              <a:ext uri="{FF2B5EF4-FFF2-40B4-BE49-F238E27FC236}">
                <a16:creationId xmlns:a16="http://schemas.microsoft.com/office/drawing/2014/main" id="{A3EAA47C-846C-4CBD-AA54-7539A17BECA3}"/>
              </a:ext>
            </a:extLst>
          </p:cNvPr>
          <p:cNvPicPr>
            <a:picLocks noGrp="1" noChangeAspect="1"/>
          </p:cNvPicPr>
          <p:nvPr>
            <p:ph idx="1"/>
          </p:nvPr>
        </p:nvPicPr>
        <p:blipFill>
          <a:blip r:embed="rId2"/>
          <a:stretch>
            <a:fillRect/>
          </a:stretch>
        </p:blipFill>
        <p:spPr>
          <a:xfrm>
            <a:off x="2360023" y="1423025"/>
            <a:ext cx="5962638" cy="4753938"/>
          </a:xfrm>
          <a:prstGeom prst="rect">
            <a:avLst/>
          </a:prstGeom>
        </p:spPr>
      </p:pic>
    </p:spTree>
    <p:extLst>
      <p:ext uri="{BB962C8B-B14F-4D97-AF65-F5344CB8AC3E}">
        <p14:creationId xmlns:p14="http://schemas.microsoft.com/office/powerpoint/2010/main" val="2325438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090A-D3A5-41C5-AADC-2AFE10D6E523}"/>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Output Screenshots: </a:t>
            </a:r>
            <a:endParaRPr lang="en-IN" sz="3000" dirty="0"/>
          </a:p>
        </p:txBody>
      </p:sp>
      <p:pic>
        <p:nvPicPr>
          <p:cNvPr id="5" name="Content Placeholder 4">
            <a:extLst>
              <a:ext uri="{FF2B5EF4-FFF2-40B4-BE49-F238E27FC236}">
                <a16:creationId xmlns:a16="http://schemas.microsoft.com/office/drawing/2014/main" id="{A130F2D8-845D-4625-8D22-6B45394EBA69}"/>
              </a:ext>
            </a:extLst>
          </p:cNvPr>
          <p:cNvPicPr>
            <a:picLocks noGrp="1" noChangeAspect="1"/>
          </p:cNvPicPr>
          <p:nvPr>
            <p:ph idx="1"/>
          </p:nvPr>
        </p:nvPicPr>
        <p:blipFill>
          <a:blip r:embed="rId2"/>
          <a:stretch>
            <a:fillRect/>
          </a:stretch>
        </p:blipFill>
        <p:spPr>
          <a:xfrm>
            <a:off x="3362900" y="1526423"/>
            <a:ext cx="5842060" cy="4650540"/>
          </a:xfrm>
          <a:prstGeom prst="rect">
            <a:avLst/>
          </a:prstGeom>
        </p:spPr>
      </p:pic>
      <p:sp>
        <p:nvSpPr>
          <p:cNvPr id="4" name="Title 1">
            <a:extLst>
              <a:ext uri="{FF2B5EF4-FFF2-40B4-BE49-F238E27FC236}">
                <a16:creationId xmlns:a16="http://schemas.microsoft.com/office/drawing/2014/main" id="{B008896C-AC8F-4A10-8B5A-D273C3CC3719}"/>
              </a:ext>
            </a:extLst>
          </p:cNvPr>
          <p:cNvSpPr txBox="1">
            <a:spLocks/>
          </p:cNvSpPr>
          <p:nvPr/>
        </p:nvSpPr>
        <p:spPr>
          <a:xfrm>
            <a:off x="838200" y="3389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Tree>
    <p:extLst>
      <p:ext uri="{BB962C8B-B14F-4D97-AF65-F5344CB8AC3E}">
        <p14:creationId xmlns:p14="http://schemas.microsoft.com/office/powerpoint/2010/main" val="16095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EF10-A9E2-4249-B1EB-716CB87E4B3C}"/>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Output Screenshots: </a:t>
            </a:r>
            <a:endParaRPr lang="en-IN" sz="3000" dirty="0"/>
          </a:p>
        </p:txBody>
      </p:sp>
      <p:pic>
        <p:nvPicPr>
          <p:cNvPr id="4" name="Content Placeholder 3">
            <a:extLst>
              <a:ext uri="{FF2B5EF4-FFF2-40B4-BE49-F238E27FC236}">
                <a16:creationId xmlns:a16="http://schemas.microsoft.com/office/drawing/2014/main" id="{68485910-8CD5-4B4F-A3C9-6F4658DA160A}"/>
              </a:ext>
            </a:extLst>
          </p:cNvPr>
          <p:cNvPicPr>
            <a:picLocks noGrp="1" noChangeAspect="1"/>
          </p:cNvPicPr>
          <p:nvPr>
            <p:ph idx="1"/>
          </p:nvPr>
        </p:nvPicPr>
        <p:blipFill>
          <a:blip r:embed="rId2"/>
          <a:stretch>
            <a:fillRect/>
          </a:stretch>
        </p:blipFill>
        <p:spPr>
          <a:xfrm>
            <a:off x="3100252" y="1553086"/>
            <a:ext cx="5756691" cy="4623877"/>
          </a:xfrm>
          <a:prstGeom prst="rect">
            <a:avLst/>
          </a:prstGeom>
        </p:spPr>
      </p:pic>
    </p:spTree>
    <p:extLst>
      <p:ext uri="{BB962C8B-B14F-4D97-AF65-F5344CB8AC3E}">
        <p14:creationId xmlns:p14="http://schemas.microsoft.com/office/powerpoint/2010/main" val="385218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3D89-0419-4DDA-AD08-BC0ACEEEB988}"/>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Output Screenshots: </a:t>
            </a:r>
            <a:endParaRPr lang="en-IN" sz="3000" dirty="0"/>
          </a:p>
        </p:txBody>
      </p:sp>
      <p:pic>
        <p:nvPicPr>
          <p:cNvPr id="4" name="Content Placeholder 3">
            <a:extLst>
              <a:ext uri="{FF2B5EF4-FFF2-40B4-BE49-F238E27FC236}">
                <a16:creationId xmlns:a16="http://schemas.microsoft.com/office/drawing/2014/main" id="{4464AC18-0BFE-45B1-9D41-2BC9E255B4B1}"/>
              </a:ext>
            </a:extLst>
          </p:cNvPr>
          <p:cNvPicPr>
            <a:picLocks noGrp="1" noChangeAspect="1"/>
          </p:cNvPicPr>
          <p:nvPr>
            <p:ph idx="1"/>
          </p:nvPr>
        </p:nvPicPr>
        <p:blipFill>
          <a:blip r:embed="rId2"/>
          <a:stretch>
            <a:fillRect/>
          </a:stretch>
        </p:blipFill>
        <p:spPr>
          <a:xfrm>
            <a:off x="3198341" y="1425030"/>
            <a:ext cx="5754069" cy="5066477"/>
          </a:xfrm>
          <a:prstGeom prst="rect">
            <a:avLst/>
          </a:prstGeom>
        </p:spPr>
      </p:pic>
    </p:spTree>
    <p:extLst>
      <p:ext uri="{BB962C8B-B14F-4D97-AF65-F5344CB8AC3E}">
        <p14:creationId xmlns:p14="http://schemas.microsoft.com/office/powerpoint/2010/main" val="329609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4E74-1534-47E3-9114-3606E6B3BE8E}"/>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Output Screenshots: </a:t>
            </a:r>
            <a:endParaRPr lang="en-IN" sz="3000" dirty="0"/>
          </a:p>
        </p:txBody>
      </p:sp>
      <p:pic>
        <p:nvPicPr>
          <p:cNvPr id="4" name="Content Placeholder 3">
            <a:extLst>
              <a:ext uri="{FF2B5EF4-FFF2-40B4-BE49-F238E27FC236}">
                <a16:creationId xmlns:a16="http://schemas.microsoft.com/office/drawing/2014/main" id="{7C0B46BA-065B-43D8-A8E9-C9C95C468083}"/>
              </a:ext>
            </a:extLst>
          </p:cNvPr>
          <p:cNvPicPr>
            <a:picLocks noGrp="1" noChangeAspect="1"/>
          </p:cNvPicPr>
          <p:nvPr>
            <p:ph idx="1"/>
          </p:nvPr>
        </p:nvPicPr>
        <p:blipFill>
          <a:blip r:embed="rId2"/>
          <a:stretch>
            <a:fillRect/>
          </a:stretch>
        </p:blipFill>
        <p:spPr>
          <a:xfrm>
            <a:off x="2960280" y="1489166"/>
            <a:ext cx="5823508" cy="4713923"/>
          </a:xfrm>
          <a:prstGeom prst="rect">
            <a:avLst/>
          </a:prstGeom>
        </p:spPr>
      </p:pic>
    </p:spTree>
    <p:extLst>
      <p:ext uri="{BB962C8B-B14F-4D97-AF65-F5344CB8AC3E}">
        <p14:creationId xmlns:p14="http://schemas.microsoft.com/office/powerpoint/2010/main" val="1151485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6E5D-5684-4256-86EF-97C192D38337}"/>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Output Screenshots: </a:t>
            </a:r>
            <a:endParaRPr lang="en-IN" sz="3000" dirty="0"/>
          </a:p>
        </p:txBody>
      </p:sp>
      <p:pic>
        <p:nvPicPr>
          <p:cNvPr id="4" name="Content Placeholder 3">
            <a:extLst>
              <a:ext uri="{FF2B5EF4-FFF2-40B4-BE49-F238E27FC236}">
                <a16:creationId xmlns:a16="http://schemas.microsoft.com/office/drawing/2014/main" id="{341CEF94-DD81-4B84-A75C-98FE6ACB3F98}"/>
              </a:ext>
            </a:extLst>
          </p:cNvPr>
          <p:cNvPicPr>
            <a:picLocks noGrp="1" noChangeAspect="1"/>
          </p:cNvPicPr>
          <p:nvPr>
            <p:ph idx="1"/>
          </p:nvPr>
        </p:nvPicPr>
        <p:blipFill>
          <a:blip r:embed="rId2"/>
          <a:stretch>
            <a:fillRect/>
          </a:stretch>
        </p:blipFill>
        <p:spPr>
          <a:xfrm>
            <a:off x="3380630" y="1825625"/>
            <a:ext cx="5430739" cy="4351338"/>
          </a:xfrm>
          <a:prstGeom prst="rect">
            <a:avLst/>
          </a:prstGeom>
        </p:spPr>
      </p:pic>
    </p:spTree>
    <p:extLst>
      <p:ext uri="{BB962C8B-B14F-4D97-AF65-F5344CB8AC3E}">
        <p14:creationId xmlns:p14="http://schemas.microsoft.com/office/powerpoint/2010/main" val="160544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F505-F1C0-4B7D-9F39-FD55E2739534}"/>
              </a:ext>
            </a:extLst>
          </p:cNvPr>
          <p:cNvSpPr>
            <a:spLocks noGrp="1"/>
          </p:cNvSpPr>
          <p:nvPr>
            <p:ph type="title"/>
          </p:nvPr>
        </p:nvSpPr>
        <p:spPr>
          <a:xfrm>
            <a:off x="838200" y="339000"/>
            <a:ext cx="10515600" cy="1325563"/>
          </a:xfrm>
        </p:spPr>
        <p:txBody>
          <a:bodyPr>
            <a:normAutofit/>
          </a:bodyPr>
          <a:lstStyle/>
          <a:p>
            <a:pPr algn="ctr"/>
            <a:r>
              <a:rPr lang="en-US" sz="3000" b="1" dirty="0">
                <a:latin typeface="Times New Roman" panose="02020603050405020304" pitchFamily="18" charset="0"/>
                <a:cs typeface="Times New Roman" panose="02020603050405020304" pitchFamily="18" charset="0"/>
              </a:rPr>
              <a:t>Output Screenshots: </a:t>
            </a:r>
            <a:endParaRPr lang="en-IN" sz="3000" dirty="0"/>
          </a:p>
        </p:txBody>
      </p:sp>
      <p:pic>
        <p:nvPicPr>
          <p:cNvPr id="4" name="Content Placeholder 3">
            <a:extLst>
              <a:ext uri="{FF2B5EF4-FFF2-40B4-BE49-F238E27FC236}">
                <a16:creationId xmlns:a16="http://schemas.microsoft.com/office/drawing/2014/main" id="{CF9B32C8-76B8-4B91-A5CF-C894695F0569}"/>
              </a:ext>
            </a:extLst>
          </p:cNvPr>
          <p:cNvPicPr>
            <a:picLocks noGrp="1" noChangeAspect="1"/>
          </p:cNvPicPr>
          <p:nvPr>
            <p:ph idx="1"/>
          </p:nvPr>
        </p:nvPicPr>
        <p:blipFill>
          <a:blip r:embed="rId2"/>
          <a:stretch>
            <a:fillRect/>
          </a:stretch>
        </p:blipFill>
        <p:spPr>
          <a:xfrm>
            <a:off x="3667197" y="1825625"/>
            <a:ext cx="4857605" cy="4351338"/>
          </a:xfrm>
          <a:prstGeom prst="rect">
            <a:avLst/>
          </a:prstGeom>
        </p:spPr>
      </p:pic>
    </p:spTree>
    <p:extLst>
      <p:ext uri="{BB962C8B-B14F-4D97-AF65-F5344CB8AC3E}">
        <p14:creationId xmlns:p14="http://schemas.microsoft.com/office/powerpoint/2010/main" val="529231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6E6F-65CE-412C-9E01-CED3836067B2}"/>
              </a:ext>
            </a:extLst>
          </p:cNvPr>
          <p:cNvSpPr>
            <a:spLocks noGrp="1"/>
          </p:cNvSpPr>
          <p:nvPr>
            <p:ph type="title"/>
          </p:nvPr>
        </p:nvSpPr>
        <p:spPr/>
        <p:txBody>
          <a:bodyPr>
            <a:normAutofit/>
          </a:bodyPr>
          <a:lstStyle/>
          <a:p>
            <a:pPr algn="ctr"/>
            <a:r>
              <a:rPr lang="en-US" sz="3000" b="1" dirty="0">
                <a:latin typeface="Times New Roman" panose="02020603050405020304" pitchFamily="18" charset="0"/>
                <a:cs typeface="Times New Roman" panose="02020603050405020304" pitchFamily="18" charset="0"/>
              </a:rPr>
              <a:t>Output Screenshots: </a:t>
            </a:r>
            <a:endParaRPr lang="en-IN" sz="3000" dirty="0"/>
          </a:p>
        </p:txBody>
      </p:sp>
      <p:pic>
        <p:nvPicPr>
          <p:cNvPr id="4" name="Content Placeholder 3">
            <a:extLst>
              <a:ext uri="{FF2B5EF4-FFF2-40B4-BE49-F238E27FC236}">
                <a16:creationId xmlns:a16="http://schemas.microsoft.com/office/drawing/2014/main" id="{9A883891-E8BD-4D15-A7DD-FC776A0693FD}"/>
              </a:ext>
            </a:extLst>
          </p:cNvPr>
          <p:cNvPicPr>
            <a:picLocks noGrp="1" noChangeAspect="1"/>
          </p:cNvPicPr>
          <p:nvPr>
            <p:ph idx="1"/>
          </p:nvPr>
        </p:nvPicPr>
        <p:blipFill>
          <a:blip r:embed="rId2"/>
          <a:stretch>
            <a:fillRect/>
          </a:stretch>
        </p:blipFill>
        <p:spPr>
          <a:xfrm>
            <a:off x="3398973" y="1825625"/>
            <a:ext cx="5394054" cy="4351338"/>
          </a:xfrm>
          <a:prstGeom prst="rect">
            <a:avLst/>
          </a:prstGeom>
        </p:spPr>
      </p:pic>
    </p:spTree>
    <p:extLst>
      <p:ext uri="{BB962C8B-B14F-4D97-AF65-F5344CB8AC3E}">
        <p14:creationId xmlns:p14="http://schemas.microsoft.com/office/powerpoint/2010/main" val="3266408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7342-D50F-4DF4-82D9-E5DC380CD129}"/>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C5D753-7E29-4786-BED9-B9B8BD8E9985}"/>
              </a:ext>
            </a:extLst>
          </p:cNvPr>
          <p:cNvSpPr>
            <a:spLocks noGrp="1"/>
          </p:cNvSpPr>
          <p:nvPr>
            <p:ph idx="1"/>
          </p:nvPr>
        </p:nvSpPr>
        <p:spPr>
          <a:xfrm>
            <a:off x="838200" y="1489166"/>
            <a:ext cx="9873344" cy="4687797"/>
          </a:xfrm>
        </p:spPr>
        <p:txBody>
          <a:bodyPr>
            <a:normAutofit/>
          </a:bodyPr>
          <a:lstStyle/>
          <a:p>
            <a:pPr algn="just"/>
            <a:r>
              <a:rPr lang="en-IN" sz="2000" dirty="0">
                <a:latin typeface="Times New Roman" panose="02020603050405020304" pitchFamily="18" charset="0"/>
                <a:cs typeface="Times New Roman" panose="02020603050405020304" pitchFamily="18" charset="0"/>
              </a:rPr>
              <a:t>Through this project, I have tried to provide brief information on how Emotion Recognition works using Deep Learning. We trained our Convolutional Neural Network Model on top of pre-trained data (ResNet50)and we also used Computer Vision as part of this model. </a:t>
            </a:r>
            <a:r>
              <a:rPr lang="en-IN" sz="2000" dirty="0" err="1">
                <a:latin typeface="Times New Roman" panose="02020603050405020304" pitchFamily="18" charset="0"/>
                <a:cs typeface="Times New Roman" panose="02020603050405020304" pitchFamily="18" charset="0"/>
              </a:rPr>
              <a:t>Haarcascade</a:t>
            </a:r>
            <a:r>
              <a:rPr lang="en-IN" sz="2000" dirty="0">
                <a:latin typeface="Times New Roman" panose="02020603050405020304" pitchFamily="18" charset="0"/>
                <a:cs typeface="Times New Roman" panose="02020603050405020304" pitchFamily="18" charset="0"/>
              </a:rPr>
              <a:t> is the package used from OpenCV to detect objects in other images.</a:t>
            </a:r>
          </a:p>
          <a:p>
            <a:pPr algn="just"/>
            <a:r>
              <a:rPr lang="en-IN" sz="2000" dirty="0">
                <a:latin typeface="Times New Roman" panose="02020603050405020304" pitchFamily="18" charset="0"/>
                <a:cs typeface="Times New Roman" panose="02020603050405020304" pitchFamily="18" charset="0"/>
              </a:rPr>
              <a:t>We trained the model with several images and then used the test images to see how the results match up. We trained the model through epochs. In this model, we have taken epochs as 100. Once the threshold is achieved by the model and if we further try to train our model, then it will provide unexpected results and its accuracy will also decrease. After that, increasing the epoch would also not help. Hence, epochs play a very important role in deciding the accuracy of the model, and its value can be decided through trial and error.</a:t>
            </a:r>
          </a:p>
          <a:p>
            <a:pPr algn="just"/>
            <a:r>
              <a:rPr lang="en-IN" sz="2000" dirty="0">
                <a:latin typeface="Times New Roman" panose="02020603050405020304" pitchFamily="18" charset="0"/>
                <a:cs typeface="Times New Roman" panose="02020603050405020304" pitchFamily="18" charset="0"/>
              </a:rPr>
              <a:t>For this model, the accuracy that we achieved for the validation set is 63%. To further increase the accuracy of the model, we can either expand the training dataset we have or increase the step size for the model. Through these parameters, we can increase the model accuracy for this model.</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5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9304-FD85-4E01-878B-B890697BD7C0}"/>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dirty="0"/>
          </a:p>
        </p:txBody>
      </p:sp>
      <p:sp>
        <p:nvSpPr>
          <p:cNvPr id="3" name="Content Placeholder 2">
            <a:extLst>
              <a:ext uri="{FF2B5EF4-FFF2-40B4-BE49-F238E27FC236}">
                <a16:creationId xmlns:a16="http://schemas.microsoft.com/office/drawing/2014/main" id="{9AF4C874-16D0-4697-A439-4371798270ED}"/>
              </a:ext>
            </a:extLst>
          </p:cNvPr>
          <p:cNvSpPr>
            <a:spLocks noGrp="1"/>
          </p:cNvSpPr>
          <p:nvPr>
            <p:ph idx="1"/>
          </p:nvPr>
        </p:nvSpPr>
        <p:spPr>
          <a:xfrm>
            <a:off x="1125583" y="1690688"/>
            <a:ext cx="9794966" cy="4540341"/>
          </a:xfrm>
        </p:spPr>
        <p:txBody>
          <a:bodyPr>
            <a:normAutofit/>
          </a:bodyPr>
          <a:lstStyle/>
          <a:p>
            <a:r>
              <a:rPr lang="en-IN" sz="2200" dirty="0">
                <a:latin typeface="Times New Roman" panose="02020603050405020304" pitchFamily="18" charset="0"/>
                <a:cs typeface="Times New Roman" panose="02020603050405020304" pitchFamily="18" charset="0"/>
              </a:rPr>
              <a:t>The project work entitled "Facial Emotion Detection Using Machine Learning" would envisage the following:</a:t>
            </a:r>
          </a:p>
          <a:p>
            <a:r>
              <a:rPr lang="en-IN" sz="2200" dirty="0">
                <a:latin typeface="Times New Roman" panose="02020603050405020304" pitchFamily="18" charset="0"/>
                <a:cs typeface="Times New Roman" panose="02020603050405020304" pitchFamily="18" charset="0"/>
              </a:rPr>
              <a:t>Capturing static images for pre-processing.</a:t>
            </a:r>
          </a:p>
          <a:p>
            <a:r>
              <a:rPr lang="en-IN" sz="2200" dirty="0">
                <a:latin typeface="Times New Roman" panose="02020603050405020304" pitchFamily="18" charset="0"/>
                <a:cs typeface="Times New Roman" panose="02020603050405020304" pitchFamily="18" charset="0"/>
              </a:rPr>
              <a:t>Feature Extraction using Deep Neural Networks.</a:t>
            </a:r>
          </a:p>
          <a:p>
            <a:r>
              <a:rPr lang="en-IN" sz="2200" dirty="0">
                <a:latin typeface="Times New Roman" panose="02020603050405020304" pitchFamily="18" charset="0"/>
                <a:cs typeface="Times New Roman" panose="02020603050405020304" pitchFamily="18" charset="0"/>
              </a:rPr>
              <a:t>Implementing a convolutional neural network to classify images based on the aforementioned features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364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FB4C-4081-4A25-B8DD-22BF63F27753}"/>
              </a:ext>
            </a:extLst>
          </p:cNvPr>
          <p:cNvSpPr>
            <a:spLocks noGrp="1"/>
          </p:cNvSpPr>
          <p:nvPr>
            <p:ph type="title"/>
          </p:nvPr>
        </p:nvSpPr>
        <p:spPr>
          <a:xfrm rot="19977953">
            <a:off x="838201" y="2594518"/>
            <a:ext cx="10515600" cy="1325563"/>
          </a:xfrm>
        </p:spPr>
        <p:txBody>
          <a:bodyPr/>
          <a:lstStyle/>
          <a:p>
            <a:pPr algn="ctr"/>
            <a:r>
              <a:rPr lang="en-US" b="1" dirty="0">
                <a:latin typeface="Algerian" panose="04020705040A02060702" pitchFamily="82" charset="0"/>
                <a:cs typeface="Times New Roman" panose="02020603050405020304" pitchFamily="18" charset="0"/>
              </a:rPr>
              <a:t>Thank You</a:t>
            </a:r>
            <a:endParaRPr lang="en-IN" b="1"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53201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0732-89E5-4D73-9C94-836A3F9079EF}"/>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DATASET:</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676EDA-1455-4863-BD75-169351772265}"/>
              </a:ext>
            </a:extLst>
          </p:cNvPr>
          <p:cNvSpPr>
            <a:spLocks noGrp="1"/>
          </p:cNvSpPr>
          <p:nvPr>
            <p:ph idx="1"/>
          </p:nvPr>
        </p:nvSpPr>
        <p:spPr>
          <a:xfrm>
            <a:off x="838200" y="1390196"/>
            <a:ext cx="10515600" cy="4351338"/>
          </a:xfrm>
        </p:spPr>
        <p:txBody>
          <a:bodyPr>
            <a:noAutofit/>
          </a:bodyPr>
          <a:lstStyle/>
          <a:p>
            <a:pPr algn="just"/>
            <a:r>
              <a:rPr lang="en-IN" sz="2200" dirty="0">
                <a:latin typeface="Times New Roman" panose="02020603050405020304" pitchFamily="18" charset="0"/>
                <a:cs typeface="Times New Roman" panose="02020603050405020304" pitchFamily="18" charset="0"/>
              </a:rPr>
              <a:t>This model is capable of recognizing seven basic emotions as following:</a:t>
            </a:r>
          </a:p>
          <a:p>
            <a:pPr marL="457200" lvl="0" indent="-457200" algn="just">
              <a:buFont typeface="+mj-lt"/>
              <a:buAutoNum type="arabicPeriod"/>
            </a:pPr>
            <a:r>
              <a:rPr lang="en-IN" sz="2200" dirty="0">
                <a:latin typeface="Times New Roman" panose="02020603050405020304" pitchFamily="18" charset="0"/>
                <a:cs typeface="Times New Roman" panose="02020603050405020304" pitchFamily="18" charset="0"/>
              </a:rPr>
              <a:t>Happy</a:t>
            </a:r>
          </a:p>
          <a:p>
            <a:pPr marL="457200" lvl="0" indent="-457200" algn="just">
              <a:buFont typeface="+mj-lt"/>
              <a:buAutoNum type="arabicPeriod"/>
            </a:pPr>
            <a:r>
              <a:rPr lang="en-IN" sz="2200" dirty="0">
                <a:latin typeface="Times New Roman" panose="02020603050405020304" pitchFamily="18" charset="0"/>
                <a:cs typeface="Times New Roman" panose="02020603050405020304" pitchFamily="18" charset="0"/>
              </a:rPr>
              <a:t>Sad</a:t>
            </a:r>
          </a:p>
          <a:p>
            <a:pPr marL="457200" lvl="0" indent="-457200" algn="just">
              <a:buFont typeface="+mj-lt"/>
              <a:buAutoNum type="arabicPeriod"/>
            </a:pPr>
            <a:r>
              <a:rPr lang="en-IN" sz="2200" dirty="0">
                <a:latin typeface="Times New Roman" panose="02020603050405020304" pitchFamily="18" charset="0"/>
                <a:cs typeface="Times New Roman" panose="02020603050405020304" pitchFamily="18" charset="0"/>
              </a:rPr>
              <a:t>Angry</a:t>
            </a:r>
          </a:p>
          <a:p>
            <a:pPr marL="457200" lvl="0" indent="-457200" algn="just">
              <a:buFont typeface="+mj-lt"/>
              <a:buAutoNum type="arabicPeriod"/>
            </a:pPr>
            <a:r>
              <a:rPr lang="en-IN" sz="2200" dirty="0">
                <a:latin typeface="Times New Roman" panose="02020603050405020304" pitchFamily="18" charset="0"/>
                <a:cs typeface="Times New Roman" panose="02020603050405020304" pitchFamily="18" charset="0"/>
              </a:rPr>
              <a:t>Surprise</a:t>
            </a:r>
          </a:p>
          <a:p>
            <a:pPr marL="457200" lvl="0" indent="-457200" algn="just">
              <a:buFont typeface="+mj-lt"/>
              <a:buAutoNum type="arabicPeriod"/>
            </a:pPr>
            <a:r>
              <a:rPr lang="en-IN" sz="2200" dirty="0">
                <a:latin typeface="Times New Roman" panose="02020603050405020304" pitchFamily="18" charset="0"/>
                <a:cs typeface="Times New Roman" panose="02020603050405020304" pitchFamily="18" charset="0"/>
              </a:rPr>
              <a:t>Neutral</a:t>
            </a:r>
          </a:p>
          <a:p>
            <a:pPr algn="just"/>
            <a:r>
              <a:rPr lang="en-IN" sz="2200" dirty="0">
                <a:latin typeface="Times New Roman" panose="02020603050405020304" pitchFamily="18" charset="0"/>
                <a:cs typeface="Times New Roman" panose="02020603050405020304" pitchFamily="18" charset="0"/>
              </a:rPr>
              <a:t>The FER-2013 dataset consists of 28,709 labelled images in the training set and 7,178 labelled images in the test set. Each image in this dataset is labelled as one of seven emotions: happy, sad, angry, afraid, surprise, disgust, and neutral. The faces have been automatically registered such that the face is more or less cantered and occupies about the same amount of space in each image.</a:t>
            </a:r>
          </a:p>
          <a:p>
            <a:pPr algn="just"/>
            <a:r>
              <a:rPr lang="en-IN" sz="2200" dirty="0">
                <a:latin typeface="Times New Roman" panose="02020603050405020304" pitchFamily="18" charset="0"/>
                <a:cs typeface="Times New Roman" panose="02020603050405020304" pitchFamily="18" charset="0"/>
              </a:rPr>
              <a:t>In this project, we will be using Deep Learning(CNN) and Computer Vision.</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73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BFA0-20DD-48B6-8A3B-F27C60906923}"/>
              </a:ext>
            </a:extLst>
          </p:cNvPr>
          <p:cNvSpPr>
            <a:spLocks noGrp="1"/>
          </p:cNvSpPr>
          <p:nvPr>
            <p:ph type="title"/>
          </p:nvPr>
        </p:nvSpPr>
        <p:spPr/>
        <p:txBody>
          <a:bodyPr>
            <a:noAutofit/>
          </a:bodyPr>
          <a:lstStyle/>
          <a:p>
            <a:pPr algn="ctr"/>
            <a:r>
              <a:rPr lang="en-US" sz="3000" dirty="0">
                <a:latin typeface="Times New Roman" panose="02020603050405020304" pitchFamily="18" charset="0"/>
                <a:cs typeface="Times New Roman" panose="02020603050405020304" pitchFamily="18" charset="0"/>
              </a:rPr>
              <a:t> </a:t>
            </a:r>
            <a:br>
              <a:rPr lang="en-IN" sz="3000"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WHAT IS DEEP LEARNING:</a:t>
            </a:r>
            <a:br>
              <a:rPr lang="en-IN"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CC854E-8FBA-4F46-8C81-815667C6CBC7}"/>
              </a:ext>
            </a:extLst>
          </p:cNvPr>
          <p:cNvSpPr>
            <a:spLocks noGrp="1"/>
          </p:cNvSpPr>
          <p:nvPr>
            <p:ph idx="1"/>
          </p:nvPr>
        </p:nvSpPr>
        <p:spPr>
          <a:xfrm>
            <a:off x="1247503" y="1573076"/>
            <a:ext cx="9028611" cy="4749346"/>
          </a:xfrm>
        </p:spPr>
        <p:txBody>
          <a:bodyPr>
            <a:normAutofit/>
          </a:bodyPr>
          <a:lstStyle/>
          <a:p>
            <a:r>
              <a:rPr lang="en-IN" sz="2200" dirty="0">
                <a:latin typeface="Times New Roman" panose="02020603050405020304" pitchFamily="18" charset="0"/>
                <a:cs typeface="Times New Roman" panose="02020603050405020304" pitchFamily="18" charset="0"/>
              </a:rPr>
              <a:t>Machine Learning (ML) and Deep Learning are subsets of Artificial Intelligence. Deep Learning represents the next evolution in Machine Learning. In Deep Learning, the model learns through an artificial neural network that is very much similar to a human brain and this allows the model to analyse data in a structure much similar to humans do. Deep Learning models don’t require a human programmer to intervene and tell what to do with the data. It is self-capable of learning from the extraordinary amount of data provided to it. </a:t>
            </a:r>
          </a:p>
          <a:p>
            <a:r>
              <a:rPr lang="en-IN" sz="2200" dirty="0">
                <a:latin typeface="Times New Roman" panose="02020603050405020304" pitchFamily="18" charset="0"/>
                <a:cs typeface="Times New Roman" panose="02020603050405020304" pitchFamily="18" charset="0"/>
              </a:rPr>
              <a:t>In deep learning, a computer model learns to perform classification tasks directly from images, text, or sound. Deep learning models can achieve state-of-the-art accuracy, sometimes exceeding human-level performance. Models are trained by using a large set of labelled data and neural network architectures that contain many layers.</a:t>
            </a:r>
          </a:p>
        </p:txBody>
      </p:sp>
    </p:spTree>
    <p:extLst>
      <p:ext uri="{BB962C8B-B14F-4D97-AF65-F5344CB8AC3E}">
        <p14:creationId xmlns:p14="http://schemas.microsoft.com/office/powerpoint/2010/main" val="350809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F47F-4F32-4479-A24E-86209C6DED2F}"/>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What is a Neural Network?</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6A227B-A962-4746-8CB1-F7D7B4B69CFD}"/>
              </a:ext>
            </a:extLst>
          </p:cNvPr>
          <p:cNvSpPr>
            <a:spLocks noGrp="1"/>
          </p:cNvSpPr>
          <p:nvPr>
            <p:ph idx="1"/>
          </p:nvPr>
        </p:nvSpPr>
        <p:spPr>
          <a:xfrm>
            <a:off x="1808117" y="1690688"/>
            <a:ext cx="8575766" cy="4667250"/>
          </a:xfrm>
        </p:spPr>
        <p:txBody>
          <a:bodyPr>
            <a:normAutofit/>
          </a:bodyPr>
          <a:lstStyle/>
          <a:p>
            <a:pPr algn="just"/>
            <a:r>
              <a:rPr lang="en-IN" sz="2200" dirty="0">
                <a:latin typeface="Times New Roman" panose="02020603050405020304" pitchFamily="18" charset="0"/>
                <a:cs typeface="Times New Roman" panose="02020603050405020304" pitchFamily="18" charset="0"/>
              </a:rPr>
              <a:t>A neural network is a series of algorithms that endeavours to recognize underlying relationships in a set of data through a process that mimics the way the human brain operates. In this sense, neural networks refer to systems of neurons, either organic or artificial in nature. Neural networks can adapt to changing input; so the network generates the best possible result without needing to redesign the output criteria. The concept of neural networks, which has its roots in </a:t>
            </a:r>
            <a:r>
              <a:rPr lang="en-IN" sz="2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artificial intelligence</a:t>
            </a:r>
            <a:r>
              <a:rPr lang="en-IN" sz="2200" dirty="0">
                <a:latin typeface="Times New Roman" panose="02020603050405020304" pitchFamily="18" charset="0"/>
                <a:cs typeface="Times New Roman" panose="02020603050405020304" pitchFamily="18" charset="0"/>
              </a:rPr>
              <a:t>. is swiftly gaining popularity in the development of </a:t>
            </a:r>
            <a:r>
              <a:rPr lang="en-IN" sz="22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trading systems.</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62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DF9B-2952-43ED-8B5A-35D253BB0BA8}"/>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What is a Neural Network?</a:t>
            </a:r>
            <a:endParaRPr lang="en-IN" sz="3000" dirty="0"/>
          </a:p>
        </p:txBody>
      </p:sp>
      <p:pic>
        <p:nvPicPr>
          <p:cNvPr id="4" name="Content Placeholder 3">
            <a:extLst>
              <a:ext uri="{FF2B5EF4-FFF2-40B4-BE49-F238E27FC236}">
                <a16:creationId xmlns:a16="http://schemas.microsoft.com/office/drawing/2014/main" id="{F07D6B35-3987-4C88-88A0-A155C7577D21}"/>
              </a:ext>
            </a:extLst>
          </p:cNvPr>
          <p:cNvPicPr>
            <a:picLocks noGrp="1" noChangeAspect="1"/>
          </p:cNvPicPr>
          <p:nvPr>
            <p:ph idx="1"/>
          </p:nvPr>
        </p:nvPicPr>
        <p:blipFill>
          <a:blip r:embed="rId2"/>
          <a:stretch>
            <a:fillRect/>
          </a:stretch>
        </p:blipFill>
        <p:spPr>
          <a:xfrm>
            <a:off x="2664822" y="1564932"/>
            <a:ext cx="7724503" cy="4794911"/>
          </a:xfrm>
          <a:prstGeom prst="rect">
            <a:avLst/>
          </a:prstGeom>
        </p:spPr>
      </p:pic>
    </p:spTree>
    <p:extLst>
      <p:ext uri="{BB962C8B-B14F-4D97-AF65-F5344CB8AC3E}">
        <p14:creationId xmlns:p14="http://schemas.microsoft.com/office/powerpoint/2010/main" val="291966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6B88-9F60-45BE-A417-91ABBE30FE12}"/>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COMPUTER VISION: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67C6B4-D660-4E25-B218-D2E567C4E401}"/>
              </a:ext>
            </a:extLst>
          </p:cNvPr>
          <p:cNvSpPr>
            <a:spLocks noGrp="1"/>
          </p:cNvSpPr>
          <p:nvPr>
            <p:ph idx="1"/>
          </p:nvPr>
        </p:nvSpPr>
        <p:spPr>
          <a:xfrm>
            <a:off x="2057400" y="1512117"/>
            <a:ext cx="8244840" cy="4897392"/>
          </a:xfrm>
        </p:spPr>
        <p:txBody>
          <a:bodyPr>
            <a:normAutofit/>
          </a:bodyPr>
          <a:lstStyle/>
          <a:p>
            <a:pPr algn="just"/>
            <a:r>
              <a:rPr lang="en-IN" sz="2200" dirty="0">
                <a:latin typeface="Times New Roman" panose="02020603050405020304" pitchFamily="18" charset="0"/>
                <a:cs typeface="Times New Roman" panose="02020603050405020304" pitchFamily="18" charset="0"/>
              </a:rPr>
              <a:t>Computer vision provides the ability for the computer to see as humans see. It is the part of computer science that is focused on replicating the intricate parts of the human visual system. It helps identify and process the objects in images through the computer.</a:t>
            </a:r>
          </a:p>
          <a:p>
            <a:pPr algn="just"/>
            <a:r>
              <a:rPr lang="en-IN" sz="2200" dirty="0">
                <a:latin typeface="Times New Roman" panose="02020603050405020304" pitchFamily="18" charset="0"/>
                <a:cs typeface="Times New Roman" panose="02020603050405020304" pitchFamily="18" charset="0"/>
              </a:rPr>
              <a:t>Deep learning has delivered superhuman accuracy for image classification, object detection, image restoration, and image segmentation. It uses enormous neural networks to teach machines how to automate the tasks performed by human visual systems. It is a field that aims to gain a deep understanding through digital images or videos.</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28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9690-4F06-49D6-BB9E-65EC2877A722}"/>
              </a:ext>
            </a:extLst>
          </p:cNvPr>
          <p:cNvSpPr>
            <a:spLocks noGrp="1"/>
          </p:cNvSpPr>
          <p:nvPr>
            <p:ph type="title"/>
          </p:nvPr>
        </p:nvSpPr>
        <p:spPr/>
        <p:txBody>
          <a:bodyPr>
            <a:normAutofit/>
          </a:bodyPr>
          <a:lstStyle/>
          <a:p>
            <a:pPr algn="ctr"/>
            <a:r>
              <a:rPr lang="en-IN" sz="3000" b="1" dirty="0">
                <a:latin typeface="Times New Roman" panose="02020603050405020304" pitchFamily="18" charset="0"/>
                <a:cs typeface="Times New Roman" panose="02020603050405020304" pitchFamily="18" charset="0"/>
              </a:rPr>
              <a:t>INTRODUCTION TO OpenCV:</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7CF3C7-C0B4-42AB-B871-892C6200A695}"/>
              </a:ext>
            </a:extLst>
          </p:cNvPr>
          <p:cNvSpPr>
            <a:spLocks noGrp="1"/>
          </p:cNvSpPr>
          <p:nvPr>
            <p:ph idx="1"/>
          </p:nvPr>
        </p:nvSpPr>
        <p:spPr>
          <a:xfrm>
            <a:off x="1717766" y="1529534"/>
            <a:ext cx="9202783" cy="4667250"/>
          </a:xfrm>
        </p:spPr>
        <p:txBody>
          <a:bodyPr>
            <a:normAutofit/>
          </a:bodyPr>
          <a:lstStyle/>
          <a:p>
            <a:pPr algn="just"/>
            <a:r>
              <a:rPr lang="en-IN" sz="2200" dirty="0">
                <a:latin typeface="Times New Roman" panose="02020603050405020304" pitchFamily="18" charset="0"/>
                <a:cs typeface="Times New Roman" panose="02020603050405020304" pitchFamily="18" charset="0"/>
              </a:rPr>
              <a:t>There are some predefined packages and libraries in python as part of Computer Vision which can make our life quite simple and OpenCV is one of them. It helps us develop a system that can process images and real-time video using computer vision. OpenCV (Open Source Computer Vision Library) is an open-source computer vision and machine learning software library which is easy to import in Python. We will be using </a:t>
            </a:r>
            <a:r>
              <a:rPr lang="en-IN" sz="2200"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HaarCascade</a:t>
            </a:r>
            <a:r>
              <a:rPr lang="en-IN" sz="2200" dirty="0">
                <a:latin typeface="Times New Roman" panose="02020603050405020304" pitchFamily="18" charset="0"/>
                <a:cs typeface="Times New Roman" panose="02020603050405020304" pitchFamily="18" charset="0"/>
              </a:rPr>
              <a:t> algorithm in the model. It is a machine learning-based approach where a cascade function is trained using a whole lot of positive and negative images. It is then used to detect objects in other images.</a:t>
            </a:r>
          </a:p>
          <a:p>
            <a:pPr algn="just"/>
            <a:r>
              <a:rPr lang="en-IN" sz="2200" dirty="0">
                <a:latin typeface="Times New Roman" panose="02020603050405020304" pitchFamily="18" charset="0"/>
                <a:cs typeface="Times New Roman" panose="02020603050405020304" pitchFamily="18" charset="0"/>
              </a:rPr>
              <a:t>We’re using Google </a:t>
            </a:r>
            <a:r>
              <a:rPr lang="en-IN" sz="2200" dirty="0" err="1">
                <a:latin typeface="Times New Roman" panose="02020603050405020304" pitchFamily="18" charset="0"/>
                <a:cs typeface="Times New Roman" panose="02020603050405020304" pitchFamily="18" charset="0"/>
              </a:rPr>
              <a:t>Colab</a:t>
            </a:r>
            <a:r>
              <a:rPr lang="en-IN" sz="2200" dirty="0">
                <a:latin typeface="Times New Roman" panose="02020603050405020304" pitchFamily="18" charset="0"/>
                <a:cs typeface="Times New Roman" panose="02020603050405020304" pitchFamily="18" charset="0"/>
              </a:rPr>
              <a:t> as part of this blog. It’s a browser-based </a:t>
            </a:r>
            <a:r>
              <a:rPr lang="en-IN" sz="2200" dirty="0" err="1">
                <a:latin typeface="Times New Roman" panose="02020603050405020304" pitchFamily="18" charset="0"/>
                <a:cs typeface="Times New Roman" panose="02020603050405020304" pitchFamily="18" charset="0"/>
              </a:rPr>
              <a:t>Jupyter</a:t>
            </a:r>
            <a:r>
              <a:rPr lang="en-IN" sz="2200" dirty="0">
                <a:latin typeface="Times New Roman" panose="02020603050405020304" pitchFamily="18" charset="0"/>
                <a:cs typeface="Times New Roman" panose="02020603050405020304" pitchFamily="18" charset="0"/>
              </a:rPr>
              <a:t> notebook service that’s available for free. This service is fit for Deep Learning and Machine Learning applications. It does not require any additional setup or installation. It helps us to run Python code via the browser. It also allows us to share these notebooks without having to download them.</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331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1132</Words>
  <Application>Microsoft Office PowerPoint</Application>
  <PresentationFormat>Widescreen</PresentationFormat>
  <Paragraphs>68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Algerian</vt:lpstr>
      <vt:lpstr>Arial</vt:lpstr>
      <vt:lpstr>Calibri</vt:lpstr>
      <vt:lpstr>Calibri Light</vt:lpstr>
      <vt:lpstr>Times New Roman</vt:lpstr>
      <vt:lpstr>Office Theme</vt:lpstr>
      <vt:lpstr>Project Title: </vt:lpstr>
      <vt:lpstr>Introduction:</vt:lpstr>
      <vt:lpstr>Introduction</vt:lpstr>
      <vt:lpstr>DATASET:</vt:lpstr>
      <vt:lpstr>  WHAT IS DEEP LEARNING: </vt:lpstr>
      <vt:lpstr>What is a Neural Network?</vt:lpstr>
      <vt:lpstr>What is a Neural Network?</vt:lpstr>
      <vt:lpstr>COMPUTER VISION:</vt:lpstr>
      <vt:lpstr>INTRODUCTION TO OpenCV:</vt:lpstr>
      <vt:lpstr>Keras:</vt:lpstr>
      <vt:lpstr>Code and working:</vt:lpstr>
      <vt:lpstr>Code and working:</vt:lpstr>
      <vt:lpstr>Code and working:</vt:lpstr>
      <vt:lpstr>Code and working:</vt:lpstr>
      <vt:lpstr>Code and working:</vt:lpstr>
      <vt:lpstr>Code and working:</vt:lpstr>
      <vt:lpstr>Code and working:</vt:lpstr>
      <vt:lpstr>  Now, for testing the model: </vt:lpstr>
      <vt:lpstr>  Now, for testing the model: </vt:lpstr>
      <vt:lpstr>Output Screenshots: </vt:lpstr>
      <vt:lpstr>Output Screenshots: </vt:lpstr>
      <vt:lpstr>Output Screenshots: </vt:lpstr>
      <vt:lpstr>Output Screenshots: </vt:lpstr>
      <vt:lpstr>Output Screenshots: </vt:lpstr>
      <vt:lpstr>Output Screenshots: </vt:lpstr>
      <vt:lpstr>Output Screenshots: </vt:lpstr>
      <vt:lpstr>Output Screenshots: </vt:lpstr>
      <vt:lpstr>Output Screenshots: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neshu</dc:creator>
  <cp:lastModifiedBy>neshu</cp:lastModifiedBy>
  <cp:revision>10</cp:revision>
  <dcterms:created xsi:type="dcterms:W3CDTF">2021-05-17T07:17:15Z</dcterms:created>
  <dcterms:modified xsi:type="dcterms:W3CDTF">2021-05-17T09:36:32Z</dcterms:modified>
</cp:coreProperties>
</file>