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7" r:id="rId14"/>
    <p:sldId id="272" r:id="rId15"/>
    <p:sldId id="268" r:id="rId16"/>
    <p:sldId id="273" r:id="rId17"/>
    <p:sldId id="269" r:id="rId18"/>
    <p:sldId id="274" r:id="rId19"/>
    <p:sldId id="275" r:id="rId20"/>
    <p:sldId id="278" r:id="rId21"/>
    <p:sldId id="279" r:id="rId22"/>
    <p:sldId id="280" r:id="rId23"/>
    <p:sldId id="276" r:id="rId24"/>
    <p:sldId id="281" r:id="rId25"/>
    <p:sldId id="277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1" r:id="rId65"/>
    <p:sldId id="320" r:id="rId66"/>
    <p:sldId id="322" r:id="rId67"/>
    <p:sldId id="323" r:id="rId68"/>
    <p:sldId id="324" r:id="rId69"/>
    <p:sldId id="325" r:id="rId70"/>
    <p:sldId id="326" r:id="rId71"/>
    <p:sldId id="327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2BA-6E61-13CD-C64F-93E2088BD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F5A06-818D-D865-0EE5-30A4D6404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5376-D944-6BC6-10D2-3BD5DE04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7B1B-8EEB-B172-8D6B-E279A33E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F9FC-30FF-9956-0D29-E6E134A9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5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9F40-46A5-E61A-C7B2-0024C77E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19F65-CC95-7832-9FD4-584FB8C9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35B26-7E5A-DF1D-A129-A6468894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F306-CB5D-30E1-8D3B-8A8C7A1A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2C24-F282-9FAE-9419-EE420050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57136-D7C9-8085-D77A-AC5E525AF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FC7B5-95AB-E01F-CC8C-442A3E066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8590-C76E-A339-FBA0-26887A7F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76EF-0419-1221-B9D9-652B7C6E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3026-F482-6B72-FBDE-0CE275F6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3D5E-2EB7-06A9-EC10-9395D4CC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CEA-FCAE-A0E3-665D-3420F170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71347-473D-1309-3047-2EEA2C39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7006-75C9-C094-2A83-A627B387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750A-6BCE-D863-AD27-0ED2CB9B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3A2A-2D19-56D4-B395-04490BE7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156D6-1023-41EA-4968-E34956BD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4507-63C8-46EF-02F7-30F617A7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8773-BCEC-FE75-0CEE-B24BDC9B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F473-5049-5C74-5E13-AD23B3B4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06E1-CEEF-31A8-8E2E-54037BD3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6239-EDBF-E86E-EA39-BC9E50C45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FEBEC-B438-EA32-3705-F09B767A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F699-9707-6D33-FD1F-3F3B2DF8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E0CE3-57BD-EB77-78A0-A034EA46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B2768-E206-53AB-5F59-C85D3187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49EF-07B9-E8B7-237D-39E4A714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61C3A-87A9-1224-5941-416C1122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EA801-33AD-0DC9-4C99-962784710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0C5E2-E97D-BAD1-0ACC-A339B5F37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EB220-6481-DF5B-F0DC-0583E361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DCEBC-225A-3614-15E0-9979A7A5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8CBE0-EAF1-C363-1F37-31017DE7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B17CE-54B7-03BD-7C37-ADA34C1B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466F-E2A3-3A8C-CCE2-E18387E9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8431B-E761-20FC-2D65-1C513E65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21E2D-E247-C22F-3742-C3E87192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54429-098F-7767-33BA-437061A7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8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F7A19-746F-70DB-65B0-D55BE971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27E43-260F-FDE9-D303-47AE42D3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90FCF-4D2C-F729-30CB-3A7BA251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D4E4-24CA-CCEB-81BC-B8CC47FB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F61B-20D2-2F8B-EF11-7F62A31EC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DCED-D258-09FD-FFE0-541FB10C8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29EF3-0BE2-509C-89E5-9040127F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20097-BCD0-339E-D0D7-15F0EA2C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BA628-9B2C-8DE4-4D6F-942E7F2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7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501E-472B-AD86-CEE1-FB45B82E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802C0-0E24-C8D5-5D32-38AB6E3D9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5A64-8E01-59BB-6A4E-3464D294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2061F-30D1-5F94-0663-F7BCAE6C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23338-2FFF-E74A-CEC5-FCD8A0A7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BA2D-6F11-ABEE-9568-25472AA7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3F52B-5083-10B6-D854-E08DD2F4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1A00-DDB8-2996-4043-E7799C22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3BAC-625A-5155-6194-99ABF2C68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F2F0-F49B-445C-B6C6-5105629E763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9D54-54F6-6A10-7DAE-EE881C893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9536-D87E-2C23-3CB0-A6FD0D15C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966-814E-278A-F02D-5169E5A78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 Principles and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46B54-2B7A-F108-0A5F-6892ECC34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130793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 unit test is an automated test that: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Verifies a small piece of code (also known as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unit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Does it quickly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And does it in an isolated manner</a:t>
            </a:r>
          </a:p>
          <a:p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E813F-61C3-66D4-FBB8-652E7D67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45" y="3999475"/>
            <a:ext cx="1712007" cy="2138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049D1-B638-8955-E74B-E92EC1BE0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902" y="4001294"/>
            <a:ext cx="1572426" cy="20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London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24,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9CBE86-451B-948C-5593-7B1D2C1A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95" y="4339041"/>
            <a:ext cx="2825619" cy="1439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A48644-D181-4944-8F2A-EF52F80C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3" y="4307081"/>
            <a:ext cx="2362541" cy="1358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1F934E-6FB9-79CD-83CB-225B25DC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89863" y="4827061"/>
            <a:ext cx="1940521" cy="4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5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classical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27,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DAECB-F644-B13A-01CB-CFEB4E47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70" y="3132323"/>
            <a:ext cx="4776342" cy="31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5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9F0C6-EEC2-9580-3917-A41CC46B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47" y="2830356"/>
            <a:ext cx="7514491" cy="32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latin typeface="Calibri (Body)"/>
              </a:rPr>
              <a:t>Collaborator vs. Dependency 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customer.Purchase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(store,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 5)</a:t>
            </a:r>
            <a:endParaRPr lang="en-US" sz="2400" b="0" i="0" u="none" strike="noStrike" baseline="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FranklinGothic-Book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Here we have three dependencies. One of them (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store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is a collaborator, and the other two (</a:t>
            </a:r>
            <a:r>
              <a:rPr lang="en-US" sz="16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,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5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are not.</a:t>
            </a:r>
            <a:endParaRPr lang="en-US" sz="2000" dirty="0">
              <a:solidFill>
                <a:srgbClr val="262626"/>
              </a:solidFill>
              <a:latin typeface="Calibri (Body)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8269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one class at a time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Observable behavior vs. Internal implementation   details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a large graph of interconnected  classes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A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large class graph is a result of a code design problem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Revealing the precise bug location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here’s some value in failures cascading all over the test suite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40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Outside-in vs Inside-out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ver-specification Issue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37,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15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integration test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a test that verifies that your code works in integration with shared dependencies, out-of-process dependencies, or code developed by other team in the organization.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Hence the name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end-to-end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which means the test verifies the system from the end user’s point of view, including all the external applications this system integrates with.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736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081BB-B01C-1EFF-D147-9AADCC0E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26" y="2831204"/>
            <a:ext cx="6089266" cy="32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81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Using AAA pattern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42,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Arrange section -&gt; SUT and </a:t>
            </a:r>
            <a:r>
              <a:rPr lang="en-US" sz="1800" dirty="0" err="1">
                <a:solidFill>
                  <a:srgbClr val="262626"/>
                </a:solidFill>
                <a:latin typeface="NewBaskerville-Roman"/>
              </a:rPr>
              <a:t>dependancies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Act section         -&gt; Call method on SUT and capture output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Assert section   -&gt; Verify the outcome </a:t>
            </a:r>
          </a:p>
        </p:txBody>
      </p:sp>
    </p:spTree>
    <p:extLst>
      <p:ext uri="{BB962C8B-B14F-4D97-AF65-F5344CB8AC3E}">
        <p14:creationId xmlns:p14="http://schemas.microsoft.com/office/powerpoint/2010/main" val="203286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1- The state of unit testing</a:t>
            </a:r>
            <a:endParaRPr lang="fa-IR" sz="3200" dirty="0"/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Many projects have</a:t>
            </a:r>
            <a:r>
              <a:rPr lang="fa-IR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automated tests; they may even have a lot of them, but the existence of those tests often doesn’t provide the results the developers hope for.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The discussion has shifted from “Should we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write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to “What does it mean to write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good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This is where the main confusion still lies.</a:t>
            </a:r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Using Given, When, Then pattern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		To read more, visit the link : https://github.com/TestStack/TestStack.BDDfy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2906D-0D1B-12B8-7587-699A5069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60" y="3164304"/>
            <a:ext cx="7280305" cy="19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3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Avoid multiple arrange, act and assert sections (except for slow tests)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44,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Avoid if statements in tests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F831B-5F2B-C81B-3070-A23C8EAE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92" y="3090685"/>
            <a:ext cx="5046177" cy="30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05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How large should each section be?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arrange section is the largest (Object mother and Test Data builder)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act section SUT’s public API (invariant violation, encapsulation)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assert section (missing abstraction in production code)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1782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Unit test naming best practices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Using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MethodUnderTest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]_[Scenario]_[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ExpectedResult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]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public void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Sum_TwoNumbers_ReturnsSum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public void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Sum_of_two_numbers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Separate words by underscores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Don’t follow a rigid naming policies </a:t>
            </a:r>
          </a:p>
        </p:txBody>
      </p:sp>
    </p:spTree>
    <p:extLst>
      <p:ext uri="{BB962C8B-B14F-4D97-AF65-F5344CB8AC3E}">
        <p14:creationId xmlns:p14="http://schemas.microsoft.com/office/powerpoint/2010/main" val="65342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Unit test naming best practices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Renaming a test toward the guidelines 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56,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723582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Working with parameterized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Tests are meant to fully describe a unit of behavior.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5</a:t>
            </a:r>
            <a:r>
              <a:rPr lang="fa-IR" sz="1100" dirty="0">
                <a:solidFill>
                  <a:srgbClr val="262626"/>
                </a:solidFill>
                <a:latin typeface="Calibri (Body)"/>
              </a:rPr>
              <a:t>8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3FD9A-7735-70F8-3303-187B24A3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55" y="2670992"/>
            <a:ext cx="3930409" cy="35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05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Protection against regressions 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Fast feedback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Maintainability </a:t>
            </a: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6</a:t>
            </a:r>
            <a:r>
              <a:rPr lang="fa-IR" sz="1100" dirty="0">
                <a:solidFill>
                  <a:srgbClr val="262626"/>
                </a:solidFill>
                <a:latin typeface="Calibri (Body)"/>
              </a:rPr>
              <a:t>8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667844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Protection against regressions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Regression is a software bug.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To maximize the metric of protection against regressions, the test needs to aim at exercising as much      	code as possible.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69,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8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 degree to which a test can sustain a refactoring of the underlying application code without 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turning red (failing).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Refactoring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means changing existing code without modifying its observable behavior.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	First, developers take test failures at face value and deal with them accordingly. After a while, people 	get tired of tests crying “wolf” all the time and start to ignore them more and more.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60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only way to reduce the chance of getting a false positive is to decouple the test from those 	implementation details.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best way to structure a test is to make it tell a story about the problem domain.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53042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ustainable growth of the software project.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Software entropy:</a:t>
            </a:r>
          </a:p>
          <a:p>
            <a:pPr marL="0" indent="0" algn="l">
              <a:buNone/>
            </a:pPr>
            <a:r>
              <a:rPr lang="en-US" sz="1800" i="1" dirty="0">
                <a:solidFill>
                  <a:srgbClr val="262626"/>
                </a:solidFill>
                <a:latin typeface="NewBaskerville-Italic"/>
              </a:rPr>
              <a:t>.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I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ncreasingly complex and disorganized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Fixing one bug introduces more bugs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modifying one part of the software breaks several others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F0353-7BFA-9484-D7D8-37CE8B73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80" y="3501224"/>
            <a:ext cx="3754463" cy="29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Fast feedback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 and 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Maintainability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How fast you can run the tests?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How hard it is to read the tests?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How hard it is to run the tests?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79,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241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EC56-89E0-D9A7-C088-C35804282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E95-27CD-7731-CEED-FD19C52D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0171-3C53-6A89-765B-B4950324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Protection against regressions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Fast feedback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Maintainability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1" i="0" u="none" strike="noStrike" baseline="0" dirty="0">
                <a:solidFill>
                  <a:srgbClr val="262626"/>
                </a:solidFill>
                <a:latin typeface="Courier"/>
              </a:rPr>
              <a:t>Value estimate = [0..1] * [0..1] * [0..1] * [0..1]</a:t>
            </a:r>
            <a:endParaRPr lang="fa-IR" sz="1800" b="1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028965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D7BCD-4282-C3F0-D091-5001EB888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E7C9-C7DB-CEB1-8087-B67A6926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177F-D3F9-DFF3-B2E8-64230426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Is it possible to create an ideal test?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fa-I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1" i="0" u="none" strike="noStrike" baseline="0" dirty="0">
                <a:solidFill>
                  <a:srgbClr val="262626"/>
                </a:solidFill>
                <a:latin typeface="Courier"/>
              </a:rPr>
              <a:t>Value estimate = [0..1] * [0..1] * [0..1] * [0..1]</a:t>
            </a:r>
            <a:endParaRPr lang="fa-I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Unfortunately, it’s impossible to create an ideal test. first three attributes—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protection against 	regressions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resistance to refactoring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and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fast feedback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—are mutually exclusive. It’s impossible to 	maximize them all: you have to sacrifice one of the three in order to max out the remaining two.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585963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FC782-C8D8-79EA-999A-676F5749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FD0F-E3E2-571F-DF75-F25A561D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19A8-5399-663F-F044-5A403D3E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1: End-to-End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0F406-5B6A-2818-E294-B1047DAF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28" y="2583401"/>
            <a:ext cx="4944725" cy="37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13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79A7E-B7BE-1959-524C-878BC1F41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A89E-952A-1CF3-92E2-8CDCF7FE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2D97-C9EC-B5EC-122B-1F4F147F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</a:t>
            </a:r>
            <a:r>
              <a:rPr lang="fa-IR" sz="18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: Trivial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68DDA-6BD4-0740-C89A-0E02F030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426" y="2446916"/>
            <a:ext cx="5814074" cy="31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80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FA3AD-3DA7-3E97-18EC-89A634CFC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4096-8715-78A3-E2C1-4B393DEF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B309-2A45-2726-5CE9-1E076A00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3: Brittle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84,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92FB0-AF41-24B5-E5ED-6758AA73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13" y="2703534"/>
            <a:ext cx="5370991" cy="339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77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8DF76-44AC-F944-07E2-2632A0C27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3CC0-D45B-F444-5B6A-250C3E3C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1992-727B-E750-EFD9-F1BD5A62E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fa-IR" sz="26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The results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DEF5B-A337-B62B-9D9D-A8ECC467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284" y="2424583"/>
            <a:ext cx="5087925" cy="31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45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0796B-3D65-C417-5087-3101DF1F7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0648-E9D2-BF54-8147-E03F454E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0360-DB3E-A4B2-178F-FFBB1890E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. The Test Pyramid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D5ACB-5C2A-4BDE-96D3-CF16D4141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35" y="2467992"/>
            <a:ext cx="4446066" cy="33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8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53A47-C15A-C6EF-EB30-A09E94CF9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C9C0-8940-D37E-DF87-92DA86CC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B51A-B9E9-25FC-A6D3-23AE60CC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. The Test Pyramid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88,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DA9ED-E73E-D6EE-A03A-BDD5A61BD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970" y="2137896"/>
            <a:ext cx="5079310" cy="37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09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34AE7-3CC3-7B43-2EC9-9C0CFEE5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6FE9-B02B-2F21-AB65-D91C9510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B469-B81F-4285-3340-5DE045647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en-US" sz="23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100" b="1" i="1" u="none" strike="noStrike" baseline="0" dirty="0">
                <a:solidFill>
                  <a:srgbClr val="262626"/>
                </a:solidFill>
                <a:latin typeface="NewBaskerville-Italic"/>
              </a:rPr>
              <a:t>Black-box testing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is a method of software testing that examines the functionality of a system without knowing its internal structure. Such testing is normally built around specifications and requirements: 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what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the application is supposed to do, rather than 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how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it does it.</a:t>
            </a:r>
            <a:endParaRPr lang="en-US" sz="21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300" b="1" i="1" u="none" strike="noStrike" baseline="0" dirty="0">
                <a:solidFill>
                  <a:srgbClr val="262626"/>
                </a:solidFill>
                <a:latin typeface="NewBaskerville-Italic"/>
              </a:rPr>
              <a:t>White-box testing</a:t>
            </a:r>
            <a:r>
              <a:rPr lang="en-US" sz="2300" u="none" strike="noStrike" baseline="0" dirty="0">
                <a:solidFill>
                  <a:srgbClr val="262626"/>
                </a:solidFill>
                <a:latin typeface="NewBaskerville-Italic"/>
              </a:rPr>
              <a:t> </a:t>
            </a:r>
            <a:r>
              <a:rPr lang="en-US" sz="2300" u="none" strike="noStrike" baseline="0" dirty="0">
                <a:solidFill>
                  <a:srgbClr val="262626"/>
                </a:solidFill>
                <a:latin typeface="NewBaskerville-Roman"/>
              </a:rPr>
              <a:t>is the opposite of that. It’s a method of testing that verifies the application’s inner workings. The tests are derived from the source code, not requirements or specifications.</a:t>
            </a:r>
            <a:endParaRPr lang="en-US" sz="23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E0889-8DDC-942D-F8EE-A572B0E93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46" y="4661346"/>
            <a:ext cx="8226798" cy="140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9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262626"/>
                </a:solidFill>
                <a:latin typeface="NewBaskerville-Roman"/>
              </a:rPr>
              <a:t>What makes a good or bad test?</a:t>
            </a:r>
          </a:p>
          <a:p>
            <a:pPr marL="0" indent="0" algn="l">
              <a:buNone/>
            </a:pPr>
            <a:endParaRPr lang="en-US" sz="16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consider both the test’s value and its upkeep cost.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The cost component is determined by the amount of time spent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on various activities: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Refactoring the test when you refactor the underlying code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Running the test on each code change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Spending time reading the test when you’re trying to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   understand how the underlying code behaves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EDDE6-4F2D-F7F6-890F-40717B33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891" y="3506680"/>
            <a:ext cx="3570071" cy="27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21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F8CC9-4280-30AB-CB3B-9A81AF055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4DA5-9CAF-37EB-DAED-B7380052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A6C8-16C6-047F-AF4D-5B066A31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Test Double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1" u="none" strike="noStrike" baseline="0" dirty="0">
                <a:latin typeface="Sabon-Italic"/>
              </a:rPr>
              <a:t>How can we verify logic independently when code it depends on is unusable?</a:t>
            </a:r>
          </a:p>
          <a:p>
            <a:pPr algn="l"/>
            <a:r>
              <a:rPr lang="en-US" sz="1800" b="0" i="1" u="none" strike="noStrike" baseline="0" dirty="0">
                <a:latin typeface="Sabon-Italic"/>
              </a:rPr>
              <a:t>How can we avoid Slow Tests?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algn="l"/>
            <a:r>
              <a:rPr lang="en-US" sz="1800" b="1" i="0" u="none" strike="noStrike" baseline="0" dirty="0">
                <a:latin typeface="Sabon-Bold"/>
              </a:rPr>
              <a:t>We replace a component on which the SUT 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Sabon-Bold"/>
              </a:rPr>
              <a:t>    depends with </a:t>
            </a:r>
            <a:r>
              <a:rPr lang="en-US" sz="1800" b="1" i="0" u="none" strike="noStrike" baseline="0" dirty="0" err="1">
                <a:latin typeface="Sabon-Bold"/>
              </a:rPr>
              <a:t>a“test-specifi</a:t>
            </a:r>
            <a:r>
              <a:rPr lang="en-US" sz="1800" b="1" i="0" u="none" strike="noStrike" baseline="0" dirty="0">
                <a:latin typeface="Sabon-Bold"/>
              </a:rPr>
              <a:t> c equivalent.”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4BD74-59B9-5348-C7F7-BCCD3389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85" y="3020920"/>
            <a:ext cx="5578864" cy="31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2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3E5C-87EA-49A7-EB2E-0852B69E0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B44-16D3-11C4-AFCC-1FD1F958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DA89-341F-A988-F5F8-00409346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Test Double </a:t>
            </a:r>
            <a:endParaRPr lang="fa-IR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latin typeface="Sabon-Roman"/>
              </a:rPr>
              <a:t>These variations are classified based on how/why we </a:t>
            </a:r>
            <a:r>
              <a:rPr lang="en-US" sz="1800" b="0" i="1" u="none" strike="noStrike" baseline="0" dirty="0">
                <a:latin typeface="Sabon-Italic"/>
              </a:rPr>
              <a:t>use </a:t>
            </a:r>
            <a:r>
              <a:rPr lang="en-US" sz="1800" b="0" i="0" u="none" strike="noStrike" baseline="0" dirty="0">
                <a:latin typeface="Sabon-Roman"/>
              </a:rPr>
              <a:t>the </a:t>
            </a:r>
            <a:r>
              <a:rPr lang="en-US" sz="1800" b="0" i="1" u="none" strike="noStrike" baseline="0" dirty="0">
                <a:latin typeface="Sabon-Italic"/>
              </a:rPr>
              <a:t>Test Double</a:t>
            </a:r>
            <a:r>
              <a:rPr lang="en-US" sz="1800" b="0" i="0" u="none" strike="noStrike" baseline="0" dirty="0">
                <a:latin typeface="Sabon-Roman"/>
              </a:rPr>
              <a:t>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85186-E99E-8CE1-E549-AEED6B7A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54" y="3339087"/>
            <a:ext cx="8128187" cy="271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9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8608B-5FAD-B9F9-876A-AEA2CA0A2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BA20-CC15-C39E-1A1A-1F0E47AC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82AB2-8CC8-4B50-CAC9-A9C76DEA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Test Stub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depends on indirect inputs from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C679D-38D4-3395-1CC5-2384E184F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05" y="3316987"/>
            <a:ext cx="7554200" cy="28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48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B41C8-79F2-B0DD-EB02-25350BCA2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12C8-62B4-5D20-2EB0-C4C49627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111B-60F5-1DD2-1F00-726CF787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2- Test Spy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has indirect outputs to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C094D-1B27-D5D7-2B9C-7C7E7646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27" y="3373015"/>
            <a:ext cx="7932644" cy="311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07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4918F-9E43-F76D-01BB-93E94D125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1D24-9F4B-1CE3-1B7A-FB53CAAC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780F-3035-1F21-06C0-356E4A5E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Mock Object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depends on indirect inputs from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8DC06-B106-E5C3-0AD1-0826051E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06" y="3295365"/>
            <a:ext cx="7088380" cy="30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73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DFB43-9D8D-75D9-9726-4C3C3304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E2CC-4BD1-3AC7-CE0C-14687CD2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A3F1-5D15-463F-65A7-FD18D544D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4- Fake Object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depended-on objects cannot be used?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36554-143E-A078-89D6-7156C68A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60" y="3115996"/>
            <a:ext cx="8426154" cy="33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37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F2DC7-FA85-2E4F-F239-D95ABABA8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DE4B-54CA-5B50-8BC2-0C981349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A5A4-0818-62FE-520F-C88ABA9D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Don’t assert interactions with stubs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Asserting interactions with stubs is a common anti-pattern that leads to fragile tests.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90DB7-3EE2-948F-A4B1-50585ABE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02" y="3436654"/>
            <a:ext cx="7383566" cy="28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2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A724F-3068-5A67-28C3-4D33664AE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7087-EC96-C61C-ED1C-6774F4DF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18CC-4A89-560B-BC4A-3602EB16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Don’t assert interactions with stubs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This practice of verifying things that aren’t part of the end result is also called </a:t>
            </a:r>
            <a:r>
              <a:rPr lang="en-US" sz="1800" b="1" i="1" u="none" strike="noStrike" baseline="0" dirty="0">
                <a:solidFill>
                  <a:srgbClr val="262626"/>
                </a:solidFill>
                <a:latin typeface="NewBaskerville-Italic"/>
              </a:rPr>
              <a:t>overspecification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24773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C972A-EA2B-8323-5668-D8C290725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5B49-9248-FC23-DDAF-904066A3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4492-5832-2D0B-3612-F39B4825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2- Using stubs and mocks together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ED542-C5ED-C350-5CE3-D61BB3F4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9" y="2503619"/>
            <a:ext cx="8289422" cy="36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37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C8B8D-CE68-4EDB-B14F-7A04C168B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0AE4-7FF9-1AAD-1C3B-D366A1AB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F8E8-FDAD-3B80-FD4B-696BC545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Observable behavior vs. Implementation details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Observable behavior is not the same as a public API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For a piece of code to be part of the system’s observable behavior, it has to do one of the following things: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Expose an operation that helps the client achieve one of its goals. An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operation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a method that performs a calculation or incurs a side effect or both.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Expose a state that helps the client achieve one of its goals.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State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the current condition of the system.</a:t>
            </a: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29191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coverage metric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shows how much source code a test suite executes, from none to 100%.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/>
              <a:t>  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coverage metrics are a good negative indicator but a bad positive one.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To read more -&gt; go to page 9, book Unit Testing PP</a:t>
            </a:r>
            <a:endParaRPr lang="fa-IR" sz="1800" dirty="0"/>
          </a:p>
        </p:txBody>
      </p:sp>
    </p:spTree>
    <p:extLst>
      <p:ext uri="{BB962C8B-B14F-4D97-AF65-F5344CB8AC3E}">
        <p14:creationId xmlns:p14="http://schemas.microsoft.com/office/powerpoint/2010/main" val="358361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FA3E5-C118-9EAE-5D1F-84C2ED995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A250-8BFA-E953-98B2-B3153487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F9B2-220F-1037-65B2-6A78CAC9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Observable behavior vs. Implementation details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Leaking implementation details (With code examples: operation + state)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06D64-5BF3-63CE-E452-380F1DE0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74" y="3641339"/>
            <a:ext cx="3495230" cy="2086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1059F-26B4-71E6-E14A-5148F7FD8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987" y="3429000"/>
            <a:ext cx="3769362" cy="23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1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B15FE-09EB-B228-A602-0D269338E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05A2-93CA-55B5-5E97-1777E521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8B09-64AA-7045-1716-AE7D5352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The relationship between mocks and test fragility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Defining hexagonal architecture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0864F-4763-C643-B449-1428CB5F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45" y="3838754"/>
            <a:ext cx="2990378" cy="2164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570958-8EF4-3BB2-C7F7-10DAB582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57" y="3063816"/>
            <a:ext cx="4776883" cy="311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9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7871B-21BB-1652-B78F-4FB8B7A5E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4803-E648-3712-7BE7-F59F9BA9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6EE4-B99C-526C-4264-6895771E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819136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81422-E36A-AF1A-5F2D-6B1FA3A80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0750-E11F-DF43-8C8C-2507CB12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C6F6-5F03-7BE4-6A39-2EA6E171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The</a:t>
            </a: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three styles of unit testing 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Output-based testing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State-based testing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Communication-based testing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8362278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6CB20-81F2-3992-8D48-9059A6B47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85CF-07F3-B45F-D7C2-8FAB241B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DF50-5C6E-0326-B444-4C001B32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1-Defining the output-based style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This style of unit testing is only applicable to code that doesn’t change a global or internal state, so the only component to verify is its return value (side-effect-free code).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79740-365E-5D66-4D94-ABE4ABF0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24" y="2685516"/>
            <a:ext cx="6875403" cy="208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806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0BEAE-611D-C0D5-5C14-FC4F6D1B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7681-4534-1EFC-AEAC-555FD1AA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4483-117E-E169-5931-3E73B38A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2-Defining the state-based style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189F3-CE86-3EEB-E55E-3064CAF4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19" y="2869561"/>
            <a:ext cx="5956420" cy="22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380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022A1-C5A7-8A69-1039-121E48702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773F-A554-0626-E015-8F34DE19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E4F6-319F-61A9-0EEC-D37E7297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3-Defining the communication-based style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This style uses mocks to verify communications between the system under test and its collaborators.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D1149-6DD0-1C10-F524-7C921960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80" y="2530639"/>
            <a:ext cx="5609418" cy="25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217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B51B3-B2DE-6DB3-D8AA-8856A4F09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30D0-E639-9726-4A6F-AAFC6D5C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Refactoring toward valuable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CD9C-7230-CD3C-56DE-ECC3043BF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8483080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3F146-102D-7659-6601-6E669A70F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82CA-814C-2428-638E-049C911C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91FC0-A24C-BC1D-2C7D-2593C367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Identifying the code to refactor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All production code can be categorized along two dimensions: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Complexity or domain significance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number of collaborators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635326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F95B3-F4E3-0069-FF31-2BBCC7DAD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A312-2746-6FD8-772F-95FD2AD4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8850-15CE-85AF-FEB8-83A9DC60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Identifying the code to refactor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combination of code complexity, its domain significance, and the number of collaborators give us the four types of code.</a:t>
            </a:r>
          </a:p>
          <a:p>
            <a:pPr algn="l"/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56AB3-6C26-066E-588D-19797FC1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048" y="3533185"/>
            <a:ext cx="5661087" cy="295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1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Code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9, book Unit Testing PP</a:t>
            </a:r>
            <a:endParaRPr lang="fa-IR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DA1D1-3BEA-BFC9-AE4F-2F5C9DC2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34" y="4001294"/>
            <a:ext cx="5857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07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D6D1D-D061-99B5-1944-78F88DACD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FF29-5EBA-733D-585E-7A628F0B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AA22-CC16-999D-6503-FE49D7CB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Identifying the code to refactor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more important or complex the code, the fewer collaborators it should have.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2DF06-3565-FB37-0FC1-0D25E99E0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21" y="3324300"/>
            <a:ext cx="4640202" cy="34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73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C1731-4287-118F-55AD-72D33E96D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C17A-FB74-0317-CC3A-F90E05BC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3D936-E22C-5222-FE93-68856F78A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586" y="1965532"/>
            <a:ext cx="4165178" cy="4132701"/>
          </a:xfrm>
        </p:spPr>
      </p:pic>
    </p:spTree>
    <p:extLst>
      <p:ext uri="{BB962C8B-B14F-4D97-AF65-F5344CB8AC3E}">
        <p14:creationId xmlns:p14="http://schemas.microsoft.com/office/powerpoint/2010/main" val="3854828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532D0-8A69-943B-66DB-27BC680CF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EA9-7917-9204-AA71-AFAF3085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210FD-F3D3-77B9-9EAD-DAEEF8C6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role of integration tests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492E3-7252-5906-8444-0097D857A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253" y="2434484"/>
            <a:ext cx="5299443" cy="374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12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66CEC-043A-AA80-18A0-50019D50D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D2EB-E848-3CBF-D768-DC44F5B0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7FC9-99BD-E9E8-8640-A2A01AAFB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test Pyramid revisited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C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heck as many of the business scenario’s edge cases as possible with unit tests; use integration tests to cover one happy path, as well as any edge cases that can’t be covered by unit tests.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For an integration test, select the longest happy path in order to verify interactions with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all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out-of-process dependencies.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1076553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84770-8BB3-B2A0-EECC-8A7ABD059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1412-0BE6-D6C0-B4AB-C3EA0754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B9E7-D75C-9867-16B5-02399517D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The test Pyramid revisited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C1707-4658-C79F-F806-F35E2F58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1566"/>
            <a:ext cx="4754453" cy="3365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89DB41-4BF9-4FB5-2096-8C9C0BCC3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712" y="2915495"/>
            <a:ext cx="31813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499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0AE50-70A4-32AE-9255-4E937C5AA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D892-8661-97B4-A263-545642B3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AC3D-97FA-CED8-9FD7-3FD813B45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Testing out-of-process dependencies 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All out-of-process dependencies fall into two categories: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Managed dependencies (out-of-process dependencies you have full control over)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Unmanaged dependencies (out-of-process dependencies you don’t have full control over)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Use real instances of managed dependencies; replace unmanaged dependencies with mocks.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1638457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A9132-ABB1-A67B-3B8F-A13002301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E77E-CBDA-52ED-0C68-E370F1C8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BA16-EDFD-A732-E994-26ACBDFD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Testing out-of-process dependencies 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2C30B-3B84-E778-9E0C-4F371B2D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07" y="2629123"/>
            <a:ext cx="5226064" cy="31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72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CFCC2-EBB5-D516-3218-DAF545304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A245-02C5-A431-1911-AD839106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27DA-2183-98B4-E50E-350B6339C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Testing out-of-process dependencies 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What if you can’t use a real database in integration tests?</a:t>
            </a:r>
          </a:p>
        </p:txBody>
      </p:sp>
    </p:spTree>
    <p:extLst>
      <p:ext uri="{BB962C8B-B14F-4D97-AF65-F5344CB8AC3E}">
        <p14:creationId xmlns:p14="http://schemas.microsoft.com/office/powerpoint/2010/main" val="34322273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67C95-7393-6D54-9514-B85AA474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2190-BBB2-19B6-A420-4CBFB6CA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5FCB-1487-3281-BA54-8232FE26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5- Integration testing: An example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F4A73-9512-A33D-D7E7-E7F34678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31" y="2912306"/>
            <a:ext cx="8315058" cy="28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822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01CC1-6CB2-5BD1-5549-57A97C706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567E-2FC1-1E26-F160-FE5F8C23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14D9-07DA-9D0F-604A-859F95A71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Verifying interactions at the system edges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Mocking the very last type that communicates with the unmanaged dependency increases the number of classes the integration test goes through and thus improves the protection.</a:t>
            </a:r>
          </a:p>
          <a:p>
            <a:pPr marL="0" indent="0" algn="ctr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4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Branch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11, book Unit Testing PP</a:t>
            </a:r>
            <a:endParaRPr lang="fa-IR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357D0-DA44-DF52-300A-FCA0988C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76" y="3838130"/>
            <a:ext cx="4610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428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54319-7D2D-3731-F16A-69988DFB0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31BF-F7A6-D65B-D811-5430B582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472EC-477B-7FE8-AA28-03094C46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Verifying interactions at the system edges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947D28-097E-0DBD-F18C-38960659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39" y="2762510"/>
            <a:ext cx="5583987" cy="354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721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071E4-3161-2C3A-5C4E-EB5AA0D8D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B127-3F29-B2B3-F3D8-3E22D9D2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CFC4-CE03-C9C7-E1FB-06A42BEF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Verifying interactions at the system edges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Applying mocks to unmanaged dependencies only</a:t>
            </a:r>
            <a:r>
              <a:rPr lang="en-US" sz="1800" b="0" i="0" u="none" strike="noStrike" baseline="0" dirty="0">
                <a:solidFill>
                  <a:srgbClr val="CDA759"/>
                </a:solidFill>
                <a:latin typeface="Wingdings2"/>
              </a:rPr>
              <a:t> </a:t>
            </a:r>
            <a:endParaRPr lang="en-US" sz="1800" dirty="0">
              <a:solidFill>
                <a:srgbClr val="CDA759"/>
              </a:solidFill>
              <a:latin typeface="Wingdings2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Verifying the interactions with those dependencies at the very edges of your system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Using mocks in integration tests only, not in unit tests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Always verifying the number of calls made to the mock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5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3- Using coverages metrics to measure test suite quality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Calibri (Body)"/>
              </a:rPr>
              <a:t>YOU CAN’T GUARANTEE THAT THE TEST VERIFIES ALL THE POSSIBLE OUTCOMES</a:t>
            </a:r>
            <a:endParaRPr lang="en-US" sz="18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12, book Unit Testing PP</a:t>
            </a: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latin typeface="Calibri (Body)"/>
              </a:rPr>
              <a:t>NO COVERAGE METRIC CAN TAKE INTO ACCOUNT CODE PATHS IN EXTERNAL LIBRARIES</a:t>
            </a:r>
          </a:p>
          <a:p>
            <a:pPr marL="0" indent="0">
              <a:buNone/>
            </a:pPr>
            <a:r>
              <a:rPr lang="en-US" sz="11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14, book Unit Testing PP</a:t>
            </a:r>
          </a:p>
          <a:p>
            <a:pPr marL="0" indent="0" algn="l">
              <a:buNone/>
            </a:pP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2228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4- Attributes of a successful test suite 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The point is that there’s no automated way to see how good your test suite is.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You have to apply your personal judgment.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 successful test suite has the following properties:</a:t>
            </a:r>
          </a:p>
          <a:p>
            <a:pPr algn="l"/>
            <a:r>
              <a:rPr lang="en-US" sz="1800" dirty="0">
                <a:latin typeface="Calibri (Body)"/>
              </a:rPr>
              <a:t>It’s integrated into the development cycle.</a:t>
            </a:r>
          </a:p>
          <a:p>
            <a:pPr algn="l"/>
            <a:r>
              <a:rPr lang="en-US" sz="1800" dirty="0">
                <a:latin typeface="Calibri (Body)"/>
              </a:rPr>
              <a:t>It targets only the most important parts of your code base.</a:t>
            </a:r>
          </a:p>
          <a:p>
            <a:pPr algn="l"/>
            <a:r>
              <a:rPr lang="en-US" sz="1800" dirty="0">
                <a:latin typeface="Calibri (Body)"/>
              </a:rPr>
              <a:t>It provides maximum value with minimum maintenance costs.</a:t>
            </a: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1780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25340</TotalTime>
  <Words>2926</Words>
  <Application>Microsoft Office PowerPoint</Application>
  <PresentationFormat>Widescreen</PresentationFormat>
  <Paragraphs>583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4" baseType="lpstr">
      <vt:lpstr>Arial</vt:lpstr>
      <vt:lpstr>Calibri</vt:lpstr>
      <vt:lpstr>Calibri (Body)</vt:lpstr>
      <vt:lpstr>Calibri Light</vt:lpstr>
      <vt:lpstr>Courier</vt:lpstr>
      <vt:lpstr>FranklinGothic-Book</vt:lpstr>
      <vt:lpstr>NewBaskerville-Italic</vt:lpstr>
      <vt:lpstr>NewBaskerville-Roman</vt:lpstr>
      <vt:lpstr>Sabon-Bold</vt:lpstr>
      <vt:lpstr>Sabon-Italic</vt:lpstr>
      <vt:lpstr>Sabon-Roman</vt:lpstr>
      <vt:lpstr>Wingdings2</vt:lpstr>
      <vt:lpstr>Office Theme</vt:lpstr>
      <vt:lpstr>Software Testing Principles and Patterns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Test Double Patterns</vt:lpstr>
      <vt:lpstr>Test Double Patterns</vt:lpstr>
      <vt:lpstr>Test Double Patterns</vt:lpstr>
      <vt:lpstr>Test Double Patterns</vt:lpstr>
      <vt:lpstr>Test Double Patterns</vt:lpstr>
      <vt:lpstr>Test Double Patterns</vt:lpstr>
      <vt:lpstr>Mocks and Test Fragility</vt:lpstr>
      <vt:lpstr>Mocks and Test Fragility</vt:lpstr>
      <vt:lpstr>Mocks and Test Fragility</vt:lpstr>
      <vt:lpstr>Mocks and Test Fragility</vt:lpstr>
      <vt:lpstr>Mocks and Test Fragility</vt:lpstr>
      <vt:lpstr>Mocks and Test Fragility</vt:lpstr>
      <vt:lpstr>Styles of Unit Testing</vt:lpstr>
      <vt:lpstr>Styles of Unit Testing</vt:lpstr>
      <vt:lpstr>Styles of Unit Testing</vt:lpstr>
      <vt:lpstr>Styles of Unit Testing</vt:lpstr>
      <vt:lpstr>Styles of Unit Testing</vt:lpstr>
      <vt:lpstr>Refactoring toward valuable unit tests</vt:lpstr>
      <vt:lpstr>Styles of Unit Testing</vt:lpstr>
      <vt:lpstr>Styles of Unit Testing</vt:lpstr>
      <vt:lpstr>Styles of Unit Testing</vt:lpstr>
      <vt:lpstr>Why Integration Testing?</vt:lpstr>
      <vt:lpstr>Why Integration Testing?</vt:lpstr>
      <vt:lpstr>Why Integration Testing?</vt:lpstr>
      <vt:lpstr>Why Integration Testing?</vt:lpstr>
      <vt:lpstr>Why Integration Testing?</vt:lpstr>
      <vt:lpstr>Why Integration Testing?</vt:lpstr>
      <vt:lpstr>Why Integration Testing?</vt:lpstr>
      <vt:lpstr>Why Integration Testing?</vt:lpstr>
      <vt:lpstr>Mocking best Practices</vt:lpstr>
      <vt:lpstr>Mocking best Practices</vt:lpstr>
      <vt:lpstr>Mocking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Mohammadreza Taghipour</dc:creator>
  <cp:lastModifiedBy>mohammad reza taghipour</cp:lastModifiedBy>
  <cp:revision>143</cp:revision>
  <dcterms:created xsi:type="dcterms:W3CDTF">2024-08-30T17:39:31Z</dcterms:created>
  <dcterms:modified xsi:type="dcterms:W3CDTF">2024-11-01T13:01:42Z</dcterms:modified>
</cp:coreProperties>
</file>